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2" r:id="rId2"/>
    <p:sldId id="351" r:id="rId3"/>
    <p:sldId id="326" r:id="rId4"/>
    <p:sldId id="349" r:id="rId5"/>
    <p:sldId id="342" r:id="rId6"/>
    <p:sldId id="352" r:id="rId7"/>
    <p:sldId id="348" r:id="rId8"/>
    <p:sldId id="350" r:id="rId9"/>
    <p:sldId id="329" r:id="rId10"/>
  </p:sldIdLst>
  <p:sldSz cx="9144000" cy="6858000" type="screen4x3"/>
  <p:notesSz cx="7102475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58AD0A-BBFE-553F-A329-BD4FBDEB0EA4}" name="Alfred Asterjadhi" initials="AA" userId="S::aasterja@qti.qualcomm.com::39de57b9-85c0-4fd1-aaac-8ca2b6560ad0" providerId="AD"/>
  <p188:author id="{F7A3D13D-5DB4-1CDE-6627-6D2DBF8DD2C8}" name="Abhishek Patil" initials="AP" userId="S::appatil@qti.qualcomm.com::4a57f103-40b4-4474-a113-d3340a5396d8" providerId="AD"/>
  <p188:author id="{FD36C79D-B116-0C85-EFFE-8DE0FFDA2524}" name="Duncan Ho" initials="DH" userId="S::dho@qti.qualcomm.com::cdbbd64b-6b86-4896-aca0-3d41c31076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2AB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56" autoAdjust="0"/>
  </p:normalViewPr>
  <p:slideViewPr>
    <p:cSldViewPr snapToGrid="0">
      <p:cViewPr varScale="1">
        <p:scale>
          <a:sx n="160" d="100"/>
          <a:sy n="160" d="100"/>
        </p:scale>
        <p:origin x="1746" y="132"/>
      </p:cViewPr>
      <p:guideLst>
        <p:guide orient="horz" pos="42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1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Ho" userId="cdbbd64b-6b86-4896-aca0-3d41c310760d" providerId="ADAL" clId="{679B583F-CEA6-4054-87BA-5E2B42E9A3AB}"/>
    <pc:docChg chg="modSld modMainMaster">
      <pc:chgData name="Duncan Ho" userId="cdbbd64b-6b86-4896-aca0-3d41c310760d" providerId="ADAL" clId="{679B583F-CEA6-4054-87BA-5E2B42E9A3AB}" dt="2024-01-16T13:25:45.271" v="14" actId="20577"/>
      <pc:docMkLst>
        <pc:docMk/>
      </pc:docMkLst>
      <pc:sldChg chg="modSp mod">
        <pc:chgData name="Duncan Ho" userId="cdbbd64b-6b86-4896-aca0-3d41c310760d" providerId="ADAL" clId="{679B583F-CEA6-4054-87BA-5E2B42E9A3AB}" dt="2024-01-16T13:25:34.077" v="12" actId="6549"/>
        <pc:sldMkLst>
          <pc:docMk/>
          <pc:sldMk cId="0" sldId="256"/>
        </pc:sldMkLst>
        <pc:spChg chg="mod">
          <ac:chgData name="Duncan Ho" userId="cdbbd64b-6b86-4896-aca0-3d41c310760d" providerId="ADAL" clId="{679B583F-CEA6-4054-87BA-5E2B42E9A3AB}" dt="2024-01-16T13:25:34.077" v="12" actId="6549"/>
          <ac:spMkLst>
            <pc:docMk/>
            <pc:sldMk cId="0" sldId="256"/>
            <ac:spMk id="3074" creationId="{00000000-0000-0000-0000-000000000000}"/>
          </ac:spMkLst>
        </pc:spChg>
      </pc:sldChg>
      <pc:sldMasterChg chg="modSp mod">
        <pc:chgData name="Duncan Ho" userId="cdbbd64b-6b86-4896-aca0-3d41c310760d" providerId="ADAL" clId="{679B583F-CEA6-4054-87BA-5E2B42E9A3AB}" dt="2024-01-16T13:25:45.271" v="14" actId="20577"/>
        <pc:sldMasterMkLst>
          <pc:docMk/>
          <pc:sldMasterMk cId="0" sldId="2147483648"/>
        </pc:sldMasterMkLst>
        <pc:spChg chg="mod">
          <ac:chgData name="Duncan Ho" userId="cdbbd64b-6b86-4896-aca0-3d41c310760d" providerId="ADAL" clId="{679B583F-CEA6-4054-87BA-5E2B42E9A3AB}" dt="2024-01-16T13:25:45.271" v="14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Duncan Ho" userId="cdbbd64b-6b86-4896-aca0-3d41c310760d" providerId="ADAL" clId="{679B583F-CEA6-4054-87BA-5E2B42E9A3AB}" dt="2024-01-16T13:25:26.024" v="8" actId="20577"/>
          <ac:spMkLst>
            <pc:docMk/>
            <pc:sldMasterMk cId="0" sldId="2147483648"/>
            <ac:spMk id="11" creationId="{E5B97ED7-1CB9-4D15-A8FD-7F94A47C6F88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85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85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7266" y="97965"/>
            <a:ext cx="655287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922" y="97965"/>
            <a:ext cx="845533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709613"/>
            <a:ext cx="4678362" cy="3508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8157" cy="4223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91" tIns="46863" rIns="95191" bIns="468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7834" y="9089766"/>
            <a:ext cx="944720" cy="183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64972" algn="l"/>
                <a:tab pos="1394917" algn="l"/>
                <a:tab pos="2324862" algn="l"/>
                <a:tab pos="3254807" algn="l"/>
                <a:tab pos="4184752" algn="l"/>
                <a:tab pos="5114696" algn="l"/>
                <a:tab pos="6044641" algn="l"/>
                <a:tab pos="6974586" algn="l"/>
                <a:tab pos="7904531" algn="l"/>
                <a:tab pos="8834476" algn="l"/>
                <a:tab pos="9764420" algn="l"/>
                <a:tab pos="10694365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00830" y="9089765"/>
            <a:ext cx="523580" cy="367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9842" y="9089766"/>
            <a:ext cx="731711" cy="1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467" y="9088161"/>
            <a:ext cx="5619541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418" y="300317"/>
            <a:ext cx="5775639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ko-KR" dirty="0" err="1" smtClean="0"/>
              <a:t>Seongho</a:t>
            </a:r>
            <a:r>
              <a:rPr lang="en-GB" altLang="ko-KR" dirty="0" smtClean="0"/>
              <a:t> </a:t>
            </a:r>
            <a:r>
              <a:rPr lang="en-GB" altLang="ko-KR" dirty="0" err="1" smtClean="0"/>
              <a:t>Byeon</a:t>
            </a:r>
            <a:r>
              <a:rPr lang="en-GB" altLang="ko-KR" dirty="0" smtClean="0"/>
              <a:t>, Samsung Electronics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Seongho</a:t>
            </a:r>
            <a:r>
              <a:rPr lang="en-GB" dirty="0" smtClean="0"/>
              <a:t> </a:t>
            </a:r>
            <a:r>
              <a:rPr lang="en-GB" dirty="0" err="1" smtClean="0"/>
              <a:t>Byeon</a:t>
            </a:r>
            <a:r>
              <a:rPr lang="en-GB" dirty="0" smtClean="0"/>
              <a:t>, Samsung Electronics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Doc: IEEE 802.11-24/0668r0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5B97ED7-1CB9-4D15-A8FD-7F94A47C6F8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79928" y="322656"/>
            <a:ext cx="143731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April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068362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Data Forwarding within TXOP</a:t>
            </a:r>
            <a:br>
              <a:rPr lang="en-US" altLang="zh-CN" dirty="0" smtClean="0"/>
            </a:br>
            <a:r>
              <a:rPr lang="en-US" altLang="zh-CN" dirty="0" smtClean="0"/>
              <a:t>for XR Use Cases</a:t>
            </a:r>
            <a:endParaRPr lang="zh-CN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2766193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2000" kern="0" dirty="0"/>
              <a:t>Date</a:t>
            </a:r>
            <a:r>
              <a:rPr lang="en-GB" altLang="en-US" sz="2000" kern="0"/>
              <a:t>:</a:t>
            </a:r>
            <a:r>
              <a:rPr lang="en-GB" altLang="en-US" sz="2000" b="0" kern="0"/>
              <a:t> </a:t>
            </a:r>
            <a:r>
              <a:rPr lang="en-GB" altLang="en-US" sz="2000" b="0" kern="0" smtClean="0"/>
              <a:t>2024-04-08</a:t>
            </a:r>
            <a:endParaRPr lang="en-GB" altLang="en-US" sz="2000" b="0" kern="0" dirty="0"/>
          </a:p>
        </p:txBody>
      </p:sp>
      <p:graphicFrame>
        <p:nvGraphicFramePr>
          <p:cNvPr id="1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52691"/>
              </p:ext>
            </p:extLst>
          </p:nvPr>
        </p:nvGraphicFramePr>
        <p:xfrm>
          <a:off x="755576" y="3532310"/>
          <a:ext cx="7772401" cy="2731302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Times New Roman"/>
                        </a:rPr>
                        <a:t>Seongho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/>
                        </a:rPr>
                        <a:t>Byeon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Samsung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Electronics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  <a:latin typeface="Times New Roman"/>
                          <a:ea typeface="Times New Roman"/>
                        </a:rPr>
                        <a:t>sh.byeon@samsung.com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Jack</a:t>
                      </a:r>
                      <a:r>
                        <a:rPr lang="en-US" sz="11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Times New Roman"/>
                          <a:ea typeface="Times New Roman"/>
                        </a:rPr>
                        <a:t>Jonghyo</a:t>
                      </a:r>
                      <a:r>
                        <a:rPr lang="en-US" sz="1100" baseline="0" dirty="0" smtClean="0">
                          <a:effectLst/>
                          <a:latin typeface="Times New Roman"/>
                          <a:ea typeface="Times New Roman"/>
                        </a:rPr>
                        <a:t> Lee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Times New Roman"/>
                          <a:ea typeface="Times New Roman"/>
                        </a:rPr>
                        <a:t>Jaheon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Times New Roman"/>
                          <a:ea typeface="Times New Roman"/>
                        </a:rPr>
                        <a:t>Gu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Jinho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Choi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Jonghoe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Koo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694346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Mingyu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Lee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08104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Taeyoung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Ha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Youngwan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So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67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Emerging XR use-cases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Need to support low End-to-End (E2E) latency</a:t>
            </a:r>
            <a:endParaRPr lang="en-US" sz="18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Encompassing </a:t>
            </a:r>
            <a:r>
              <a:rPr lang="en-US" sz="1800" dirty="0"/>
              <a:t>the case where the two </a:t>
            </a:r>
            <a:r>
              <a:rPr lang="en-US" sz="1800" dirty="0" smtClean="0"/>
              <a:t>devices (i.e., remote device like VR glass and XR headset, and device for computation offloading such as laptop or smartphone) are connected </a:t>
            </a:r>
            <a:r>
              <a:rPr lang="en-US" sz="1800" dirty="0"/>
              <a:t>through </a:t>
            </a:r>
            <a:r>
              <a:rPr lang="en-US" sz="1800" dirty="0" smtClean="0"/>
              <a:t>the same AP</a:t>
            </a:r>
            <a:endParaRPr lang="en-US" altLang="ko-KR" sz="1800" dirty="0" smtClean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XR compute offloading over wireless links is a key capability to scale the adoption of XR devices </a:t>
            </a:r>
            <a:r>
              <a:rPr lang="en-US" altLang="ko-KR" sz="1600" dirty="0" smtClean="0"/>
              <a:t>[1]</a:t>
            </a:r>
            <a:endParaRPr lang="en-US" altLang="ko-KR" sz="1600" dirty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 such two-hop topology, </a:t>
            </a:r>
            <a:r>
              <a:rPr lang="en-US" altLang="ko-KR" sz="1600" i="1" dirty="0" smtClean="0"/>
              <a:t>sensing data</a:t>
            </a:r>
            <a:r>
              <a:rPr lang="en-US" altLang="ko-KR" sz="1600" dirty="0" smtClean="0"/>
              <a:t> or </a:t>
            </a:r>
            <a:r>
              <a:rPr lang="en-US" altLang="ko-KR" sz="1600" i="1" dirty="0" smtClean="0"/>
              <a:t>render data</a:t>
            </a:r>
            <a:r>
              <a:rPr lang="en-US" altLang="ko-KR" sz="1600" dirty="0" smtClean="0"/>
              <a:t> flows between two STAs </a:t>
            </a:r>
            <a:r>
              <a:rPr lang="en-US" altLang="ko-KR" sz="1600" b="1" dirty="0" smtClean="0"/>
              <a:t>via AP,</a:t>
            </a:r>
            <a:r>
              <a:rPr lang="en-US" altLang="ko-KR" sz="1600" dirty="0" smtClean="0"/>
              <a:t> requiring </a:t>
            </a:r>
            <a:r>
              <a:rPr lang="en-US" altLang="ko-KR" sz="1600" dirty="0"/>
              <a:t>minimal control and contention </a:t>
            </a:r>
            <a:r>
              <a:rPr lang="en-US" altLang="ko-KR" sz="1600" dirty="0" smtClean="0"/>
              <a:t>overhead</a:t>
            </a:r>
          </a:p>
          <a:p>
            <a:pPr marL="914400" lvl="2" indent="0">
              <a:lnSpc>
                <a:spcPct val="120000"/>
              </a:lnSpc>
            </a:pPr>
            <a:endParaRPr lang="en-US" altLang="ko-KR" sz="16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3081958" y="4026272"/>
            <a:ext cx="3428229" cy="1338710"/>
            <a:chOff x="3043858" y="2776077"/>
            <a:chExt cx="3428229" cy="1338710"/>
          </a:xfrm>
        </p:grpSpPr>
        <p:grpSp>
          <p:nvGrpSpPr>
            <p:cNvPr id="6" name="그룹 5"/>
            <p:cNvGrpSpPr/>
            <p:nvPr/>
          </p:nvGrpSpPr>
          <p:grpSpPr>
            <a:xfrm>
              <a:off x="3043858" y="2776077"/>
              <a:ext cx="3428229" cy="1338710"/>
              <a:chOff x="3043858" y="2776077"/>
              <a:chExt cx="3428229" cy="1338710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3043858" y="2776077"/>
                <a:ext cx="3428229" cy="1338710"/>
                <a:chOff x="2800842" y="3935511"/>
                <a:chExt cx="3428229" cy="1338710"/>
              </a:xfrm>
            </p:grpSpPr>
            <p:pic>
              <p:nvPicPr>
                <p:cNvPr id="12" name="그림 1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59289" y="4473548"/>
                  <a:ext cx="869782" cy="674714"/>
                </a:xfrm>
                <a:prstGeom prst="rect">
                  <a:avLst/>
                </a:prstGeom>
              </p:spPr>
            </p:pic>
            <p:cxnSp>
              <p:nvCxnSpPr>
                <p:cNvPr id="14" name="직선 화살표 연결선 13"/>
                <p:cNvCxnSpPr/>
                <p:nvPr/>
              </p:nvCxnSpPr>
              <p:spPr bwMode="auto">
                <a:xfrm flipV="1">
                  <a:off x="3430996" y="4334363"/>
                  <a:ext cx="540437" cy="351509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" name="직선 화살표 연결선 14"/>
                <p:cNvCxnSpPr/>
                <p:nvPr/>
              </p:nvCxnSpPr>
              <p:spPr bwMode="auto">
                <a:xfrm flipV="1">
                  <a:off x="3583396" y="4486763"/>
                  <a:ext cx="540437" cy="351509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6" name="직선 화살표 연결선 15"/>
                <p:cNvCxnSpPr/>
                <p:nvPr/>
              </p:nvCxnSpPr>
              <p:spPr bwMode="auto">
                <a:xfrm>
                  <a:off x="4739095" y="4234363"/>
                  <a:ext cx="620085" cy="381536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" name="직선 화살표 연결선 16"/>
                <p:cNvCxnSpPr/>
                <p:nvPr/>
              </p:nvCxnSpPr>
              <p:spPr bwMode="auto">
                <a:xfrm>
                  <a:off x="4708172" y="4454016"/>
                  <a:ext cx="620085" cy="381536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9" name="직사각형 18"/>
                <p:cNvSpPr/>
                <p:nvPr/>
              </p:nvSpPr>
              <p:spPr>
                <a:xfrm>
                  <a:off x="2800842" y="4966444"/>
                  <a:ext cx="67576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tx1"/>
                      </a:solidFill>
                    </a:rPr>
                    <a:t>STA A</a:t>
                  </a:r>
                  <a:endParaRPr lang="en-US" altLang="ko-K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직사각형 20"/>
                <p:cNvSpPr/>
                <p:nvPr/>
              </p:nvSpPr>
              <p:spPr>
                <a:xfrm>
                  <a:off x="5485142" y="4278501"/>
                  <a:ext cx="67601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tx1"/>
                      </a:solidFill>
                    </a:rPr>
                    <a:t>STA B</a:t>
                  </a:r>
                  <a:endParaRPr lang="en-US" altLang="ko-KR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직사각형 24"/>
                <p:cNvSpPr/>
                <p:nvPr/>
              </p:nvSpPr>
              <p:spPr>
                <a:xfrm>
                  <a:off x="3819134" y="3935511"/>
                  <a:ext cx="4235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tx1"/>
                      </a:solidFill>
                    </a:rPr>
                    <a:t>AP</a:t>
                  </a:r>
                  <a:endParaRPr lang="en-US" altLang="ko-KR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6078" y="3485297"/>
                <a:ext cx="511322" cy="362855"/>
              </a:xfrm>
              <a:prstGeom prst="rect">
                <a:avLst/>
              </a:prstGeom>
            </p:spPr>
          </p:pic>
        </p:grp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9869" y="2826578"/>
              <a:ext cx="488338" cy="487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Emerging XR use-cases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/>
              <a:t>A proxy SCS mechanism is proposed to improve E2E QoS for the above use cases [2-4]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Due to size, thermal, cost and power constraint, XR devices may leverage a different device for </a:t>
            </a:r>
            <a:r>
              <a:rPr lang="en-US" altLang="ko-KR" sz="1600" dirty="0" smtClean="0"/>
              <a:t>computation, however, </a:t>
            </a:r>
            <a:r>
              <a:rPr lang="en-US" altLang="ko-KR" sz="1600" dirty="0"/>
              <a:t>the compute device may not have the latest Wi-Fi technology and cannot exercise advanced Wi-Fi </a:t>
            </a:r>
            <a:r>
              <a:rPr lang="en-US" altLang="ko-KR" sz="1600" dirty="0" smtClean="0"/>
              <a:t>features</a:t>
            </a:r>
            <a:endParaRPr lang="en-US" altLang="ko-KR" sz="1600" dirty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Introducing a new concept of procedure to set up the QoS, </a:t>
            </a:r>
            <a:r>
              <a:rPr lang="en-US" altLang="ko-KR" sz="1600" b="1" dirty="0" smtClean="0"/>
              <a:t>proxy SCS</a:t>
            </a:r>
            <a:r>
              <a:rPr lang="en-US" altLang="ko-KR" sz="1600" dirty="0" smtClean="0"/>
              <a:t>, between two devices within BSS, </a:t>
            </a:r>
            <a:r>
              <a:rPr lang="en-US" altLang="ko-KR" sz="1600" u="sng" dirty="0" smtClean="0"/>
              <a:t>to enable the </a:t>
            </a:r>
            <a:r>
              <a:rPr lang="en-US" altLang="ko-KR" sz="1600" u="sng" dirty="0"/>
              <a:t>AP to deliver the proper </a:t>
            </a:r>
            <a:r>
              <a:rPr lang="en-US" altLang="ko-KR" sz="1600" u="sng" dirty="0" smtClean="0"/>
              <a:t>E2E </a:t>
            </a:r>
            <a:r>
              <a:rPr lang="en-US" altLang="ko-KR" sz="1600" u="sng" dirty="0"/>
              <a:t>QoS for the traffic between </a:t>
            </a:r>
            <a:r>
              <a:rPr lang="en-US" altLang="ko-KR" sz="1600" u="sng" dirty="0" smtClean="0"/>
              <a:t>STA A </a:t>
            </a:r>
            <a:r>
              <a:rPr lang="en-US" altLang="ko-KR" sz="1600" u="sng" dirty="0"/>
              <a:t>and </a:t>
            </a:r>
            <a:r>
              <a:rPr lang="en-US" altLang="ko-KR" sz="1600" u="sng" dirty="0" smtClean="0"/>
              <a:t>STA B via </a:t>
            </a:r>
            <a:r>
              <a:rPr lang="en-US" altLang="ko-KR" sz="1600" u="sng" dirty="0"/>
              <a:t>the </a:t>
            </a:r>
            <a:r>
              <a:rPr lang="en-US" altLang="ko-KR" sz="1600" u="sng" dirty="0" smtClean="0"/>
              <a:t>AP</a:t>
            </a:r>
            <a:br>
              <a:rPr lang="en-US" altLang="ko-KR" sz="1600" u="sng" dirty="0" smtClean="0"/>
            </a:br>
            <a:endParaRPr lang="en-US" altLang="ko-KR" sz="1800" dirty="0" smtClean="0"/>
          </a:p>
          <a:p>
            <a:pPr marL="457200" lvl="1" indent="0">
              <a:lnSpc>
                <a:spcPct val="120000"/>
              </a:lnSpc>
            </a:pPr>
            <a:r>
              <a:rPr lang="en-US" altLang="ko-KR" sz="1800" dirty="0" smtClean="0">
                <a:sym typeface="Wingdings" panose="05000000000000000000" pitchFamily="2" charset="2"/>
              </a:rPr>
              <a:t> </a:t>
            </a:r>
            <a:r>
              <a:rPr lang="en-US" altLang="ko-KR" sz="1800" dirty="0" smtClean="0"/>
              <a:t>In </a:t>
            </a:r>
            <a:r>
              <a:rPr lang="en-US" altLang="ko-KR" sz="1800" dirty="0"/>
              <a:t>this contribution, we would like to </a:t>
            </a:r>
            <a:r>
              <a:rPr lang="en-US" altLang="ko-KR" sz="1800" dirty="0" smtClean="0"/>
              <a:t>discuss the way of effectively supporting </a:t>
            </a:r>
            <a:r>
              <a:rPr lang="en-US" altLang="ko-KR" sz="1800" dirty="0"/>
              <a:t>data </a:t>
            </a:r>
            <a:r>
              <a:rPr lang="en-US" altLang="ko-KR" sz="1800" dirty="0" smtClean="0"/>
              <a:t>forwarding between </a:t>
            </a:r>
            <a:r>
              <a:rPr lang="en-US" altLang="ko-KR" sz="1800" dirty="0"/>
              <a:t>the two established STAs through </a:t>
            </a:r>
            <a:r>
              <a:rPr lang="en-US" altLang="ko-KR" sz="1800" dirty="0" smtClean="0"/>
              <a:t>proxy SCS </a:t>
            </a:r>
            <a:r>
              <a:rPr lang="en-US" altLang="ko-KR" sz="1800" dirty="0"/>
              <a:t>or </a:t>
            </a:r>
            <a:r>
              <a:rPr lang="en-US" altLang="ko-KR" sz="1800" dirty="0" smtClean="0"/>
              <a:t>other QoS providing methods within TXOP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7793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Various cases where data forwarding is actually </a:t>
            </a:r>
            <a:r>
              <a:rPr lang="en-US" dirty="0" smtClean="0"/>
              <a:t>needed in the local network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097262" y="3609165"/>
            <a:ext cx="817738" cy="1051336"/>
            <a:chOff x="4399875" y="2253021"/>
            <a:chExt cx="985859" cy="126748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875" y="2253021"/>
              <a:ext cx="985859" cy="984647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4681047" y="3212729"/>
              <a:ext cx="4235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AP</a:t>
              </a:r>
              <a:endParaRPr lang="en-US" altLang="ko-K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336919" y="2950447"/>
            <a:ext cx="1508058" cy="1042482"/>
            <a:chOff x="1851302" y="4959350"/>
            <a:chExt cx="1818105" cy="125681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302" y="4959350"/>
              <a:ext cx="1818105" cy="933762"/>
            </a:xfrm>
            <a:prstGeom prst="rect">
              <a:avLst/>
            </a:prstGeom>
          </p:spPr>
        </p:pic>
        <p:sp>
          <p:nvSpPr>
            <p:cNvPr id="23" name="직사각형 22"/>
            <p:cNvSpPr/>
            <p:nvPr/>
          </p:nvSpPr>
          <p:spPr>
            <a:xfrm>
              <a:off x="1904992" y="5908383"/>
              <a:ext cx="17107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Home Cloud Server</a:t>
              </a:r>
              <a:endParaRPr lang="en-US" altLang="ko-K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750010" y="4183715"/>
            <a:ext cx="948224" cy="858574"/>
            <a:chOff x="770744" y="3641175"/>
            <a:chExt cx="1143173" cy="103509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744" y="3641175"/>
              <a:ext cx="1143173" cy="811241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905308" y="4368491"/>
              <a:ext cx="10086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MR device</a:t>
              </a:r>
              <a:endParaRPr lang="en-US" altLang="ko-K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893679" y="4558539"/>
            <a:ext cx="1542322" cy="1522292"/>
            <a:chOff x="3526323" y="4202084"/>
            <a:chExt cx="1859413" cy="1835266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416" y="4422863"/>
              <a:ext cx="1785320" cy="1614487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3526323" y="4202084"/>
              <a:ext cx="1285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Smart Display</a:t>
              </a:r>
              <a:endParaRPr lang="en-US" altLang="ko-K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1837741" y="2527843"/>
            <a:ext cx="1156132" cy="1081322"/>
            <a:chOff x="1698572" y="2113686"/>
            <a:chExt cx="1393825" cy="1303637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98572" y="2113686"/>
              <a:ext cx="1393825" cy="1031007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2024229" y="3109546"/>
              <a:ext cx="7425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Laptop</a:t>
              </a:r>
              <a:endParaRPr lang="en-US" altLang="ko-K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067459" y="5474113"/>
            <a:ext cx="1134392" cy="780790"/>
            <a:chOff x="5647445" y="4700544"/>
            <a:chExt cx="1367618" cy="941317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8035" y="4700544"/>
              <a:ext cx="926439" cy="666905"/>
            </a:xfrm>
            <a:prstGeom prst="rect">
              <a:avLst/>
            </a:prstGeom>
          </p:spPr>
        </p:pic>
        <p:sp>
          <p:nvSpPr>
            <p:cNvPr id="31" name="직사각형 30"/>
            <p:cNvSpPr/>
            <p:nvPr/>
          </p:nvSpPr>
          <p:spPr>
            <a:xfrm>
              <a:off x="5647445" y="5334084"/>
              <a:ext cx="13676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Smart IoT Hub</a:t>
              </a:r>
              <a:endParaRPr lang="en-US" altLang="ko-K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646546" y="2223686"/>
            <a:ext cx="937660" cy="704492"/>
            <a:chOff x="5207962" y="2000728"/>
            <a:chExt cx="1130438" cy="849333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7987" y="2000728"/>
              <a:ext cx="584299" cy="576769"/>
            </a:xfrm>
            <a:prstGeom prst="rect">
              <a:avLst/>
            </a:prstGeom>
          </p:spPr>
        </p:pic>
        <p:sp>
          <p:nvSpPr>
            <p:cNvPr id="34" name="직사각형 33"/>
            <p:cNvSpPr/>
            <p:nvPr/>
          </p:nvSpPr>
          <p:spPr>
            <a:xfrm>
              <a:off x="5207962" y="2542284"/>
              <a:ext cx="1130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Smartphone</a:t>
              </a:r>
              <a:endParaRPr lang="en-US" altLang="ko-K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5290530" y="3325906"/>
            <a:ext cx="822928" cy="420366"/>
            <a:chOff x="5197953" y="3259757"/>
            <a:chExt cx="583108" cy="506793"/>
          </a:xfrm>
        </p:grpSpPr>
        <p:cxnSp>
          <p:nvCxnSpPr>
            <p:cNvPr id="38" name="직선 화살표 연결선 37"/>
            <p:cNvCxnSpPr/>
            <p:nvPr/>
          </p:nvCxnSpPr>
          <p:spPr bwMode="auto">
            <a:xfrm flipV="1">
              <a:off x="5197953" y="3259757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직선 화살표 연결선 38"/>
            <p:cNvCxnSpPr/>
            <p:nvPr/>
          </p:nvCxnSpPr>
          <p:spPr bwMode="auto">
            <a:xfrm flipV="1">
              <a:off x="5240624" y="3415041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41" name="그룹 40"/>
          <p:cNvGrpSpPr/>
          <p:nvPr/>
        </p:nvGrpSpPr>
        <p:grpSpPr>
          <a:xfrm rot="3887197">
            <a:off x="4984549" y="4552946"/>
            <a:ext cx="779810" cy="416936"/>
            <a:chOff x="5274282" y="3199097"/>
            <a:chExt cx="552555" cy="502656"/>
          </a:xfrm>
        </p:grpSpPr>
        <p:cxnSp>
          <p:nvCxnSpPr>
            <p:cNvPr id="42" name="직선 화살표 연결선 41"/>
            <p:cNvCxnSpPr/>
            <p:nvPr/>
          </p:nvCxnSpPr>
          <p:spPr bwMode="auto">
            <a:xfrm flipV="1">
              <a:off x="5274282" y="3199097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직선 화살표 연결선 42"/>
            <p:cNvCxnSpPr/>
            <p:nvPr/>
          </p:nvCxnSpPr>
          <p:spPr bwMode="auto">
            <a:xfrm flipV="1">
              <a:off x="5286400" y="3350244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44" name="그룹 43"/>
          <p:cNvGrpSpPr/>
          <p:nvPr/>
        </p:nvGrpSpPr>
        <p:grpSpPr>
          <a:xfrm rot="8159861">
            <a:off x="3570638" y="4804261"/>
            <a:ext cx="779810" cy="416936"/>
            <a:chOff x="5274282" y="3199097"/>
            <a:chExt cx="552555" cy="502656"/>
          </a:xfrm>
        </p:grpSpPr>
        <p:cxnSp>
          <p:nvCxnSpPr>
            <p:cNvPr id="45" name="직선 화살표 연결선 44"/>
            <p:cNvCxnSpPr/>
            <p:nvPr/>
          </p:nvCxnSpPr>
          <p:spPr bwMode="auto">
            <a:xfrm flipV="1">
              <a:off x="5274282" y="3199097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직선 화살표 연결선 45"/>
            <p:cNvCxnSpPr/>
            <p:nvPr/>
          </p:nvCxnSpPr>
          <p:spPr bwMode="auto">
            <a:xfrm flipV="1">
              <a:off x="5286400" y="3350244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47" name="그룹 46"/>
          <p:cNvGrpSpPr/>
          <p:nvPr/>
        </p:nvGrpSpPr>
        <p:grpSpPr>
          <a:xfrm rot="10977657">
            <a:off x="2886236" y="3981123"/>
            <a:ext cx="779810" cy="416936"/>
            <a:chOff x="5274282" y="3199097"/>
            <a:chExt cx="552555" cy="502656"/>
          </a:xfrm>
        </p:grpSpPr>
        <p:cxnSp>
          <p:nvCxnSpPr>
            <p:cNvPr id="48" name="직선 화살표 연결선 47"/>
            <p:cNvCxnSpPr/>
            <p:nvPr/>
          </p:nvCxnSpPr>
          <p:spPr bwMode="auto">
            <a:xfrm flipV="1">
              <a:off x="5274282" y="3199097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직선 화살표 연결선 48"/>
            <p:cNvCxnSpPr/>
            <p:nvPr/>
          </p:nvCxnSpPr>
          <p:spPr bwMode="auto">
            <a:xfrm flipV="1">
              <a:off x="5286400" y="3350244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50" name="그룹 49"/>
          <p:cNvGrpSpPr/>
          <p:nvPr/>
        </p:nvGrpSpPr>
        <p:grpSpPr>
          <a:xfrm rot="3066023">
            <a:off x="3107584" y="2949618"/>
            <a:ext cx="779810" cy="416936"/>
            <a:chOff x="5274282" y="3199097"/>
            <a:chExt cx="552555" cy="502656"/>
          </a:xfrm>
        </p:grpSpPr>
        <p:cxnSp>
          <p:nvCxnSpPr>
            <p:cNvPr id="51" name="직선 화살표 연결선 50"/>
            <p:cNvCxnSpPr/>
            <p:nvPr/>
          </p:nvCxnSpPr>
          <p:spPr bwMode="auto">
            <a:xfrm flipV="1">
              <a:off x="5274282" y="3199097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직선 화살표 연결선 51"/>
            <p:cNvCxnSpPr/>
            <p:nvPr/>
          </p:nvCxnSpPr>
          <p:spPr bwMode="auto">
            <a:xfrm flipV="1">
              <a:off x="5286400" y="3350244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56" name="그룹 55"/>
          <p:cNvGrpSpPr/>
          <p:nvPr/>
        </p:nvGrpSpPr>
        <p:grpSpPr>
          <a:xfrm rot="9464020">
            <a:off x="4586504" y="3002241"/>
            <a:ext cx="335882" cy="371506"/>
            <a:chOff x="5176560" y="3253870"/>
            <a:chExt cx="650277" cy="447883"/>
          </a:xfrm>
        </p:grpSpPr>
        <p:cxnSp>
          <p:nvCxnSpPr>
            <p:cNvPr id="57" name="직선 화살표 연결선 56"/>
            <p:cNvCxnSpPr/>
            <p:nvPr/>
          </p:nvCxnSpPr>
          <p:spPr bwMode="auto">
            <a:xfrm flipV="1">
              <a:off x="5176560" y="3253870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직선 화살표 연결선 57"/>
            <p:cNvCxnSpPr/>
            <p:nvPr/>
          </p:nvCxnSpPr>
          <p:spPr bwMode="auto">
            <a:xfrm flipV="1">
              <a:off x="5286400" y="3350244"/>
              <a:ext cx="540437" cy="3515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495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altLang="ko-KR" dirty="0"/>
              <a:t>Problem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7867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/>
              <a:t>Data </a:t>
            </a:r>
            <a:r>
              <a:rPr lang="en-US" altLang="ko-KR" dirty="0"/>
              <a:t>forwarding within TXOP for low latency proxy traffic</a:t>
            </a:r>
            <a:endParaRPr lang="en-US" altLang="ko-K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/>
              <a:t>Method for using </a:t>
            </a:r>
            <a:r>
              <a:rPr lang="en-US" altLang="ko-KR" sz="1800" i="1" dirty="0" smtClean="0"/>
              <a:t>legacy protocols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to effectively support data </a:t>
            </a:r>
            <a:r>
              <a:rPr lang="en-US" altLang="ko-KR" sz="1800" dirty="0" smtClean="0"/>
              <a:t>forwarding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Normal EDCA</a:t>
            </a:r>
          </a:p>
          <a:p>
            <a:pPr marL="1431925" lvl="2" indent="-342900">
              <a:buAutoNum type="arabicParenR"/>
              <a:tabLst>
                <a:tab pos="1524000" algn="l"/>
              </a:tabLst>
            </a:pPr>
            <a:r>
              <a:rPr lang="en-US" altLang="ko-KR" sz="1400" dirty="0"/>
              <a:t>After </a:t>
            </a:r>
            <a:r>
              <a:rPr lang="en-US" altLang="ko-KR" sz="1400" dirty="0" smtClean="0"/>
              <a:t>participating </a:t>
            </a:r>
            <a:r>
              <a:rPr lang="en-US" altLang="ko-KR" sz="1400" dirty="0"/>
              <a:t>in contention, </a:t>
            </a:r>
            <a:r>
              <a:rPr lang="en-US" altLang="ko-KR" sz="1400" dirty="0" smtClean="0"/>
              <a:t>STA A(B) transmits </a:t>
            </a:r>
            <a:r>
              <a:rPr lang="en-US" altLang="ko-KR" sz="1400" dirty="0"/>
              <a:t>data within </a:t>
            </a:r>
            <a:r>
              <a:rPr lang="en-US" altLang="ko-KR" sz="1400" dirty="0" smtClean="0"/>
              <a:t>its </a:t>
            </a:r>
            <a:r>
              <a:rPr lang="en-US" altLang="ko-KR" sz="1400" dirty="0"/>
              <a:t>TXOP</a:t>
            </a:r>
          </a:p>
          <a:p>
            <a:pPr marL="1431925" lvl="2" indent="-342900">
              <a:buAutoNum type="arabicParenR"/>
              <a:tabLst>
                <a:tab pos="1524000" algn="l"/>
              </a:tabLst>
            </a:pPr>
            <a:r>
              <a:rPr lang="en-US" altLang="ko-KR" sz="1400" dirty="0"/>
              <a:t>The AP also </a:t>
            </a:r>
            <a:r>
              <a:rPr lang="en-US" altLang="ko-KR" sz="1400" dirty="0" smtClean="0"/>
              <a:t>needs to win the contention, </a:t>
            </a:r>
            <a:r>
              <a:rPr lang="en-US" altLang="ko-KR" sz="1400" dirty="0"/>
              <a:t>and </a:t>
            </a:r>
            <a:r>
              <a:rPr lang="en-US" altLang="ko-KR" sz="1400" dirty="0" smtClean="0"/>
              <a:t>then, transmits </a:t>
            </a:r>
            <a:r>
              <a:rPr lang="en-US" altLang="ko-KR" sz="1400" dirty="0"/>
              <a:t>the </a:t>
            </a:r>
            <a:r>
              <a:rPr lang="en-US" altLang="ko-KR" sz="1400" dirty="0" smtClean="0"/>
              <a:t>corresponding data </a:t>
            </a:r>
            <a:r>
              <a:rPr lang="en-US" altLang="ko-KR" sz="1400" dirty="0"/>
              <a:t>to STA </a:t>
            </a:r>
            <a:r>
              <a:rPr lang="en-US" altLang="ko-KR" sz="1400" dirty="0" smtClean="0"/>
              <a:t>B(A) depending on scheduling policy</a:t>
            </a:r>
            <a:endParaRPr lang="en-US" altLang="ko-KR" sz="1600" dirty="0" smtClean="0"/>
          </a:p>
          <a:p>
            <a:pPr marL="1341438" lvl="3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The </a:t>
            </a:r>
            <a:r>
              <a:rPr lang="en-US" altLang="ko-KR" dirty="0">
                <a:solidFill>
                  <a:schemeClr val="tx1"/>
                </a:solidFill>
              </a:rPr>
              <a:t>time overhead required for transmission and reception is large, and the latency is dependent on the AP's </a:t>
            </a:r>
            <a:r>
              <a:rPr lang="en-US" altLang="ko-KR" dirty="0" smtClean="0">
                <a:solidFill>
                  <a:schemeClr val="tx1"/>
                </a:solidFill>
              </a:rPr>
              <a:t>scheduling policy</a:t>
            </a:r>
          </a:p>
          <a:p>
            <a:pPr marL="1112838" lvl="3" indent="0"/>
            <a:r>
              <a:rPr lang="en-US" altLang="ko-KR" sz="400" b="1" dirty="0" smtClean="0">
                <a:solidFill>
                  <a:schemeClr val="tx1"/>
                </a:solidFill>
              </a:rPr>
              <a:t>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tx1"/>
                </a:solidFill>
              </a:rPr>
              <a:t>Reverse Direction Grant (RDG)</a:t>
            </a:r>
            <a:endParaRPr lang="en-US" altLang="ko-KR" b="1" dirty="0"/>
          </a:p>
          <a:p>
            <a:pPr marL="1431925" lvl="2" indent="-342900">
              <a:buAutoNum type="arabicParenR"/>
              <a:tabLst>
                <a:tab pos="1524000" algn="l"/>
              </a:tabLst>
            </a:pPr>
            <a:r>
              <a:rPr lang="en-US" altLang="ko-KR" sz="1400" dirty="0"/>
              <a:t>STA </a:t>
            </a:r>
            <a:r>
              <a:rPr lang="en-US" altLang="ko-KR" sz="1400" dirty="0" smtClean="0"/>
              <a:t>A(B) </a:t>
            </a:r>
            <a:r>
              <a:rPr lang="en-US" altLang="ko-KR" sz="1400" dirty="0"/>
              <a:t>sends one piece of </a:t>
            </a:r>
            <a:r>
              <a:rPr lang="en-US" altLang="ko-KR" sz="1400" dirty="0" smtClean="0"/>
              <a:t>data </a:t>
            </a:r>
            <a:r>
              <a:rPr lang="en-US" altLang="ko-KR" sz="1400" dirty="0"/>
              <a:t>to the </a:t>
            </a:r>
            <a:r>
              <a:rPr lang="en-US" altLang="ko-KR" sz="1400" dirty="0" smtClean="0"/>
              <a:t>AP, after initiating TXOP</a:t>
            </a:r>
            <a:endParaRPr lang="en-US" altLang="ko-KR" sz="1400" dirty="0"/>
          </a:p>
          <a:p>
            <a:pPr marL="1431925" lvl="2" indent="-342900">
              <a:buAutoNum type="arabicParenR"/>
              <a:tabLst>
                <a:tab pos="1524000" algn="l"/>
              </a:tabLst>
            </a:pPr>
            <a:r>
              <a:rPr lang="en-US" altLang="ko-KR" sz="1400" dirty="0"/>
              <a:t>Then, the AP becomes </a:t>
            </a:r>
            <a:r>
              <a:rPr lang="en-US" altLang="ko-KR" sz="1400" dirty="0" smtClean="0"/>
              <a:t>TXOP </a:t>
            </a:r>
            <a:r>
              <a:rPr lang="en-US" altLang="ko-KR" sz="1400" dirty="0"/>
              <a:t>holder and </a:t>
            </a:r>
            <a:r>
              <a:rPr lang="en-US" altLang="ko-KR" sz="1400" dirty="0" smtClean="0"/>
              <a:t>is able to </a:t>
            </a:r>
            <a:r>
              <a:rPr lang="en-US" altLang="ko-KR" sz="1400" dirty="0"/>
              <a:t>continuously send data to STA </a:t>
            </a:r>
            <a:r>
              <a:rPr lang="en-US" altLang="ko-KR" sz="1400" dirty="0" smtClean="0"/>
              <a:t>B(A)</a:t>
            </a:r>
          </a:p>
          <a:p>
            <a:pPr marL="1341438" lvl="3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After a single session of data forwarding, there </a:t>
            </a:r>
            <a:r>
              <a:rPr lang="en-US" altLang="ko-KR" dirty="0">
                <a:solidFill>
                  <a:schemeClr val="tx1"/>
                </a:solidFill>
              </a:rPr>
              <a:t>is no way for STA </a:t>
            </a:r>
            <a:r>
              <a:rPr lang="en-US" altLang="ko-KR" dirty="0" smtClean="0">
                <a:solidFill>
                  <a:schemeClr val="tx1"/>
                </a:solidFill>
              </a:rPr>
              <a:t>A(B</a:t>
            </a:r>
            <a:r>
              <a:rPr lang="en-US" altLang="ko-KR" dirty="0">
                <a:solidFill>
                  <a:schemeClr val="tx1"/>
                </a:solidFill>
              </a:rPr>
              <a:t>) to get </a:t>
            </a:r>
            <a:r>
              <a:rPr lang="en-US" altLang="ko-KR" dirty="0" smtClean="0">
                <a:solidFill>
                  <a:schemeClr val="tx1"/>
                </a:solidFill>
              </a:rPr>
              <a:t>the TXOP back in order to </a:t>
            </a:r>
            <a:r>
              <a:rPr lang="en-US" altLang="ko-KR" dirty="0">
                <a:solidFill>
                  <a:schemeClr val="tx1"/>
                </a:solidFill>
              </a:rPr>
              <a:t>transmit the next </a:t>
            </a:r>
            <a:r>
              <a:rPr lang="en-US" altLang="ko-KR" dirty="0" smtClean="0">
                <a:solidFill>
                  <a:schemeClr val="tx1"/>
                </a:solidFill>
              </a:rPr>
              <a:t>data to STA B(A) via the AP, </a:t>
            </a:r>
            <a:r>
              <a:rPr lang="en-US" altLang="ko-KR" dirty="0">
                <a:solidFill>
                  <a:schemeClr val="tx1"/>
                </a:solidFill>
              </a:rPr>
              <a:t>nor is there any guarantee that the AP will forward the </a:t>
            </a:r>
            <a:r>
              <a:rPr lang="en-US" altLang="ko-KR" dirty="0" smtClean="0">
                <a:solidFill>
                  <a:schemeClr val="tx1"/>
                </a:solidFill>
              </a:rPr>
              <a:t>data </a:t>
            </a:r>
          </a:p>
          <a:p>
            <a:pPr marL="1341438" lvl="3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No </a:t>
            </a:r>
            <a:r>
              <a:rPr lang="en-US" altLang="ko-KR" dirty="0">
                <a:solidFill>
                  <a:schemeClr val="tx1"/>
                </a:solidFill>
              </a:rPr>
              <a:t>large-scale </a:t>
            </a:r>
            <a:r>
              <a:rPr lang="en-US" altLang="ko-KR" dirty="0" smtClean="0">
                <a:solidFill>
                  <a:schemeClr val="tx1"/>
                </a:solidFill>
              </a:rPr>
              <a:t>industry adoption of RDG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81" y="762265"/>
            <a:ext cx="2200814" cy="8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altLang="ko-KR" dirty="0"/>
              <a:t>Problem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7867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Data forwarding within TXOP for low latency proxy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b="1" dirty="0" smtClean="0"/>
              <a:t>TXOP Sharing in IEEE 802.11 be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Only the AP can share its TXOP using MU-RTS TXS Trigger Frame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The </a:t>
            </a:r>
            <a:r>
              <a:rPr lang="en-US" altLang="ko-KR" sz="1400" dirty="0"/>
              <a:t>latency is dependent on the AP's scheduling </a:t>
            </a:r>
            <a:r>
              <a:rPr lang="en-US" altLang="ko-KR" sz="1400" dirty="0" smtClean="0"/>
              <a:t>policy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Large </a:t>
            </a:r>
            <a:r>
              <a:rPr lang="en-US" altLang="ko-KR" sz="1400" dirty="0"/>
              <a:t>control overhead for </a:t>
            </a:r>
            <a:r>
              <a:rPr lang="en-US" altLang="ko-KR" sz="1400" dirty="0" smtClean="0"/>
              <a:t>frequent assigning </a:t>
            </a:r>
            <a:r>
              <a:rPr lang="en-US" altLang="ko-KR" sz="1400" dirty="0"/>
              <a:t>and switching </a:t>
            </a:r>
            <a:r>
              <a:rPr lang="en-US" altLang="ko-KR" sz="1400" dirty="0" smtClean="0"/>
              <a:t>DL/UL </a:t>
            </a:r>
            <a:r>
              <a:rPr lang="en-US" altLang="ko-KR" sz="1400" dirty="0"/>
              <a:t>for data </a:t>
            </a:r>
            <a:r>
              <a:rPr lang="en-US" altLang="ko-KR" sz="1400" dirty="0" smtClean="0"/>
              <a:t>forwarding</a:t>
            </a:r>
            <a:endParaRPr lang="en-US" altLang="ko-KR" sz="1400" dirty="0"/>
          </a:p>
          <a:p>
            <a:pPr lvl="2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b="1" dirty="0" smtClean="0"/>
              <a:t>TXOP optimization proposal [1]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</a:rPr>
              <a:t>TXOP </a:t>
            </a:r>
            <a:r>
              <a:rPr lang="en-US" altLang="ko-KR" sz="1600" dirty="0">
                <a:solidFill>
                  <a:schemeClr val="tx1"/>
                </a:solidFill>
              </a:rPr>
              <a:t>optimization method is proposed </a:t>
            </a:r>
            <a:r>
              <a:rPr lang="en-US" altLang="ko-KR" sz="1600" dirty="0" smtClean="0">
                <a:solidFill>
                  <a:schemeClr val="tx1"/>
                </a:solidFill>
              </a:rPr>
              <a:t>to </a:t>
            </a:r>
            <a:r>
              <a:rPr lang="en-US" altLang="ko-KR" sz="1600" dirty="0">
                <a:solidFill>
                  <a:schemeClr val="tx1"/>
                </a:solidFill>
              </a:rPr>
              <a:t>improve overall QoS by reducing E2E </a:t>
            </a:r>
            <a:r>
              <a:rPr lang="en-US" altLang="ko-KR" sz="1600" dirty="0" smtClean="0">
                <a:solidFill>
                  <a:schemeClr val="tx1"/>
                </a:solidFill>
              </a:rPr>
              <a:t>latency, allowing any </a:t>
            </a:r>
            <a:r>
              <a:rPr lang="en-US" altLang="ko-KR" sz="1600" dirty="0">
                <a:solidFill>
                  <a:schemeClr val="tx1"/>
                </a:solidFill>
              </a:rPr>
              <a:t>STA to share TXOP with minimal </a:t>
            </a:r>
            <a:r>
              <a:rPr lang="en-US" altLang="ko-KR" sz="1600" dirty="0" smtClean="0">
                <a:solidFill>
                  <a:schemeClr val="tx1"/>
                </a:solidFill>
              </a:rPr>
              <a:t>overhead for forwarding </a:t>
            </a:r>
            <a:r>
              <a:rPr lang="en-US" altLang="ko-KR" sz="1600" dirty="0">
                <a:solidFill>
                  <a:schemeClr val="tx1"/>
                </a:solidFill>
              </a:rPr>
              <a:t>traffic to fit in </a:t>
            </a:r>
            <a:r>
              <a:rPr lang="en-US" altLang="ko-KR" sz="1600" dirty="0" smtClean="0">
                <a:solidFill>
                  <a:schemeClr val="tx1"/>
                </a:solidFill>
              </a:rPr>
              <a:t>TXOP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TXOP sharing for forwarding to reduce contention </a:t>
            </a:r>
            <a:r>
              <a:rPr lang="en-US" altLang="ko-KR" sz="1600" dirty="0" smtClean="0">
                <a:solidFill>
                  <a:schemeClr val="tx1"/>
                </a:solidFill>
              </a:rPr>
              <a:t>latency for </a:t>
            </a:r>
            <a:r>
              <a:rPr lang="en-US" altLang="ko-KR" sz="1600" dirty="0">
                <a:solidFill>
                  <a:schemeClr val="tx1"/>
                </a:solidFill>
              </a:rPr>
              <a:t>TXOP responder for </a:t>
            </a:r>
            <a:r>
              <a:rPr lang="en-US" altLang="ko-KR" sz="1600" dirty="0" smtClean="0">
                <a:solidFill>
                  <a:schemeClr val="tx1"/>
                </a:solidFill>
              </a:rPr>
              <a:t/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co-related flow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784" y="4992275"/>
            <a:ext cx="2909475" cy="142735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81" y="762265"/>
            <a:ext cx="2200814" cy="8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 smtClean="0"/>
              <a:t>Data Forwarding within TXOP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Data forwarding (DF) </a:t>
            </a:r>
            <a:r>
              <a:rPr lang="en-US" altLang="ko-KR" dirty="0" smtClean="0"/>
              <a:t>supporting </a:t>
            </a:r>
            <a:r>
              <a:rPr lang="en-US" altLang="ko-KR" dirty="0"/>
              <a:t>E2E QoS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Assumptions</a:t>
            </a:r>
            <a:endParaRPr lang="en-US" altLang="ko-KR" sz="1400" dirty="0"/>
          </a:p>
          <a:p>
            <a:pPr marL="914400" lvl="2" indent="0"/>
            <a:r>
              <a:rPr lang="en-US" altLang="ko-KR" sz="1400" b="1" dirty="0"/>
              <a:t>C1.</a:t>
            </a:r>
            <a:r>
              <a:rPr lang="en-US" altLang="ko-KR" sz="1400" dirty="0"/>
              <a:t> STA A and STA B are associated within the same BSS or the same multi-BSS</a:t>
            </a:r>
          </a:p>
          <a:p>
            <a:pPr marL="914400" lvl="2" indent="0"/>
            <a:r>
              <a:rPr lang="en-US" altLang="ko-KR" sz="1400" b="1" dirty="0"/>
              <a:t>C2.</a:t>
            </a:r>
            <a:r>
              <a:rPr lang="en-US" altLang="ko-KR" sz="1400" dirty="0"/>
              <a:t> Both STA A and STA B may not hear each </a:t>
            </a:r>
            <a:r>
              <a:rPr lang="en-US" altLang="ko-KR" sz="1400" dirty="0" smtClean="0"/>
              <a:t>other</a:t>
            </a:r>
            <a:endParaRPr lang="en-US" altLang="ko-KR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0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180" y="3904124"/>
            <a:ext cx="708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AP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180" y="4541793"/>
            <a:ext cx="708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STB A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180" y="5195579"/>
            <a:ext cx="708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STA B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1852232" y="4765366"/>
            <a:ext cx="900000" cy="57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QoS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data</a:t>
            </a:r>
            <a:br>
              <a:rPr lang="en-US" altLang="ko-KR" sz="1000" b="1" dirty="0" smtClean="0">
                <a:solidFill>
                  <a:schemeClr val="tx1"/>
                </a:solidFill>
              </a:rPr>
            </a:br>
            <a:r>
              <a:rPr lang="en-US" altLang="ko-KR" sz="1000" b="1" dirty="0" smtClean="0">
                <a:solidFill>
                  <a:schemeClr val="tx1"/>
                </a:solidFill>
              </a:rPr>
              <a:t>A-MPDU 1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 bwMode="auto">
          <a:xfrm rot="16200000">
            <a:off x="2723243" y="3655153"/>
            <a:ext cx="576000" cy="2034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3283856" y="3468888"/>
            <a:ext cx="900000" cy="57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QoS data</a:t>
            </a:r>
            <a:br>
              <a:rPr lang="en-US" altLang="ko-KR" sz="1000" b="1" dirty="0">
                <a:solidFill>
                  <a:schemeClr val="tx1"/>
                </a:solidFill>
              </a:rPr>
            </a:br>
            <a:r>
              <a:rPr lang="en-US" altLang="ko-KR" sz="1000" b="1" dirty="0">
                <a:solidFill>
                  <a:schemeClr val="tx1"/>
                </a:solidFill>
              </a:rPr>
              <a:t>A-MPDU 1</a:t>
            </a:r>
          </a:p>
        </p:txBody>
      </p:sp>
      <p:sp>
        <p:nvSpPr>
          <p:cNvPr id="51" name="직사각형 50"/>
          <p:cNvSpPr/>
          <p:nvPr/>
        </p:nvSpPr>
        <p:spPr bwMode="auto">
          <a:xfrm rot="16200000">
            <a:off x="4170202" y="4298109"/>
            <a:ext cx="576000" cy="2034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1120016" y="5945461"/>
            <a:ext cx="6525290" cy="191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TXOP</a:t>
            </a: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4" name="직선 연결선 53"/>
          <p:cNvCxnSpPr/>
          <p:nvPr/>
        </p:nvCxnSpPr>
        <p:spPr bwMode="auto">
          <a:xfrm>
            <a:off x="2749604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625236" y="5339267"/>
            <a:ext cx="4257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57" name="직선 연결선 56"/>
          <p:cNvCxnSpPr/>
          <p:nvPr/>
        </p:nvCxnSpPr>
        <p:spPr bwMode="auto">
          <a:xfrm>
            <a:off x="3116905" y="4044888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cxnSp>
        <p:nvCxnSpPr>
          <p:cNvPr id="60" name="직선 연결선 59"/>
          <p:cNvCxnSpPr/>
          <p:nvPr/>
        </p:nvCxnSpPr>
        <p:spPr bwMode="auto">
          <a:xfrm>
            <a:off x="4187445" y="46878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036992" y="4699141"/>
            <a:ext cx="469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 bwMode="auto">
          <a:xfrm flipH="1">
            <a:off x="2909504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직선 연결선 62"/>
          <p:cNvCxnSpPr/>
          <p:nvPr/>
        </p:nvCxnSpPr>
        <p:spPr bwMode="auto">
          <a:xfrm flipH="1">
            <a:off x="4187442" y="4040494"/>
            <a:ext cx="2" cy="68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4" name="그림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96" y="5149265"/>
            <a:ext cx="253574" cy="192101"/>
          </a:xfrm>
          <a:prstGeom prst="rect">
            <a:avLst/>
          </a:prstGeom>
        </p:spPr>
      </p:pic>
      <p:sp>
        <p:nvSpPr>
          <p:cNvPr id="65" name="직사각형 64"/>
          <p:cNvSpPr/>
          <p:nvPr/>
        </p:nvSpPr>
        <p:spPr bwMode="auto">
          <a:xfrm>
            <a:off x="5091691" y="4765366"/>
            <a:ext cx="900000" cy="57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QoS data</a:t>
            </a:r>
            <a:br>
              <a:rPr lang="en-US" altLang="ko-KR" sz="1000" b="1" dirty="0">
                <a:solidFill>
                  <a:schemeClr val="tx1"/>
                </a:solidFill>
              </a:rPr>
            </a:br>
            <a:r>
              <a:rPr lang="en-US" altLang="ko-KR" sz="1000" b="1" dirty="0">
                <a:solidFill>
                  <a:schemeClr val="tx1"/>
                </a:solidFill>
              </a:rPr>
              <a:t>A-MPDU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2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67" name="직선 연결선 66"/>
          <p:cNvCxnSpPr/>
          <p:nvPr/>
        </p:nvCxnSpPr>
        <p:spPr bwMode="auto">
          <a:xfrm>
            <a:off x="4561555" y="46878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411102" y="4697300"/>
            <a:ext cx="469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1120569" y="5945461"/>
            <a:ext cx="6988381" cy="191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직사각형 69"/>
          <p:cNvSpPr/>
          <p:nvPr/>
        </p:nvSpPr>
        <p:spPr bwMode="auto">
          <a:xfrm rot="16200000">
            <a:off x="933751" y="4951631"/>
            <a:ext cx="576000" cy="20346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ko-KR" sz="900" dirty="0" smtClean="0">
                <a:solidFill>
                  <a:schemeClr val="tx1"/>
                </a:solidFill>
              </a:rPr>
              <a:t>DF-ICF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2" name="직선 연결선 71"/>
          <p:cNvCxnSpPr/>
          <p:nvPr/>
        </p:nvCxnSpPr>
        <p:spPr bwMode="auto">
          <a:xfrm>
            <a:off x="1319841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1197343" y="5339267"/>
            <a:ext cx="42575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74" name="직선 연결선 73"/>
          <p:cNvCxnSpPr/>
          <p:nvPr/>
        </p:nvCxnSpPr>
        <p:spPr bwMode="auto">
          <a:xfrm flipH="1">
            <a:off x="1479741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직사각형 74"/>
          <p:cNvSpPr/>
          <p:nvPr/>
        </p:nvSpPr>
        <p:spPr bwMode="auto">
          <a:xfrm rot="16200000">
            <a:off x="1293474" y="3655153"/>
            <a:ext cx="576000" cy="20346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DF-RSP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7" name="직선 연결선 76"/>
          <p:cNvCxnSpPr/>
          <p:nvPr/>
        </p:nvCxnSpPr>
        <p:spPr bwMode="auto">
          <a:xfrm>
            <a:off x="1683212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1554738" y="5339267"/>
            <a:ext cx="42575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79" name="직선 연결선 78"/>
          <p:cNvCxnSpPr/>
          <p:nvPr/>
        </p:nvCxnSpPr>
        <p:spPr bwMode="auto">
          <a:xfrm flipH="1">
            <a:off x="1682848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직선 화살표 연결선 83"/>
          <p:cNvCxnSpPr/>
          <p:nvPr/>
        </p:nvCxnSpPr>
        <p:spPr bwMode="auto">
          <a:xfrm>
            <a:off x="720000" y="4044888"/>
            <a:ext cx="770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직선 화살표 연결선 84"/>
          <p:cNvCxnSpPr/>
          <p:nvPr/>
        </p:nvCxnSpPr>
        <p:spPr bwMode="auto">
          <a:xfrm>
            <a:off x="720000" y="4687844"/>
            <a:ext cx="770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직선 화살표 연결선 85"/>
          <p:cNvCxnSpPr/>
          <p:nvPr/>
        </p:nvCxnSpPr>
        <p:spPr bwMode="auto">
          <a:xfrm>
            <a:off x="720000" y="5340644"/>
            <a:ext cx="770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직선 화살표 연결선 86"/>
          <p:cNvCxnSpPr/>
          <p:nvPr/>
        </p:nvCxnSpPr>
        <p:spPr bwMode="auto">
          <a:xfrm>
            <a:off x="600808" y="6136708"/>
            <a:ext cx="7956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직사각형 87"/>
          <p:cNvSpPr/>
          <p:nvPr/>
        </p:nvSpPr>
        <p:spPr>
          <a:xfrm>
            <a:off x="2476929" y="6128102"/>
            <a:ext cx="47974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>
                <a:solidFill>
                  <a:schemeClr val="tx1"/>
                </a:solidFill>
              </a:rPr>
              <a:t>Example: STA B initiates TXOP and transfers frame(s) to STA A via the AP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2247155" y="2945169"/>
            <a:ext cx="613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DAA600"/>
                </a:solidFill>
              </a:rPr>
              <a:t>Upon </a:t>
            </a:r>
            <a:r>
              <a:rPr lang="en-US" altLang="ko-KR" sz="1200" dirty="0" smtClean="0">
                <a:solidFill>
                  <a:srgbClr val="DAA600"/>
                </a:solidFill>
              </a:rPr>
              <a:t>completing the forwarding of QoS Data </a:t>
            </a:r>
            <a:r>
              <a:rPr lang="en-US" altLang="ko-KR" sz="1200" i="1" dirty="0" smtClean="0">
                <a:solidFill>
                  <a:srgbClr val="DAA600"/>
                </a:solidFill>
              </a:rPr>
              <a:t>n</a:t>
            </a:r>
            <a:r>
              <a:rPr lang="en-US" altLang="ko-KR" sz="1200" dirty="0" smtClean="0">
                <a:solidFill>
                  <a:srgbClr val="DAA600"/>
                </a:solidFill>
              </a:rPr>
              <a:t> (including retransmission) within </a:t>
            </a:r>
            <a:r>
              <a:rPr lang="en-US" altLang="ko-KR" sz="1200" dirty="0">
                <a:solidFill>
                  <a:srgbClr val="DAA600"/>
                </a:solidFill>
              </a:rPr>
              <a:t>the </a:t>
            </a:r>
            <a:r>
              <a:rPr lang="en-US" altLang="ko-KR" sz="1200" dirty="0" smtClean="0">
                <a:solidFill>
                  <a:srgbClr val="DAA600"/>
                </a:solidFill>
              </a:rPr>
              <a:t>TXOP,</a:t>
            </a:r>
            <a:br>
              <a:rPr lang="en-US" altLang="ko-KR" sz="1200" dirty="0" smtClean="0">
                <a:solidFill>
                  <a:srgbClr val="DAA600"/>
                </a:solidFill>
              </a:rPr>
            </a:br>
            <a:r>
              <a:rPr lang="en-US" altLang="ko-KR" sz="1200" dirty="0" smtClean="0">
                <a:solidFill>
                  <a:srgbClr val="DAA600"/>
                </a:solidFill>
              </a:rPr>
              <a:t>the TXOP </a:t>
            </a:r>
            <a:r>
              <a:rPr lang="en-US" altLang="ko-KR" sz="1200" dirty="0">
                <a:solidFill>
                  <a:srgbClr val="DAA600"/>
                </a:solidFill>
              </a:rPr>
              <a:t>is handed over </a:t>
            </a:r>
            <a:r>
              <a:rPr lang="en-US" altLang="ko-KR" sz="1200" dirty="0" smtClean="0">
                <a:solidFill>
                  <a:srgbClr val="DAA600"/>
                </a:solidFill>
              </a:rPr>
              <a:t>back to </a:t>
            </a:r>
            <a:r>
              <a:rPr lang="en-US" altLang="ko-KR" sz="1200" dirty="0">
                <a:solidFill>
                  <a:srgbClr val="DAA600"/>
                </a:solidFill>
              </a:rPr>
              <a:t>STA </a:t>
            </a:r>
            <a:r>
              <a:rPr lang="en-US" altLang="ko-KR" sz="1200" dirty="0" smtClean="0">
                <a:solidFill>
                  <a:srgbClr val="DAA600"/>
                </a:solidFill>
              </a:rPr>
              <a:t>B, automatically</a:t>
            </a:r>
            <a:endParaRPr lang="ko-KR" altLang="en-US" sz="1200" dirty="0">
              <a:solidFill>
                <a:srgbClr val="DAA600"/>
              </a:solidFill>
            </a:endParaRPr>
          </a:p>
        </p:txBody>
      </p:sp>
      <p:cxnSp>
        <p:nvCxnSpPr>
          <p:cNvPr id="102" name="직선 연결선 101"/>
          <p:cNvCxnSpPr/>
          <p:nvPr/>
        </p:nvCxnSpPr>
        <p:spPr bwMode="auto">
          <a:xfrm flipH="1">
            <a:off x="4729693" y="4040494"/>
            <a:ext cx="2" cy="68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직사각형 102"/>
          <p:cNvSpPr/>
          <p:nvPr/>
        </p:nvSpPr>
        <p:spPr bwMode="auto">
          <a:xfrm rot="16200000">
            <a:off x="4543003" y="3655153"/>
            <a:ext cx="576000" cy="20346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DF-End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7289737" y="3266551"/>
            <a:ext cx="1809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70C0"/>
                </a:solidFill>
              </a:rPr>
              <a:t>TXOP initiator informs other STAs that it finishes TXOP</a:t>
            </a:r>
            <a:r>
              <a:rPr lang="en-US" altLang="ko-KR" sz="1200" dirty="0">
                <a:solidFill>
                  <a:srgbClr val="0070C0"/>
                </a:solidFill>
              </a:rPr>
              <a:t>, </a:t>
            </a:r>
            <a:r>
              <a:rPr lang="en-US" altLang="ko-KR" sz="1200" dirty="0" smtClean="0">
                <a:solidFill>
                  <a:srgbClr val="0070C0"/>
                </a:solidFill>
              </a:rPr>
              <a:t>if </a:t>
            </a:r>
            <a:r>
              <a:rPr lang="en-US" altLang="ko-KR" sz="1200" dirty="0">
                <a:solidFill>
                  <a:srgbClr val="0070C0"/>
                </a:solidFill>
              </a:rPr>
              <a:t>the remaining TXOP is not sufficient for the next QoS data transmission and </a:t>
            </a:r>
            <a:r>
              <a:rPr lang="en-US" altLang="ko-KR" sz="1200" dirty="0" smtClean="0">
                <a:solidFill>
                  <a:srgbClr val="0070C0"/>
                </a:solidFill>
              </a:rPr>
              <a:t>forwarding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cxnSp>
        <p:nvCxnSpPr>
          <p:cNvPr id="111" name="직선 연결선 110"/>
          <p:cNvCxnSpPr/>
          <p:nvPr/>
        </p:nvCxnSpPr>
        <p:spPr bwMode="auto">
          <a:xfrm flipH="1">
            <a:off x="4931999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4927347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4802979" y="5339267"/>
            <a:ext cx="42575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6190657" y="4215879"/>
            <a:ext cx="31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…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6190657" y="4844961"/>
            <a:ext cx="31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…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6190657" y="3564248"/>
            <a:ext cx="31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…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 bwMode="auto">
          <a:xfrm rot="16200000">
            <a:off x="6528759" y="4298109"/>
            <a:ext cx="576000" cy="2034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BA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 bwMode="auto">
          <a:xfrm rot="16200000">
            <a:off x="6889090" y="3655153"/>
            <a:ext cx="576000" cy="20346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DF-End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1" name="직선 연결선 120"/>
          <p:cNvCxnSpPr/>
          <p:nvPr/>
        </p:nvCxnSpPr>
        <p:spPr bwMode="auto">
          <a:xfrm>
            <a:off x="6911619" y="46878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6761166" y="4697300"/>
            <a:ext cx="469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123" name="직선 연결선 122"/>
          <p:cNvCxnSpPr/>
          <p:nvPr/>
        </p:nvCxnSpPr>
        <p:spPr bwMode="auto">
          <a:xfrm flipH="1">
            <a:off x="7079757" y="4040494"/>
            <a:ext cx="2" cy="68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직선 연결선 123"/>
          <p:cNvCxnSpPr/>
          <p:nvPr/>
        </p:nvCxnSpPr>
        <p:spPr bwMode="auto">
          <a:xfrm flipH="1">
            <a:off x="7277251" y="4040494"/>
            <a:ext cx="2" cy="1368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직선 연결선 125"/>
          <p:cNvCxnSpPr/>
          <p:nvPr/>
        </p:nvCxnSpPr>
        <p:spPr bwMode="auto">
          <a:xfrm>
            <a:off x="7272599" y="5340644"/>
            <a:ext cx="16902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7148231" y="5339267"/>
            <a:ext cx="4257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28" name="직사각형 127"/>
          <p:cNvSpPr/>
          <p:nvPr/>
        </p:nvSpPr>
        <p:spPr bwMode="auto">
          <a:xfrm rot="16200000">
            <a:off x="7255571" y="4951631"/>
            <a:ext cx="576000" cy="20346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ko-KR" sz="900" dirty="0" smtClean="0">
                <a:solidFill>
                  <a:schemeClr val="tx1"/>
                </a:solidFill>
              </a:rPr>
              <a:t>DF-Fin</a:t>
            </a:r>
            <a:endParaRPr kumimoji="0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600640" y="5444112"/>
            <a:ext cx="5501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</a:rPr>
              <a:t>Since the time required for data forwarding cannot be accurately predicted,</a:t>
            </a:r>
            <a:br>
              <a:rPr lang="en-US" altLang="ko-KR" sz="1200" dirty="0" smtClean="0">
                <a:solidFill>
                  <a:srgbClr val="00B050"/>
                </a:solidFill>
              </a:rPr>
            </a:br>
            <a:r>
              <a:rPr lang="en-US" altLang="ko-KR" sz="1200" dirty="0" smtClean="0">
                <a:solidFill>
                  <a:srgbClr val="00B050"/>
                </a:solidFill>
              </a:rPr>
              <a:t>the TXOP might be set as long as possible within the range allowed by the AP (TBD)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966853" y="4051029"/>
            <a:ext cx="4699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</a:rPr>
              <a:t>SIFS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247095" y="2986266"/>
            <a:ext cx="195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[NOTE] The specific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type</a:t>
            </a:r>
            <a:br>
              <a:rPr lang="en-US" altLang="ko-KR" sz="1200" b="1" dirty="0" smtClean="0">
                <a:solidFill>
                  <a:schemeClr val="tx1"/>
                </a:solidFill>
              </a:rPr>
            </a:br>
            <a:r>
              <a:rPr lang="en-US" altLang="ko-KR" sz="1200" b="1" dirty="0" smtClean="0">
                <a:solidFill>
                  <a:schemeClr val="tx1"/>
                </a:solidFill>
              </a:rPr>
              <a:t>of </a:t>
            </a:r>
            <a:r>
              <a:rPr lang="en-US" altLang="ko-KR" sz="1200" b="1" dirty="0">
                <a:solidFill>
                  <a:schemeClr val="tx1"/>
                </a:solidFill>
              </a:rPr>
              <a:t>control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frames are TBD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67" name="그림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63" y="1266065"/>
            <a:ext cx="2292814" cy="9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5643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77131"/>
            <a:ext cx="8469745" cy="48982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presentation, we propose a straightforward enhancement to the baseline TXOP sharing mechanism in order to facilitate two-hop data </a:t>
            </a:r>
            <a:r>
              <a:rPr lang="en-US" dirty="0" smtClean="0"/>
              <a:t>forwarding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allows the AP to provide proper E2E QoS for </a:t>
            </a:r>
            <a:r>
              <a:rPr lang="en-US" dirty="0" smtClean="0"/>
              <a:t>low latency traffic </a:t>
            </a:r>
            <a:r>
              <a:rPr lang="en-US" dirty="0"/>
              <a:t>between two STAs, particularly for emerging XR </a:t>
            </a:r>
            <a:r>
              <a:rPr lang="en-US" dirty="0" smtClean="0"/>
              <a:t>use-cases in </a:t>
            </a:r>
            <a:r>
              <a:rPr lang="en-US" dirty="0"/>
              <a:t>the local </a:t>
            </a:r>
            <a:r>
              <a:rPr lang="en-US" dirty="0" smtClean="0"/>
              <a:t>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CD71-5CEE-B387-D769-FD10FD7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555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EB5-20AC-788C-491C-F71D61ED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4576"/>
            <a:ext cx="7770813" cy="4399837"/>
          </a:xfrm>
        </p:spPr>
        <p:txBody>
          <a:bodyPr/>
          <a:lstStyle/>
          <a:p>
            <a:pPr marL="0" indent="0"/>
            <a:r>
              <a:rPr lang="en-US" altLang="ko-KR" sz="1700" dirty="0" smtClean="0">
                <a:solidFill>
                  <a:schemeClr val="tx1"/>
                </a:solidFill>
              </a:rPr>
              <a:t>[1] </a:t>
            </a:r>
            <a:r>
              <a:rPr lang="en-US" altLang="ko-KR" sz="1700" dirty="0">
                <a:solidFill>
                  <a:schemeClr val="tx1"/>
                </a:solidFill>
              </a:rPr>
              <a:t>11-23/1387r1 TXOP sharing extensions for XR use-cases (</a:t>
            </a:r>
            <a:r>
              <a:rPr lang="en-US" altLang="ko-KR" sz="1700" dirty="0" err="1">
                <a:solidFill>
                  <a:schemeClr val="tx1"/>
                </a:solidFill>
              </a:rPr>
              <a:t>Dibakar</a:t>
            </a:r>
            <a:r>
              <a:rPr lang="en-US" altLang="ko-KR" sz="1700" dirty="0">
                <a:solidFill>
                  <a:schemeClr val="tx1"/>
                </a:solidFill>
              </a:rPr>
              <a:t> Das, Intel</a:t>
            </a:r>
            <a:r>
              <a:rPr lang="en-US" altLang="ko-KR" sz="1700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US" altLang="ko-KR" sz="1700" dirty="0" smtClean="0">
                <a:solidFill>
                  <a:schemeClr val="tx1"/>
                </a:solidFill>
              </a:rPr>
              <a:t>[2] </a:t>
            </a:r>
            <a:r>
              <a:rPr lang="en-US" altLang="ko-KR" sz="1700" dirty="0">
                <a:solidFill>
                  <a:schemeClr val="tx1"/>
                </a:solidFill>
              </a:rPr>
              <a:t>11-23/0073r0 Thoughts on Proxy SCS (</a:t>
            </a:r>
            <a:r>
              <a:rPr lang="en-US" altLang="ko-KR" sz="1700" dirty="0" err="1">
                <a:solidFill>
                  <a:schemeClr val="tx1"/>
                </a:solidFill>
              </a:rPr>
              <a:t>Guagang</a:t>
            </a:r>
            <a:r>
              <a:rPr lang="en-US" altLang="ko-KR" sz="1700" dirty="0">
                <a:solidFill>
                  <a:schemeClr val="tx1"/>
                </a:solidFill>
              </a:rPr>
              <a:t> Huang, Huawei)</a:t>
            </a:r>
          </a:p>
          <a:p>
            <a:pPr marL="0" indent="0"/>
            <a:r>
              <a:rPr lang="en-US" altLang="ko-KR" sz="1700" dirty="0" smtClean="0">
                <a:solidFill>
                  <a:schemeClr val="tx1"/>
                </a:solidFill>
              </a:rPr>
              <a:t>[3] 11-23/1958r0 </a:t>
            </a:r>
            <a:r>
              <a:rPr lang="en-US" altLang="ko-KR" sz="1700" dirty="0">
                <a:solidFill>
                  <a:schemeClr val="tx1"/>
                </a:solidFill>
              </a:rPr>
              <a:t>Proxy QoS management for XR use cases (</a:t>
            </a:r>
            <a:r>
              <a:rPr lang="en-US" altLang="ko-KR" sz="1700" dirty="0" err="1">
                <a:solidFill>
                  <a:schemeClr val="tx1"/>
                </a:solidFill>
              </a:rPr>
              <a:t>Guoqing</a:t>
            </a:r>
            <a:r>
              <a:rPr lang="en-US" altLang="ko-KR" sz="1700" dirty="0">
                <a:solidFill>
                  <a:schemeClr val="tx1"/>
                </a:solidFill>
              </a:rPr>
              <a:t> Li, Meta</a:t>
            </a:r>
            <a:r>
              <a:rPr lang="en-US" altLang="ko-KR" sz="1700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US" sz="1700" dirty="0" smtClean="0"/>
              <a:t>[4] 01-24/1885r1 End-to-end QoS with SCS (Duncan Ho, Qualcomm)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1880-DFB7-7D67-7BE7-48F4EB23D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바닥글 개체 틀 4"/>
          <p:cNvSpPr>
            <a:spLocks noGrp="1"/>
          </p:cNvSpPr>
          <p:nvPr>
            <p:ph type="ftr" idx="4294967295"/>
          </p:nvPr>
        </p:nvSpPr>
        <p:spPr>
          <a:xfrm>
            <a:off x="5385734" y="6475413"/>
            <a:ext cx="3184525" cy="180975"/>
          </a:xfrm>
        </p:spPr>
        <p:txBody>
          <a:bodyPr/>
          <a:lstStyle/>
          <a:p>
            <a:r>
              <a:rPr lang="en-GB" altLang="ko-KR" dirty="0" err="1"/>
              <a:t>Seongho</a:t>
            </a:r>
            <a:r>
              <a:rPr lang="en-GB" altLang="ko-KR" dirty="0"/>
              <a:t> </a:t>
            </a:r>
            <a:r>
              <a:rPr lang="en-GB" altLang="ko-KR" dirty="0" err="1"/>
              <a:t>Byeon</a:t>
            </a:r>
            <a:r>
              <a:rPr lang="en-GB" altLang="ko-KR" dirty="0"/>
              <a:t>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3337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10983</TotalTime>
  <Words>952</Words>
  <Application>Microsoft Office PowerPoint</Application>
  <PresentationFormat>화면 슬라이드 쇼(4:3)</PresentationFormat>
  <Paragraphs>140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Arial Unicode MS</vt:lpstr>
      <vt:lpstr>MS Gothic</vt:lpstr>
      <vt:lpstr>Arial</vt:lpstr>
      <vt:lpstr>Times New Roman</vt:lpstr>
      <vt:lpstr>Wingdings</vt:lpstr>
      <vt:lpstr>Office Theme</vt:lpstr>
      <vt:lpstr>Data Forwarding within TXOP for XR Use Cases</vt:lpstr>
      <vt:lpstr>Introduction</vt:lpstr>
      <vt:lpstr>Introduction</vt:lpstr>
      <vt:lpstr>Introduction</vt:lpstr>
      <vt:lpstr>Problem Statement</vt:lpstr>
      <vt:lpstr>Problem Statement</vt:lpstr>
      <vt:lpstr>Data Forwarding within TXOP</vt:lpstr>
      <vt:lpstr>Conclusion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Duncan Ho</dc:creator>
  <cp:lastModifiedBy>변성호/시스템설계그룹(네트워크)/삼성전자</cp:lastModifiedBy>
  <cp:revision>317</cp:revision>
  <cp:lastPrinted>2023-02-08T06:01:06Z</cp:lastPrinted>
  <dcterms:created xsi:type="dcterms:W3CDTF">2019-06-07T21:10:12Z</dcterms:created>
  <dcterms:modified xsi:type="dcterms:W3CDTF">2024-04-15T00:41:13Z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0x0101000AE0DBD6A62E6D4E94B00A30ED7EAA53</vt:lpwstr>
  </property>
  <property fmtid="{D5CDD505-2E9C-101B-9397-08002B2CF9AE}" pid="3" name="_NewReviewCycle">
    <vt:lpwstr/>
  </property>
</Properties>
</file>