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367" r:id="rId22"/>
    <p:sldId id="897" r:id="rId23"/>
    <p:sldId id="1427" r:id="rId24"/>
    <p:sldId id="1426" r:id="rId25"/>
    <p:sldId id="1390" r:id="rId26"/>
    <p:sldId id="1389" r:id="rId27"/>
    <p:sldId id="1423" r:id="rId28"/>
    <p:sldId id="1424" r:id="rId29"/>
    <p:sldId id="905" r:id="rId30"/>
    <p:sldId id="1181" r:id="rId31"/>
    <p:sldId id="696" r:id="rId32"/>
    <p:sldId id="1431" r:id="rId33"/>
    <p:sldId id="1183" r:id="rId34"/>
    <p:sldId id="1184" r:id="rId35"/>
    <p:sldId id="1421"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492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7638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5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636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9859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802.11-24/0667r0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624-00-00bf-ieee-802-11bf-march-2024-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May</a:t>
            </a:r>
            <a:r>
              <a:rPr lang="en-US" altLang="zh-CN" sz="3600" dirty="0">
                <a:solidFill>
                  <a:srgbClr val="0000FF"/>
                </a:solidFill>
              </a:rPr>
              <a:t>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2024-05-13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13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(XXX-XXX)</a:t>
            </a: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00700229"/>
              </p:ext>
            </p:extLst>
          </p:nvPr>
        </p:nvGraphicFramePr>
        <p:xfrm>
          <a:off x="3429000" y="1600200"/>
          <a:ext cx="8305801" cy="285399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a:t>
            </a:r>
            <a:r>
              <a:rPr lang="en-US" altLang="en-US" sz="3200" dirty="0">
                <a:solidFill>
                  <a:srgbClr val="0000FF"/>
                </a:solidFill>
                <a:cs typeface="Times New Roman" panose="02020603050405020304" pitchFamily="18" charset="0"/>
              </a:rPr>
              <a:t> 15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424002545"/>
              </p:ext>
            </p:extLst>
          </p:nvPr>
        </p:nvGraphicFramePr>
        <p:xfrm>
          <a:off x="3429000" y="1600200"/>
          <a:ext cx="8305801" cy="23856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16 (PM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March Plenary : </a:t>
            </a:r>
          </a:p>
          <a:p>
            <a:pPr marL="457200" lvl="1" indent="0" algn="just">
              <a:buNone/>
            </a:pPr>
            <a:r>
              <a:rPr lang="en-US" altLang="zh-CN" sz="1600" dirty="0"/>
              <a:t>	 </a:t>
            </a:r>
            <a:r>
              <a:rPr lang="en-US" altLang="zh-CN" sz="1600" dirty="0">
                <a:hlinkClick r:id="rId3"/>
              </a:rPr>
              <a:t>https://mentor.ieee.org/802.11/dcn/24/11-24-0624-00-00bf-ieee-802-11bf-march-2024-plenary-meeting-minutes.docx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May: </a:t>
            </a:r>
          </a:p>
          <a:p>
            <a:pPr marL="457200" lvl="1" indent="0" algn="just">
              <a:buNone/>
            </a:pPr>
            <a:r>
              <a:rPr lang="en-US" altLang="zh-CN" sz="1600" dirty="0"/>
              <a:t>	 </a:t>
            </a:r>
            <a:r>
              <a:rPr lang="en-US" altLang="zh-CN" sz="1600" dirty="0">
                <a:hlinkClick r:id="rId4"/>
              </a:rPr>
              <a:t>https://mentor.ieee.org/802.11/dcn/</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a:solidFill>
                  <a:srgbClr val="FF0000"/>
                </a:solidFill>
              </a:rPr>
              <a:t>XX</a:t>
            </a:r>
            <a:r>
              <a:rPr lang="en-US" altLang="zh-CN" sz="2400" dirty="0"/>
              <a:t> remaining Disapprove voters:</a:t>
            </a:r>
          </a:p>
          <a:p>
            <a:pPr lvl="2" algn="just"/>
            <a:r>
              <a:rPr lang="en-US" altLang="zh-CN" sz="1800" dirty="0">
                <a:solidFill>
                  <a:srgbClr val="FF0000"/>
                </a:solidFill>
              </a:rPr>
              <a:t>XX</a:t>
            </a:r>
            <a:r>
              <a:rPr lang="en-US" altLang="zh-CN" sz="1800" dirty="0"/>
              <a:t> voters kept their vote of Disapprove from LB281</a:t>
            </a:r>
          </a:p>
          <a:p>
            <a:pPr lvl="2" algn="just"/>
            <a:r>
              <a:rPr lang="en-US" altLang="zh-CN" sz="1800" dirty="0">
                <a:solidFill>
                  <a:srgbClr val="FF0000"/>
                </a:solidFill>
              </a:rPr>
              <a:t>X</a:t>
            </a:r>
            <a:r>
              <a:rPr lang="en-US" altLang="zh-CN" sz="1800" dirty="0"/>
              <a:t> voters had changed their vote to Yes post LB281 (via e-mail) but did not update their vote (to Approve) via the system (LB285)</a:t>
            </a:r>
          </a:p>
          <a:p>
            <a:pPr lvl="2" algn="just"/>
            <a:r>
              <a:rPr lang="en-US" altLang="zh-CN" sz="1800" dirty="0">
                <a:solidFill>
                  <a:srgbClr val="FF0000"/>
                </a:solidFill>
              </a:rPr>
              <a:t>X</a:t>
            </a:r>
            <a:r>
              <a:rPr lang="en-US" altLang="zh-CN" sz="1800" dirty="0"/>
              <a:t> new Disapprove vote.</a:t>
            </a:r>
          </a:p>
          <a:p>
            <a:pPr lvl="1" algn="just"/>
            <a:r>
              <a:rPr lang="en-US" altLang="zh-CN" sz="2400" dirty="0"/>
              <a:t>Actual: </a:t>
            </a:r>
            <a:r>
              <a:rPr lang="en-US" altLang="zh-CN" sz="2400" dirty="0">
                <a:solidFill>
                  <a:srgbClr val="FF0000"/>
                </a:solidFill>
              </a:rPr>
              <a:t>XX</a:t>
            </a:r>
            <a:r>
              <a:rPr lang="en-US" altLang="zh-CN" sz="2400" dirty="0"/>
              <a:t> disapprove votes, which brings the approval rate to ~</a:t>
            </a:r>
            <a:r>
              <a:rPr lang="en-US" altLang="zh-CN" sz="2400" dirty="0">
                <a:solidFill>
                  <a:srgbClr val="FF0000"/>
                </a:solidFill>
              </a:rPr>
              <a:t>XX</a:t>
            </a:r>
            <a:r>
              <a:rPr lang="en-US" altLang="zh-CN" sz="2400" dirty="0"/>
              <a:t>%.</a:t>
            </a:r>
          </a:p>
        </p:txBody>
      </p:sp>
    </p:spTree>
    <p:extLst>
      <p:ext uri="{BB962C8B-B14F-4D97-AF65-F5344CB8AC3E}">
        <p14:creationId xmlns:p14="http://schemas.microsoft.com/office/powerpoint/2010/main" val="1835447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81196995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11" name="矩形 10">
            <a:extLst>
              <a:ext uri="{FF2B5EF4-FFF2-40B4-BE49-F238E27FC236}">
                <a16:creationId xmlns:a16="http://schemas.microsoft.com/office/drawing/2014/main"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17 (Tuesday)	10</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00 - 12:00 ET</a:t>
            </a:r>
          </a:p>
          <a:p>
            <a:pPr marL="400050" lvl="2" indent="0" algn="just">
              <a:spcBef>
                <a:spcPct val="0"/>
              </a:spcBef>
              <a:spcAft>
                <a:spcPts val="300"/>
              </a:spcAft>
              <a:buClr>
                <a:srgbClr val="000000"/>
              </a:buClr>
              <a:buNone/>
              <a:defRPr/>
            </a:pPr>
            <a:endParaRPr lang="en-US" altLang="zh-CN" sz="1800" b="1" strike="sngStrike"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April 	  25 (Thursday)	23</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61767267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3710523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18931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July	  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262068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311910810"/>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13    (Monday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68794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Motion </a:t>
            </a:r>
            <a:r>
              <a:rPr lang="en-US" altLang="zh-CN" sz="3200" dirty="0">
                <a:solidFill>
                  <a:srgbClr val="FF0000"/>
                </a:solidFill>
              </a:rPr>
              <a:t>548</a:t>
            </a:r>
            <a:r>
              <a:rPr lang="en-US" altLang="en-US" sz="3200" dirty="0">
                <a:solidFill>
                  <a:schemeClr val="tx2"/>
                </a:solidFill>
              </a:rPr>
              <a:t>: Vice Chair/Secretary election/reaffirmation</a:t>
            </a: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reaffirm Sang Kim and Assaf Kasher as </a:t>
            </a:r>
            <a:r>
              <a:rPr lang="en-US" altLang="zh-CN" kern="0" dirty="0" err="1"/>
              <a:t>TGbf</a:t>
            </a:r>
            <a:r>
              <a:rPr lang="en-US" altLang="zh-CN" kern="0" dirty="0"/>
              <a:t> Vice-Chairs, and reaffirm Leif 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kern="0" dirty="0"/>
              <a:t>Result:</a:t>
            </a:r>
            <a:endParaRPr lang="en-US" altLang="zh-CN" dirty="0">
              <a:solidFill>
                <a:srgbClr val="000000"/>
              </a:solidFill>
              <a:highlight>
                <a:srgbClr val="00FF00"/>
              </a:highlight>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400" kern="0" dirty="0"/>
              <a:t>Note: the number of attendee is </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a:t>
            </a:r>
            <a:r>
              <a:rPr lang="en-US" altLang="zh-CN" sz="3200" dirty="0">
                <a:solidFill>
                  <a:srgbClr val="FF0000"/>
                </a:solidFill>
              </a:rPr>
              <a:t>549</a:t>
            </a:r>
            <a:r>
              <a:rPr lang="en-US" altLang="zh-CN" sz="3200" dirty="0"/>
              <a:t>: PAR extension</a:t>
            </a:r>
            <a:endParaRPr lang="en-US" altLang="en-US" sz="3200" dirty="0">
              <a:solidFill>
                <a:schemeClr val="tx2"/>
              </a:solidFill>
            </a:endParaRPr>
          </a:p>
        </p:txBody>
      </p:sp>
      <p:sp>
        <p:nvSpPr>
          <p:cNvPr id="3" name="Rectangle 3"/>
          <p:cNvSpPr txBox="1">
            <a:spLocks noChangeArrowheads="1"/>
          </p:cNvSpPr>
          <p:nvPr/>
        </p:nvSpPr>
        <p:spPr bwMode="auto">
          <a:xfrm>
            <a:off x="457200" y="1524000"/>
            <a:ext cx="11277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2000" dirty="0"/>
              <a:t>Believing that the PAR contained in the document referenced below meets IEEE-SA guidelines,</a:t>
            </a:r>
          </a:p>
          <a:p>
            <a:r>
              <a:rPr lang="en-US" altLang="zh-CN" sz="2000" dirty="0"/>
              <a:t>Request that the PAR contained in </a:t>
            </a:r>
            <a:r>
              <a:rPr lang="en-US" altLang="zh-CN" sz="2000" dirty="0">
                <a:solidFill>
                  <a:srgbClr val="FF0000"/>
                </a:solidFill>
              </a:rPr>
              <a:t>11-yy-xxxx</a:t>
            </a:r>
            <a:r>
              <a:rPr lang="en-US" altLang="zh-CN" sz="2000" dirty="0"/>
              <a:t> be posted to the IEEE 802 Executive Committee (EC) agenda for WG 802 preview and EC approval to submit to </a:t>
            </a:r>
            <a:r>
              <a:rPr lang="en-US" altLang="zh-CN" sz="2000" dirty="0" err="1"/>
              <a:t>NesCom</a:t>
            </a:r>
            <a:r>
              <a:rPr lang="en-US" altLang="zh-CN" sz="2000" dirty="0"/>
              <a:t>.</a:t>
            </a:r>
          </a:p>
          <a:p>
            <a:endParaRPr lang="en-US" altLang="zh-CN" sz="2000" dirty="0"/>
          </a:p>
          <a:p>
            <a:endParaRPr lang="en-US" altLang="zh-CN" sz="2000" dirty="0"/>
          </a:p>
          <a:p>
            <a:pPr marL="342900" lvl="1" indent="-342900" algn="just">
              <a:buFont typeface="Arial" panose="020B0604020202020204" pitchFamily="34" charset="0"/>
              <a:buChar char="•"/>
              <a:defRPr/>
            </a:pPr>
            <a:r>
              <a:rPr lang="en-US" altLang="zh-CN" sz="1800" b="1" dirty="0"/>
              <a:t>Move: 		Second:</a:t>
            </a:r>
          </a:p>
          <a:p>
            <a:pPr marL="342900" lvl="1" indent="-342900" algn="just">
              <a:buFont typeface="Arial" panose="020B0604020202020204" pitchFamily="34" charset="0"/>
              <a:buChar char="•"/>
              <a:defRPr/>
            </a:pPr>
            <a:r>
              <a:rPr lang="en-US" altLang="zh-CN" sz="1800" b="1" dirty="0"/>
              <a:t>Preliminary Result: (   Y/  N/  A)</a:t>
            </a:r>
          </a:p>
          <a:p>
            <a:pPr marL="342900" lvl="1" indent="-342900" algn="just">
              <a:buFont typeface="Arial" panose="020B0604020202020204" pitchFamily="34" charset="0"/>
              <a:buChar char="•"/>
              <a:defRPr/>
            </a:pPr>
            <a:r>
              <a:rPr lang="en-US" altLang="zh-CN" sz="1800" b="1" dirty="0"/>
              <a:t>Result*: </a:t>
            </a:r>
            <a:endParaRPr lang="en-US" altLang="zh-CN" sz="1050" dirty="0"/>
          </a:p>
          <a:p>
            <a:pPr marL="0" lvl="1" indent="0">
              <a:buNone/>
              <a:defRPr/>
            </a:pPr>
            <a:endParaRPr lang="en-US" altLang="zh-CN" sz="1600" dirty="0"/>
          </a:p>
          <a:p>
            <a:pPr marL="0" lvl="1" indent="0">
              <a:buNone/>
              <a:defRPr/>
            </a:pPr>
            <a:r>
              <a:rPr lang="en-US" altLang="zh-CN" sz="1600" dirty="0"/>
              <a:t>Note</a:t>
            </a:r>
            <a:r>
              <a:rPr lang="zh-CN" altLang="en-US" sz="1600" dirty="0"/>
              <a:t>：  </a:t>
            </a:r>
            <a:endParaRPr lang="en-US" altLang="zh-CN" sz="1600" dirty="0"/>
          </a:p>
          <a:p>
            <a:pPr marL="628650" lvl="2">
              <a:buFont typeface="微软雅黑" panose="020B0503020204020204" pitchFamily="34" charset="-122"/>
              <a:buChar char="–"/>
              <a:defRPr/>
            </a:pPr>
            <a:r>
              <a:rPr lang="en-US" altLang="zh-CN" dirty="0"/>
              <a:t>* Amended result accounts for removal of </a:t>
            </a:r>
            <a:r>
              <a:rPr lang="en-US" altLang="zh-CN" dirty="0">
                <a:solidFill>
                  <a:srgbClr val="FF0000"/>
                </a:solidFill>
              </a:rPr>
              <a:t>X</a:t>
            </a:r>
            <a:r>
              <a:rPr lang="en-US" altLang="zh-CN" dirty="0"/>
              <a:t> votes of non-voting members.</a:t>
            </a:r>
          </a:p>
        </p:txBody>
      </p:sp>
    </p:spTree>
    <p:extLst>
      <p:ext uri="{BB962C8B-B14F-4D97-AF65-F5344CB8AC3E}">
        <p14:creationId xmlns:p14="http://schemas.microsoft.com/office/powerpoint/2010/main" val="1211356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15    (Wednesday AM 2), 10:30-12:30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Interim</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May 16    (Thursday PM 1), 13:30-15:30  Warsaw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852890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147899</TotalTime>
  <Words>3844</Words>
  <Application>Microsoft Office PowerPoint</Application>
  <PresentationFormat>宽屏</PresentationFormat>
  <Paragraphs>552</Paragraphs>
  <Slides>36</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Interim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657</cp:revision>
  <cp:lastPrinted>2014-11-04T15:04:57Z</cp:lastPrinted>
  <dcterms:created xsi:type="dcterms:W3CDTF">2007-04-17T18:10:23Z</dcterms:created>
  <dcterms:modified xsi:type="dcterms:W3CDTF">2024-04-30T06:48:04Z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(3)XKBVqX4if+40G6E+R9uMLTjnK9QJIvat+YTzP6Ml0eTquB3H8dhV2IeQBlTFeQmZmcrRi58l
FCEXM4Hd2UtpswTdT15lnhLMNjxgF5vSlupGAVXvqIDWP6HNssbhMMqzakzCgoaB1ZPOYTer
MFXdTYY4SYf6x7NUDN8maNxxRaimzHU9TvAK2xJGQ+SDMm9FS31iebHtzxycz9RjFhv/Jw6R
z+mvpt+05WZsCw5V1R</vt:lpwstr>
  </property>
  <property fmtid="{D5CDD505-2E9C-101B-9397-08002B2CF9AE}" pid="27" name="_2015_ms_pID_7253431">
    <vt:lpwstr>1KVW0dXLm9OYt85DZ2QSQwVHyfjUnzMnj4erueXIe6xZMKfrP+9lha
JQUv1dNpNbwYV23YW6tw6v08T9rTkPmYJtuBT5B30mArGHvd0ce7akzYrUaEJLmOQnj84+81
JYWqD+EOWvANH5UUCxztaKFdotoB0GJFSbHXNOAdQ1lN1V3CeGLyp6Lkfht94qeVrZl7tNVg
QqEfbzTxGXpaVmpAXxuq1HNMOq04sUI8IGzj</vt:lpwstr>
  </property>
  <property fmtid="{D5CDD505-2E9C-101B-9397-08002B2CF9AE}" pid="28" name="_2015_ms_pID_7253432">
    <vt:lpwstr>kO2r55fKA5hEPD4+EZeMHTI=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