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2" r:id="rId3"/>
    <p:sldId id="290" r:id="rId4"/>
    <p:sldId id="329" r:id="rId5"/>
    <p:sldId id="330" r:id="rId6"/>
    <p:sldId id="331" r:id="rId7"/>
    <p:sldId id="32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D9C666-8142-42C1-9EDA-3B312161E1AB}">
          <p14:sldIdLst>
            <p14:sldId id="256"/>
            <p14:sldId id="332"/>
            <p14:sldId id="290"/>
            <p14:sldId id="329"/>
            <p14:sldId id="330"/>
            <p14:sldId id="331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2" autoAdjust="0"/>
    <p:restoredTop sz="94453" autoAdjust="0"/>
  </p:normalViewPr>
  <p:slideViewPr>
    <p:cSldViewPr>
      <p:cViewPr varScale="1">
        <p:scale>
          <a:sx n="59" d="100"/>
          <a:sy n="59" d="100"/>
        </p:scale>
        <p:origin x="56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5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5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32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https://unit42.paloaltonetworks.com/iot-threat-report-2020/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802.11-23/0003r38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38199"/>
          </a:xfrm>
        </p:spPr>
        <p:txBody>
          <a:bodyPr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572000"/>
          </a:xfrm>
        </p:spPr>
        <p:txBody>
          <a:bodyPr/>
          <a:lstStyle>
            <a:lvl1pPr marL="252000" indent="-288000">
              <a:buFont typeface="Wingdings" panose="05000000000000000000" pitchFamily="2" charset="2"/>
              <a:buChar char="§"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6000" indent="-2880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64000" indent="-28800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0526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159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Server-Managed Secure Transaction with AMP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69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2024-3-6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53464"/>
              </p:ext>
            </p:extLst>
          </p:nvPr>
        </p:nvGraphicFramePr>
        <p:xfrm>
          <a:off x="927100" y="3395663"/>
          <a:ext cx="995362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80018" imgH="2109441" progId="Word.Document.8">
                  <p:embed/>
                </p:oleObj>
              </mc:Choice>
              <mc:Fallback>
                <p:oleObj name="Document" r:id="rId3" imgW="8080018" imgH="21094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3395663"/>
                        <a:ext cx="9953625" cy="2600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89571" y="301783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DBE0923-EDF1-45FA-891B-45E6C163CAE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133600"/>
            <a:ext cx="10515599" cy="4267200"/>
          </a:xfrm>
        </p:spPr>
        <p:txBody>
          <a:bodyPr/>
          <a:lstStyle/>
          <a:p>
            <a:r>
              <a:rPr lang="en-US" dirty="0"/>
              <a:t>A brief review of the basic secure transaction model for AMP devices proposed in IEEE 802.11-24/0178r0.</a:t>
            </a:r>
          </a:p>
          <a:p>
            <a:endParaRPr lang="en-US" sz="800" dirty="0"/>
          </a:p>
          <a:p>
            <a:pPr marL="288000"/>
            <a:r>
              <a:rPr lang="en-US" dirty="0"/>
              <a:t>Why we need to enhance the basic secure transaction model?</a:t>
            </a:r>
            <a:endParaRPr lang="en-US" sz="1000" dirty="0"/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dirty="0"/>
              <a:t>Proposed implementation for a server-managed secure transaction model for AMP devices, which is compatible with the basic secure transaction model.</a:t>
            </a: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35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16" y="685801"/>
            <a:ext cx="10627784" cy="838199"/>
          </a:xfrm>
        </p:spPr>
        <p:txBody>
          <a:bodyPr/>
          <a:lstStyle/>
          <a:p>
            <a:r>
              <a:rPr lang="en-US" dirty="0"/>
              <a:t>What is a suitable communication model for AMP devices?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7162799" cy="4800600"/>
          </a:xfrm>
        </p:spPr>
        <p:txBody>
          <a:bodyPr/>
          <a:lstStyle/>
          <a:p>
            <a:r>
              <a:rPr lang="en-US" dirty="0"/>
              <a:t>If an ambient device follows the conventional Wi-Fi MAC (maintaining a secure link for layered networking)</a:t>
            </a:r>
          </a:p>
          <a:p>
            <a:pPr lvl="1"/>
            <a:r>
              <a:rPr lang="en-US" sz="1600" dirty="0"/>
              <a:t>It will take 10+ frames to establish a secure association.</a:t>
            </a:r>
          </a:p>
          <a:p>
            <a:pPr lvl="1"/>
            <a:r>
              <a:rPr lang="en-US" sz="1600" dirty="0"/>
              <a:t>The ambient device needs to have sufficient power to maintain the secure association and low power operating mode (e.g., TSF timer).</a:t>
            </a:r>
          </a:p>
          <a:p>
            <a:endParaRPr lang="en-US" sz="800" dirty="0"/>
          </a:p>
          <a:p>
            <a:pPr marL="288000"/>
            <a:r>
              <a:rPr lang="en-US" dirty="0"/>
              <a:t>Questions</a:t>
            </a:r>
            <a:endParaRPr lang="en-US" sz="1000" dirty="0"/>
          </a:p>
          <a:p>
            <a:pPr lvl="1"/>
            <a:r>
              <a:rPr lang="en-US" sz="1600" dirty="0"/>
              <a:t>Do AMP devices have sufficient power for such overhead?</a:t>
            </a:r>
          </a:p>
          <a:p>
            <a:pPr lvl="1"/>
            <a:r>
              <a:rPr lang="en-US" sz="1600" dirty="0"/>
              <a:t>Current layered networking model has been designed to support multiple applications and large-volume data exchange. Do AMP devices need this?</a:t>
            </a:r>
          </a:p>
          <a:p>
            <a:pPr marL="0" indent="0">
              <a:buNone/>
            </a:pPr>
            <a:endParaRPr lang="en-US" sz="900" dirty="0"/>
          </a:p>
          <a:p>
            <a:pPr marL="288000"/>
            <a:r>
              <a:rPr lang="en-US" dirty="0"/>
              <a:t>Arguments</a:t>
            </a:r>
            <a:endParaRPr lang="en-US" sz="1000" dirty="0"/>
          </a:p>
          <a:p>
            <a:pPr lvl="1"/>
            <a:r>
              <a:rPr lang="en-US" sz="1600" dirty="0"/>
              <a:t>Layered networking model over conventional Wi-Fi MAC is not the best fit for AMP devices that are often designed for a single application.</a:t>
            </a:r>
          </a:p>
          <a:p>
            <a:pPr lvl="1"/>
            <a:r>
              <a:rPr lang="en-US" sz="1600" dirty="0"/>
              <a:t>Compact transaction-based communication model, as described here, may be better.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9D92ED-5A60-4C59-7EB9-85C35E28F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288" y="1603376"/>
            <a:ext cx="3159496" cy="472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8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 secure transaction model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6705599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Assumptions</a:t>
            </a:r>
          </a:p>
          <a:p>
            <a:pPr lvl="1"/>
            <a:r>
              <a:rPr lang="en-US" sz="1400" dirty="0"/>
              <a:t>AMP devices typically support one application (function).</a:t>
            </a:r>
          </a:p>
          <a:p>
            <a:pPr lvl="1"/>
            <a:r>
              <a:rPr lang="en-US" sz="1400" dirty="0"/>
              <a:t>AMP devices do not have large data volume to exchange at each transaction.</a:t>
            </a:r>
          </a:p>
          <a:p>
            <a:pPr lvl="1"/>
            <a:r>
              <a:rPr lang="en-US" sz="1400" dirty="0"/>
              <a:t>AMP devices do not need to maintain association and/or low power mode (they can simply power off or lose the power after communication).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dirty="0"/>
              <a:t>Initial ideas</a:t>
            </a:r>
            <a:endParaRPr lang="en-US" sz="1000" dirty="0"/>
          </a:p>
          <a:p>
            <a:pPr lvl="1"/>
            <a:r>
              <a:rPr lang="en-US" sz="1400" dirty="0"/>
              <a:t>A simple Request (by regular STA) + Response (by AMP device) transaction model.</a:t>
            </a:r>
          </a:p>
          <a:p>
            <a:pPr lvl="1"/>
            <a:r>
              <a:rPr lang="en-US" sz="1400" dirty="0"/>
              <a:t>Integrated security based on a shared secret between the requester (regular STA) and the respondent (AMP device).</a:t>
            </a:r>
          </a:p>
          <a:p>
            <a:pPr lvl="1"/>
            <a:r>
              <a:rPr lang="en-US" sz="1400" dirty="0"/>
              <a:t>Absolutely minimize exchanged messages during the aforementioned secure data transaction.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dirty="0"/>
              <a:t>Solution</a:t>
            </a:r>
            <a:endParaRPr lang="en-US" sz="1000" dirty="0"/>
          </a:p>
          <a:p>
            <a:pPr lvl="1"/>
            <a:r>
              <a:rPr lang="en-US" sz="1400" dirty="0"/>
              <a:t>Only 4 message exchanges are needed to finish secure transaction.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52D6EA-CC3A-8AB6-C19D-5567B07FB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704" y="2073326"/>
            <a:ext cx="4205080" cy="385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5" y="685801"/>
            <a:ext cx="10589685" cy="838199"/>
          </a:xfrm>
        </p:spPr>
        <p:txBody>
          <a:bodyPr/>
          <a:lstStyle/>
          <a:p>
            <a:r>
              <a:rPr lang="en-US" dirty="0"/>
              <a:t>A server-managed secure transaction model for AMP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4343400" cy="4724400"/>
          </a:xfrm>
        </p:spPr>
        <p:txBody>
          <a:bodyPr/>
          <a:lstStyle/>
          <a:p>
            <a:r>
              <a:rPr lang="en-US" sz="1600" dirty="0"/>
              <a:t>Use case: an entity owning many deployed AMP devices may want to dynamically allow/disallow reading devices to access deployed AMP devices.</a:t>
            </a:r>
          </a:p>
          <a:p>
            <a:pPr lvl="1"/>
            <a:r>
              <a:rPr lang="en-US" sz="1400" dirty="0"/>
              <a:t>Example: a contractor’s reading device may need the access, and the access right should be removed after finishing the contract.</a:t>
            </a:r>
          </a:p>
          <a:p>
            <a:endParaRPr lang="en-US" sz="1600" dirty="0"/>
          </a:p>
          <a:p>
            <a:r>
              <a:rPr lang="en-US" sz="1600" dirty="0"/>
              <a:t>Shared secret between a reading device and an AMP device is no longer suitable.</a:t>
            </a:r>
          </a:p>
          <a:p>
            <a:pPr lvl="1"/>
            <a:r>
              <a:rPr lang="en-US" sz="1400" dirty="0"/>
              <a:t>It is impractical to maintain and update identifiers and shared secrets for different reading devices on every AMP device, especially deployed AMP devices.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/>
              <a:cs typeface="Arial" panose="020B0604020202020204" pitchFamily="34" charset="0"/>
            </a:endParaRPr>
          </a:p>
          <a:p>
            <a:pPr marL="252000" marR="0" lvl="0" indent="-2880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Solution: let a server manage access rights </a:t>
            </a:r>
            <a:r>
              <a:rPr lang="en-US" sz="1600" dirty="0">
                <a:ea typeface="MS Gothic"/>
              </a:rPr>
              <a:t>for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deployed AMP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5A7EFB-FFB3-A5B9-2FAE-DA237918E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4426" y="1603376"/>
            <a:ext cx="7100198" cy="4568823"/>
          </a:xfrm>
          <a:prstGeom prst="rect">
            <a:avLst/>
          </a:prstGeom>
        </p:spPr>
      </p:pic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D5EC286-C820-8B83-41B9-6E39E46071E1}"/>
              </a:ext>
            </a:extLst>
          </p:cNvPr>
          <p:cNvSpPr txBox="1">
            <a:spLocks/>
          </p:cNvSpPr>
          <p:nvPr/>
        </p:nvSpPr>
        <p:spPr>
          <a:xfrm>
            <a:off x="247376" y="1524000"/>
            <a:ext cx="4324624" cy="4724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sz="1200" b="0" kern="0" dirty="0"/>
              <a:t>A user’s reading device R sends an </a:t>
            </a:r>
            <a:r>
              <a:rPr lang="en-US" sz="1200" b="0" kern="0" dirty="0" err="1"/>
              <a:t>ID_Request</a:t>
            </a:r>
            <a:r>
              <a:rPr lang="en-US" sz="1200" b="0" kern="0" dirty="0"/>
              <a:t> message to an ambient device A.</a:t>
            </a:r>
          </a:p>
          <a:p>
            <a:pPr>
              <a:buFont typeface="+mj-lt"/>
              <a:buAutoNum type="arabicPeriod"/>
            </a:pPr>
            <a:endParaRPr lang="en-US" sz="1200" b="0" kern="0" dirty="0"/>
          </a:p>
          <a:p>
            <a:pPr>
              <a:buFont typeface="+mj-lt"/>
              <a:buAutoNum type="arabicPeriod"/>
            </a:pPr>
            <a:r>
              <a:rPr lang="en-US" sz="1200" b="0" kern="0" dirty="0"/>
              <a:t>A provides its ID (A_ID), a server S’s URL (S_URL), SAE-Commit(scalar1, element1) in an </a:t>
            </a:r>
            <a:r>
              <a:rPr lang="en-US" sz="1200" b="0" kern="0" dirty="0" err="1"/>
              <a:t>ID_Response</a:t>
            </a:r>
            <a:r>
              <a:rPr lang="en-US" sz="1200" b="0" kern="0" dirty="0"/>
              <a:t> message to R, where SAE-Commit is generated based on a secret </a:t>
            </a:r>
            <a:r>
              <a:rPr lang="en-US" sz="1200" b="0" kern="0" dirty="0" err="1"/>
              <a:t>Psa</a:t>
            </a:r>
            <a:r>
              <a:rPr lang="en-US" sz="1200" b="0" kern="0" dirty="0"/>
              <a:t> between S and A.</a:t>
            </a:r>
          </a:p>
          <a:p>
            <a:pPr>
              <a:buFont typeface="+mj-lt"/>
              <a:buAutoNum type="arabicPeriod"/>
            </a:pPr>
            <a:endParaRPr lang="en-US" sz="1200" b="0" kern="0" dirty="0"/>
          </a:p>
          <a:p>
            <a:pPr>
              <a:buFont typeface="+mj-lt"/>
              <a:buAutoNum type="arabicPeriod"/>
            </a:pPr>
            <a:r>
              <a:rPr lang="en-US" sz="1200" b="0" kern="0" dirty="0"/>
              <a:t>R connects to S over a secure connection such as TLS, submitting A_ID, SAE-Commit(scalar1, element1), along with its identifier (R_ID) and credential (</a:t>
            </a:r>
            <a:r>
              <a:rPr lang="en-US" sz="1200" b="0" kern="0" dirty="0" err="1"/>
              <a:t>R_credential</a:t>
            </a:r>
            <a:r>
              <a:rPr lang="en-US" sz="1200" b="0" kern="0" dirty="0"/>
              <a:t>).</a:t>
            </a:r>
          </a:p>
          <a:p>
            <a:pPr>
              <a:buFont typeface="+mj-lt"/>
              <a:buAutoNum type="arabicPeriod"/>
            </a:pPr>
            <a:endParaRPr lang="en-US" sz="1200" b="0" kern="0" dirty="0"/>
          </a:p>
          <a:p>
            <a:pPr>
              <a:buFont typeface="+mj-lt"/>
              <a:buAutoNum type="arabicPeriod"/>
            </a:pPr>
            <a:r>
              <a:rPr lang="en-US" sz="1200" b="0" kern="0" dirty="0"/>
              <a:t>If R is allowed to access A, S generates SAE-Commit(scalar2, element2), derives a key </a:t>
            </a:r>
            <a:r>
              <a:rPr lang="en-US" sz="1200" b="0" kern="0" dirty="0" err="1"/>
              <a:t>Ksae</a:t>
            </a:r>
            <a:r>
              <a:rPr lang="en-US" sz="1200" b="0" kern="0" dirty="0"/>
              <a:t> based on </a:t>
            </a:r>
            <a:r>
              <a:rPr lang="en-US" sz="1200" b="0" kern="0" dirty="0" err="1"/>
              <a:t>Psa</a:t>
            </a:r>
            <a:r>
              <a:rPr lang="en-US" sz="1200" b="0" kern="0" dirty="0"/>
              <a:t>, then send them to R. R cannot find </a:t>
            </a:r>
            <a:r>
              <a:rPr lang="en-US" sz="1200" b="0" kern="0" dirty="0" err="1"/>
              <a:t>Psa</a:t>
            </a:r>
            <a:r>
              <a:rPr lang="en-US" sz="1200" b="0" kern="0" dirty="0"/>
              <a:t> from </a:t>
            </a:r>
            <a:r>
              <a:rPr lang="en-US" sz="1200" b="0" kern="0" dirty="0" err="1"/>
              <a:t>Ksae</a:t>
            </a:r>
            <a:r>
              <a:rPr lang="en-US" sz="1200" b="0" kern="0" dirty="0"/>
              <a:t>.</a:t>
            </a:r>
          </a:p>
          <a:p>
            <a:pPr>
              <a:buFont typeface="+mj-lt"/>
              <a:buAutoNum type="arabicPeriod"/>
            </a:pPr>
            <a:endParaRPr lang="en-US" sz="1200" b="0" kern="0" dirty="0"/>
          </a:p>
          <a:p>
            <a:pPr>
              <a:buFont typeface="+mj-lt"/>
              <a:buAutoNum type="arabicPeriod"/>
            </a:pPr>
            <a:r>
              <a:rPr lang="en-US" sz="1200" b="0" kern="0" dirty="0"/>
              <a:t>R sends a </a:t>
            </a:r>
            <a:r>
              <a:rPr lang="en-US" sz="1200" b="0" kern="0" dirty="0" err="1"/>
              <a:t>Data_Request</a:t>
            </a:r>
            <a:r>
              <a:rPr lang="en-US" sz="1200" b="0" kern="0" dirty="0"/>
              <a:t> to A, with SAE-Commit(scalar2, element2) and command/data encrypted by </a:t>
            </a:r>
            <a:r>
              <a:rPr lang="en-US" sz="1200" b="0" kern="0" dirty="0" err="1"/>
              <a:t>Ksae</a:t>
            </a:r>
            <a:r>
              <a:rPr lang="en-US" sz="1200" b="0" kern="0" dirty="0"/>
              <a:t>.</a:t>
            </a:r>
          </a:p>
          <a:p>
            <a:pPr>
              <a:buFont typeface="+mj-lt"/>
              <a:buAutoNum type="arabicPeriod"/>
            </a:pPr>
            <a:endParaRPr lang="en-US" sz="1200" b="0" kern="0" dirty="0"/>
          </a:p>
          <a:p>
            <a:pPr>
              <a:buFont typeface="+mj-lt"/>
              <a:buAutoNum type="arabicPeriod"/>
            </a:pPr>
            <a:r>
              <a:rPr lang="en-US" sz="1200" b="0" kern="0" dirty="0"/>
              <a:t>A derives </a:t>
            </a:r>
            <a:r>
              <a:rPr lang="en-US" sz="1200" b="0" kern="0" dirty="0" err="1"/>
              <a:t>Ksae</a:t>
            </a:r>
            <a:r>
              <a:rPr lang="en-US" sz="1200" b="0" kern="0" dirty="0"/>
              <a:t>. After verifying the MIC in Data Request, it carries out the instruction and sends a Data Response with the response data encrypted using </a:t>
            </a:r>
            <a:r>
              <a:rPr lang="en-US" sz="1200" b="0" kern="0" dirty="0" err="1"/>
              <a:t>Ksae</a:t>
            </a:r>
            <a:r>
              <a:rPr lang="en-US" sz="1200" b="0" kern="0" dirty="0"/>
              <a:t> to R. R verifies the MIC in </a:t>
            </a:r>
            <a:r>
              <a:rPr lang="en-US" sz="1200" b="0" kern="0" dirty="0" err="1"/>
              <a:t>Data_Response</a:t>
            </a:r>
            <a:r>
              <a:rPr lang="en-US" sz="1200" b="0" kern="0" dirty="0"/>
              <a:t> then decrypts the response data.</a:t>
            </a:r>
          </a:p>
        </p:txBody>
      </p:sp>
    </p:spTree>
    <p:extLst>
      <p:ext uri="{BB962C8B-B14F-4D97-AF65-F5344CB8AC3E}">
        <p14:creationId xmlns:p14="http://schemas.microsoft.com/office/powerpoint/2010/main" val="240483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735-1475-42AC-9C9B-BDFA03B4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A6FD-19C5-46A7-9617-B4EA189DD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524000"/>
            <a:ext cx="10460567" cy="1472585"/>
          </a:xfrm>
        </p:spPr>
        <p:txBody>
          <a:bodyPr/>
          <a:lstStyle/>
          <a:p>
            <a:r>
              <a:rPr lang="en-US" sz="1400" dirty="0"/>
              <a:t>A server-managed secure transaction model can dynamically control the user device’s access to AMP devices without any update on AMP devices.</a:t>
            </a:r>
          </a:p>
          <a:p>
            <a:r>
              <a:rPr lang="en-US" sz="1400" dirty="0"/>
              <a:t>Only four messages with AMP devices are needed for the user device to finish a secure transaction, the same as the basic secure transaction model for AMP devices.</a:t>
            </a:r>
          </a:p>
          <a:p>
            <a:r>
              <a:rPr lang="en-US" sz="1400" dirty="0"/>
              <a:t>Compatible with the basic model. A reading device can find which model to follow from the </a:t>
            </a:r>
            <a:r>
              <a:rPr lang="en-US" sz="1400" dirty="0" err="1"/>
              <a:t>ID_Response</a:t>
            </a:r>
            <a:r>
              <a:rPr lang="en-US" sz="1400" dirty="0"/>
              <a:t> message (with or without server URL).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2EC11-5386-4313-9F39-44FF5552C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2A63-61F1-48EB-9F06-413447F3EA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Hui Luo and Rakesh </a:t>
            </a:r>
            <a:r>
              <a:rPr lang="en-GB" dirty="0" err="1"/>
              <a:t>Taori</a:t>
            </a:r>
            <a:r>
              <a:rPr lang="en-GB" dirty="0"/>
              <a:t>, Infineon Technologies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6A89C8-7D15-464F-BC14-6DC0CAA0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2B43D5-C515-FABB-034B-9893EC10C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815" y="3136970"/>
            <a:ext cx="2169315" cy="3241600"/>
          </a:xfrm>
          <a:prstGeom prst="rect">
            <a:avLst/>
          </a:prstGeo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526504A7-DFC4-12EB-C152-63983A036B39}"/>
              </a:ext>
            </a:extLst>
          </p:cNvPr>
          <p:cNvSpPr/>
          <p:nvPr/>
        </p:nvSpPr>
        <p:spPr bwMode="auto">
          <a:xfrm>
            <a:off x="2852432" y="4840164"/>
            <a:ext cx="761981" cy="34143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3D2F7AD3-7487-1033-8FF3-DCBEE6A59AA4}"/>
              </a:ext>
            </a:extLst>
          </p:cNvPr>
          <p:cNvSpPr/>
          <p:nvPr/>
        </p:nvSpPr>
        <p:spPr bwMode="auto">
          <a:xfrm>
            <a:off x="6510032" y="4876800"/>
            <a:ext cx="761981" cy="34143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49CF138-70F5-6F35-CA29-C6289AABDF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5520" y="3429000"/>
            <a:ext cx="4263080" cy="27431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E7B3083-AE5D-6E93-A2F7-3AA5395ADE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3428999"/>
            <a:ext cx="2994052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2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42146</TotalTime>
  <Words>951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MS Gothic</vt:lpstr>
      <vt:lpstr>Arial</vt:lpstr>
      <vt:lpstr>Arial Unicode MS</vt:lpstr>
      <vt:lpstr>Times New Roman</vt:lpstr>
      <vt:lpstr>Verdana</vt:lpstr>
      <vt:lpstr>Wingdings</vt:lpstr>
      <vt:lpstr>Office Theme</vt:lpstr>
      <vt:lpstr>Document</vt:lpstr>
      <vt:lpstr>Server-Managed Secure Transaction with AMP Devices</vt:lpstr>
      <vt:lpstr>Summary</vt:lpstr>
      <vt:lpstr>What is a suitable communication model for AMP devices?</vt:lpstr>
      <vt:lpstr>The basic secure transaction model for AMP devices</vt:lpstr>
      <vt:lpstr>A server-managed secure transaction model for AMP devices</vt:lpstr>
      <vt:lpstr>Implementation</vt:lpstr>
      <vt:lpstr>Conclusions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Hui</cp:lastModifiedBy>
  <cp:revision>1848</cp:revision>
  <cp:lastPrinted>1601-01-01T00:00:00Z</cp:lastPrinted>
  <dcterms:created xsi:type="dcterms:W3CDTF">2018-05-10T16:45:22Z</dcterms:created>
  <dcterms:modified xsi:type="dcterms:W3CDTF">2024-03-10T15:50:20Z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  <property fmtid="{D5CDD505-2E9C-101B-9397-08002B2CF9AE}" pid="12" name="MSIP_Label_a15a25aa-e944-415d-b7a7-40f6b9180b6b_Enabled">
    <vt:lpwstr>true</vt:lpwstr>
  </property>
  <property fmtid="{D5CDD505-2E9C-101B-9397-08002B2CF9AE}" pid="13" name="MSIP_Label_a15a25aa-e944-415d-b7a7-40f6b9180b6b_SetDate">
    <vt:lpwstr>2023-11-10T16:16:14Z</vt:lpwstr>
  </property>
  <property fmtid="{D5CDD505-2E9C-101B-9397-08002B2CF9AE}" pid="14" name="MSIP_Label_a15a25aa-e944-415d-b7a7-40f6b9180b6b_Method">
    <vt:lpwstr>Standard</vt:lpwstr>
  </property>
  <property fmtid="{D5CDD505-2E9C-101B-9397-08002B2CF9AE}" pid="15" name="MSIP_Label_a15a25aa-e944-415d-b7a7-40f6b9180b6b_Name">
    <vt:lpwstr>a15a25aa-e944-415d-b7a7-40f6b9180b6b</vt:lpwstr>
  </property>
  <property fmtid="{D5CDD505-2E9C-101B-9397-08002B2CF9AE}" pid="16" name="MSIP_Label_a15a25aa-e944-415d-b7a7-40f6b9180b6b_SiteId">
    <vt:lpwstr>eeb8d0e8-3544-41d3-aac6-934c309faf5a</vt:lpwstr>
  </property>
  <property fmtid="{D5CDD505-2E9C-101B-9397-08002B2CF9AE}" pid="17" name="MSIP_Label_a15a25aa-e944-415d-b7a7-40f6b9180b6b_ActionId">
    <vt:lpwstr>bbcf7fd4-b9cf-4de5-a228-f6afc2b37aac</vt:lpwstr>
  </property>
  <property fmtid="{D5CDD505-2E9C-101B-9397-08002B2CF9AE}" pid="18" name="MSIP_Label_a15a25aa-e944-415d-b7a7-40f6b9180b6b_ContentBits">
    <vt:lpwstr>0</vt:lpwstr>
  </property>
</Properties>
</file>