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441" r:id="rId3"/>
    <p:sldId id="463" r:id="rId4"/>
    <p:sldId id="464" r:id="rId5"/>
    <p:sldId id="466" r:id="rId6"/>
    <p:sldId id="468" r:id="rId7"/>
    <p:sldId id="467" r:id="rId8"/>
    <p:sldId id="469" r:id="rId9"/>
    <p:sldId id="455" r:id="rId10"/>
    <p:sldId id="462" r:id="rId11"/>
    <p:sldId id="461" r:id="rId12"/>
    <p:sldId id="465" r:id="rId13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>
      <p:cViewPr varScale="1">
        <p:scale>
          <a:sx n="74" d="100"/>
          <a:sy n="74" d="100"/>
        </p:scale>
        <p:origin x="8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7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7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2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802.11-24/0507r0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Ron Porat (Broadcom)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000" dirty="0" smtClean="0"/>
              <a:t>UEQM – Further Details</a:t>
            </a:r>
            <a:endParaRPr lang="en-US" sz="2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2024-03-11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3062"/>
              </p:ext>
            </p:extLst>
          </p:nvPr>
        </p:nvGraphicFramePr>
        <p:xfrm>
          <a:off x="685800" y="2824688"/>
          <a:ext cx="7772401" cy="2427824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Ron Porat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ron.porat@broadcom.com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Qijia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Liu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1894582"/>
            <a:ext cx="768508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[</a:t>
            </a:r>
            <a:r>
              <a:rPr lang="en-US" sz="1800" dirty="0" smtClean="0"/>
              <a:t>1] </a:t>
            </a:r>
            <a:r>
              <a:rPr lang="en-US" sz="1800" dirty="0" smtClean="0"/>
              <a:t>11-</a:t>
            </a:r>
            <a:r>
              <a:rPr lang="en-US" sz="1800" dirty="0" smtClean="0"/>
              <a:t>24-0117-01 </a:t>
            </a:r>
            <a:r>
              <a:rPr lang="en-US" sz="1800" dirty="0" smtClean="0"/>
              <a:t>Improved </a:t>
            </a:r>
            <a:r>
              <a:rPr lang="en-US" sz="1800" dirty="0" err="1"/>
              <a:t>Tx</a:t>
            </a:r>
            <a:r>
              <a:rPr lang="en-US" sz="1800" dirty="0"/>
              <a:t> Beamforming with </a:t>
            </a:r>
            <a:r>
              <a:rPr lang="en-US" sz="1800" dirty="0" smtClean="0"/>
              <a:t>UEQM 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altLang="zh-CN" sz="1800" dirty="0" smtClean="0"/>
              <a:t>[2] </a:t>
            </a:r>
            <a:r>
              <a:rPr lang="en-US" altLang="zh-CN" sz="1800" dirty="0"/>
              <a:t>11-24-0016-01-00bn-uhr-mimo-rvr-enhancement-with-unequal-modulation</a:t>
            </a:r>
          </a:p>
          <a:p>
            <a:r>
              <a:rPr lang="en-US" altLang="zh-CN" sz="1800" dirty="0" smtClean="0"/>
              <a:t>[3] </a:t>
            </a:r>
            <a:r>
              <a:rPr lang="en-US" altLang="zh-CN" sz="1800" dirty="0"/>
              <a:t>11-24-0113-01-00bn-unequal-modulation-in-mimo-txbf-in-11bn</a:t>
            </a:r>
          </a:p>
          <a:p>
            <a:r>
              <a:rPr lang="en-US" altLang="zh-CN" sz="1800" dirty="0" smtClean="0"/>
              <a:t>[4] </a:t>
            </a:r>
            <a:r>
              <a:rPr lang="en-US" altLang="zh-CN" sz="1800" dirty="0"/>
              <a:t>11-24-0176-01-00bn-unequal-modulation-over-spatial-streams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78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 #1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 smtClean="0"/>
              <a:t>Do you agree to add to the 11bn SFD :</a:t>
            </a:r>
          </a:p>
          <a:p>
            <a:r>
              <a:rPr lang="en-US" sz="1800" b="0" dirty="0" smtClean="0"/>
              <a:t>UEQM is limited to the following combinations:</a:t>
            </a:r>
          </a:p>
          <a:p>
            <a:r>
              <a:rPr lang="en-US" sz="1600" b="0" dirty="0" err="1"/>
              <a:t>Nss</a:t>
            </a:r>
            <a:r>
              <a:rPr lang="en-US" sz="1600" b="0" dirty="0"/>
              <a:t>=2                              </a:t>
            </a:r>
            <a:r>
              <a:rPr lang="en-US" sz="1600" b="0" dirty="0" err="1"/>
              <a:t>Nss</a:t>
            </a:r>
            <a:r>
              <a:rPr lang="en-US" sz="1600" b="0" dirty="0"/>
              <a:t>=3 </a:t>
            </a:r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793521"/>
            <a:ext cx="1207113" cy="1353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047" y="2819400"/>
            <a:ext cx="139610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1D498-37E8-C441-54F8-548CDC62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z="2000" dirty="0" smtClean="0"/>
              <a:t>Appendix  - </a:t>
            </a:r>
            <a:r>
              <a:rPr lang="en-US" sz="2000" dirty="0" err="1" smtClean="0"/>
              <a:t>Nss</a:t>
            </a:r>
            <a:r>
              <a:rPr lang="en-US" sz="2000" dirty="0" smtClean="0"/>
              <a:t>=3 </a:t>
            </a:r>
            <a:r>
              <a:rPr lang="en-US" sz="2000" dirty="0"/>
              <a:t>and </a:t>
            </a:r>
            <a:r>
              <a:rPr lang="en-US" sz="2000" dirty="0" err="1" smtClean="0"/>
              <a:t>Nss</a:t>
            </a:r>
            <a:r>
              <a:rPr lang="en-US" sz="2000" dirty="0" smtClean="0"/>
              <a:t>=4 </a:t>
            </a:r>
            <a:r>
              <a:rPr lang="en-US" sz="2000" dirty="0"/>
              <a:t>Link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E6532-6D40-85CE-847C-E54D1CAB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/>
              <a:t>To help decide the SNR range for </a:t>
            </a:r>
            <a:r>
              <a:rPr lang="en-US" sz="1600" b="0" dirty="0" err="1" smtClean="0"/>
              <a:t>Nss</a:t>
            </a:r>
            <a:r>
              <a:rPr lang="en-US" sz="1600" b="0" dirty="0" smtClean="0"/>
              <a:t>=3, we show the </a:t>
            </a:r>
            <a:r>
              <a:rPr lang="en-US" sz="1600" b="0" dirty="0" err="1" smtClean="0"/>
              <a:t>Nss</a:t>
            </a:r>
            <a:r>
              <a:rPr lang="en-US" sz="1600" b="0" dirty="0" smtClean="0"/>
              <a:t>=3 </a:t>
            </a:r>
            <a:r>
              <a:rPr lang="en-US" sz="1600" b="0" dirty="0"/>
              <a:t>to </a:t>
            </a:r>
            <a:r>
              <a:rPr lang="en-US" sz="1600" b="0" dirty="0" err="1" smtClean="0"/>
              <a:t>Nss</a:t>
            </a:r>
            <a:r>
              <a:rPr lang="en-US" sz="1600" b="0" dirty="0" smtClean="0"/>
              <a:t>=4 </a:t>
            </a:r>
            <a:r>
              <a:rPr lang="en-US" sz="1600" b="0" dirty="0"/>
              <a:t>transition SNRs with 4x4 antenna configs and TXBF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4" name="Google Shape;1611;p162">
            <a:extLst>
              <a:ext uri="{FF2B5EF4-FFF2-40B4-BE49-F238E27FC236}">
                <a16:creationId xmlns:a16="http://schemas.microsoft.com/office/drawing/2014/main" id="{45AC4990-426E-9EEB-FD88-E4C13F253892}"/>
              </a:ext>
            </a:extLst>
          </p:cNvPr>
          <p:cNvSpPr txBox="1"/>
          <p:nvPr/>
        </p:nvSpPr>
        <p:spPr>
          <a:xfrm>
            <a:off x="1219200" y="2557012"/>
            <a:ext cx="2391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DNLOS 4x4 </a:t>
            </a:r>
            <a:r>
              <a:rPr lang="en-US" sz="1100" b="1" dirty="0" err="1" smtClean="0"/>
              <a:t>Nss</a:t>
            </a:r>
            <a:r>
              <a:rPr lang="en-US" sz="1100" b="1" dirty="0" smtClean="0"/>
              <a:t>=4 </a:t>
            </a:r>
            <a:r>
              <a:rPr lang="en-US" sz="1100" b="1" dirty="0"/>
              <a:t>TXBF</a:t>
            </a:r>
            <a:endParaRPr sz="1100" b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FD84CB5-2F10-A695-18E5-BF8FCC86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28773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379FCCF-6B09-570F-AC2F-3A2E621A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72" y="2819400"/>
            <a:ext cx="441042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611;p162">
            <a:extLst>
              <a:ext uri="{FF2B5EF4-FFF2-40B4-BE49-F238E27FC236}">
                <a16:creationId xmlns:a16="http://schemas.microsoft.com/office/drawing/2014/main" id="{56607EFD-DCB6-86E0-0378-29086D7DB3D1}"/>
              </a:ext>
            </a:extLst>
          </p:cNvPr>
          <p:cNvSpPr txBox="1"/>
          <p:nvPr/>
        </p:nvSpPr>
        <p:spPr>
          <a:xfrm>
            <a:off x="5943744" y="2590800"/>
            <a:ext cx="2391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BLOS 4x4 </a:t>
            </a:r>
            <a:r>
              <a:rPr lang="en-US" sz="1100" b="1" dirty="0" err="1" smtClean="0"/>
              <a:t>Nss</a:t>
            </a:r>
            <a:r>
              <a:rPr lang="en-US" sz="1100" b="1" dirty="0" smtClean="0"/>
              <a:t>=4 </a:t>
            </a:r>
            <a:r>
              <a:rPr lang="en-US" sz="1100" b="1" dirty="0"/>
              <a:t>TXBF</a:t>
            </a:r>
            <a:endParaRPr sz="1100" b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E4EACF-572C-49AC-F5CB-ADD3417F8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20804"/>
              </p:ext>
            </p:extLst>
          </p:nvPr>
        </p:nvGraphicFramePr>
        <p:xfrm>
          <a:off x="4191000" y="1757363"/>
          <a:ext cx="2895600" cy="581025"/>
        </p:xfrm>
        <a:graphic>
          <a:graphicData uri="http://schemas.openxmlformats.org/drawingml/2006/table">
            <a:tbl>
              <a:tblPr/>
              <a:tblGrid>
                <a:gridCol w="1765877">
                  <a:extLst>
                    <a:ext uri="{9D8B030D-6E8A-4147-A177-3AD203B41FA5}">
                      <a16:colId xmlns:a16="http://schemas.microsoft.com/office/drawing/2014/main" val="3211616603"/>
                    </a:ext>
                  </a:extLst>
                </a:gridCol>
                <a:gridCol w="592282">
                  <a:extLst>
                    <a:ext uri="{9D8B030D-6E8A-4147-A177-3AD203B41FA5}">
                      <a16:colId xmlns:a16="http://schemas.microsoft.com/office/drawing/2014/main" val="2640581806"/>
                    </a:ext>
                  </a:extLst>
                </a:gridCol>
                <a:gridCol w="537441">
                  <a:extLst>
                    <a:ext uri="{9D8B030D-6E8A-4147-A177-3AD203B41FA5}">
                      <a16:colId xmlns:a16="http://schemas.microsoft.com/office/drawing/2014/main" val="261958643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=4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transition SNR (dB)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DNLOS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BLOS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21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EQM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99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UEQM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9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9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 smtClean="0"/>
              <a:t>[1]-[4] introduced </a:t>
            </a:r>
            <a:r>
              <a:rPr lang="en-US" sz="1800" b="0" dirty="0" smtClean="0"/>
              <a:t>the topic of UEQM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UEQM provides gain but the number of combinations is potentially very large which complicates implementation and link adaptation. </a:t>
            </a:r>
          </a:p>
          <a:p>
            <a:endParaRPr lang="en-US" sz="1800" b="0" dirty="0"/>
          </a:p>
          <a:p>
            <a:r>
              <a:rPr lang="en-US" sz="1800" b="0" dirty="0" smtClean="0"/>
              <a:t>Our goal in this presentation is to find the sweet spot between the number of combinations and performance.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We focus on two aspects:</a:t>
            </a:r>
          </a:p>
          <a:p>
            <a:pPr lvl="1"/>
            <a:r>
              <a:rPr lang="en-US" sz="1600" dirty="0" smtClean="0"/>
              <a:t>What should be the maximum QAM difference between the strongest and weakest streams</a:t>
            </a:r>
          </a:p>
          <a:p>
            <a:pPr lvl="1"/>
            <a:r>
              <a:rPr lang="en-US" sz="1600" b="0" dirty="0" smtClean="0"/>
              <a:t>How many UEQM combinations should we support</a:t>
            </a:r>
          </a:p>
          <a:p>
            <a:pPr lvl="1"/>
            <a:endParaRPr lang="en-US" sz="1600" dirty="0"/>
          </a:p>
          <a:p>
            <a:r>
              <a:rPr lang="en-US" sz="1800" b="0" dirty="0" smtClean="0"/>
              <a:t>We further focus on 2 and 3 spatial streams</a:t>
            </a:r>
          </a:p>
          <a:p>
            <a:pPr lvl="1"/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Simulation Assumptions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1"/>
            <a:endParaRPr lang="en-US" sz="1600" dirty="0" smtClean="0"/>
          </a:p>
          <a:p>
            <a:r>
              <a:rPr lang="en-US" sz="1800" b="0" dirty="0" smtClean="0"/>
              <a:t>SVD </a:t>
            </a:r>
            <a:r>
              <a:rPr lang="en-US" sz="1800" b="0" dirty="0"/>
              <a:t>based </a:t>
            </a:r>
            <a:r>
              <a:rPr lang="en-US" sz="1800" b="0" dirty="0" err="1"/>
              <a:t>Tx</a:t>
            </a:r>
            <a:r>
              <a:rPr lang="en-US" sz="1800" b="0" dirty="0"/>
              <a:t> beamforming</a:t>
            </a:r>
          </a:p>
          <a:p>
            <a:r>
              <a:rPr lang="en-US" sz="1800" b="0" dirty="0"/>
              <a:t>MIMO Configs: 2x2, 3x3, 4x4</a:t>
            </a:r>
          </a:p>
          <a:p>
            <a:r>
              <a:rPr lang="en-US" sz="1800" b="0" dirty="0"/>
              <a:t>80MHz</a:t>
            </a:r>
          </a:p>
          <a:p>
            <a:r>
              <a:rPr lang="en-US" sz="1800" b="0" dirty="0"/>
              <a:t>DNLOS, BLOS, 500 channel realizations for each MIMO </a:t>
            </a:r>
            <a:r>
              <a:rPr lang="en-US" sz="1800" b="0" dirty="0" err="1" smtClean="0"/>
              <a:t>config</a:t>
            </a:r>
            <a:endParaRPr lang="en-US" sz="1800" b="0" dirty="0" smtClean="0"/>
          </a:p>
          <a:p>
            <a:r>
              <a:rPr lang="en-US" sz="1800" b="0" dirty="0" smtClean="0"/>
              <a:t>MCS0-13 on all streams</a:t>
            </a:r>
            <a:endParaRPr lang="en-US" sz="1800" b="0" dirty="0"/>
          </a:p>
          <a:p>
            <a:r>
              <a:rPr lang="en-US" sz="1800" b="0" dirty="0"/>
              <a:t>Including RF impairments</a:t>
            </a:r>
          </a:p>
          <a:p>
            <a:r>
              <a:rPr lang="en-US" sz="1800" b="0" dirty="0">
                <a:ea typeface="Calibri" panose="020F0502020204030204" pitchFamily="34" charset="0"/>
              </a:rPr>
              <a:t>Gain numbers based on </a:t>
            </a:r>
            <a:r>
              <a:rPr lang="en-US" sz="1800" b="0" dirty="0" err="1">
                <a:ea typeface="Calibri" panose="020F0502020204030204" pitchFamily="34" charset="0"/>
              </a:rPr>
              <a:t>RvR</a:t>
            </a:r>
            <a:r>
              <a:rPr lang="en-US" sz="1800" b="0" dirty="0">
                <a:ea typeface="Calibri" panose="020F0502020204030204" pitchFamily="34" charset="0"/>
              </a:rPr>
              <a:t> simulation, which uses genie rate selection per channel realization at each SNR point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1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545ABF-DC53-E194-1D35-E01223F4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9517"/>
            <a:ext cx="6324600" cy="2556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C54A22-B059-2235-51A6-58B51F4CC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473" y="4062486"/>
            <a:ext cx="6104927" cy="24145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04B9B8-4C36-03B7-9079-CE89196A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64117"/>
          </a:xfrm>
        </p:spPr>
        <p:txBody>
          <a:bodyPr/>
          <a:lstStyle/>
          <a:p>
            <a:r>
              <a:rPr lang="en-US" sz="2400" dirty="0"/>
              <a:t>Optimal UEQM combinations for </a:t>
            </a:r>
            <a:r>
              <a:rPr lang="en-US" sz="2400" dirty="0" err="1" smtClean="0"/>
              <a:t>Nss</a:t>
            </a:r>
            <a:r>
              <a:rPr lang="en-US" sz="2400" dirty="0" smtClean="0"/>
              <a:t>=2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49505E-BBDC-EAAB-F86A-0C5F7D066F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2407" y="1828800"/>
          <a:ext cx="1819873" cy="1251585"/>
        </p:xfrm>
        <a:graphic>
          <a:graphicData uri="http://schemas.openxmlformats.org/drawingml/2006/table">
            <a:tbl>
              <a:tblPr/>
              <a:tblGrid>
                <a:gridCol w="135191">
                  <a:extLst>
                    <a:ext uri="{9D8B030D-6E8A-4147-A177-3AD203B41FA5}">
                      <a16:colId xmlns:a16="http://schemas.microsoft.com/office/drawing/2014/main" val="3024680512"/>
                    </a:ext>
                  </a:extLst>
                </a:gridCol>
                <a:gridCol w="249583">
                  <a:extLst>
                    <a:ext uri="{9D8B030D-6E8A-4147-A177-3AD203B41FA5}">
                      <a16:colId xmlns:a16="http://schemas.microsoft.com/office/drawing/2014/main" val="3596699654"/>
                    </a:ext>
                  </a:extLst>
                </a:gridCol>
                <a:gridCol w="453426">
                  <a:extLst>
                    <a:ext uri="{9D8B030D-6E8A-4147-A177-3AD203B41FA5}">
                      <a16:colId xmlns:a16="http://schemas.microsoft.com/office/drawing/2014/main" val="3310232940"/>
                    </a:ext>
                  </a:extLst>
                </a:gridCol>
                <a:gridCol w="191329">
                  <a:extLst>
                    <a:ext uri="{9D8B030D-6E8A-4147-A177-3AD203B41FA5}">
                      <a16:colId xmlns:a16="http://schemas.microsoft.com/office/drawing/2014/main" val="1343989289"/>
                    </a:ext>
                  </a:extLst>
                </a:gridCol>
                <a:gridCol w="395172">
                  <a:extLst>
                    <a:ext uri="{9D8B030D-6E8A-4147-A177-3AD203B41FA5}">
                      <a16:colId xmlns:a16="http://schemas.microsoft.com/office/drawing/2014/main" val="1459235637"/>
                    </a:ext>
                  </a:extLst>
                </a:gridCol>
                <a:gridCol w="395172">
                  <a:extLst>
                    <a:ext uri="{9D8B030D-6E8A-4147-A177-3AD203B41FA5}">
                      <a16:colId xmlns:a16="http://schemas.microsoft.com/office/drawing/2014/main" val="717110544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Mod[stream]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combinations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48670"/>
                  </a:ext>
                </a:extLst>
              </a:tr>
              <a:tr h="12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diff-2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diff-1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4650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981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335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70915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x-3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7386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x-4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451757"/>
                  </a:ext>
                </a:extLst>
              </a:tr>
            </a:tbl>
          </a:graphicData>
        </a:graphic>
      </p:graphicFrame>
      <p:sp>
        <p:nvSpPr>
          <p:cNvPr id="9" name="Google Shape;1611;p162">
            <a:extLst>
              <a:ext uri="{FF2B5EF4-FFF2-40B4-BE49-F238E27FC236}">
                <a16:creationId xmlns:a16="http://schemas.microsoft.com/office/drawing/2014/main" id="{ECEC04D9-7EB0-2C4C-79DB-1AFF70B6D30D}"/>
              </a:ext>
            </a:extLst>
          </p:cNvPr>
          <p:cNvSpPr txBox="1"/>
          <p:nvPr/>
        </p:nvSpPr>
        <p:spPr>
          <a:xfrm>
            <a:off x="3048000" y="1358599"/>
            <a:ext cx="2286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2x2 DNLOS TXBF</a:t>
            </a:r>
            <a:endParaRPr sz="1100" b="1" dirty="0"/>
          </a:p>
        </p:txBody>
      </p:sp>
      <p:sp>
        <p:nvSpPr>
          <p:cNvPr id="10" name="Google Shape;1611;p162">
            <a:extLst>
              <a:ext uri="{FF2B5EF4-FFF2-40B4-BE49-F238E27FC236}">
                <a16:creationId xmlns:a16="http://schemas.microsoft.com/office/drawing/2014/main" id="{473F7A00-60B7-8ED5-AFEB-9C22EDAD963F}"/>
              </a:ext>
            </a:extLst>
          </p:cNvPr>
          <p:cNvSpPr txBox="1"/>
          <p:nvPr/>
        </p:nvSpPr>
        <p:spPr>
          <a:xfrm>
            <a:off x="3056658" y="3854724"/>
            <a:ext cx="3992576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2x2 BLOS TXBF</a:t>
            </a:r>
            <a:endParaRPr sz="11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657FC4-7031-6DE6-EFCF-3CDDE3FA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73" y="3834596"/>
            <a:ext cx="2667000" cy="2529617"/>
          </a:xfrm>
        </p:spPr>
        <p:txBody>
          <a:bodyPr/>
          <a:lstStyle/>
          <a:p>
            <a:endParaRPr lang="en-US" sz="1800" b="0" dirty="0"/>
          </a:p>
          <a:p>
            <a:pPr marL="0" indent="0">
              <a:buNone/>
            </a:pPr>
            <a:r>
              <a:rPr lang="en-US" sz="1600" b="0" dirty="0"/>
              <a:t>Up to QAM diff-2 </a:t>
            </a:r>
            <a:r>
              <a:rPr lang="en-US" sz="1600" b="0" dirty="0" smtClean="0"/>
              <a:t> </a:t>
            </a:r>
            <a:r>
              <a:rPr lang="en-US" sz="1600" b="0" dirty="0"/>
              <a:t>recommended in order to achieve full potential </a:t>
            </a:r>
            <a:r>
              <a:rPr lang="en-US" sz="1600" b="0" dirty="0" smtClean="0"/>
              <a:t>gains with limited complexity</a:t>
            </a:r>
            <a:endParaRPr lang="en-US" sz="1600" b="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559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BD64C-DDC9-2F8D-4D24-F6FFE2555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48"/>
          <a:stretch/>
        </p:blipFill>
        <p:spPr>
          <a:xfrm>
            <a:off x="2547229" y="4101545"/>
            <a:ext cx="6368171" cy="2299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33481-DBAD-0662-72CB-9AF1835EE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82" y="1447800"/>
            <a:ext cx="6463618" cy="2286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85D550-BC54-6405-D216-1910A1F9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sz="2400" dirty="0"/>
              <a:t>Optimal UEQM combinations for </a:t>
            </a:r>
            <a:r>
              <a:rPr lang="en-US" sz="2400" dirty="0" err="1" smtClean="0"/>
              <a:t>Nss</a:t>
            </a:r>
            <a:r>
              <a:rPr lang="en-US" sz="2400" dirty="0" smtClean="0"/>
              <a:t>=3 </a:t>
            </a:r>
            <a:r>
              <a:rPr lang="en-US" sz="2400" dirty="0"/>
              <a:t>in 4x4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23C5E3-6D6C-2B6B-9CB8-1779E834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10" name="Google Shape;1611;p162">
            <a:extLst>
              <a:ext uri="{FF2B5EF4-FFF2-40B4-BE49-F238E27FC236}">
                <a16:creationId xmlns:a16="http://schemas.microsoft.com/office/drawing/2014/main" id="{15D6C083-0C48-4E17-411B-EDD6EAD2827F}"/>
              </a:ext>
            </a:extLst>
          </p:cNvPr>
          <p:cNvSpPr txBox="1"/>
          <p:nvPr/>
        </p:nvSpPr>
        <p:spPr>
          <a:xfrm>
            <a:off x="2667000" y="1219200"/>
            <a:ext cx="2391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DNLOS 4x4 </a:t>
            </a:r>
            <a:r>
              <a:rPr lang="en-US" sz="1100" b="1" dirty="0" err="1" smtClean="0"/>
              <a:t>Nss</a:t>
            </a:r>
            <a:r>
              <a:rPr lang="en-US" sz="1100" b="1" dirty="0" smtClean="0"/>
              <a:t>=3 </a:t>
            </a:r>
            <a:r>
              <a:rPr lang="en-US" sz="1100" b="1" dirty="0"/>
              <a:t>TXBF</a:t>
            </a:r>
            <a:endParaRPr sz="1100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171A1D9-0DDE-5EF4-D7DB-FC604B39C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60722"/>
              </p:ext>
            </p:extLst>
          </p:nvPr>
        </p:nvGraphicFramePr>
        <p:xfrm>
          <a:off x="314325" y="1752600"/>
          <a:ext cx="1895475" cy="1588770"/>
        </p:xfrm>
        <a:graphic>
          <a:graphicData uri="http://schemas.openxmlformats.org/drawingml/2006/table">
            <a:tbl>
              <a:tblPr/>
              <a:tblGrid>
                <a:gridCol w="123825">
                  <a:extLst>
                    <a:ext uri="{9D8B030D-6E8A-4147-A177-3AD203B41FA5}">
                      <a16:colId xmlns:a16="http://schemas.microsoft.com/office/drawing/2014/main" val="302468051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9669965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232940"/>
                    </a:ext>
                  </a:extLst>
                </a:gridCol>
                <a:gridCol w="287141">
                  <a:extLst>
                    <a:ext uri="{9D8B030D-6E8A-4147-A177-3AD203B41FA5}">
                      <a16:colId xmlns:a16="http://schemas.microsoft.com/office/drawing/2014/main" val="2956178629"/>
                    </a:ext>
                  </a:extLst>
                </a:gridCol>
                <a:gridCol w="303409">
                  <a:extLst>
                    <a:ext uri="{9D8B030D-6E8A-4147-A177-3AD203B41FA5}">
                      <a16:colId xmlns:a16="http://schemas.microsoft.com/office/drawing/2014/main" val="134398928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71711054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441834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Mod[stream]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UEQM combinations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48670"/>
                  </a:ext>
                </a:extLst>
              </a:tr>
              <a:tr h="12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46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8100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981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335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70915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7386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13442"/>
                  </a:ext>
                </a:extLst>
              </a:tr>
            </a:tbl>
          </a:graphicData>
        </a:graphic>
      </p:graphicFrame>
      <p:sp>
        <p:nvSpPr>
          <p:cNvPr id="13" name="Google Shape;1611;p162">
            <a:extLst>
              <a:ext uri="{FF2B5EF4-FFF2-40B4-BE49-F238E27FC236}">
                <a16:creationId xmlns:a16="http://schemas.microsoft.com/office/drawing/2014/main" id="{B3DF7BB8-8B07-54ED-4291-4C5BD26FFDBC}"/>
              </a:ext>
            </a:extLst>
          </p:cNvPr>
          <p:cNvSpPr txBox="1"/>
          <p:nvPr/>
        </p:nvSpPr>
        <p:spPr>
          <a:xfrm>
            <a:off x="2667000" y="3733800"/>
            <a:ext cx="2391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BLOS 4x4 </a:t>
            </a:r>
            <a:r>
              <a:rPr lang="en-US" sz="1100" b="1" dirty="0" err="1" smtClean="0"/>
              <a:t>Nss</a:t>
            </a:r>
            <a:r>
              <a:rPr lang="en-US" sz="1100" b="1" dirty="0" smtClean="0"/>
              <a:t>=3 </a:t>
            </a:r>
            <a:r>
              <a:rPr lang="en-US" sz="1100" b="1" dirty="0"/>
              <a:t>TXBF</a:t>
            </a:r>
            <a:endParaRPr sz="1100" b="1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162D1D7-7DF0-F6BE-8A6D-D2B88234D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52556"/>
              </p:ext>
            </p:extLst>
          </p:nvPr>
        </p:nvGraphicFramePr>
        <p:xfrm>
          <a:off x="228600" y="4507230"/>
          <a:ext cx="1895475" cy="1588770"/>
        </p:xfrm>
        <a:graphic>
          <a:graphicData uri="http://schemas.openxmlformats.org/drawingml/2006/table">
            <a:tbl>
              <a:tblPr/>
              <a:tblGrid>
                <a:gridCol w="123825">
                  <a:extLst>
                    <a:ext uri="{9D8B030D-6E8A-4147-A177-3AD203B41FA5}">
                      <a16:colId xmlns:a16="http://schemas.microsoft.com/office/drawing/2014/main" val="302468051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9669965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232940"/>
                    </a:ext>
                  </a:extLst>
                </a:gridCol>
                <a:gridCol w="287141">
                  <a:extLst>
                    <a:ext uri="{9D8B030D-6E8A-4147-A177-3AD203B41FA5}">
                      <a16:colId xmlns:a16="http://schemas.microsoft.com/office/drawing/2014/main" val="2956178629"/>
                    </a:ext>
                  </a:extLst>
                </a:gridCol>
                <a:gridCol w="303409">
                  <a:extLst>
                    <a:ext uri="{9D8B030D-6E8A-4147-A177-3AD203B41FA5}">
                      <a16:colId xmlns:a16="http://schemas.microsoft.com/office/drawing/2014/main" val="134398928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71711054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441834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Mod[stream]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UEQM combinations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48670"/>
                  </a:ext>
                </a:extLst>
              </a:tr>
              <a:tr h="12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46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7669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981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335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70915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7386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1344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239BD8F-137B-702E-C24D-0D8F1CEA1DE1}"/>
              </a:ext>
            </a:extLst>
          </p:cNvPr>
          <p:cNvSpPr txBox="1"/>
          <p:nvPr/>
        </p:nvSpPr>
        <p:spPr>
          <a:xfrm>
            <a:off x="609076" y="5830669"/>
            <a:ext cx="84587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/>
              <a:t>-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09328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Discussion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Metric </a:t>
            </a:r>
            <a:r>
              <a:rPr lang="en-US" sz="1800" b="0" dirty="0"/>
              <a:t>for best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=3 </a:t>
            </a:r>
            <a:r>
              <a:rPr lang="en-US" sz="1800" b="0" dirty="0"/>
              <a:t>UEQM combination subsets: max average </a:t>
            </a:r>
            <a:r>
              <a:rPr lang="en-US" sz="1800" b="0" dirty="0" err="1"/>
              <a:t>goodput</a:t>
            </a:r>
            <a:r>
              <a:rPr lang="en-US" sz="1800" b="0" dirty="0"/>
              <a:t> gain percentage in SNR [</a:t>
            </a:r>
            <a:r>
              <a:rPr lang="en-US" sz="1800" b="0" dirty="0" smtClean="0"/>
              <a:t>20,30]dB (see Appendix for switching point between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=3 and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=4)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Compared </a:t>
            </a:r>
            <a:r>
              <a:rPr lang="en-US" sz="1800" b="0" dirty="0"/>
              <a:t>with “all combinations” (</a:t>
            </a:r>
            <a:r>
              <a:rPr lang="en-US" sz="1800" b="0" dirty="0" smtClean="0"/>
              <a:t>UEQM </a:t>
            </a:r>
            <a:r>
              <a:rPr lang="en-US" sz="1800" b="0" dirty="0"/>
              <a:t>with QAM diff-3 and </a:t>
            </a:r>
            <a:r>
              <a:rPr lang="en-US" sz="1800" b="0" dirty="0" smtClean="0"/>
              <a:t>4), </a:t>
            </a:r>
            <a:r>
              <a:rPr lang="en-US" sz="1800" b="0" dirty="0"/>
              <a:t>limiting to QAM diff-2 is close to optimal.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Selecting </a:t>
            </a:r>
            <a:r>
              <a:rPr lang="en-US" sz="1800" b="0" dirty="0"/>
              <a:t>only l or 2 UEQM combinations results in </a:t>
            </a:r>
            <a:r>
              <a:rPr lang="en-US" sz="1800" b="0" dirty="0" smtClean="0"/>
              <a:t>sub-optimal performance</a:t>
            </a:r>
            <a:r>
              <a:rPr lang="en-US" sz="1800" b="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Out </a:t>
            </a:r>
            <a:r>
              <a:rPr lang="en-US" sz="1800" b="0" dirty="0"/>
              <a:t>of the 5 possible diff-2 combinations for </a:t>
            </a:r>
            <a:r>
              <a:rPr lang="en-US" sz="1800" b="0" dirty="0" err="1" smtClean="0"/>
              <a:t>Nss</a:t>
            </a:r>
            <a:r>
              <a:rPr lang="en-US" sz="1800" dirty="0" smtClean="0"/>
              <a:t>=</a:t>
            </a:r>
            <a:r>
              <a:rPr lang="en-US" sz="1800" b="0" dirty="0" smtClean="0"/>
              <a:t>3</a:t>
            </a:r>
            <a:r>
              <a:rPr lang="en-US" sz="1800" b="0" dirty="0"/>
              <a:t>, combinations (1,3,4) or (1,2,4) provide good performance.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2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0E040A4-E345-761E-CCA8-02DC9E5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77" y="3962400"/>
            <a:ext cx="6541223" cy="24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069B09-2814-16E2-D087-CADB19EE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51" y="1447800"/>
            <a:ext cx="6489749" cy="24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2D61F5-EE30-F4CB-E5DC-8BC692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2400" dirty="0"/>
              <a:t>Optimal UEQM combinations for </a:t>
            </a:r>
            <a:r>
              <a:rPr lang="en-US" sz="2400" dirty="0" err="1" smtClean="0"/>
              <a:t>Nss</a:t>
            </a:r>
            <a:r>
              <a:rPr lang="en-US" sz="2400" dirty="0" smtClean="0"/>
              <a:t>=3 </a:t>
            </a:r>
            <a:r>
              <a:rPr lang="en-US" sz="2400" dirty="0"/>
              <a:t>in 3x3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AE1997-25D3-7F1E-B191-59FDF80F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9" name="Google Shape;1611;p162">
            <a:extLst>
              <a:ext uri="{FF2B5EF4-FFF2-40B4-BE49-F238E27FC236}">
                <a16:creationId xmlns:a16="http://schemas.microsoft.com/office/drawing/2014/main" id="{722C6B63-9250-67B1-E962-292CABC9A715}"/>
              </a:ext>
            </a:extLst>
          </p:cNvPr>
          <p:cNvSpPr txBox="1"/>
          <p:nvPr/>
        </p:nvSpPr>
        <p:spPr>
          <a:xfrm>
            <a:off x="2942100" y="1219200"/>
            <a:ext cx="2391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DNLOS 3x3 </a:t>
            </a:r>
            <a:r>
              <a:rPr lang="en-US" sz="1100" b="1" dirty="0" err="1" smtClean="0"/>
              <a:t>Nss</a:t>
            </a:r>
            <a:r>
              <a:rPr lang="en-US" sz="1100" b="1" dirty="0" smtClean="0"/>
              <a:t>=3 </a:t>
            </a:r>
            <a:r>
              <a:rPr lang="en-US" sz="1100" b="1" dirty="0"/>
              <a:t>TXBF</a:t>
            </a:r>
            <a:endParaRPr sz="1100" b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E96AB9-7ACA-DFE2-C072-F6BE69601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49339"/>
              </p:ext>
            </p:extLst>
          </p:nvPr>
        </p:nvGraphicFramePr>
        <p:xfrm>
          <a:off x="228600" y="1752600"/>
          <a:ext cx="1895475" cy="1588770"/>
        </p:xfrm>
        <a:graphic>
          <a:graphicData uri="http://schemas.openxmlformats.org/drawingml/2006/table">
            <a:tbl>
              <a:tblPr/>
              <a:tblGrid>
                <a:gridCol w="123825">
                  <a:extLst>
                    <a:ext uri="{9D8B030D-6E8A-4147-A177-3AD203B41FA5}">
                      <a16:colId xmlns:a16="http://schemas.microsoft.com/office/drawing/2014/main" val="302468051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9669965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232940"/>
                    </a:ext>
                  </a:extLst>
                </a:gridCol>
                <a:gridCol w="287141">
                  <a:extLst>
                    <a:ext uri="{9D8B030D-6E8A-4147-A177-3AD203B41FA5}">
                      <a16:colId xmlns:a16="http://schemas.microsoft.com/office/drawing/2014/main" val="2956178629"/>
                    </a:ext>
                  </a:extLst>
                </a:gridCol>
                <a:gridCol w="303409">
                  <a:extLst>
                    <a:ext uri="{9D8B030D-6E8A-4147-A177-3AD203B41FA5}">
                      <a16:colId xmlns:a16="http://schemas.microsoft.com/office/drawing/2014/main" val="134398928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71711054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441834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Mod[stream]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UEQM combinations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48670"/>
                  </a:ext>
                </a:extLst>
              </a:tr>
              <a:tr h="12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46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2696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981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335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  </a:t>
                      </a: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70915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7386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13442"/>
                  </a:ext>
                </a:extLst>
              </a:tr>
            </a:tbl>
          </a:graphicData>
        </a:graphic>
      </p:graphicFrame>
      <p:sp>
        <p:nvSpPr>
          <p:cNvPr id="12" name="Google Shape;1611;p162">
            <a:extLst>
              <a:ext uri="{FF2B5EF4-FFF2-40B4-BE49-F238E27FC236}">
                <a16:creationId xmlns:a16="http://schemas.microsoft.com/office/drawing/2014/main" id="{C6381EC2-977D-6884-D029-891D64037556}"/>
              </a:ext>
            </a:extLst>
          </p:cNvPr>
          <p:cNvSpPr txBox="1"/>
          <p:nvPr/>
        </p:nvSpPr>
        <p:spPr>
          <a:xfrm>
            <a:off x="2667000" y="3592842"/>
            <a:ext cx="2391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80MHz BLOS 3x3 </a:t>
            </a:r>
            <a:r>
              <a:rPr lang="en-US" sz="1100" b="1" dirty="0" err="1" smtClean="0"/>
              <a:t>Nss</a:t>
            </a:r>
            <a:r>
              <a:rPr lang="en-US" sz="1100" b="1" dirty="0" smtClean="0"/>
              <a:t>=3 </a:t>
            </a:r>
            <a:r>
              <a:rPr lang="en-US" sz="1100" b="1" dirty="0"/>
              <a:t>TXBF</a:t>
            </a:r>
            <a:endParaRPr sz="11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3C53100-9AB6-32FA-EC1C-25FBD0CB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64259"/>
              </p:ext>
            </p:extLst>
          </p:nvPr>
        </p:nvGraphicFramePr>
        <p:xfrm>
          <a:off x="228599" y="4278630"/>
          <a:ext cx="1895475" cy="1588770"/>
        </p:xfrm>
        <a:graphic>
          <a:graphicData uri="http://schemas.openxmlformats.org/drawingml/2006/table">
            <a:tbl>
              <a:tblPr/>
              <a:tblGrid>
                <a:gridCol w="123825">
                  <a:extLst>
                    <a:ext uri="{9D8B030D-6E8A-4147-A177-3AD203B41FA5}">
                      <a16:colId xmlns:a16="http://schemas.microsoft.com/office/drawing/2014/main" val="302468051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9669965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232940"/>
                    </a:ext>
                  </a:extLst>
                </a:gridCol>
                <a:gridCol w="287141">
                  <a:extLst>
                    <a:ext uri="{9D8B030D-6E8A-4147-A177-3AD203B41FA5}">
                      <a16:colId xmlns:a16="http://schemas.microsoft.com/office/drawing/2014/main" val="2956178629"/>
                    </a:ext>
                  </a:extLst>
                </a:gridCol>
                <a:gridCol w="303409">
                  <a:extLst>
                    <a:ext uri="{9D8B030D-6E8A-4147-A177-3AD203B41FA5}">
                      <a16:colId xmlns:a16="http://schemas.microsoft.com/office/drawing/2014/main" val="1343989289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71711054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441834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Mod[stream]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UEQM combinations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48670"/>
                  </a:ext>
                </a:extLst>
              </a:tr>
              <a:tr h="12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46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1258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981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335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  </a:t>
                      </a:r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70915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x-1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7386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x-2</a:t>
                      </a: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1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01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Discussion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/>
              <a:t>Extended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=3 </a:t>
            </a:r>
            <a:r>
              <a:rPr lang="en-US" sz="1800" b="0" dirty="0"/>
              <a:t>SNR range in 3x3: max average </a:t>
            </a:r>
            <a:r>
              <a:rPr lang="en-US" sz="1800" b="0" dirty="0" err="1"/>
              <a:t>goodput</a:t>
            </a:r>
            <a:r>
              <a:rPr lang="en-US" sz="1800" b="0" dirty="0"/>
              <a:t> gain percentage in SNR [</a:t>
            </a:r>
            <a:r>
              <a:rPr lang="en-US" sz="1800" b="0" dirty="0" smtClean="0"/>
              <a:t>15,50]dB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In summary combination </a:t>
            </a:r>
            <a:r>
              <a:rPr lang="en-US" sz="1800" b="0" dirty="0"/>
              <a:t>(1,3,4) is the best for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=3</a:t>
            </a:r>
            <a:r>
              <a:rPr lang="en-US" sz="1800" b="0" dirty="0"/>
              <a:t>, considering 3x3 and 4x4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r>
              <a:rPr lang="en-US" sz="1800" b="0" dirty="0" smtClean="0"/>
              <a:t>It is possible to achieve almost all the gains of UEQM with up to 3 combinations and with a limitation to a difference of up to 2 levels of QAM between the strongest and weakest streams</a:t>
            </a:r>
          </a:p>
          <a:p>
            <a:endParaRPr lang="en-US" sz="1800" b="0" dirty="0"/>
          </a:p>
          <a:p>
            <a:r>
              <a:rPr lang="en-US" sz="1800" b="0" dirty="0" smtClean="0"/>
              <a:t>Recommend that 11bn adopts the following options for UEQM:</a:t>
            </a:r>
          </a:p>
          <a:p>
            <a:r>
              <a:rPr lang="en-US" sz="1800" b="0" dirty="0" err="1" smtClean="0"/>
              <a:t>Nss</a:t>
            </a:r>
            <a:r>
              <a:rPr lang="en-US" sz="1800" b="0" dirty="0" smtClean="0"/>
              <a:t>=2                             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=3 </a:t>
            </a:r>
          </a:p>
          <a:p>
            <a:endParaRPr lang="en-US" sz="1800" b="0" dirty="0" smtClean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3581400"/>
            <a:ext cx="7685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675771"/>
            <a:ext cx="1207113" cy="1353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695" y="3660523"/>
            <a:ext cx="139610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437194</TotalTime>
  <Words>1017</Words>
  <Application>Microsoft Office PowerPoint</Application>
  <PresentationFormat>On-screen Show (4:3)</PresentationFormat>
  <Paragraphs>494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CiscoSans ExtraLight</vt:lpstr>
      <vt:lpstr>CiscoSans Thin</vt:lpstr>
      <vt:lpstr>Times New Roman</vt:lpstr>
      <vt:lpstr>Wingdings</vt:lpstr>
      <vt:lpstr>802-11-Submission</vt:lpstr>
      <vt:lpstr>UEQM – Further Details</vt:lpstr>
      <vt:lpstr>Introduction</vt:lpstr>
      <vt:lpstr>Simulation Assumptions</vt:lpstr>
      <vt:lpstr>Optimal UEQM combinations for Nss=2</vt:lpstr>
      <vt:lpstr>Optimal UEQM combinations for Nss=3 in 4x4</vt:lpstr>
      <vt:lpstr>Discussion</vt:lpstr>
      <vt:lpstr>Optimal UEQM combinations for Nss=3 in 3x3</vt:lpstr>
      <vt:lpstr>Discussion</vt:lpstr>
      <vt:lpstr>Conclusions</vt:lpstr>
      <vt:lpstr>References</vt:lpstr>
      <vt:lpstr>SP #1</vt:lpstr>
      <vt:lpstr>Appendix  - Nss=3 and Nss=4 Link Adaptation</vt:lpstr>
    </vt:vector>
  </TitlesOfParts>
  <Manager>ron.porat@broadcom.com</Manager>
  <Company>Broadcom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 of multiple impairments on JT performance</dc:title>
  <dc:creator>ron.porat@broadcom.com</dc:creator>
  <cp:keywords>September 2017</cp:keywords>
  <cp:lastModifiedBy>Ron Porat</cp:lastModifiedBy>
  <cp:revision>2882</cp:revision>
  <cp:lastPrinted>1998-02-10T13:28:06Z</cp:lastPrinted>
  <dcterms:created xsi:type="dcterms:W3CDTF">2007-05-21T21:00:37Z</dcterms:created>
  <dcterms:modified xsi:type="dcterms:W3CDTF">2024-03-12T02:55:14Z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