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E17A4509-AEC9-4C00-91B1-75999C28EAC5}"/>
    <pc:docChg chg="undo custSel modSld modMainMaster">
      <pc:chgData name="Carlos Rios" userId="259fa1cc625225d5" providerId="LiveId" clId="{E17A4509-AEC9-4C00-91B1-75999C28EAC5}" dt="2024-04-11T21:09:04.278" v="39" actId="6549"/>
      <pc:docMkLst>
        <pc:docMk/>
      </pc:docMkLst>
      <pc:sldChg chg="modSp mod">
        <pc:chgData name="Carlos Rios" userId="259fa1cc625225d5" providerId="LiveId" clId="{E17A4509-AEC9-4C00-91B1-75999C28EAC5}" dt="2024-04-11T21:05:43.042" v="17" actId="20577"/>
        <pc:sldMkLst>
          <pc:docMk/>
          <pc:sldMk cId="0" sldId="257"/>
        </pc:sldMkLst>
        <pc:spChg chg="mod">
          <ac:chgData name="Carlos Rios" userId="259fa1cc625225d5" providerId="LiveId" clId="{E17A4509-AEC9-4C00-91B1-75999C28EAC5}" dt="2024-04-11T21:05:43.042" v="17" actId="20577"/>
          <ac:spMkLst>
            <pc:docMk/>
            <pc:sldMk cId="0" sldId="257"/>
            <ac:spMk id="2" creationId="{7671A216-09D8-1846-5100-3229D3DED0FB}"/>
          </ac:spMkLst>
        </pc:spChg>
      </pc:sldChg>
      <pc:sldChg chg="modSp mod">
        <pc:chgData name="Carlos Rios" userId="259fa1cc625225d5" providerId="LiveId" clId="{E17A4509-AEC9-4C00-91B1-75999C28EAC5}" dt="2024-04-11T21:07:13.744" v="28" actId="20577"/>
        <pc:sldMkLst>
          <pc:docMk/>
          <pc:sldMk cId="0" sldId="262"/>
        </pc:sldMkLst>
        <pc:spChg chg="mod">
          <ac:chgData name="Carlos Rios" userId="259fa1cc625225d5" providerId="LiveId" clId="{E17A4509-AEC9-4C00-91B1-75999C28EAC5}" dt="2024-04-11T21:07:13.744" v="28" actId="20577"/>
          <ac:spMkLst>
            <pc:docMk/>
            <pc:sldMk cId="0" sldId="262"/>
            <ac:spMk id="9218" creationId="{00000000-0000-0000-0000-000000000000}"/>
          </ac:spMkLst>
        </pc:spChg>
      </pc:sldChg>
      <pc:sldChg chg="modSp mod">
        <pc:chgData name="Carlos Rios" userId="259fa1cc625225d5" providerId="LiveId" clId="{E17A4509-AEC9-4C00-91B1-75999C28EAC5}" dt="2024-04-11T21:07:59.863" v="37" actId="20577"/>
        <pc:sldMkLst>
          <pc:docMk/>
          <pc:sldMk cId="3043832347" sldId="265"/>
        </pc:sldMkLst>
        <pc:spChg chg="mod">
          <ac:chgData name="Carlos Rios" userId="259fa1cc625225d5" providerId="LiveId" clId="{E17A4509-AEC9-4C00-91B1-75999C28EAC5}" dt="2024-04-11T21:07:59.863" v="37" actId="20577"/>
          <ac:spMkLst>
            <pc:docMk/>
            <pc:sldMk cId="3043832347" sldId="265"/>
            <ac:spMk id="14" creationId="{0BC027E2-267F-A8F3-471D-9D9F81376A2F}"/>
          </ac:spMkLst>
        </pc:spChg>
      </pc:sldChg>
      <pc:sldChg chg="modSp mod">
        <pc:chgData name="Carlos Rios" userId="259fa1cc625225d5" providerId="LiveId" clId="{E17A4509-AEC9-4C00-91B1-75999C28EAC5}" dt="2024-04-11T21:09:04.278" v="39" actId="6549"/>
        <pc:sldMkLst>
          <pc:docMk/>
          <pc:sldMk cId="2726820915" sldId="271"/>
        </pc:sldMkLst>
        <pc:spChg chg="mod">
          <ac:chgData name="Carlos Rios" userId="259fa1cc625225d5" providerId="LiveId" clId="{E17A4509-AEC9-4C00-91B1-75999C28EAC5}" dt="2024-04-11T21:09:04.278" v="39" actId="6549"/>
          <ac:spMkLst>
            <pc:docMk/>
            <pc:sldMk cId="2726820915" sldId="271"/>
            <ac:spMk id="19" creationId="{44895899-F644-40C0-D21F-04A01335B768}"/>
          </ac:spMkLst>
        </pc:spChg>
      </pc:sldChg>
      <pc:sldMasterChg chg="modSp mod">
        <pc:chgData name="Carlos Rios" userId="259fa1cc625225d5" providerId="LiveId" clId="{E17A4509-AEC9-4C00-91B1-75999C28EAC5}" dt="2024-04-11T21:05:05.921" v="4" actId="20577"/>
        <pc:sldMasterMkLst>
          <pc:docMk/>
          <pc:sldMasterMk cId="0" sldId="2147483648"/>
        </pc:sldMasterMkLst>
        <pc:spChg chg="mod">
          <ac:chgData name="Carlos Rios" userId="259fa1cc625225d5" providerId="LiveId" clId="{E17A4509-AEC9-4C00-91B1-75999C28EAC5}" dt="2024-04-11T21:05:05.921" v="4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802.11-24/0440r3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DPWiFi for IEEE802.11bn WMANs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2024-04-11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What’s to Become of </a:t>
            </a:r>
            <a:r>
              <a:rPr lang="en-US" sz="2800" kern="0">
                <a:solidFill>
                  <a:schemeClr val="tx1"/>
                </a:solidFill>
              </a:rPr>
              <a:t>DPWiFi WMANs</a:t>
            </a:r>
            <a:r>
              <a:rPr lang="en-US" sz="2800" kern="0">
                <a:solidFill>
                  <a:schemeClr val="tx1"/>
                </a:solidFill>
                <a:effectLst/>
              </a:rPr>
              <a:t>? </a:t>
            </a:r>
            <a:endParaRPr lang="en-GB" sz="2800" kern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13" y="1429228"/>
            <a:ext cx="9814773" cy="4566282"/>
          </a:xfrm>
        </p:spPr>
        <p:txBody>
          <a:bodyPr/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~1.4B Fixed Broadband (“FBB”) connections worldwide today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72.8% Fiber (FTTx)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16.0% Cable (Mostly USA-CN DOCSIS)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8.7% Copper (DSL, ADSL, VDSL) </a:t>
            </a: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About that North American Fixed Wireless Access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~3k WISPs are vying to BB-connect ~12k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communities (500-50k residents) with $50-100/mo HD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achieve a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5% penetration of ~60%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(~80M households)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the USA-Canada population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$10/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mo 60/60/24/7 Dedicated  4kHD Rural FWiFiA would capture practically ALL those households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means ~80M DPWiFi CPEs ultimately deployed, or ~40M DPCs sold annually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a $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800</a:t>
            </a: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SoC/ $4B CPE annual business in as little as 3 years</a:t>
            </a:r>
            <a:endParaRPr lang="en-US" sz="20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 WiFi Access will completely upend the above Global Broadband Order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FBB incumbent NWOs will </a:t>
            </a:r>
            <a:r>
              <a:rPr lang="en-US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overbuild their own urban networks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Metro/ Muni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Those same incumbents then expand into the neighboring countryside with Rural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those FWiFiA networks combine to offer $10/mo 60/60/24/7 4kHD to up to </a:t>
            </a:r>
            <a:r>
              <a:rPr lang="en-US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subs by 2029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don’t forget many subs will also drive connected cars by then, accounting for ~ 500M more connections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This means ~2.5B DPWiFi CPEs deployed, or ~1.25B DPCs sold yearly</a:t>
            </a:r>
            <a:br>
              <a:rPr lang="en-US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a $25B SoC/ $125B CPE 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yearly </a:t>
            </a: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by 2030</a:t>
            </a:r>
            <a:endParaRPr lang="en-US" sz="1400" b="1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CC68D-5322-CBB2-C318-D473C9F3A079}"/>
              </a:ext>
            </a:extLst>
          </p:cNvPr>
          <p:cNvGrpSpPr/>
          <p:nvPr/>
        </p:nvGrpSpPr>
        <p:grpSpPr>
          <a:xfrm>
            <a:off x="5467563" y="1829593"/>
            <a:ext cx="5406390" cy="679611"/>
            <a:chOff x="5793318" y="1403350"/>
            <a:chExt cx="5686747" cy="765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EC23D-8229-C94E-CA39-8192F3C9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318" y="1403350"/>
              <a:ext cx="5686747" cy="7652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3DE29-420B-B649-EEE5-01268DE2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1647872"/>
              <a:ext cx="314325" cy="27622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6743948-5930-BA3F-8428-45A093FAC4BF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WMANs will Displace Legacy Fixed Broadband! 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1150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/>
              <a:t>1.	23/1606r1-UHRSG	</a:t>
            </a:r>
            <a:br>
              <a:rPr lang="en-GB"/>
            </a:br>
            <a:r>
              <a:rPr lang="en-GB" sz="2000" u="sng"/>
              <a:t>Dynamic Polarization Multiplexing and Beamforming WLANs</a:t>
            </a:r>
            <a:br>
              <a:rPr lang="en-GB" sz="2000" u="sng"/>
            </a:br>
            <a:r>
              <a:rPr lang="en-GB" sz="200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/>
              <a:t>23/1756r3-TGbn</a:t>
            </a:r>
            <a:br>
              <a:rPr lang="en-GB"/>
            </a:br>
            <a:r>
              <a:rPr lang="en-GB" sz="2000" u="sng"/>
              <a:t>MIMO Dynamic Polarization and Beamforming: Proposed IEEE802.11bn PHY</a:t>
            </a:r>
            <a:br>
              <a:rPr lang="en-GB" sz="2000" u="sng"/>
            </a:br>
            <a:r>
              <a:rPr lang="en-GB" sz="2000"/>
              <a:t>Carlos A Rios (Terabit Wireless Internet), 16-Nov-2023</a:t>
            </a:r>
          </a:p>
          <a:p>
            <a:pPr marL="463550" indent="-463550">
              <a:buAutoNum type="arabicPeriod" startAt="2"/>
            </a:pPr>
            <a:r>
              <a:rPr lang="en-GB"/>
              <a:t>24/0041r12-TGbn</a:t>
            </a:r>
            <a:br>
              <a:rPr lang="en-GB"/>
            </a:br>
            <a:r>
              <a:rPr lang="en-GB" sz="2000" u="sng"/>
              <a:t>DPWiFi MATLAB Validation</a:t>
            </a:r>
            <a:br>
              <a:rPr lang="en-GB" sz="2000" u="sng"/>
            </a:br>
            <a:r>
              <a:rPr lang="en-GB" sz="2000"/>
              <a:t>Carlos A Rios (Terabit Wireless Internet), 02-Feb-2024</a:t>
            </a:r>
            <a:endParaRPr lang="en-GB" u="s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57" y="2006598"/>
            <a:ext cx="9818967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TWI’s proposed “</a:t>
            </a:r>
            <a:r>
              <a:rPr lang="en-US" sz="2400" b="1" dirty="0">
                <a:solidFill>
                  <a:schemeClr val="tx1"/>
                </a:solidFill>
              </a:rPr>
              <a:t>DPWiFi” </a:t>
            </a:r>
            <a:r>
              <a:rPr lang="en-US" sz="2400" b="1" kern="0" dirty="0">
                <a:solidFill>
                  <a:schemeClr val="tx1"/>
                </a:solidFill>
              </a:rPr>
              <a:t>IEEE802.11bn PHY/ MAC, particularly relevant to </a:t>
            </a:r>
            <a:r>
              <a:rPr lang="en-US" sz="2400" b="1" i="1" kern="0" dirty="0">
                <a:solidFill>
                  <a:schemeClr val="tx1"/>
                </a:solidFill>
              </a:rPr>
              <a:t>Wireless Metropolitan Area Networks </a:t>
            </a:r>
            <a:r>
              <a:rPr lang="en-US" sz="2400" b="1" kern="0" dirty="0">
                <a:solidFill>
                  <a:schemeClr val="tx1"/>
                </a:solidFill>
              </a:rPr>
              <a:t>(“WMANs”), represents </a:t>
            </a:r>
            <a:r>
              <a:rPr lang="en-US" sz="2400" b="1" i="1" kern="0" dirty="0">
                <a:solidFill>
                  <a:schemeClr val="tx1"/>
                </a:solidFill>
              </a:rPr>
              <a:t>Breakthrough </a:t>
            </a:r>
            <a:r>
              <a:rPr lang="en-US" sz="2400" b="1" kern="0" dirty="0">
                <a:solidFill>
                  <a:schemeClr val="tx1"/>
                </a:solidFill>
              </a:rPr>
              <a:t>wireless enabling </a:t>
            </a:r>
            <a:r>
              <a:rPr lang="en-US" sz="2400" b="1" i="1" kern="0" dirty="0">
                <a:solidFill>
                  <a:schemeClr val="tx1"/>
                </a:solidFill>
              </a:rPr>
              <a:t>Disruptive</a:t>
            </a:r>
            <a:r>
              <a:rPr lang="en-US" sz="2400" b="1" kern="0" dirty="0">
                <a:solidFill>
                  <a:schemeClr val="tx1"/>
                </a:solidFill>
              </a:rPr>
              <a:t> radios forming </a:t>
            </a:r>
            <a:r>
              <a:rPr lang="en-US" sz="2400" b="1" i="1" kern="0" dirty="0">
                <a:solidFill>
                  <a:schemeClr val="tx1"/>
                </a:solidFill>
              </a:rPr>
              <a:t>Revolutionary </a:t>
            </a:r>
            <a:r>
              <a:rPr lang="en-US" sz="2400" b="1" kern="0" dirty="0">
                <a:solidFill>
                  <a:schemeClr val="tx1"/>
                </a:solidFill>
              </a:rPr>
              <a:t>networks to deliver </a:t>
            </a:r>
            <a:r>
              <a:rPr lang="en-US" sz="2400" b="1" i="1" kern="0" dirty="0">
                <a:solidFill>
                  <a:schemeClr val="tx1"/>
                </a:solidFill>
              </a:rPr>
              <a:t>Transformative</a:t>
            </a:r>
            <a:r>
              <a:rPr lang="en-US" sz="2400" b="1" kern="0" dirty="0">
                <a:solidFill>
                  <a:schemeClr val="tx1"/>
                </a:solidFill>
              </a:rPr>
              <a:t> Broadband worldwide in the not too distant future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76400"/>
            <a:ext cx="10361084" cy="4028121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EHT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kern="0" dirty="0">
                <a:solidFill>
                  <a:schemeClr val="tx1"/>
                </a:solidFill>
                <a:effectLst/>
              </a:rPr>
              <a:t>orming/ 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Propagation Channel Impairment Mitigation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AP/ Client Rx Interference Cancellation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Tx Multi-beaming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Rx Multipath Recombination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90</a:t>
            </a:r>
            <a:r>
              <a:rPr lang="en-US" b="1" dirty="0">
                <a:solidFill>
                  <a:schemeClr val="tx1"/>
                </a:solidFill>
              </a:rPr>
              <a:t>D/ 10U TDMA MAC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89265"/>
            <a:ext cx="10361084" cy="431323"/>
          </a:xfrm>
        </p:spPr>
        <p:txBody>
          <a:bodyPr/>
          <a:lstStyle/>
          <a:p>
            <a:r>
              <a:rPr lang="en-GB" sz="2800"/>
              <a:t>Proposed DPWiFi IEEE802.11bn PHY/ MAC Specification</a:t>
            </a:r>
            <a:endParaRPr lang="en-GB" sz="2800" kern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1298-2413-A338-9129-5B45A7DBC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90C2-2DD1-B780-E0B7-ED7DF64E78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7608F2-1D64-8692-0EE1-623F971815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EE096-6B59-E132-CE0D-CEA0D17286D3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Technology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58190-CB30-C18D-EEC7-668E87471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" b="3395"/>
          <a:stretch/>
        </p:blipFill>
        <p:spPr>
          <a:xfrm>
            <a:off x="2362201" y="1095852"/>
            <a:ext cx="6857722" cy="263794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C027E2-267F-A8F3-471D-9D9F8137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657600"/>
            <a:ext cx="9753600" cy="3105151"/>
          </a:xfrm>
        </p:spPr>
        <p:txBody>
          <a:bodyPr/>
          <a:lstStyle/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The WMAN DP propagation channel [H</a:t>
            </a:r>
            <a:r>
              <a:rPr lang="en-US" sz="20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000" b="1" dirty="0">
                <a:solidFill>
                  <a:schemeClr val="tx1"/>
                </a:solidFill>
                <a:effectLst/>
              </a:rPr>
              <a:t>] is an n-dimensional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“Polarization Space”</a:t>
            </a:r>
            <a:br>
              <a:rPr lang="en-US" sz="2000" b="1" kern="0" dirty="0">
                <a:solidFill>
                  <a:schemeClr val="tx1"/>
                </a:solidFill>
                <a:effectLst/>
              </a:rPr>
            </a:br>
            <a:r>
              <a:rPr lang="en-US" b="1" kern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The</a:t>
            </a:r>
            <a:r>
              <a:rPr lang="en-US" sz="1600" b="1" i="1" dirty="0"/>
              <a:t> upper bound for n, if it exists, greatly exceeds 32 </a:t>
            </a:r>
          </a:p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channel transfer function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is non-singular, deterministic, scalar and uniform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I.e.,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1, i = j;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0 ≤  r &lt; 1</a:t>
            </a:r>
            <a:r>
              <a:rPr lang="en-US" b="1" i="1" baseline="-2500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, i ≠ j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The Propagation Channel Dynamic Polarization Index (ChDPI)</a:t>
            </a:r>
            <a:r>
              <a:rPr lang="en-US" dirty="0">
                <a:solidFill>
                  <a:schemeClr val="tx1"/>
                </a:solidFill>
              </a:rPr>
              <a:t> “r” </a:t>
            </a:r>
            <a:r>
              <a:rPr lang="en-US" b="1" i="1" dirty="0">
                <a:solidFill>
                  <a:schemeClr val="tx1"/>
                </a:solidFill>
              </a:rPr>
              <a:t>varies with [H</a:t>
            </a:r>
            <a:r>
              <a:rPr lang="en-US" b="1" i="1" baseline="-25000" dirty="0">
                <a:solidFill>
                  <a:schemeClr val="tx1"/>
                </a:solidFill>
              </a:rPr>
              <a:t>DP</a:t>
            </a:r>
            <a:r>
              <a:rPr lang="en-US" b="1" i="1" dirty="0">
                <a:solidFill>
                  <a:schemeClr val="tx1"/>
                </a:solidFill>
              </a:rPr>
              <a:t>] impairments</a:t>
            </a:r>
          </a:p>
          <a:p>
            <a:pPr marL="4763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DPWiFi DLOS, nLOS and NLOS links are subject to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“depolarization” </a:t>
            </a:r>
          </a:p>
          <a:p>
            <a:pPr marL="230188" lvl="3" indent="0">
              <a:spcBef>
                <a:spcPts val="0"/>
              </a:spcBef>
            </a:pPr>
            <a:r>
              <a:rPr lang="en-US" sz="1800" b="1" i="1" dirty="0">
                <a:solidFill>
                  <a:schemeClr val="tx1"/>
                </a:solidFill>
              </a:rPr>
              <a:t>(i.e., induced Rx angular polarization rotation wrt Tx-established orthogonality baseline)</a:t>
            </a:r>
            <a:endParaRPr lang="en-US" sz="14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DLOS links experience atmospheric fog, rain, etc. of up to 5</a:t>
            </a:r>
            <a:r>
              <a:rPr lang="en-US" sz="1600" b="1" i="1" baseline="30000" dirty="0">
                <a:solidFill>
                  <a:schemeClr val="tx1"/>
                </a:solidFill>
              </a:rPr>
              <a:t>o</a:t>
            </a:r>
            <a:r>
              <a:rPr lang="en-US" sz="1600" b="1" i="1" dirty="0">
                <a:solidFill>
                  <a:schemeClr val="tx1"/>
                </a:solidFill>
              </a:rPr>
              <a:t> [H</a:t>
            </a:r>
            <a:r>
              <a:rPr lang="en-US" sz="1600" b="1" i="1" baseline="-25000" dirty="0">
                <a:solidFill>
                  <a:schemeClr val="tx1"/>
                </a:solidFill>
              </a:rPr>
              <a:t>DP</a:t>
            </a:r>
            <a:r>
              <a:rPr lang="en-US" sz="1600" b="1" i="1" dirty="0">
                <a:solidFill>
                  <a:schemeClr val="tx1"/>
                </a:solidFill>
              </a:rPr>
              <a:t>] depolarization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/>
                </a:solidFill>
                <a:effectLst/>
              </a:rPr>
              <a:t>nLOS links obstructed/ diffracted by foliage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or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up to 15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6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  <a:effectLst/>
              </a:rPr>
              <a:t>NLOS links reflected by structures or vehicles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depolarize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38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Chipsets</a:t>
            </a:r>
            <a:endParaRPr lang="en-GB" sz="2800" kern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1FD60C-052A-4CEA-2112-F56F41B19BDF}"/>
              </a:ext>
            </a:extLst>
          </p:cNvPr>
          <p:cNvGrpSpPr/>
          <p:nvPr/>
        </p:nvGrpSpPr>
        <p:grpSpPr>
          <a:xfrm>
            <a:off x="987838" y="5272279"/>
            <a:ext cx="9905958" cy="561784"/>
            <a:chOff x="255435" y="4366822"/>
            <a:chExt cx="8202849" cy="4661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5278BE-085D-A4DE-C7F7-687B18D1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35" y="4366822"/>
              <a:ext cx="3765176" cy="4661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A39D51-C894-F453-AEAA-1551C3C5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656" y="4367332"/>
              <a:ext cx="3555628" cy="40183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BE9292-E7A1-9D34-EE73-FDFCC85A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21" y="1411132"/>
            <a:ext cx="5293181" cy="3860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69CE9-74D8-8CF2-6A26-FAE1BAC92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495" y="1420984"/>
            <a:ext cx="52768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Disruptive DPWiFi APs and Clients</a:t>
            </a:r>
            <a:endParaRPr lang="en-GB" sz="2800" kern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8D80A-8DFD-AF3C-65FC-C3C012D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407" y="1345518"/>
            <a:ext cx="9483513" cy="1116772"/>
          </a:xfrm>
        </p:spPr>
        <p:txBody>
          <a:bodyPr/>
          <a:lstStyle/>
          <a:p>
            <a:pPr marL="2857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Backhaul (“DPBH”): High Directivity 184/ 553/ 1106 Gbps AP/ Meshnode</a:t>
            </a:r>
            <a:endParaRPr lang="en-US" sz="2000" b="1" dirty="0">
              <a:solidFill>
                <a:schemeClr val="tx1"/>
              </a:solidFill>
              <a:effectLst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Base Station (“DPBS”): Wide Coverage 184 Gbps AP</a:t>
            </a: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CPE (“DPC”): High Directivity 5.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Gbps Client</a:t>
            </a: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solidFill>
                <a:srgbClr val="C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6632C-FACB-378D-9A87-A617F07D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18" y="2370311"/>
            <a:ext cx="7623763" cy="41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Revolutionary DPWiFi Networks</a:t>
            </a:r>
            <a:endParaRPr lang="en-GB" sz="2800" kern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C19D8E-5BE3-7829-D99B-31583AFF5437}"/>
              </a:ext>
            </a:extLst>
          </p:cNvPr>
          <p:cNvSpPr txBox="1">
            <a:spLocks/>
          </p:cNvSpPr>
          <p:nvPr/>
        </p:nvSpPr>
        <p:spPr bwMode="auto">
          <a:xfrm>
            <a:off x="929216" y="1148381"/>
            <a:ext cx="10347325" cy="386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US" sz="2000" kern="0" dirty="0">
                <a:solidFill>
                  <a:schemeClr val="tx1"/>
                </a:solidFill>
                <a:effectLst/>
              </a:rPr>
              <a:t>DPWiFi Backhaul</a:t>
            </a:r>
            <a:endParaRPr lang="en-GB" sz="2000" kern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8AB6AD-70A5-9C8F-57E3-943CEF81A255}"/>
              </a:ext>
            </a:extLst>
          </p:cNvPr>
          <p:cNvSpPr txBox="1">
            <a:spLocks/>
          </p:cNvSpPr>
          <p:nvPr/>
        </p:nvSpPr>
        <p:spPr bwMode="auto">
          <a:xfrm>
            <a:off x="915458" y="3184112"/>
            <a:ext cx="2605468" cy="698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  <a:effectLst/>
              </a:rPr>
              <a:t>DPWiFi Distribution</a:t>
            </a:r>
            <a:endParaRPr lang="en-GB" sz="2000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DB3176-FD05-C487-05A2-0C11CFA11E96}"/>
              </a:ext>
            </a:extLst>
          </p:cNvPr>
          <p:cNvGrpSpPr/>
          <p:nvPr/>
        </p:nvGrpSpPr>
        <p:grpSpPr>
          <a:xfrm>
            <a:off x="1560929" y="1478048"/>
            <a:ext cx="9070142" cy="1873755"/>
            <a:chOff x="2335795" y="1460914"/>
            <a:chExt cx="9070142" cy="18737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049147-445C-BF24-E81F-497B9FAC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5795" y="1460914"/>
              <a:ext cx="5445601" cy="1873755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5FAF3047-56D7-DCF7-5594-572EC575FC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22859" y="1627468"/>
              <a:ext cx="3383078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DPBH Backhaul link </a:t>
              </a:r>
              <a:r>
                <a:rPr lang="en-US" sz="1600" i="1" kern="0" dirty="0">
                  <a:solidFill>
                    <a:schemeClr val="tx1"/>
                  </a:solidFill>
                </a:rPr>
                <a:t>transports 184/ 553/ 1106 Gbps beyond 25 km </a:t>
              </a:r>
              <a:endParaRPr lang="en-GB" sz="1600" i="1" kern="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97EC22-0EA7-5817-EA0E-94A5B50AA6F4}"/>
              </a:ext>
            </a:extLst>
          </p:cNvPr>
          <p:cNvGrpSpPr/>
          <p:nvPr/>
        </p:nvGrpSpPr>
        <p:grpSpPr>
          <a:xfrm>
            <a:off x="1508733" y="3687128"/>
            <a:ext cx="9931235" cy="2788286"/>
            <a:chOff x="1560929" y="3646667"/>
            <a:chExt cx="9931235" cy="28145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1FBBA9-657A-3BF0-CE60-4BB27FC0494A}"/>
                </a:ext>
              </a:extLst>
            </p:cNvPr>
            <p:cNvGrpSpPr/>
            <p:nvPr/>
          </p:nvGrpSpPr>
          <p:grpSpPr>
            <a:xfrm>
              <a:off x="1560929" y="3646667"/>
              <a:ext cx="9931235" cy="2814505"/>
              <a:chOff x="-5009" y="3688557"/>
              <a:chExt cx="9720915" cy="258494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1D427B7-A976-769C-9673-86DF4C73F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009" y="3688557"/>
                <a:ext cx="4947942" cy="2584943"/>
              </a:xfrm>
              <a:prstGeom prst="rect">
                <a:avLst/>
              </a:prstGeom>
            </p:spPr>
          </p:pic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9E0775-E47E-8DE5-A451-D2E06D4ED1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38258" y="3735653"/>
                <a:ext cx="4877648" cy="6411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60375" indent="-230188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SzPct val="145000"/>
                  <a:buChar char="•"/>
                  <a:defRPr sz="1600" b="1" i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684213" indent="-223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4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914400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11445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“Metropolitan DPWiFi” for densest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“Municipal DPWiFi” for sparser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“Rural DPWiFi” for lightly populated regions</a:t>
                </a:r>
                <a:endParaRPr lang="en-US" i="0" kern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B0F1399D-43F6-D94E-E872-307F65FDD5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99493" y="4641437"/>
              <a:ext cx="3184469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DPWiFi Distribution network</a:t>
              </a:r>
              <a:br>
                <a:rPr lang="en-US" sz="1600" i="1" kern="0" dirty="0">
                  <a:solidFill>
                    <a:schemeClr val="tx1"/>
                  </a:solidFill>
                  <a:effectLst/>
                </a:rPr>
              </a:br>
              <a:r>
                <a:rPr lang="en-US" sz="1600" i="1" kern="0" dirty="0">
                  <a:solidFill>
                    <a:schemeClr val="tx1"/>
                  </a:solidFill>
                </a:rPr>
                <a:t>supplies dedicated 4kHD to</a:t>
              </a:r>
            </a:p>
            <a:p>
              <a:pPr marL="342900" indent="-11430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kern="0" dirty="0"/>
                <a:t>60k subscribers within 3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40k subscribers within 6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20k subscribers within 14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94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70663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570663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“Fixed WiFi Access” Rural WMANs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21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Rural “FWiFiA”: 184 Gb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Base Station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Up to 20k Subscribers up to 14 km away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Rural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90% Gross Margin                                                                                 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Exurban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</a:t>
            </a:r>
            <a:r>
              <a:rPr lang="en-US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4343400" y="5659554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CCD7738-752B-97CA-210D-0ECC177A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44"/>
          <a:stretch/>
        </p:blipFill>
        <p:spPr>
          <a:xfrm>
            <a:off x="5105400" y="5293903"/>
            <a:ext cx="2154158" cy="6665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558391" y="5659554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126688-55B8-68C7-5CE3-33F2E98B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4" y="5048249"/>
            <a:ext cx="3257228" cy="12454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6F0D0F-8FAE-1463-EE66-957A1B8AD172}"/>
              </a:ext>
            </a:extLst>
          </p:cNvPr>
          <p:cNvGrpSpPr/>
          <p:nvPr/>
        </p:nvGrpSpPr>
        <p:grpSpPr>
          <a:xfrm>
            <a:off x="2050720" y="1193743"/>
            <a:ext cx="7979275" cy="3444827"/>
            <a:chOff x="2050720" y="1193743"/>
            <a:chExt cx="7979275" cy="3444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8B4588-E601-DD7A-2B00-DE489526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20" y="1193743"/>
              <a:ext cx="7979275" cy="3444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CA217D-BB4F-A2C7-D2F4-673C204C5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7224" y="1237895"/>
              <a:ext cx="1628776" cy="1337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0CA76-CB94-4BC9-B418-E7EF4DD28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354502"/>
            <a:ext cx="1566105" cy="2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48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 FWiFiA: 1.1 Tbps Base Station/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300k Subscribers per 3km radius city cell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Metro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97% Gross Margin           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Urban 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B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usiness Model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Fixed WiFi Access Urban WMANs</a:t>
            </a:r>
            <a:endParaRPr lang="en-GB" sz="2800" kern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6CFD51-6BAC-0047-38B6-8532E69053EF}"/>
              </a:ext>
            </a:extLst>
          </p:cNvPr>
          <p:cNvGrpSpPr/>
          <p:nvPr/>
        </p:nvGrpSpPr>
        <p:grpSpPr>
          <a:xfrm>
            <a:off x="1948149" y="1212586"/>
            <a:ext cx="7854586" cy="3387567"/>
            <a:chOff x="1703465" y="1136386"/>
            <a:chExt cx="8099270" cy="35961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97D33-B344-F786-0FA0-9634F626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8749" y="1136386"/>
              <a:ext cx="7313986" cy="35265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1B0C19-53D0-752F-DDD0-142E7645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465" y="3271026"/>
              <a:ext cx="2563735" cy="1461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19C187-8349-2ABA-3700-2D29F883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490" y="1334730"/>
              <a:ext cx="604596" cy="213131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3915623" y="5638800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96DCD-3492-DE69-B5A6-20939CE5C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44"/>
          <a:stretch/>
        </p:blipFill>
        <p:spPr>
          <a:xfrm>
            <a:off x="914400" y="5063419"/>
            <a:ext cx="2799133" cy="133738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357110" y="5638800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BA267-A7A9-8587-84AA-8020AE4D0666}"/>
              </a:ext>
            </a:extLst>
          </p:cNvPr>
          <p:cNvGrpSpPr/>
          <p:nvPr/>
        </p:nvGrpSpPr>
        <p:grpSpPr>
          <a:xfrm>
            <a:off x="4804267" y="5334774"/>
            <a:ext cx="2207294" cy="608051"/>
            <a:chOff x="4635058" y="5334774"/>
            <a:chExt cx="2784316" cy="6080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D7738-752B-97CA-210D-0ECC177A9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444"/>
            <a:stretch/>
          </p:blipFill>
          <p:spPr>
            <a:xfrm>
              <a:off x="4635058" y="5334774"/>
              <a:ext cx="2784316" cy="60805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1316E8-97A3-734C-68A0-80094CA6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296" y="5410200"/>
              <a:ext cx="811742" cy="2285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C376D-4CE6-A41B-ED11-5E1E530A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5430631"/>
              <a:ext cx="1331118" cy="183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6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4691</TotalTime>
  <Words>967</Words>
  <Application>Microsoft Office PowerPoint</Application>
  <PresentationFormat>Widescreen</PresentationFormat>
  <Paragraphs>124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Office Theme</vt:lpstr>
      <vt:lpstr>Document</vt:lpstr>
      <vt:lpstr>DPWiFi for IEEE802.11bn WMANs</vt:lpstr>
      <vt:lpstr>Abstract</vt:lpstr>
      <vt:lpstr>Proposed DPWiFi IEEE802.11bn PHY/ MAC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5</cp:revision>
  <cp:lastPrinted>1601-01-01T00:00:00Z</cp:lastPrinted>
  <dcterms:created xsi:type="dcterms:W3CDTF">2024-01-15T15:24:42Z</dcterms:created>
  <dcterms:modified xsi:type="dcterms:W3CDTF">2024-04-11T21:09:12Z</dcterms:modified>
  <cp:category>Name, Affiliation</cp:category>
</cp:coreProperties>
</file>