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62" r:id="rId4"/>
    <p:sldId id="272" r:id="rId5"/>
    <p:sldId id="267" r:id="rId6"/>
    <p:sldId id="271" r:id="rId7"/>
    <p:sldId id="270" r:id="rId8"/>
    <p:sldId id="268" r:id="rId9"/>
    <p:sldId id="269" r:id="rId10"/>
    <p:sldId id="264"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CB0591-0F3A-4946-9FA3-475C566115AA}" v="6" dt="2024-03-05T16:34:32.5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36" autoAdjust="0"/>
    <p:restoredTop sz="94692" autoAdjust="0"/>
  </p:normalViewPr>
  <p:slideViewPr>
    <p:cSldViewPr>
      <p:cViewPr varScale="1">
        <p:scale>
          <a:sx n="59" d="100"/>
          <a:sy n="59" d="100"/>
        </p:scale>
        <p:origin x="724"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lomon Trainin" userId="2fd97090-6d93-40b2-beb7-666ebb440730" providerId="ADAL" clId="{95CB0591-0F3A-4946-9FA3-475C566115AA}"/>
    <pc:docChg chg="custSel modSld modMainMaster">
      <pc:chgData name="Solomon Trainin" userId="2fd97090-6d93-40b2-beb7-666ebb440730" providerId="ADAL" clId="{95CB0591-0F3A-4946-9FA3-475C566115AA}" dt="2024-03-05T16:44:12.922" v="36" actId="122"/>
      <pc:docMkLst>
        <pc:docMk/>
      </pc:docMkLst>
      <pc:sldChg chg="modSp mod">
        <pc:chgData name="Solomon Trainin" userId="2fd97090-6d93-40b2-beb7-666ebb440730" providerId="ADAL" clId="{95CB0591-0F3A-4946-9FA3-475C566115AA}" dt="2024-03-05T16:24:32.572" v="16" actId="14100"/>
        <pc:sldMkLst>
          <pc:docMk/>
          <pc:sldMk cId="0" sldId="256"/>
        </pc:sldMkLst>
        <pc:spChg chg="mod">
          <ac:chgData name="Solomon Trainin" userId="2fd97090-6d93-40b2-beb7-666ebb440730" providerId="ADAL" clId="{95CB0591-0F3A-4946-9FA3-475C566115AA}" dt="2024-03-05T16:24:32.572" v="16" actId="14100"/>
          <ac:spMkLst>
            <pc:docMk/>
            <pc:sldMk cId="0" sldId="256"/>
            <ac:spMk id="3073" creationId="{00000000-0000-0000-0000-000000000000}"/>
          </ac:spMkLst>
        </pc:spChg>
        <pc:spChg chg="mod">
          <ac:chgData name="Solomon Trainin" userId="2fd97090-6d93-40b2-beb7-666ebb440730" providerId="ADAL" clId="{95CB0591-0F3A-4946-9FA3-475C566115AA}" dt="2024-03-05T16:24:24.827" v="13" actId="14100"/>
          <ac:spMkLst>
            <pc:docMk/>
            <pc:sldMk cId="0" sldId="256"/>
            <ac:spMk id="3074" creationId="{00000000-0000-0000-0000-000000000000}"/>
          </ac:spMkLst>
        </pc:spChg>
      </pc:sldChg>
      <pc:sldChg chg="modSp mod">
        <pc:chgData name="Solomon Trainin" userId="2fd97090-6d93-40b2-beb7-666ebb440730" providerId="ADAL" clId="{95CB0591-0F3A-4946-9FA3-475C566115AA}" dt="2024-03-05T16:43:31.087" v="35" actId="14100"/>
        <pc:sldMkLst>
          <pc:docMk/>
          <pc:sldMk cId="0" sldId="262"/>
        </pc:sldMkLst>
        <pc:spChg chg="mod">
          <ac:chgData name="Solomon Trainin" userId="2fd97090-6d93-40b2-beb7-666ebb440730" providerId="ADAL" clId="{95CB0591-0F3A-4946-9FA3-475C566115AA}" dt="2024-03-05T16:43:31.087" v="35" actId="14100"/>
          <ac:spMkLst>
            <pc:docMk/>
            <pc:sldMk cId="0" sldId="262"/>
            <ac:spMk id="2" creationId="{00000000-0000-0000-0000-000000000000}"/>
          </ac:spMkLst>
        </pc:spChg>
      </pc:sldChg>
      <pc:sldChg chg="modSp mod">
        <pc:chgData name="Solomon Trainin" userId="2fd97090-6d93-40b2-beb7-666ebb440730" providerId="ADAL" clId="{95CB0591-0F3A-4946-9FA3-475C566115AA}" dt="2024-03-05T16:43:02.200" v="33"/>
        <pc:sldMkLst>
          <pc:docMk/>
          <pc:sldMk cId="0" sldId="264"/>
        </pc:sldMkLst>
        <pc:spChg chg="mod">
          <ac:chgData name="Solomon Trainin" userId="2fd97090-6d93-40b2-beb7-666ebb440730" providerId="ADAL" clId="{95CB0591-0F3A-4946-9FA3-475C566115AA}" dt="2024-03-05T16:43:02.200" v="33"/>
          <ac:spMkLst>
            <pc:docMk/>
            <pc:sldMk cId="0" sldId="264"/>
            <ac:spMk id="2" creationId="{00000000-0000-0000-0000-000000000000}"/>
          </ac:spMkLst>
        </pc:spChg>
      </pc:sldChg>
      <pc:sldChg chg="modSp mod">
        <pc:chgData name="Solomon Trainin" userId="2fd97090-6d93-40b2-beb7-666ebb440730" providerId="ADAL" clId="{95CB0591-0F3A-4946-9FA3-475C566115AA}" dt="2024-03-05T16:44:12.922" v="36" actId="122"/>
        <pc:sldMkLst>
          <pc:docMk/>
          <pc:sldMk cId="1069251534" sldId="268"/>
        </pc:sldMkLst>
        <pc:graphicFrameChg chg="modGraphic">
          <ac:chgData name="Solomon Trainin" userId="2fd97090-6d93-40b2-beb7-666ebb440730" providerId="ADAL" clId="{95CB0591-0F3A-4946-9FA3-475C566115AA}" dt="2024-03-05T16:44:12.922" v="36" actId="122"/>
          <ac:graphicFrameMkLst>
            <pc:docMk/>
            <pc:sldMk cId="1069251534" sldId="268"/>
            <ac:graphicFrameMk id="8" creationId="{53B7B03E-9FA7-89B1-2C9C-1B8F0602894A}"/>
          </ac:graphicFrameMkLst>
        </pc:graphicFrameChg>
      </pc:sldChg>
      <pc:sldMasterChg chg="modSp mod">
        <pc:chgData name="Solomon Trainin" userId="2fd97090-6d93-40b2-beb7-666ebb440730" providerId="ADAL" clId="{95CB0591-0F3A-4946-9FA3-475C566115AA}" dt="2024-03-05T16:32:54.846" v="22" actId="20577"/>
        <pc:sldMasterMkLst>
          <pc:docMk/>
          <pc:sldMasterMk cId="0" sldId="2147483648"/>
        </pc:sldMasterMkLst>
        <pc:spChg chg="mod">
          <ac:chgData name="Solomon Trainin" userId="2fd97090-6d93-40b2-beb7-666ebb440730" providerId="ADAL" clId="{95CB0591-0F3A-4946-9FA3-475C566115AA}" dt="2024-03-05T16:32:54.846" v="22"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802.11-24/0421r0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5CCEC461-EB04-436F-82C0-4406B1F2A5E5}" type="datetime8">
              <a:rPr lang="en-IL" smtClean="0"/>
              <a:t>05/03/2024 18:34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802.11-24/0421r0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fld id="{03BD7079-35FC-430C-B1BA-ACD5602FA2B6}" type="datetime8">
              <a:rPr lang="en-IL" smtClean="0"/>
              <a:t>05/03/2024 18:34</a:t>
            </a:fld>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802.11-24/0421r0</a:t>
            </a:r>
          </a:p>
        </p:txBody>
      </p:sp>
      <p:sp>
        <p:nvSpPr>
          <p:cNvPr id="5" name="Rectangle 3"/>
          <p:cNvSpPr>
            <a:spLocks noGrp="1" noChangeArrowheads="1"/>
          </p:cNvSpPr>
          <p:nvPr>
            <p:ph type="dt"/>
          </p:nvPr>
        </p:nvSpPr>
        <p:spPr>
          <a:ln/>
        </p:spPr>
        <p:txBody>
          <a:bodyPr/>
          <a:lstStyle/>
          <a:p>
            <a:fld id="{0CB65CBB-893F-4FB1-B31B-EDAE059B0D77}" type="datetime8">
              <a:rPr lang="en-IL" smtClean="0"/>
              <a:t>05/03/2024 18:34</a:t>
            </a:fld>
            <a:endParaRPr lang="en-US"/>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802.11-24/0421r0</a:t>
            </a:r>
          </a:p>
        </p:txBody>
      </p:sp>
      <p:sp>
        <p:nvSpPr>
          <p:cNvPr id="5" name="Rectangle 3"/>
          <p:cNvSpPr>
            <a:spLocks noGrp="1" noChangeArrowheads="1"/>
          </p:cNvSpPr>
          <p:nvPr>
            <p:ph type="dt"/>
          </p:nvPr>
        </p:nvSpPr>
        <p:spPr>
          <a:ln/>
        </p:spPr>
        <p:txBody>
          <a:bodyPr/>
          <a:lstStyle/>
          <a:p>
            <a:fld id="{D5347226-8953-4BC2-9118-4A077346C4AA}" type="datetime8">
              <a:rPr lang="en-IL" smtClean="0"/>
              <a:t>05/03/2024 18:34</a:t>
            </a:fld>
            <a:endParaRPr lang="en-US"/>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802.11-24/0421r0</a:t>
            </a:r>
          </a:p>
        </p:txBody>
      </p:sp>
      <p:sp>
        <p:nvSpPr>
          <p:cNvPr id="5" name="Rectangle 3"/>
          <p:cNvSpPr>
            <a:spLocks noGrp="1" noChangeArrowheads="1"/>
          </p:cNvSpPr>
          <p:nvPr>
            <p:ph type="dt"/>
          </p:nvPr>
        </p:nvSpPr>
        <p:spPr>
          <a:ln/>
        </p:spPr>
        <p:txBody>
          <a:bodyPr/>
          <a:lstStyle/>
          <a:p>
            <a:fld id="{4960B757-7D33-4F4A-9834-17BEF6093B5F}" type="datetime8">
              <a:rPr lang="en-IL" smtClean="0"/>
              <a:t>05/03/2024 18:34</a:t>
            </a:fld>
            <a:endParaRPr lang="en-US"/>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04E0B23A-B37D-7AC9-5E37-705E6B775F6B}"/>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918272E0-B1FB-9FC9-FEC0-6E60AF47016D}"/>
              </a:ext>
            </a:extLst>
          </p:cNvPr>
          <p:cNvSpPr>
            <a:spLocks noGrp="1" noChangeArrowheads="1"/>
          </p:cNvSpPr>
          <p:nvPr>
            <p:ph type="hdr"/>
          </p:nvPr>
        </p:nvSpPr>
        <p:spPr>
          <a:ln/>
        </p:spPr>
        <p:txBody>
          <a:bodyPr/>
          <a:lstStyle/>
          <a:p>
            <a:r>
              <a:rPr lang="en-US"/>
              <a:t>doc.: IEEE 802.11-24/0421r0</a:t>
            </a:r>
          </a:p>
        </p:txBody>
      </p:sp>
      <p:sp>
        <p:nvSpPr>
          <p:cNvPr id="5" name="Rectangle 3">
            <a:extLst>
              <a:ext uri="{FF2B5EF4-FFF2-40B4-BE49-F238E27FC236}">
                <a16:creationId xmlns:a16="http://schemas.microsoft.com/office/drawing/2014/main" id="{E4AE05F2-6712-27A8-724A-941EDF1D21E4}"/>
              </a:ext>
            </a:extLst>
          </p:cNvPr>
          <p:cNvSpPr>
            <a:spLocks noGrp="1" noChangeArrowheads="1"/>
          </p:cNvSpPr>
          <p:nvPr>
            <p:ph type="dt"/>
          </p:nvPr>
        </p:nvSpPr>
        <p:spPr>
          <a:ln/>
        </p:spPr>
        <p:txBody>
          <a:bodyPr/>
          <a:lstStyle/>
          <a:p>
            <a:fld id="{AE161EA1-3C8F-4C1E-B31C-D65534B37E6F}" type="datetime8">
              <a:rPr lang="en-IL" smtClean="0"/>
              <a:t>05/03/2024 18:34</a:t>
            </a:fld>
            <a:endParaRPr lang="en-US"/>
          </a:p>
        </p:txBody>
      </p:sp>
      <p:sp>
        <p:nvSpPr>
          <p:cNvPr id="6" name="Rectangle 6">
            <a:extLst>
              <a:ext uri="{FF2B5EF4-FFF2-40B4-BE49-F238E27FC236}">
                <a16:creationId xmlns:a16="http://schemas.microsoft.com/office/drawing/2014/main" id="{6FEECBA6-1C47-C669-F1DA-B9EBD9E6FE58}"/>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2512A7E5-AB4F-CE57-B782-292190F54544}"/>
              </a:ext>
            </a:extLst>
          </p:cNvPr>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a:extLst>
              <a:ext uri="{FF2B5EF4-FFF2-40B4-BE49-F238E27FC236}">
                <a16:creationId xmlns:a16="http://schemas.microsoft.com/office/drawing/2014/main" id="{65BE4A1E-84DF-A865-E6A1-CE6D1C4EF4D3}"/>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826813CF-8874-FAD2-0C44-09B090F54451}"/>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0302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802.11-24/0421r0</a:t>
            </a:r>
          </a:p>
        </p:txBody>
      </p:sp>
      <p:sp>
        <p:nvSpPr>
          <p:cNvPr id="5" name="Rectangle 3"/>
          <p:cNvSpPr>
            <a:spLocks noGrp="1" noChangeArrowheads="1"/>
          </p:cNvSpPr>
          <p:nvPr>
            <p:ph type="dt"/>
          </p:nvPr>
        </p:nvSpPr>
        <p:spPr>
          <a:ln/>
        </p:spPr>
        <p:txBody>
          <a:bodyPr/>
          <a:lstStyle/>
          <a:p>
            <a:fld id="{1E1E091F-DB10-42C6-A9ED-118852A81888}" type="datetime8">
              <a:rPr lang="en-IL" smtClean="0"/>
              <a:t>05/03/2024 18:34</a:t>
            </a:fld>
            <a:endParaRPr lang="en-US"/>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IL"/>
              <a:t>March 2024</a:t>
            </a:r>
            <a:endParaRPr lang="en-GB" dirty="0"/>
          </a:p>
        </p:txBody>
      </p:sp>
      <p:sp>
        <p:nvSpPr>
          <p:cNvPr id="5" name="Footer Placeholder 4"/>
          <p:cNvSpPr>
            <a:spLocks noGrp="1"/>
          </p:cNvSpPr>
          <p:nvPr>
            <p:ph type="ftr" idx="11"/>
          </p:nvPr>
        </p:nvSpPr>
        <p:spPr/>
        <p:txBody>
          <a:bodyPr/>
          <a:lstStyle>
            <a:lvl1pPr>
              <a:defRPr/>
            </a:lvl1pPr>
          </a:lstStyle>
          <a:p>
            <a:r>
              <a:rPr lang="en-GB"/>
              <a:t>Solomon Trainin, Wiliot</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Solomon Trainin, Wiliot</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IL"/>
              <a:t>March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IL"/>
              <a:t>March 2024</a:t>
            </a:r>
            <a:endParaRPr lang="en-GB"/>
          </a:p>
        </p:txBody>
      </p:sp>
      <p:sp>
        <p:nvSpPr>
          <p:cNvPr id="5" name="Footer Placeholder 4"/>
          <p:cNvSpPr>
            <a:spLocks noGrp="1"/>
          </p:cNvSpPr>
          <p:nvPr>
            <p:ph type="ftr" idx="11"/>
          </p:nvPr>
        </p:nvSpPr>
        <p:spPr/>
        <p:txBody>
          <a:bodyPr/>
          <a:lstStyle>
            <a:lvl1pPr>
              <a:defRPr/>
            </a:lvl1pPr>
          </a:lstStyle>
          <a:p>
            <a:r>
              <a:rPr lang="en-GB"/>
              <a:t>Solomon Trainin, Wiliot</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IL"/>
              <a:t>March 2024</a:t>
            </a:r>
            <a:endParaRPr lang="en-GB"/>
          </a:p>
        </p:txBody>
      </p:sp>
      <p:sp>
        <p:nvSpPr>
          <p:cNvPr id="6" name="Footer Placeholder 5"/>
          <p:cNvSpPr>
            <a:spLocks noGrp="1"/>
          </p:cNvSpPr>
          <p:nvPr>
            <p:ph type="ftr" idx="11"/>
          </p:nvPr>
        </p:nvSpPr>
        <p:spPr/>
        <p:txBody>
          <a:bodyPr/>
          <a:lstStyle>
            <a:lvl1pPr>
              <a:defRPr/>
            </a:lvl1pPr>
          </a:lstStyle>
          <a:p>
            <a:r>
              <a:rPr lang="en-GB"/>
              <a:t>Solomon Trainin, Wiliot</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IL"/>
              <a:t>March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Solomon Trainin, Wiliot</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IL"/>
              <a:t>March 2024</a:t>
            </a:r>
            <a:endParaRPr lang="en-GB"/>
          </a:p>
        </p:txBody>
      </p:sp>
      <p:sp>
        <p:nvSpPr>
          <p:cNvPr id="4" name="Footer Placeholder 3"/>
          <p:cNvSpPr>
            <a:spLocks noGrp="1"/>
          </p:cNvSpPr>
          <p:nvPr>
            <p:ph type="ftr" idx="11"/>
          </p:nvPr>
        </p:nvSpPr>
        <p:spPr/>
        <p:txBody>
          <a:bodyPr/>
          <a:lstStyle>
            <a:lvl1pPr>
              <a:defRPr/>
            </a:lvl1pPr>
          </a:lstStyle>
          <a:p>
            <a:r>
              <a:rPr lang="en-GB"/>
              <a:t>Solomon Trainin, Wiliot</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IL"/>
              <a:t>March 2024</a:t>
            </a:r>
            <a:endParaRPr lang="en-GB"/>
          </a:p>
        </p:txBody>
      </p:sp>
      <p:sp>
        <p:nvSpPr>
          <p:cNvPr id="3" name="Footer Placeholder 2"/>
          <p:cNvSpPr>
            <a:spLocks noGrp="1"/>
          </p:cNvSpPr>
          <p:nvPr>
            <p:ph type="ftr" idx="11"/>
          </p:nvPr>
        </p:nvSpPr>
        <p:spPr/>
        <p:txBody>
          <a:bodyPr/>
          <a:lstStyle>
            <a:lvl1pPr>
              <a:defRPr/>
            </a:lvl1pPr>
          </a:lstStyle>
          <a:p>
            <a:r>
              <a:rPr lang="en-GB"/>
              <a:t>Solomon Trainin, Wiliot</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IL"/>
              <a:t>March 2024</a:t>
            </a:r>
            <a:endParaRPr lang="en-GB"/>
          </a:p>
        </p:txBody>
      </p:sp>
      <p:sp>
        <p:nvSpPr>
          <p:cNvPr id="5" name="Footer Placeholder 4"/>
          <p:cNvSpPr>
            <a:spLocks noGrp="1"/>
          </p:cNvSpPr>
          <p:nvPr>
            <p:ph type="ftr" idx="11"/>
          </p:nvPr>
        </p:nvSpPr>
        <p:spPr/>
        <p:txBody>
          <a:bodyPr/>
          <a:lstStyle>
            <a:lvl1pPr>
              <a:defRPr/>
            </a:lvl1pPr>
          </a:lstStyle>
          <a:p>
            <a:r>
              <a:rPr lang="en-GB"/>
              <a:t>Solomon Trainin, Wiliot</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IL"/>
              <a:t>March 2024</a:t>
            </a:r>
            <a:endParaRPr lang="en-GB"/>
          </a:p>
        </p:txBody>
      </p:sp>
      <p:sp>
        <p:nvSpPr>
          <p:cNvPr id="5" name="Footer Placeholder 4"/>
          <p:cNvSpPr>
            <a:spLocks noGrp="1"/>
          </p:cNvSpPr>
          <p:nvPr>
            <p:ph type="ftr" idx="11"/>
          </p:nvPr>
        </p:nvSpPr>
        <p:spPr/>
        <p:txBody>
          <a:bodyPr/>
          <a:lstStyle>
            <a:lvl1pPr>
              <a:defRPr/>
            </a:lvl1pPr>
          </a:lstStyle>
          <a:p>
            <a:r>
              <a:rPr lang="en-GB"/>
              <a:t>Solomon Trainin, Wiliot</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IL"/>
              <a:t>March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Solomon Trainin, Wiliot</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802.11-24/0421r0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839788"/>
            <a:ext cx="10363200" cy="57298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AMP link access</a:t>
            </a:r>
          </a:p>
        </p:txBody>
      </p:sp>
      <p:sp>
        <p:nvSpPr>
          <p:cNvPr id="3074" name="Rectangle 2"/>
          <p:cNvSpPr>
            <a:spLocks noGrp="1" noChangeArrowheads="1"/>
          </p:cNvSpPr>
          <p:nvPr>
            <p:ph type="subTitle" idx="1"/>
          </p:nvPr>
        </p:nvSpPr>
        <p:spPr>
          <a:xfrm>
            <a:off x="1828800" y="1628799"/>
            <a:ext cx="8534400" cy="28676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2024-03-10</a:t>
            </a:r>
          </a:p>
        </p:txBody>
      </p:sp>
      <p:sp>
        <p:nvSpPr>
          <p:cNvPr id="6" name="Date Placeholder 3"/>
          <p:cNvSpPr>
            <a:spLocks noGrp="1"/>
          </p:cNvSpPr>
          <p:nvPr>
            <p:ph type="dt" idx="10"/>
          </p:nvPr>
        </p:nvSpPr>
        <p:spPr/>
        <p:txBody>
          <a:bodyPr/>
          <a:lstStyle/>
          <a:p>
            <a:r>
              <a:rPr lang="en-IL"/>
              <a:t>March 2024</a:t>
            </a:r>
            <a:endParaRPr lang="en-GB" dirty="0"/>
          </a:p>
        </p:txBody>
      </p:sp>
      <p:sp>
        <p:nvSpPr>
          <p:cNvPr id="7" name="Footer Placeholder 4"/>
          <p:cNvSpPr>
            <a:spLocks noGrp="1"/>
          </p:cNvSpPr>
          <p:nvPr>
            <p:ph type="ftr" idx="11"/>
          </p:nvPr>
        </p:nvSpPr>
        <p:spPr/>
        <p:txBody>
          <a:bodyPr/>
          <a:lstStyle/>
          <a:p>
            <a:r>
              <a:rPr lang="en-GB"/>
              <a:t>Solomon Trainin, Wiliot</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758455960"/>
              </p:ext>
            </p:extLst>
          </p:nvPr>
        </p:nvGraphicFramePr>
        <p:xfrm>
          <a:off x="993775" y="2411413"/>
          <a:ext cx="10275888" cy="2492375"/>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93775" y="2411413"/>
                        <a:ext cx="10275888" cy="24923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914401" y="1737767"/>
            <a:ext cx="10361084" cy="4356647"/>
          </a:xfrm>
        </p:spPr>
        <p:txBody>
          <a:bodyPr/>
          <a:lstStyle/>
          <a:p>
            <a:pPr marL="457200" indent="-457200">
              <a:buAutoNum type="arabicPeriod"/>
            </a:pPr>
            <a:r>
              <a:rPr lang="en-GB" dirty="0"/>
              <a:t>11-23-0774-00-0amp-wur-applicability-for-amp-downlink </a:t>
            </a:r>
          </a:p>
          <a:p>
            <a:pPr marL="457200" indent="-457200">
              <a:buAutoNum type="arabicPeriod"/>
            </a:pPr>
            <a:r>
              <a:rPr lang="en-US" dirty="0"/>
              <a:t>11-24-0047-01-0amp AMP Station operation states</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
        <p:nvSpPr>
          <p:cNvPr id="5" name="Footer Placeholder 4"/>
          <p:cNvSpPr>
            <a:spLocks noGrp="1"/>
          </p:cNvSpPr>
          <p:nvPr>
            <p:ph type="ftr" idx="14"/>
          </p:nvPr>
        </p:nvSpPr>
        <p:spPr/>
        <p:txBody>
          <a:bodyPr/>
          <a:lstStyle/>
          <a:p>
            <a:r>
              <a:rPr lang="en-GB"/>
              <a:t>Solomon Trainin, Wiliot</a:t>
            </a:r>
            <a:endParaRPr lang="en-GB" dirty="0"/>
          </a:p>
        </p:txBody>
      </p:sp>
      <p:sp>
        <p:nvSpPr>
          <p:cNvPr id="4" name="Date Placeholder 3"/>
          <p:cNvSpPr>
            <a:spLocks noGrp="1"/>
          </p:cNvSpPr>
          <p:nvPr>
            <p:ph type="dt" idx="15"/>
          </p:nvPr>
        </p:nvSpPr>
        <p:spPr/>
        <p:txBody>
          <a:bodyPr/>
          <a:lstStyle/>
          <a:p>
            <a:r>
              <a:rPr lang="en-IL"/>
              <a:t>March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Three modes of the AMP link access is presented and discussed.</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Solomon Trainin, Wiliot</a:t>
            </a:r>
            <a:endParaRPr lang="en-GB" dirty="0"/>
          </a:p>
        </p:txBody>
      </p:sp>
      <p:sp>
        <p:nvSpPr>
          <p:cNvPr id="4" name="Date Placeholder 3"/>
          <p:cNvSpPr>
            <a:spLocks noGrp="1"/>
          </p:cNvSpPr>
          <p:nvPr>
            <p:ph type="dt" idx="15"/>
          </p:nvPr>
        </p:nvSpPr>
        <p:spPr/>
        <p:txBody>
          <a:bodyPr/>
          <a:lstStyle/>
          <a:p>
            <a:r>
              <a:rPr lang="en-IL"/>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835167"/>
            <a:ext cx="10361084" cy="560574"/>
          </a:xfrm>
        </p:spPr>
        <p:txBody>
          <a:bodyPr/>
          <a:lstStyle/>
          <a:p>
            <a:r>
              <a:rPr lang="en-US" dirty="0"/>
              <a:t>Three modes of access </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Solomon Trainin, Wiliot</a:t>
            </a:r>
            <a:endParaRPr lang="en-GB" dirty="0"/>
          </a:p>
        </p:txBody>
      </p:sp>
      <p:sp>
        <p:nvSpPr>
          <p:cNvPr id="4" name="Date Placeholder 3"/>
          <p:cNvSpPr>
            <a:spLocks noGrp="1"/>
          </p:cNvSpPr>
          <p:nvPr>
            <p:ph type="dt" idx="15"/>
          </p:nvPr>
        </p:nvSpPr>
        <p:spPr/>
        <p:txBody>
          <a:bodyPr/>
          <a:lstStyle/>
          <a:p>
            <a:r>
              <a:rPr lang="en-IL"/>
              <a:t>March 2024</a:t>
            </a:r>
            <a:endParaRPr lang="en-GB"/>
          </a:p>
        </p:txBody>
      </p:sp>
      <p:graphicFrame>
        <p:nvGraphicFramePr>
          <p:cNvPr id="3" name="Table 2">
            <a:extLst>
              <a:ext uri="{FF2B5EF4-FFF2-40B4-BE49-F238E27FC236}">
                <a16:creationId xmlns:a16="http://schemas.microsoft.com/office/drawing/2014/main" id="{AE63E7FA-3A35-0FE3-C79C-DCA494847CC7}"/>
              </a:ext>
            </a:extLst>
          </p:cNvPr>
          <p:cNvGraphicFramePr>
            <a:graphicFrameLocks noGrp="1"/>
          </p:cNvGraphicFramePr>
          <p:nvPr>
            <p:extLst>
              <p:ext uri="{D42A27DB-BD31-4B8C-83A1-F6EECF244321}">
                <p14:modId xmlns:p14="http://schemas.microsoft.com/office/powerpoint/2010/main" val="3861813352"/>
              </p:ext>
            </p:extLst>
          </p:nvPr>
        </p:nvGraphicFramePr>
        <p:xfrm>
          <a:off x="2207568" y="1848322"/>
          <a:ext cx="8123165" cy="3613937"/>
        </p:xfrm>
        <a:graphic>
          <a:graphicData uri="http://schemas.openxmlformats.org/drawingml/2006/table">
            <a:tbl>
              <a:tblPr firstRow="1" bandRow="1">
                <a:tableStyleId>{5C22544A-7EE6-4342-B048-85BDC9FD1C3A}</a:tableStyleId>
              </a:tblPr>
              <a:tblGrid>
                <a:gridCol w="648072">
                  <a:extLst>
                    <a:ext uri="{9D8B030D-6E8A-4147-A177-3AD203B41FA5}">
                      <a16:colId xmlns:a16="http://schemas.microsoft.com/office/drawing/2014/main" val="1990839990"/>
                    </a:ext>
                  </a:extLst>
                </a:gridCol>
                <a:gridCol w="7475093">
                  <a:extLst>
                    <a:ext uri="{9D8B030D-6E8A-4147-A177-3AD203B41FA5}">
                      <a16:colId xmlns:a16="http://schemas.microsoft.com/office/drawing/2014/main" val="3731124367"/>
                    </a:ext>
                  </a:extLst>
                </a:gridCol>
              </a:tblGrid>
              <a:tr h="382703">
                <a:tc>
                  <a:txBody>
                    <a:bodyPr/>
                    <a:lstStyle/>
                    <a:p>
                      <a:pPr algn="ctr"/>
                      <a:r>
                        <a:rPr lang="en-US" sz="2000" dirty="0"/>
                        <a:t>#</a:t>
                      </a:r>
                      <a:endParaRPr lang="en-IL" sz="2000" dirty="0"/>
                    </a:p>
                  </a:txBody>
                  <a:tcPr/>
                </a:tc>
                <a:tc>
                  <a:txBody>
                    <a:bodyPr/>
                    <a:lstStyle/>
                    <a:p>
                      <a:pPr algn="ctr"/>
                      <a:r>
                        <a:rPr lang="en-US" sz="2000" dirty="0"/>
                        <a:t>Access Mode</a:t>
                      </a:r>
                      <a:endParaRPr lang="en-IL" sz="2000" dirty="0"/>
                    </a:p>
                  </a:txBody>
                  <a:tcPr/>
                </a:tc>
                <a:extLst>
                  <a:ext uri="{0D108BD9-81ED-4DB2-BD59-A6C34878D82A}">
                    <a16:rowId xmlns:a16="http://schemas.microsoft.com/office/drawing/2014/main" val="1231006200"/>
                  </a:ext>
                </a:extLst>
              </a:tr>
              <a:tr h="1008256">
                <a:tc>
                  <a:txBody>
                    <a:bodyPr/>
                    <a:lstStyle/>
                    <a:p>
                      <a:pPr algn="ctr"/>
                      <a:r>
                        <a:rPr lang="en-US" sz="2000" dirty="0"/>
                        <a:t>1</a:t>
                      </a:r>
                      <a:endParaRPr lang="en-IL" sz="2000" dirty="0"/>
                    </a:p>
                  </a:txBody>
                  <a:tcPr/>
                </a:tc>
                <a:tc>
                  <a:txBody>
                    <a:bodyPr/>
                    <a:lstStyle/>
                    <a:p>
                      <a:r>
                        <a:rPr lang="en-US" sz="2000" dirty="0"/>
                        <a:t>- Random access of multiple AMP STA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 no RX (no Trigger frame)</a:t>
                      </a:r>
                    </a:p>
                    <a:p>
                      <a:r>
                        <a:rPr lang="en-US" sz="2000" dirty="0"/>
                        <a:t>- AMP STA transmits broadcast addressed frame</a:t>
                      </a:r>
                    </a:p>
                  </a:txBody>
                  <a:tcPr/>
                </a:tc>
                <a:extLst>
                  <a:ext uri="{0D108BD9-81ED-4DB2-BD59-A6C34878D82A}">
                    <a16:rowId xmlns:a16="http://schemas.microsoft.com/office/drawing/2014/main" val="3798616793"/>
                  </a:ext>
                </a:extLst>
              </a:tr>
              <a:tr h="1043219">
                <a:tc>
                  <a:txBody>
                    <a:bodyPr/>
                    <a:lstStyle/>
                    <a:p>
                      <a:pPr algn="ctr"/>
                      <a:r>
                        <a:rPr lang="en-US" sz="2000" dirty="0"/>
                        <a:t>2</a:t>
                      </a:r>
                      <a:endParaRPr lang="en-IL" sz="2000" dirty="0"/>
                    </a:p>
                  </a:txBody>
                  <a:tcPr/>
                </a:tc>
                <a:tc>
                  <a:txBody>
                    <a:bodyPr/>
                    <a:lstStyle/>
                    <a:p>
                      <a:r>
                        <a:rPr lang="en-US" sz="2000" dirty="0"/>
                        <a:t>- Random access of multiple AMP STA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 AMP STA receives groupcast addressed Trigger frame</a:t>
                      </a:r>
                    </a:p>
                    <a:p>
                      <a:r>
                        <a:rPr lang="en-US" sz="2000" dirty="0"/>
                        <a:t>- AMP STA responds with unicast addressed frame</a:t>
                      </a:r>
                    </a:p>
                  </a:txBody>
                  <a:tcPr/>
                </a:tc>
                <a:extLst>
                  <a:ext uri="{0D108BD9-81ED-4DB2-BD59-A6C34878D82A}">
                    <a16:rowId xmlns:a16="http://schemas.microsoft.com/office/drawing/2014/main" val="3601724901"/>
                  </a:ext>
                </a:extLst>
              </a:tr>
              <a:tr h="1166222">
                <a:tc>
                  <a:txBody>
                    <a:bodyPr/>
                    <a:lstStyle/>
                    <a:p>
                      <a:pPr algn="ctr"/>
                      <a:r>
                        <a:rPr lang="en-US" sz="2000" dirty="0"/>
                        <a:t>3</a:t>
                      </a:r>
                      <a:endParaRPr lang="en-IL"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 Access of single AMP STA.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 AMP STA receives unicast addressed Trigger frame</a:t>
                      </a:r>
                    </a:p>
                    <a:p>
                      <a:r>
                        <a:rPr lang="en-US" sz="2000" dirty="0"/>
                        <a:t>- AMP STA responds with unicast addressed frame</a:t>
                      </a:r>
                    </a:p>
                  </a:txBody>
                  <a:tcPr/>
                </a:tc>
                <a:extLst>
                  <a:ext uri="{0D108BD9-81ED-4DB2-BD59-A6C34878D82A}">
                    <a16:rowId xmlns:a16="http://schemas.microsoft.com/office/drawing/2014/main" val="3811706468"/>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CBE7CC-4D15-5318-26E0-5E9D0B25B21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529992-0D48-4D9C-C7A2-BEAC498EC411}"/>
              </a:ext>
            </a:extLst>
          </p:cNvPr>
          <p:cNvSpPr>
            <a:spLocks noGrp="1"/>
          </p:cNvSpPr>
          <p:nvPr>
            <p:ph type="title"/>
          </p:nvPr>
        </p:nvSpPr>
        <p:spPr>
          <a:xfrm>
            <a:off x="891475" y="689872"/>
            <a:ext cx="10361084" cy="302595"/>
          </a:xfrm>
        </p:spPr>
        <p:txBody>
          <a:bodyPr/>
          <a:lstStyle/>
          <a:p>
            <a:r>
              <a:rPr lang="en-US" sz="2800" dirty="0"/>
              <a:t>Exemplary frame exchange (access mode 1) </a:t>
            </a:r>
            <a:endParaRPr lang="en-IL" sz="2800" dirty="0"/>
          </a:p>
        </p:txBody>
      </p:sp>
      <p:sp>
        <p:nvSpPr>
          <p:cNvPr id="4" name="Slide Number Placeholder 3">
            <a:extLst>
              <a:ext uri="{FF2B5EF4-FFF2-40B4-BE49-F238E27FC236}">
                <a16:creationId xmlns:a16="http://schemas.microsoft.com/office/drawing/2014/main" id="{51B38771-B35D-0DD2-75B7-CB85C8C75DB2}"/>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FEE51463-00D3-8552-4F32-D77590AA1DA7}"/>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id="{674B07C7-8FDA-BD56-D0E1-3D901F0189C1}"/>
              </a:ext>
            </a:extLst>
          </p:cNvPr>
          <p:cNvSpPr>
            <a:spLocks noGrp="1"/>
          </p:cNvSpPr>
          <p:nvPr>
            <p:ph type="dt" idx="15"/>
          </p:nvPr>
        </p:nvSpPr>
        <p:spPr/>
        <p:txBody>
          <a:bodyPr/>
          <a:lstStyle/>
          <a:p>
            <a:r>
              <a:rPr lang="en-IL"/>
              <a:t>March 2024</a:t>
            </a:r>
            <a:endParaRPr lang="en-GB" dirty="0"/>
          </a:p>
        </p:txBody>
      </p:sp>
      <p:graphicFrame>
        <p:nvGraphicFramePr>
          <p:cNvPr id="45" name="Table 44">
            <a:extLst>
              <a:ext uri="{FF2B5EF4-FFF2-40B4-BE49-F238E27FC236}">
                <a16:creationId xmlns:a16="http://schemas.microsoft.com/office/drawing/2014/main" id="{A3007400-118C-9148-5B0C-37E4A0BA3FBF}"/>
              </a:ext>
            </a:extLst>
          </p:cNvPr>
          <p:cNvGraphicFramePr>
            <a:graphicFrameLocks noGrp="1"/>
          </p:cNvGraphicFramePr>
          <p:nvPr>
            <p:extLst>
              <p:ext uri="{D42A27DB-BD31-4B8C-83A1-F6EECF244321}">
                <p14:modId xmlns:p14="http://schemas.microsoft.com/office/powerpoint/2010/main" val="1815648321"/>
              </p:ext>
            </p:extLst>
          </p:nvPr>
        </p:nvGraphicFramePr>
        <p:xfrm>
          <a:off x="676586" y="4755901"/>
          <a:ext cx="11085780" cy="1645920"/>
        </p:xfrm>
        <a:graphic>
          <a:graphicData uri="http://schemas.openxmlformats.org/drawingml/2006/table">
            <a:tbl>
              <a:tblPr firstRow="1" bandRow="1">
                <a:tableStyleId>{5C22544A-7EE6-4342-B048-85BDC9FD1C3A}</a:tableStyleId>
              </a:tblPr>
              <a:tblGrid>
                <a:gridCol w="720081">
                  <a:extLst>
                    <a:ext uri="{9D8B030D-6E8A-4147-A177-3AD203B41FA5}">
                      <a16:colId xmlns:a16="http://schemas.microsoft.com/office/drawing/2014/main" val="3060896685"/>
                    </a:ext>
                  </a:extLst>
                </a:gridCol>
                <a:gridCol w="1748731">
                  <a:extLst>
                    <a:ext uri="{9D8B030D-6E8A-4147-A177-3AD203B41FA5}">
                      <a16:colId xmlns:a16="http://schemas.microsoft.com/office/drawing/2014/main" val="1804542677"/>
                    </a:ext>
                  </a:extLst>
                </a:gridCol>
                <a:gridCol w="2516461">
                  <a:extLst>
                    <a:ext uri="{9D8B030D-6E8A-4147-A177-3AD203B41FA5}">
                      <a16:colId xmlns:a16="http://schemas.microsoft.com/office/drawing/2014/main" val="2468254374"/>
                    </a:ext>
                  </a:extLst>
                </a:gridCol>
                <a:gridCol w="1184936">
                  <a:extLst>
                    <a:ext uri="{9D8B030D-6E8A-4147-A177-3AD203B41FA5}">
                      <a16:colId xmlns:a16="http://schemas.microsoft.com/office/drawing/2014/main" val="1851750344"/>
                    </a:ext>
                  </a:extLst>
                </a:gridCol>
                <a:gridCol w="1115234">
                  <a:extLst>
                    <a:ext uri="{9D8B030D-6E8A-4147-A177-3AD203B41FA5}">
                      <a16:colId xmlns:a16="http://schemas.microsoft.com/office/drawing/2014/main" val="3144903000"/>
                    </a:ext>
                  </a:extLst>
                </a:gridCol>
                <a:gridCol w="3800337">
                  <a:extLst>
                    <a:ext uri="{9D8B030D-6E8A-4147-A177-3AD203B41FA5}">
                      <a16:colId xmlns:a16="http://schemas.microsoft.com/office/drawing/2014/main" val="965011906"/>
                    </a:ext>
                  </a:extLst>
                </a:gridCol>
              </a:tblGrid>
              <a:tr h="318431">
                <a:tc rowSpan="2">
                  <a:txBody>
                    <a:bodyPr/>
                    <a:lstStyle/>
                    <a:p>
                      <a:endParaRPr lang="en-US" sz="1600" dirty="0"/>
                    </a:p>
                    <a:p>
                      <a:r>
                        <a:rPr lang="en-US" sz="1600" dirty="0"/>
                        <a:t>Mode</a:t>
                      </a:r>
                      <a:endParaRPr lang="en-IL" sz="1600" dirty="0"/>
                    </a:p>
                  </a:txBody>
                  <a:tcPr/>
                </a:tc>
                <a:tc rowSpan="2">
                  <a:txBody>
                    <a:bodyPr/>
                    <a:lstStyle/>
                    <a:p>
                      <a:pPr algn="ctr"/>
                      <a:endParaRPr lang="en-US" sz="1600" dirty="0"/>
                    </a:p>
                    <a:p>
                      <a:pPr algn="ctr"/>
                      <a:r>
                        <a:rPr lang="en-US" sz="1600" dirty="0"/>
                        <a:t>Trigger frame</a:t>
                      </a:r>
                    </a:p>
                    <a:p>
                      <a:r>
                        <a:rPr lang="en-US" sz="1400" b="1" dirty="0">
                          <a:solidFill>
                            <a:schemeClr val="bg1"/>
                          </a:solidFill>
                        </a:rPr>
                        <a:t> </a:t>
                      </a:r>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Duration and Number of slots</a:t>
                      </a:r>
                      <a:endParaRPr lang="en-IL" sz="1600" dirty="0"/>
                    </a:p>
                  </a:txBody>
                  <a:tcPr/>
                </a:tc>
                <a:tc gridSpan="2">
                  <a:txBody>
                    <a:bodyPr/>
                    <a:lstStyle/>
                    <a:p>
                      <a:r>
                        <a:rPr lang="en-US" dirty="0"/>
                        <a:t>Response frame</a:t>
                      </a:r>
                      <a:endParaRPr lang="en-IL" dirty="0"/>
                    </a:p>
                  </a:txBody>
                  <a:tcPr/>
                </a:tc>
                <a:tc hMerge="1">
                  <a:txBody>
                    <a:bodyPr/>
                    <a:lstStyle/>
                    <a:p>
                      <a:endParaRPr lang="en-IL" dirty="0"/>
                    </a:p>
                  </a:txBody>
                  <a:tcPr/>
                </a:tc>
                <a:tc rowSpan="2">
                  <a:txBody>
                    <a:bodyPr/>
                    <a:lstStyle/>
                    <a:p>
                      <a:endParaRPr lang="en-US" dirty="0"/>
                    </a:p>
                    <a:p>
                      <a:r>
                        <a:rPr lang="en-US" dirty="0"/>
                        <a:t>Comment</a:t>
                      </a:r>
                      <a:endParaRPr lang="en-IL" dirty="0"/>
                    </a:p>
                  </a:txBody>
                  <a:tcPr/>
                </a:tc>
                <a:extLst>
                  <a:ext uri="{0D108BD9-81ED-4DB2-BD59-A6C34878D82A}">
                    <a16:rowId xmlns:a16="http://schemas.microsoft.com/office/drawing/2014/main" val="676767874"/>
                  </a:ext>
                </a:extLst>
              </a:tr>
              <a:tr h="275736">
                <a:tc vMerge="1">
                  <a:txBody>
                    <a:bodyPr/>
                    <a:lstStyle/>
                    <a:p>
                      <a:endParaRPr lang="en-IL" sz="1600" dirty="0"/>
                    </a:p>
                  </a:txBody>
                  <a:tcPr>
                    <a:solidFill>
                      <a:schemeClr val="accent1"/>
                    </a:solidFill>
                  </a:tcPr>
                </a:tc>
                <a:tc vMerge="1">
                  <a:txBody>
                    <a:bodyPr/>
                    <a:lstStyle/>
                    <a:p>
                      <a:endParaRPr dirty="0"/>
                    </a:p>
                  </a:txBody>
                  <a:tcPr>
                    <a:solidFill>
                      <a:schemeClr val="accent1"/>
                    </a:solidFill>
                  </a:tcPr>
                </a:tc>
                <a:tc vMerge="1">
                  <a:txBody>
                    <a:bodyPr/>
                    <a:lstStyle/>
                    <a:p>
                      <a:endParaRPr lang="en-IL" dirty="0"/>
                    </a:p>
                  </a:txBody>
                  <a:tcPr>
                    <a:solidFill>
                      <a:schemeClr val="accent1"/>
                    </a:solidFill>
                  </a:tcPr>
                </a:tc>
                <a:tc>
                  <a:txBody>
                    <a:bodyPr/>
                    <a:lstStyle/>
                    <a:p>
                      <a:pPr algn="ctr"/>
                      <a:r>
                        <a:rPr lang="en-US" sz="1400" b="1" dirty="0">
                          <a:solidFill>
                            <a:schemeClr val="bg1"/>
                          </a:solidFill>
                        </a:rPr>
                        <a:t>RA</a:t>
                      </a:r>
                      <a:endParaRPr lang="en-IL" sz="1400" b="1" dirty="0">
                        <a:solidFill>
                          <a:schemeClr val="bg1"/>
                        </a:solidFill>
                      </a:endParaRPr>
                    </a:p>
                  </a:txBody>
                  <a:tcPr>
                    <a:solidFill>
                      <a:schemeClr val="accent1"/>
                    </a:solidFill>
                  </a:tcPr>
                </a:tc>
                <a:tc>
                  <a:txBody>
                    <a:bodyPr/>
                    <a:lstStyle/>
                    <a:p>
                      <a:pPr algn="ctr"/>
                      <a:r>
                        <a:rPr lang="en-US" sz="1400" b="1" dirty="0">
                          <a:solidFill>
                            <a:schemeClr val="bg1"/>
                          </a:solidFill>
                        </a:rPr>
                        <a:t>TA</a:t>
                      </a:r>
                      <a:endParaRPr lang="en-IL" sz="1400" b="1" dirty="0">
                        <a:solidFill>
                          <a:schemeClr val="bg1"/>
                        </a:solidFill>
                      </a:endParaRPr>
                    </a:p>
                  </a:txBody>
                  <a:tcPr>
                    <a:solidFill>
                      <a:schemeClr val="accent1"/>
                    </a:solidFill>
                  </a:tcPr>
                </a:tc>
                <a:tc vMerge="1">
                  <a:txBody>
                    <a:bodyPr/>
                    <a:lstStyle/>
                    <a:p>
                      <a:endParaRPr lang="en-IL" dirty="0"/>
                    </a:p>
                  </a:txBody>
                  <a:tcPr>
                    <a:solidFill>
                      <a:schemeClr val="accent1"/>
                    </a:solidFill>
                  </a:tcPr>
                </a:tc>
                <a:extLst>
                  <a:ext uri="{0D108BD9-81ED-4DB2-BD59-A6C34878D82A}">
                    <a16:rowId xmlns:a16="http://schemas.microsoft.com/office/drawing/2014/main" val="972816164"/>
                  </a:ext>
                </a:extLst>
              </a:tr>
              <a:tr h="796077">
                <a:tc>
                  <a:txBody>
                    <a:bodyPr/>
                    <a:lstStyle/>
                    <a:p>
                      <a:pPr algn="ctr"/>
                      <a:r>
                        <a:rPr lang="en-US" sz="1600" dirty="0"/>
                        <a:t>1</a:t>
                      </a:r>
                      <a:endParaRPr lang="en-IL" sz="1600" dirty="0"/>
                    </a:p>
                  </a:txBody>
                  <a:tcPr/>
                </a:tc>
                <a:tc>
                  <a:txBody>
                    <a:bodyPr/>
                    <a:lstStyle/>
                    <a:p>
                      <a:r>
                        <a:rPr lang="en-US" sz="1600" dirty="0"/>
                        <a:t>Does not present</a:t>
                      </a:r>
                      <a:endParaRPr lang="en-IL" sz="1600" dirty="0"/>
                    </a:p>
                  </a:txBody>
                  <a:tcPr/>
                </a:tc>
                <a:tc>
                  <a:txBody>
                    <a:bodyPr/>
                    <a:lstStyle/>
                    <a:p>
                      <a:r>
                        <a:rPr lang="en-US" sz="1600" dirty="0"/>
                        <a:t>Preset out or the frame</a:t>
                      </a:r>
                      <a:endParaRPr lang="en-IL" dirty="0"/>
                    </a:p>
                  </a:txBody>
                  <a:tcPr/>
                </a:tc>
                <a:tc>
                  <a:txBody>
                    <a:bodyPr/>
                    <a:lstStyle/>
                    <a:p>
                      <a:r>
                        <a:rPr lang="en-US" sz="1600" dirty="0"/>
                        <a:t>N/A</a:t>
                      </a:r>
                    </a:p>
                    <a:p>
                      <a:r>
                        <a:rPr lang="en-US" sz="1600" dirty="0"/>
                        <a:t>(broadcast)</a:t>
                      </a:r>
                      <a:endParaRPr lang="en-IL"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(broadcast)</a:t>
                      </a:r>
                      <a:endParaRPr lang="en-IL" sz="1600" dirty="0"/>
                    </a:p>
                    <a:p>
                      <a:endParaRPr lang="en-IL" sz="1600" dirty="0"/>
                    </a:p>
                  </a:txBody>
                  <a:tcPr/>
                </a:tc>
                <a:tc>
                  <a:txBody>
                    <a:bodyPr/>
                    <a:lstStyle/>
                    <a:p>
                      <a:r>
                        <a:rPr lang="en-US" sz="1600" dirty="0"/>
                        <a:t>There might not be RA and TA in the frame format</a:t>
                      </a:r>
                      <a:endParaRPr lang="en-IL" sz="1600" dirty="0"/>
                    </a:p>
                  </a:txBody>
                  <a:tcPr/>
                </a:tc>
                <a:extLst>
                  <a:ext uri="{0D108BD9-81ED-4DB2-BD59-A6C34878D82A}">
                    <a16:rowId xmlns:a16="http://schemas.microsoft.com/office/drawing/2014/main" val="1548637538"/>
                  </a:ext>
                </a:extLst>
              </a:tr>
            </a:tbl>
          </a:graphicData>
        </a:graphic>
      </p:graphicFrame>
      <p:cxnSp>
        <p:nvCxnSpPr>
          <p:cNvPr id="61" name="Straight Connector 60">
            <a:extLst>
              <a:ext uri="{FF2B5EF4-FFF2-40B4-BE49-F238E27FC236}">
                <a16:creationId xmlns:a16="http://schemas.microsoft.com/office/drawing/2014/main" id="{D8855A4A-DDCD-95F9-8B81-0FDE8E61FA99}"/>
              </a:ext>
            </a:extLst>
          </p:cNvPr>
          <p:cNvCxnSpPr>
            <a:cxnSpLocks/>
          </p:cNvCxnSpPr>
          <p:nvPr/>
        </p:nvCxnSpPr>
        <p:spPr bwMode="auto">
          <a:xfrm>
            <a:off x="11904760" y="2284262"/>
            <a:ext cx="0" cy="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nvGrpSpPr>
          <p:cNvPr id="81" name="Group 80">
            <a:extLst>
              <a:ext uri="{FF2B5EF4-FFF2-40B4-BE49-F238E27FC236}">
                <a16:creationId xmlns:a16="http://schemas.microsoft.com/office/drawing/2014/main" id="{18CE840D-EC8F-F249-76A0-F59EB9DF7551}"/>
              </a:ext>
            </a:extLst>
          </p:cNvPr>
          <p:cNvGrpSpPr/>
          <p:nvPr/>
        </p:nvGrpSpPr>
        <p:grpSpPr>
          <a:xfrm>
            <a:off x="3143672" y="1237360"/>
            <a:ext cx="5616624" cy="3273648"/>
            <a:chOff x="3143672" y="1237360"/>
            <a:chExt cx="5616624" cy="3273648"/>
          </a:xfrm>
        </p:grpSpPr>
        <p:sp>
          <p:nvSpPr>
            <p:cNvPr id="77" name="Rectangle 76">
              <a:extLst>
                <a:ext uri="{FF2B5EF4-FFF2-40B4-BE49-F238E27FC236}">
                  <a16:creationId xmlns:a16="http://schemas.microsoft.com/office/drawing/2014/main" id="{4A906520-283F-9014-B923-44ED41D4DE8F}"/>
                </a:ext>
              </a:extLst>
            </p:cNvPr>
            <p:cNvSpPr/>
            <p:nvPr/>
          </p:nvSpPr>
          <p:spPr bwMode="auto">
            <a:xfrm>
              <a:off x="3143672" y="1237360"/>
              <a:ext cx="5616624" cy="327364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IL" sz="2400" b="0" i="0" u="none" strike="noStrike" cap="none" normalizeH="0" baseline="0">
                <a:ln>
                  <a:noFill/>
                </a:ln>
                <a:solidFill>
                  <a:schemeClr val="bg1"/>
                </a:solidFill>
                <a:effectLst/>
                <a:latin typeface="Times New Roman" pitchFamily="16" charset="0"/>
                <a:ea typeface="MS Gothic" charset="-128"/>
              </a:endParaRPr>
            </a:p>
          </p:txBody>
        </p:sp>
        <p:sp>
          <p:nvSpPr>
            <p:cNvPr id="30" name="TextBox 29">
              <a:extLst>
                <a:ext uri="{FF2B5EF4-FFF2-40B4-BE49-F238E27FC236}">
                  <a16:creationId xmlns:a16="http://schemas.microsoft.com/office/drawing/2014/main" id="{CF2E99E5-FA48-0E85-EAC2-64A66CCBF073}"/>
                </a:ext>
              </a:extLst>
            </p:cNvPr>
            <p:cNvSpPr txBox="1"/>
            <p:nvPr/>
          </p:nvSpPr>
          <p:spPr>
            <a:xfrm>
              <a:off x="3643365" y="4114891"/>
              <a:ext cx="1182569" cy="321084"/>
            </a:xfrm>
            <a:prstGeom prst="rect">
              <a:avLst/>
            </a:prstGeom>
            <a:noFill/>
          </p:spPr>
          <p:txBody>
            <a:bodyPr wrap="square">
              <a:spAutoFit/>
            </a:bodyPr>
            <a:lstStyle/>
            <a:p>
              <a:r>
                <a:rPr lang="en-US" sz="1400" dirty="0">
                  <a:solidFill>
                    <a:schemeClr val="tx1"/>
                  </a:solidFill>
                </a:rPr>
                <a:t>AMP-STA</a:t>
              </a:r>
              <a:endParaRPr lang="en-IL" sz="1400" dirty="0">
                <a:solidFill>
                  <a:schemeClr val="tx1"/>
                </a:solidFill>
              </a:endParaRPr>
            </a:p>
          </p:txBody>
        </p:sp>
        <p:sp>
          <p:nvSpPr>
            <p:cNvPr id="42" name="TextBox 41">
              <a:extLst>
                <a:ext uri="{FF2B5EF4-FFF2-40B4-BE49-F238E27FC236}">
                  <a16:creationId xmlns:a16="http://schemas.microsoft.com/office/drawing/2014/main" id="{772EA37A-BFAC-0C1D-FF5E-4EAA0CF1EE34}"/>
                </a:ext>
              </a:extLst>
            </p:cNvPr>
            <p:cNvSpPr txBox="1"/>
            <p:nvPr/>
          </p:nvSpPr>
          <p:spPr>
            <a:xfrm>
              <a:off x="6012288" y="1939113"/>
              <a:ext cx="2175393" cy="385301"/>
            </a:xfrm>
            <a:prstGeom prst="rect">
              <a:avLst/>
            </a:prstGeom>
            <a:noFill/>
          </p:spPr>
          <p:txBody>
            <a:bodyPr wrap="square" rtlCol="0">
              <a:spAutoFit/>
            </a:bodyPr>
            <a:lstStyle/>
            <a:p>
              <a:r>
                <a:rPr lang="en-US" sz="1800" dirty="0">
                  <a:solidFill>
                    <a:schemeClr val="tx1"/>
                  </a:solidFill>
                </a:rPr>
                <a:t>Protection</a:t>
              </a:r>
              <a:endParaRPr lang="en-IL" sz="1800" baseline="-25000" dirty="0">
                <a:solidFill>
                  <a:schemeClr val="tx1"/>
                </a:solidFill>
              </a:endParaRPr>
            </a:p>
          </p:txBody>
        </p:sp>
        <p:cxnSp>
          <p:nvCxnSpPr>
            <p:cNvPr id="52" name="Straight Connector 51">
              <a:extLst>
                <a:ext uri="{FF2B5EF4-FFF2-40B4-BE49-F238E27FC236}">
                  <a16:creationId xmlns:a16="http://schemas.microsoft.com/office/drawing/2014/main" id="{464AA183-5080-F77D-3575-E6268D4007E3}"/>
                </a:ext>
              </a:extLst>
            </p:cNvPr>
            <p:cNvCxnSpPr>
              <a:cxnSpLocks/>
            </p:cNvCxnSpPr>
            <p:nvPr/>
          </p:nvCxnSpPr>
          <p:spPr bwMode="auto">
            <a:xfrm>
              <a:off x="4749982" y="1297987"/>
              <a:ext cx="3" cy="31379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Rectangle 16">
              <a:extLst>
                <a:ext uri="{FF2B5EF4-FFF2-40B4-BE49-F238E27FC236}">
                  <a16:creationId xmlns:a16="http://schemas.microsoft.com/office/drawing/2014/main" id="{0A67B76A-A605-36D5-7D86-4DD32379225D}"/>
                </a:ext>
              </a:extLst>
            </p:cNvPr>
            <p:cNvSpPr/>
            <p:nvPr/>
          </p:nvSpPr>
          <p:spPr bwMode="auto">
            <a:xfrm>
              <a:off x="4032341" y="2615121"/>
              <a:ext cx="717644" cy="53651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strike="noStrike" cap="none" normalizeH="0" dirty="0">
                  <a:ln>
                    <a:noFill/>
                  </a:ln>
                  <a:solidFill>
                    <a:schemeClr val="tx1"/>
                  </a:solidFill>
                  <a:effectLst/>
                  <a:latin typeface="Times New Roman" pitchFamily="16" charset="0"/>
                  <a:ea typeface="MS Gothic" charset="-128"/>
                </a:rPr>
                <a:t>CTS to self</a:t>
              </a:r>
              <a:endParaRPr kumimoji="0" lang="en-IL" sz="1200" b="0" i="0" u="none" strike="noStrike" cap="none" normalizeH="0" baseline="0" dirty="0">
                <a:ln>
                  <a:noFill/>
                </a:ln>
                <a:solidFill>
                  <a:schemeClr val="tx1"/>
                </a:solidFill>
                <a:effectLst/>
                <a:latin typeface="Times New Roman" pitchFamily="16" charset="0"/>
                <a:ea typeface="MS Gothic" charset="-128"/>
              </a:endParaRPr>
            </a:p>
          </p:txBody>
        </p:sp>
        <p:cxnSp>
          <p:nvCxnSpPr>
            <p:cNvPr id="27" name="Straight Connector 26">
              <a:extLst>
                <a:ext uri="{FF2B5EF4-FFF2-40B4-BE49-F238E27FC236}">
                  <a16:creationId xmlns:a16="http://schemas.microsoft.com/office/drawing/2014/main" id="{BE6F5739-9420-691A-3B79-AE4A4CBD9CB3}"/>
                </a:ext>
              </a:extLst>
            </p:cNvPr>
            <p:cNvCxnSpPr>
              <a:cxnSpLocks/>
            </p:cNvCxnSpPr>
            <p:nvPr/>
          </p:nvCxnSpPr>
          <p:spPr bwMode="auto">
            <a:xfrm>
              <a:off x="3881206" y="4013982"/>
              <a:ext cx="3621339"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8" name="TextBox 27">
              <a:extLst>
                <a:ext uri="{FF2B5EF4-FFF2-40B4-BE49-F238E27FC236}">
                  <a16:creationId xmlns:a16="http://schemas.microsoft.com/office/drawing/2014/main" id="{675C2ADC-B9C0-49D6-31FF-443F7E49E97C}"/>
                </a:ext>
              </a:extLst>
            </p:cNvPr>
            <p:cNvSpPr txBox="1"/>
            <p:nvPr/>
          </p:nvSpPr>
          <p:spPr>
            <a:xfrm>
              <a:off x="3362502" y="3327124"/>
              <a:ext cx="1182569" cy="288976"/>
            </a:xfrm>
            <a:prstGeom prst="rect">
              <a:avLst/>
            </a:prstGeom>
            <a:noFill/>
          </p:spPr>
          <p:txBody>
            <a:bodyPr wrap="square" rtlCol="0">
              <a:spAutoFit/>
            </a:bodyPr>
            <a:lstStyle/>
            <a:p>
              <a:r>
                <a:rPr lang="en-US" sz="1200" dirty="0">
                  <a:solidFill>
                    <a:schemeClr val="tx1"/>
                  </a:solidFill>
                </a:rPr>
                <a:t>AMP AP STA</a:t>
              </a:r>
              <a:endParaRPr lang="en-IL" sz="1200" dirty="0">
                <a:solidFill>
                  <a:schemeClr val="tx1"/>
                </a:solidFill>
              </a:endParaRPr>
            </a:p>
          </p:txBody>
        </p:sp>
        <p:cxnSp>
          <p:nvCxnSpPr>
            <p:cNvPr id="40" name="Straight Arrow Connector 39">
              <a:extLst>
                <a:ext uri="{FF2B5EF4-FFF2-40B4-BE49-F238E27FC236}">
                  <a16:creationId xmlns:a16="http://schemas.microsoft.com/office/drawing/2014/main" id="{63B281FD-3975-557D-3985-25B909415F85}"/>
                </a:ext>
              </a:extLst>
            </p:cNvPr>
            <p:cNvCxnSpPr>
              <a:cxnSpLocks/>
            </p:cNvCxnSpPr>
            <p:nvPr/>
          </p:nvCxnSpPr>
          <p:spPr bwMode="auto">
            <a:xfrm>
              <a:off x="4749985" y="2297439"/>
              <a:ext cx="3496964"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26" name="Straight Connector 25">
              <a:extLst>
                <a:ext uri="{FF2B5EF4-FFF2-40B4-BE49-F238E27FC236}">
                  <a16:creationId xmlns:a16="http://schemas.microsoft.com/office/drawing/2014/main" id="{E9623643-0145-E3EC-7B7C-D99DD5797E27}"/>
                </a:ext>
              </a:extLst>
            </p:cNvPr>
            <p:cNvCxnSpPr>
              <a:cxnSpLocks/>
            </p:cNvCxnSpPr>
            <p:nvPr/>
          </p:nvCxnSpPr>
          <p:spPr bwMode="auto">
            <a:xfrm>
              <a:off x="3859811" y="3151633"/>
              <a:ext cx="3701842"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3" name="Straight Connector 62">
              <a:extLst>
                <a:ext uri="{FF2B5EF4-FFF2-40B4-BE49-F238E27FC236}">
                  <a16:creationId xmlns:a16="http://schemas.microsoft.com/office/drawing/2014/main" id="{AD5F82CC-6E1B-1EC0-6CE7-4612823CC5ED}"/>
                </a:ext>
              </a:extLst>
            </p:cNvPr>
            <p:cNvCxnSpPr>
              <a:cxnSpLocks/>
            </p:cNvCxnSpPr>
            <p:nvPr/>
          </p:nvCxnSpPr>
          <p:spPr bwMode="auto">
            <a:xfrm>
              <a:off x="7994452" y="3151633"/>
              <a:ext cx="374449"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3" name="TextBox 42">
              <a:extLst>
                <a:ext uri="{FF2B5EF4-FFF2-40B4-BE49-F238E27FC236}">
                  <a16:creationId xmlns:a16="http://schemas.microsoft.com/office/drawing/2014/main" id="{9FC345F7-9244-187F-29E5-418B8B55C3EA}"/>
                </a:ext>
              </a:extLst>
            </p:cNvPr>
            <p:cNvSpPr txBox="1"/>
            <p:nvPr/>
          </p:nvSpPr>
          <p:spPr>
            <a:xfrm>
              <a:off x="7502545" y="2827956"/>
              <a:ext cx="491908" cy="481626"/>
            </a:xfrm>
            <a:prstGeom prst="rect">
              <a:avLst/>
            </a:prstGeom>
            <a:noFill/>
          </p:spPr>
          <p:txBody>
            <a:bodyPr wrap="square" rtlCol="0">
              <a:spAutoFit/>
            </a:bodyPr>
            <a:lstStyle/>
            <a:p>
              <a:r>
                <a:rPr lang="en-US" dirty="0">
                  <a:solidFill>
                    <a:schemeClr val="tx1"/>
                  </a:solidFill>
                </a:rPr>
                <a:t>…</a:t>
              </a:r>
              <a:endParaRPr lang="en-IL" dirty="0">
                <a:solidFill>
                  <a:schemeClr val="tx1"/>
                </a:solidFill>
              </a:endParaRPr>
            </a:p>
          </p:txBody>
        </p:sp>
        <p:sp>
          <p:nvSpPr>
            <p:cNvPr id="9" name="TextBox 8">
              <a:extLst>
                <a:ext uri="{FF2B5EF4-FFF2-40B4-BE49-F238E27FC236}">
                  <a16:creationId xmlns:a16="http://schemas.microsoft.com/office/drawing/2014/main" id="{AAA10403-1DDF-1C44-7DCC-B7C08701630C}"/>
                </a:ext>
              </a:extLst>
            </p:cNvPr>
            <p:cNvSpPr txBox="1"/>
            <p:nvPr/>
          </p:nvSpPr>
          <p:spPr>
            <a:xfrm>
              <a:off x="4932355" y="3992284"/>
              <a:ext cx="2334181" cy="417410"/>
            </a:xfrm>
            <a:prstGeom prst="rect">
              <a:avLst/>
            </a:prstGeom>
            <a:noFill/>
          </p:spPr>
          <p:txBody>
            <a:bodyPr wrap="square" rtlCol="0">
              <a:spAutoFit/>
            </a:bodyPr>
            <a:lstStyle/>
            <a:p>
              <a:r>
                <a:rPr lang="en-US" sz="2000" dirty="0">
                  <a:solidFill>
                    <a:schemeClr val="tx1"/>
                  </a:solidFill>
                </a:rPr>
                <a:t>Response frame</a:t>
              </a:r>
              <a:endParaRPr lang="en-IL" sz="2000" dirty="0">
                <a:solidFill>
                  <a:schemeClr val="tx1"/>
                </a:solidFill>
              </a:endParaRPr>
            </a:p>
          </p:txBody>
        </p:sp>
        <p:sp>
          <p:nvSpPr>
            <p:cNvPr id="18" name="Rectangle 17">
              <a:extLst>
                <a:ext uri="{FF2B5EF4-FFF2-40B4-BE49-F238E27FC236}">
                  <a16:creationId xmlns:a16="http://schemas.microsoft.com/office/drawing/2014/main" id="{CD249965-688A-3427-D085-5F44D8A4ABB0}"/>
                </a:ext>
              </a:extLst>
            </p:cNvPr>
            <p:cNvSpPr/>
            <p:nvPr/>
          </p:nvSpPr>
          <p:spPr bwMode="auto">
            <a:xfrm>
              <a:off x="4749982" y="3477470"/>
              <a:ext cx="737077" cy="53651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strike="noStrike" cap="none" normalizeH="0" dirty="0">
                  <a:ln>
                    <a:noFill/>
                  </a:ln>
                  <a:solidFill>
                    <a:schemeClr val="tx1"/>
                  </a:solidFill>
                  <a:effectLst/>
                  <a:latin typeface="Times New Roman" pitchFamily="16" charset="0"/>
                  <a:ea typeface="MS Gothic" charset="-128"/>
                </a:rPr>
                <a:t>F</a:t>
              </a:r>
              <a:r>
                <a:rPr kumimoji="0" lang="en-US" sz="1200" b="0" i="0" u="none" strike="noStrike" cap="none" normalizeH="0" baseline="0" dirty="0">
                  <a:ln>
                    <a:noFill/>
                  </a:ln>
                  <a:solidFill>
                    <a:schemeClr val="tx1"/>
                  </a:solidFill>
                  <a:effectLst/>
                  <a:latin typeface="Times New Roman" pitchFamily="16" charset="0"/>
                  <a:ea typeface="MS Gothic" charset="-128"/>
                </a:rPr>
                <a:t>rame control </a:t>
              </a:r>
              <a:endParaRPr kumimoji="0" lang="en-IL" sz="1200" b="0" i="0" u="none" strike="noStrike" cap="none" normalizeH="0" baseline="0" dirty="0">
                <a:ln>
                  <a:noFill/>
                </a:ln>
                <a:solidFill>
                  <a:schemeClr val="tx1"/>
                </a:solidFill>
                <a:effectLst/>
                <a:latin typeface="Times New Roman" pitchFamily="16" charset="0"/>
                <a:ea typeface="MS Gothic" charset="-128"/>
              </a:endParaRPr>
            </a:p>
          </p:txBody>
        </p:sp>
        <p:sp>
          <p:nvSpPr>
            <p:cNvPr id="20" name="Rectangle 19">
              <a:extLst>
                <a:ext uri="{FF2B5EF4-FFF2-40B4-BE49-F238E27FC236}">
                  <a16:creationId xmlns:a16="http://schemas.microsoft.com/office/drawing/2014/main" id="{4EFF8A14-5685-C63B-A060-A354545A69B8}"/>
                </a:ext>
              </a:extLst>
            </p:cNvPr>
            <p:cNvSpPr/>
            <p:nvPr/>
          </p:nvSpPr>
          <p:spPr bwMode="auto">
            <a:xfrm>
              <a:off x="5878743" y="3477469"/>
              <a:ext cx="435145" cy="53651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strike="noStrike" cap="none" normalizeH="0" dirty="0">
                  <a:ln>
                    <a:noFill/>
                  </a:ln>
                  <a:solidFill>
                    <a:schemeClr val="tx1"/>
                  </a:solidFill>
                  <a:effectLst/>
                  <a:latin typeface="Times New Roman" pitchFamily="16" charset="0"/>
                  <a:ea typeface="MS Gothic" charset="-128"/>
                </a:rPr>
                <a:t>RA</a:t>
              </a:r>
              <a:endParaRPr kumimoji="0" lang="en-IL" sz="1200" b="0" i="0" u="none" strike="noStrike" cap="none" normalizeH="0" baseline="0" dirty="0">
                <a:ln>
                  <a:noFill/>
                </a:ln>
                <a:solidFill>
                  <a:schemeClr val="tx1"/>
                </a:solidFill>
                <a:effectLst/>
                <a:latin typeface="Times New Roman" pitchFamily="16" charset="0"/>
                <a:ea typeface="MS Gothic" charset="-128"/>
              </a:endParaRPr>
            </a:p>
          </p:txBody>
        </p:sp>
        <p:sp>
          <p:nvSpPr>
            <p:cNvPr id="21" name="Rectangle 20">
              <a:extLst>
                <a:ext uri="{FF2B5EF4-FFF2-40B4-BE49-F238E27FC236}">
                  <a16:creationId xmlns:a16="http://schemas.microsoft.com/office/drawing/2014/main" id="{574B1076-686C-3801-53F0-2D16DE7542B9}"/>
                </a:ext>
              </a:extLst>
            </p:cNvPr>
            <p:cNvSpPr/>
            <p:nvPr/>
          </p:nvSpPr>
          <p:spPr bwMode="auto">
            <a:xfrm>
              <a:off x="6313889" y="3477469"/>
              <a:ext cx="439332" cy="53651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strike="noStrike" cap="none" normalizeH="0" dirty="0">
                  <a:ln>
                    <a:noFill/>
                  </a:ln>
                  <a:solidFill>
                    <a:schemeClr val="tx1"/>
                  </a:solidFill>
                  <a:effectLst/>
                  <a:latin typeface="Times New Roman" pitchFamily="16" charset="0"/>
                  <a:ea typeface="MS Gothic" charset="-128"/>
                </a:rPr>
                <a:t> TA</a:t>
              </a:r>
              <a:endParaRPr kumimoji="0" lang="en-IL" sz="1200" b="0" i="0" u="none" strike="noStrike" cap="none" normalizeH="0" baseline="0" dirty="0">
                <a:ln>
                  <a:noFill/>
                </a:ln>
                <a:solidFill>
                  <a:schemeClr val="tx1"/>
                </a:solidFill>
                <a:effectLst/>
                <a:latin typeface="Times New Roman" pitchFamily="16" charset="0"/>
                <a:ea typeface="MS Gothic" charset="-128"/>
              </a:endParaRPr>
            </a:p>
          </p:txBody>
        </p:sp>
        <p:sp>
          <p:nvSpPr>
            <p:cNvPr id="22" name="Rectangle 21">
              <a:extLst>
                <a:ext uri="{FF2B5EF4-FFF2-40B4-BE49-F238E27FC236}">
                  <a16:creationId xmlns:a16="http://schemas.microsoft.com/office/drawing/2014/main" id="{A61D950F-8F4C-F2CB-630B-777A5F2ABBE4}"/>
                </a:ext>
              </a:extLst>
            </p:cNvPr>
            <p:cNvSpPr/>
            <p:nvPr/>
          </p:nvSpPr>
          <p:spPr bwMode="auto">
            <a:xfrm>
              <a:off x="6752383" y="3477469"/>
              <a:ext cx="434969" cy="53651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1" i="0" strike="noStrike" cap="none" normalizeH="0">
                  <a:ln>
                    <a:noFill/>
                  </a:ln>
                  <a:solidFill>
                    <a:schemeClr val="tx1"/>
                  </a:solidFill>
                  <a:effectLst/>
                  <a:latin typeface="Times New Roman" pitchFamily="16" charset="0"/>
                  <a:ea typeface="MS Gothic" charset="-128"/>
                </a:rPr>
                <a:t>…</a:t>
              </a:r>
              <a:endParaRPr kumimoji="0" lang="en-IL" sz="1200" b="1" i="0" u="none" strike="noStrike" cap="none" normalizeH="0" baseline="0" dirty="0">
                <a:ln>
                  <a:noFill/>
                </a:ln>
                <a:solidFill>
                  <a:schemeClr val="tx1"/>
                </a:solidFill>
                <a:effectLst/>
                <a:latin typeface="Times New Roman" pitchFamily="16" charset="0"/>
                <a:ea typeface="MS Gothic" charset="-128"/>
              </a:endParaRPr>
            </a:p>
          </p:txBody>
        </p:sp>
        <p:cxnSp>
          <p:nvCxnSpPr>
            <p:cNvPr id="36" name="Straight Connector 35">
              <a:extLst>
                <a:ext uri="{FF2B5EF4-FFF2-40B4-BE49-F238E27FC236}">
                  <a16:creationId xmlns:a16="http://schemas.microsoft.com/office/drawing/2014/main" id="{F2B68D47-CB29-5C49-38F6-C8E2D433D36B}"/>
                </a:ext>
              </a:extLst>
            </p:cNvPr>
            <p:cNvCxnSpPr>
              <a:cxnSpLocks/>
            </p:cNvCxnSpPr>
            <p:nvPr/>
          </p:nvCxnSpPr>
          <p:spPr bwMode="auto">
            <a:xfrm>
              <a:off x="8240358" y="1560547"/>
              <a:ext cx="0" cy="264044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4" name="Straight Connector 63">
              <a:extLst>
                <a:ext uri="{FF2B5EF4-FFF2-40B4-BE49-F238E27FC236}">
                  <a16:creationId xmlns:a16="http://schemas.microsoft.com/office/drawing/2014/main" id="{A3EABE08-A978-6160-9F59-BE5B783C6AC3}"/>
                </a:ext>
              </a:extLst>
            </p:cNvPr>
            <p:cNvCxnSpPr>
              <a:cxnSpLocks/>
            </p:cNvCxnSpPr>
            <p:nvPr/>
          </p:nvCxnSpPr>
          <p:spPr bwMode="auto">
            <a:xfrm>
              <a:off x="7957560" y="4013982"/>
              <a:ext cx="411342"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0" name="Straight Arrow Connector 69">
              <a:extLst>
                <a:ext uri="{FF2B5EF4-FFF2-40B4-BE49-F238E27FC236}">
                  <a16:creationId xmlns:a16="http://schemas.microsoft.com/office/drawing/2014/main" id="{7614E678-0B7D-41C5-F347-993460BC4355}"/>
                </a:ext>
              </a:extLst>
            </p:cNvPr>
            <p:cNvCxnSpPr>
              <a:cxnSpLocks/>
            </p:cNvCxnSpPr>
            <p:nvPr/>
          </p:nvCxnSpPr>
          <p:spPr bwMode="auto">
            <a:xfrm>
              <a:off x="4749982" y="2938566"/>
              <a:ext cx="3490376"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71" name="TextBox 70">
              <a:extLst>
                <a:ext uri="{FF2B5EF4-FFF2-40B4-BE49-F238E27FC236}">
                  <a16:creationId xmlns:a16="http://schemas.microsoft.com/office/drawing/2014/main" id="{B368A858-1F60-9BCC-0DFF-CE7BA904311E}"/>
                </a:ext>
              </a:extLst>
            </p:cNvPr>
            <p:cNvSpPr txBox="1"/>
            <p:nvPr/>
          </p:nvSpPr>
          <p:spPr>
            <a:xfrm>
              <a:off x="5747152" y="2535792"/>
              <a:ext cx="1314301" cy="385301"/>
            </a:xfrm>
            <a:prstGeom prst="rect">
              <a:avLst/>
            </a:prstGeom>
            <a:noFill/>
          </p:spPr>
          <p:txBody>
            <a:bodyPr wrap="square" rtlCol="0">
              <a:spAutoFit/>
            </a:bodyPr>
            <a:lstStyle/>
            <a:p>
              <a:r>
                <a:rPr lang="en-US" sz="1800" dirty="0">
                  <a:solidFill>
                    <a:schemeClr val="tx1"/>
                  </a:solidFill>
                </a:rPr>
                <a:t>Slots (S</a:t>
              </a:r>
              <a:r>
                <a:rPr lang="en-US" sz="1800" baseline="-25000" dirty="0">
                  <a:solidFill>
                    <a:schemeClr val="tx1"/>
                  </a:solidFill>
                </a:rPr>
                <a:t>i</a:t>
              </a:r>
              <a:r>
                <a:rPr lang="en-US" sz="1800" dirty="0">
                  <a:solidFill>
                    <a:schemeClr val="tx1"/>
                  </a:solidFill>
                </a:rPr>
                <a:t>)</a:t>
              </a:r>
              <a:endParaRPr lang="en-IL" sz="1800" baseline="-25000" dirty="0">
                <a:solidFill>
                  <a:schemeClr val="tx1"/>
                </a:solidFill>
              </a:endParaRPr>
            </a:p>
          </p:txBody>
        </p:sp>
        <p:sp>
          <p:nvSpPr>
            <p:cNvPr id="8" name="Rectangle 7">
              <a:extLst>
                <a:ext uri="{FF2B5EF4-FFF2-40B4-BE49-F238E27FC236}">
                  <a16:creationId xmlns:a16="http://schemas.microsoft.com/office/drawing/2014/main" id="{20646836-FB12-A07A-FADC-8BF754F7B713}"/>
                </a:ext>
              </a:extLst>
            </p:cNvPr>
            <p:cNvSpPr/>
            <p:nvPr/>
          </p:nvSpPr>
          <p:spPr bwMode="auto">
            <a:xfrm>
              <a:off x="5486690" y="3477469"/>
              <a:ext cx="392050" cy="53651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1" i="0" strike="noStrike" cap="none" normalizeH="0" dirty="0">
                  <a:ln>
                    <a:noFill/>
                  </a:ln>
                  <a:solidFill>
                    <a:schemeClr val="tx1"/>
                  </a:solidFill>
                  <a:effectLst/>
                  <a:latin typeface="Times New Roman" pitchFamily="16" charset="0"/>
                  <a:ea typeface="MS Gothic" charset="-128"/>
                </a:rPr>
                <a:t>…</a:t>
              </a:r>
              <a:endParaRPr kumimoji="0" lang="en-IL" sz="1400" b="1" i="0" u="none" strike="noStrike" cap="none" normalizeH="0" baseline="0" dirty="0">
                <a:ln>
                  <a:noFill/>
                </a:ln>
                <a:solidFill>
                  <a:schemeClr val="tx1"/>
                </a:solidFill>
                <a:effectLst/>
                <a:latin typeface="Times New Roman" pitchFamily="16" charset="0"/>
                <a:ea typeface="MS Gothic" charset="-128"/>
              </a:endParaRPr>
            </a:p>
          </p:txBody>
        </p:sp>
        <p:sp>
          <p:nvSpPr>
            <p:cNvPr id="49" name="TextBox 48">
              <a:extLst>
                <a:ext uri="{FF2B5EF4-FFF2-40B4-BE49-F238E27FC236}">
                  <a16:creationId xmlns:a16="http://schemas.microsoft.com/office/drawing/2014/main" id="{27A702B2-0220-2367-2FDD-50F4F4401ADB}"/>
                </a:ext>
              </a:extLst>
            </p:cNvPr>
            <p:cNvSpPr txBox="1"/>
            <p:nvPr/>
          </p:nvSpPr>
          <p:spPr>
            <a:xfrm>
              <a:off x="7554094" y="3682150"/>
              <a:ext cx="512777" cy="481626"/>
            </a:xfrm>
            <a:prstGeom prst="rect">
              <a:avLst/>
            </a:prstGeom>
            <a:noFill/>
          </p:spPr>
          <p:txBody>
            <a:bodyPr wrap="square" rtlCol="0">
              <a:spAutoFit/>
            </a:bodyPr>
            <a:lstStyle/>
            <a:p>
              <a:r>
                <a:rPr lang="en-US" dirty="0">
                  <a:solidFill>
                    <a:schemeClr val="tx1"/>
                  </a:solidFill>
                </a:rPr>
                <a:t>…</a:t>
              </a:r>
              <a:endParaRPr lang="en-IL" dirty="0">
                <a:solidFill>
                  <a:schemeClr val="tx1"/>
                </a:solidFill>
              </a:endParaRPr>
            </a:p>
          </p:txBody>
        </p:sp>
        <p:cxnSp>
          <p:nvCxnSpPr>
            <p:cNvPr id="25" name="Straight Connector 24">
              <a:extLst>
                <a:ext uri="{FF2B5EF4-FFF2-40B4-BE49-F238E27FC236}">
                  <a16:creationId xmlns:a16="http://schemas.microsoft.com/office/drawing/2014/main" id="{2E1A5E81-144B-F743-C7FA-B05CBC23BBEB}"/>
                </a:ext>
              </a:extLst>
            </p:cNvPr>
            <p:cNvCxnSpPr>
              <a:cxnSpLocks/>
            </p:cNvCxnSpPr>
            <p:nvPr/>
          </p:nvCxnSpPr>
          <p:spPr bwMode="auto">
            <a:xfrm>
              <a:off x="3808366" y="1878227"/>
              <a:ext cx="3857782"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9" name="Straight Connector 28">
              <a:extLst>
                <a:ext uri="{FF2B5EF4-FFF2-40B4-BE49-F238E27FC236}">
                  <a16:creationId xmlns:a16="http://schemas.microsoft.com/office/drawing/2014/main" id="{DC55825C-5EC0-9545-4350-934AA5D70A38}"/>
                </a:ext>
              </a:extLst>
            </p:cNvPr>
            <p:cNvCxnSpPr>
              <a:cxnSpLocks/>
            </p:cNvCxnSpPr>
            <p:nvPr/>
          </p:nvCxnSpPr>
          <p:spPr bwMode="auto">
            <a:xfrm>
              <a:off x="8079512" y="1880229"/>
              <a:ext cx="289389"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1" name="TextBox 30">
              <a:extLst>
                <a:ext uri="{FF2B5EF4-FFF2-40B4-BE49-F238E27FC236}">
                  <a16:creationId xmlns:a16="http://schemas.microsoft.com/office/drawing/2014/main" id="{F4C79266-E772-D5DF-9997-B5F674A12B90}"/>
                </a:ext>
              </a:extLst>
            </p:cNvPr>
            <p:cNvSpPr txBox="1"/>
            <p:nvPr/>
          </p:nvSpPr>
          <p:spPr>
            <a:xfrm>
              <a:off x="7597131" y="1544558"/>
              <a:ext cx="491908" cy="481626"/>
            </a:xfrm>
            <a:prstGeom prst="rect">
              <a:avLst/>
            </a:prstGeom>
            <a:noFill/>
          </p:spPr>
          <p:txBody>
            <a:bodyPr wrap="square" rtlCol="0">
              <a:spAutoFit/>
            </a:bodyPr>
            <a:lstStyle/>
            <a:p>
              <a:r>
                <a:rPr lang="en-US" dirty="0">
                  <a:solidFill>
                    <a:schemeClr val="tx1"/>
                  </a:solidFill>
                </a:rPr>
                <a:t>…</a:t>
              </a:r>
              <a:endParaRPr lang="en-IL" dirty="0">
                <a:solidFill>
                  <a:schemeClr val="tx1"/>
                </a:solidFill>
              </a:endParaRPr>
            </a:p>
          </p:txBody>
        </p:sp>
        <p:sp>
          <p:nvSpPr>
            <p:cNvPr id="32" name="TextBox 31">
              <a:extLst>
                <a:ext uri="{FF2B5EF4-FFF2-40B4-BE49-F238E27FC236}">
                  <a16:creationId xmlns:a16="http://schemas.microsoft.com/office/drawing/2014/main" id="{AD327E26-CBBE-DC95-6286-19FE844A0A68}"/>
                </a:ext>
              </a:extLst>
            </p:cNvPr>
            <p:cNvSpPr txBox="1"/>
            <p:nvPr/>
          </p:nvSpPr>
          <p:spPr>
            <a:xfrm>
              <a:off x="3362502" y="1947211"/>
              <a:ext cx="1156979" cy="288976"/>
            </a:xfrm>
            <a:prstGeom prst="rect">
              <a:avLst/>
            </a:prstGeom>
            <a:noFill/>
          </p:spPr>
          <p:txBody>
            <a:bodyPr wrap="square" rtlCol="0">
              <a:spAutoFit/>
            </a:bodyPr>
            <a:lstStyle/>
            <a:p>
              <a:r>
                <a:rPr lang="en-US" sz="1200" dirty="0">
                  <a:solidFill>
                    <a:schemeClr val="tx1"/>
                  </a:solidFill>
                </a:rPr>
                <a:t>AMP AP STA</a:t>
              </a:r>
              <a:endParaRPr lang="en-IL" sz="1200" dirty="0">
                <a:solidFill>
                  <a:schemeClr val="tx1"/>
                </a:solidFill>
              </a:endParaRPr>
            </a:p>
          </p:txBody>
        </p:sp>
        <p:cxnSp>
          <p:nvCxnSpPr>
            <p:cNvPr id="37" name="Straight Connector 36">
              <a:extLst>
                <a:ext uri="{FF2B5EF4-FFF2-40B4-BE49-F238E27FC236}">
                  <a16:creationId xmlns:a16="http://schemas.microsoft.com/office/drawing/2014/main" id="{619B7A66-C3D6-328F-1752-B8C32E8A9C74}"/>
                </a:ext>
              </a:extLst>
            </p:cNvPr>
            <p:cNvCxnSpPr/>
            <p:nvPr/>
          </p:nvCxnSpPr>
          <p:spPr bwMode="auto">
            <a:xfrm>
              <a:off x="3932754" y="1560547"/>
              <a:ext cx="81723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8" name="TextBox 37">
              <a:extLst>
                <a:ext uri="{FF2B5EF4-FFF2-40B4-BE49-F238E27FC236}">
                  <a16:creationId xmlns:a16="http://schemas.microsoft.com/office/drawing/2014/main" id="{A2EB8AFE-2ADF-2A7A-F45C-B85AC93AB93E}"/>
                </a:ext>
              </a:extLst>
            </p:cNvPr>
            <p:cNvSpPr txBox="1"/>
            <p:nvPr/>
          </p:nvSpPr>
          <p:spPr>
            <a:xfrm>
              <a:off x="3627460" y="1499785"/>
              <a:ext cx="1311530" cy="353192"/>
            </a:xfrm>
            <a:prstGeom prst="rect">
              <a:avLst/>
            </a:prstGeom>
            <a:noFill/>
          </p:spPr>
          <p:txBody>
            <a:bodyPr wrap="square" rtlCol="0">
              <a:spAutoFit/>
            </a:bodyPr>
            <a:lstStyle/>
            <a:p>
              <a:r>
                <a:rPr lang="en-US" sz="1600" dirty="0">
                  <a:solidFill>
                    <a:schemeClr val="tx1"/>
                  </a:solidFill>
                </a:rPr>
                <a:t>Energizing</a:t>
              </a:r>
              <a:endParaRPr lang="en-IL" sz="1600" dirty="0">
                <a:solidFill>
                  <a:schemeClr val="tx1"/>
                </a:solidFill>
              </a:endParaRPr>
            </a:p>
          </p:txBody>
        </p:sp>
        <p:cxnSp>
          <p:nvCxnSpPr>
            <p:cNvPr id="74" name="Straight Connector 73">
              <a:extLst>
                <a:ext uri="{FF2B5EF4-FFF2-40B4-BE49-F238E27FC236}">
                  <a16:creationId xmlns:a16="http://schemas.microsoft.com/office/drawing/2014/main" id="{9CF71217-04DE-7CED-F0BC-FB06DEA6F3FF}"/>
                </a:ext>
              </a:extLst>
            </p:cNvPr>
            <p:cNvCxnSpPr>
              <a:cxnSpLocks/>
            </p:cNvCxnSpPr>
            <p:nvPr/>
          </p:nvCxnSpPr>
          <p:spPr bwMode="auto">
            <a:xfrm>
              <a:off x="4032341" y="1400272"/>
              <a:ext cx="0" cy="2714619"/>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78" name="Callout: Line with Accent Bar 77">
              <a:extLst>
                <a:ext uri="{FF2B5EF4-FFF2-40B4-BE49-F238E27FC236}">
                  <a16:creationId xmlns:a16="http://schemas.microsoft.com/office/drawing/2014/main" id="{2AE3C04E-009F-8705-C834-37F6427B50A1}"/>
                </a:ext>
              </a:extLst>
            </p:cNvPr>
            <p:cNvSpPr/>
            <p:nvPr/>
          </p:nvSpPr>
          <p:spPr bwMode="auto">
            <a:xfrm>
              <a:off x="5225324" y="1297986"/>
              <a:ext cx="2670876" cy="502427"/>
            </a:xfrm>
            <a:prstGeom prst="accentCallout1">
              <a:avLst>
                <a:gd name="adj1" fmla="val 18750"/>
                <a:gd name="adj2" fmla="val -8333"/>
                <a:gd name="adj3" fmla="val 36497"/>
                <a:gd name="adj4" fmla="val -45028"/>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The energizing ends at this point if it is supplied in the same channel as the CTS-to-self.</a:t>
              </a:r>
              <a:endParaRPr kumimoji="0" lang="en-IL" sz="1000" b="0" i="0" u="none" strike="noStrike" cap="none" normalizeH="0" baseline="0" dirty="0">
                <a:ln>
                  <a:noFill/>
                </a:ln>
                <a:solidFill>
                  <a:schemeClr val="tx1"/>
                </a:solidFill>
                <a:effectLst/>
                <a:latin typeface="Times New Roman" pitchFamily="16" charset="0"/>
                <a:ea typeface="MS Gothic" charset="-128"/>
              </a:endParaRPr>
            </a:p>
          </p:txBody>
        </p:sp>
      </p:grpSp>
    </p:spTree>
    <p:extLst>
      <p:ext uri="{BB962C8B-B14F-4D97-AF65-F5344CB8AC3E}">
        <p14:creationId xmlns:p14="http://schemas.microsoft.com/office/powerpoint/2010/main" val="2305912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C9B0A-B93B-DAD3-51A8-B116B3A75773}"/>
              </a:ext>
            </a:extLst>
          </p:cNvPr>
          <p:cNvSpPr>
            <a:spLocks noGrp="1"/>
          </p:cNvSpPr>
          <p:nvPr>
            <p:ph type="title"/>
          </p:nvPr>
        </p:nvSpPr>
        <p:spPr>
          <a:xfrm>
            <a:off x="929217" y="642546"/>
            <a:ext cx="10361084" cy="302595"/>
          </a:xfrm>
        </p:spPr>
        <p:txBody>
          <a:bodyPr/>
          <a:lstStyle/>
          <a:p>
            <a:r>
              <a:rPr lang="en-US" sz="2800" dirty="0"/>
              <a:t>Exemplary frame exchange (access mode 2)  </a:t>
            </a:r>
            <a:endParaRPr lang="en-IL" sz="2800" dirty="0"/>
          </a:p>
        </p:txBody>
      </p:sp>
      <p:sp>
        <p:nvSpPr>
          <p:cNvPr id="4" name="Slide Number Placeholder 3">
            <a:extLst>
              <a:ext uri="{FF2B5EF4-FFF2-40B4-BE49-F238E27FC236}">
                <a16:creationId xmlns:a16="http://schemas.microsoft.com/office/drawing/2014/main" id="{822D50EF-7529-0F68-00AF-97658A557E8F}"/>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20C7670F-2CF0-CE57-F934-EE51E884AEA9}"/>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id="{3177BC1F-2AC2-2CC1-FE3D-24E7DD1DC8E3}"/>
              </a:ext>
            </a:extLst>
          </p:cNvPr>
          <p:cNvSpPr>
            <a:spLocks noGrp="1"/>
          </p:cNvSpPr>
          <p:nvPr>
            <p:ph type="dt" idx="15"/>
          </p:nvPr>
        </p:nvSpPr>
        <p:spPr/>
        <p:txBody>
          <a:bodyPr/>
          <a:lstStyle/>
          <a:p>
            <a:r>
              <a:rPr lang="en-IL"/>
              <a:t>March 2024</a:t>
            </a:r>
            <a:endParaRPr lang="en-GB" dirty="0"/>
          </a:p>
        </p:txBody>
      </p:sp>
      <p:graphicFrame>
        <p:nvGraphicFramePr>
          <p:cNvPr id="45" name="Table 44">
            <a:extLst>
              <a:ext uri="{FF2B5EF4-FFF2-40B4-BE49-F238E27FC236}">
                <a16:creationId xmlns:a16="http://schemas.microsoft.com/office/drawing/2014/main" id="{3A9530F7-7153-17F7-8EEF-539C24919838}"/>
              </a:ext>
            </a:extLst>
          </p:cNvPr>
          <p:cNvGraphicFramePr>
            <a:graphicFrameLocks noGrp="1"/>
          </p:cNvGraphicFramePr>
          <p:nvPr>
            <p:extLst>
              <p:ext uri="{D42A27DB-BD31-4B8C-83A1-F6EECF244321}">
                <p14:modId xmlns:p14="http://schemas.microsoft.com/office/powerpoint/2010/main" val="3936453265"/>
              </p:ext>
            </p:extLst>
          </p:nvPr>
        </p:nvGraphicFramePr>
        <p:xfrm>
          <a:off x="635909" y="4477591"/>
          <a:ext cx="11085779" cy="1502134"/>
        </p:xfrm>
        <a:graphic>
          <a:graphicData uri="http://schemas.openxmlformats.org/drawingml/2006/table">
            <a:tbl>
              <a:tblPr firstRow="1" bandRow="1">
                <a:tableStyleId>{5C22544A-7EE6-4342-B048-85BDC9FD1C3A}</a:tableStyleId>
              </a:tblPr>
              <a:tblGrid>
                <a:gridCol w="720081">
                  <a:extLst>
                    <a:ext uri="{9D8B030D-6E8A-4147-A177-3AD203B41FA5}">
                      <a16:colId xmlns:a16="http://schemas.microsoft.com/office/drawing/2014/main" val="3060896685"/>
                    </a:ext>
                  </a:extLst>
                </a:gridCol>
                <a:gridCol w="561894">
                  <a:extLst>
                    <a:ext uri="{9D8B030D-6E8A-4147-A177-3AD203B41FA5}">
                      <a16:colId xmlns:a16="http://schemas.microsoft.com/office/drawing/2014/main" val="1804542677"/>
                    </a:ext>
                  </a:extLst>
                </a:gridCol>
                <a:gridCol w="1054617">
                  <a:extLst>
                    <a:ext uri="{9D8B030D-6E8A-4147-A177-3AD203B41FA5}">
                      <a16:colId xmlns:a16="http://schemas.microsoft.com/office/drawing/2014/main" val="1949626857"/>
                    </a:ext>
                  </a:extLst>
                </a:gridCol>
                <a:gridCol w="1254638">
                  <a:extLst>
                    <a:ext uri="{9D8B030D-6E8A-4147-A177-3AD203B41FA5}">
                      <a16:colId xmlns:a16="http://schemas.microsoft.com/office/drawing/2014/main" val="3899265540"/>
                    </a:ext>
                  </a:extLst>
                </a:gridCol>
                <a:gridCol w="1394042">
                  <a:extLst>
                    <a:ext uri="{9D8B030D-6E8A-4147-A177-3AD203B41FA5}">
                      <a16:colId xmlns:a16="http://schemas.microsoft.com/office/drawing/2014/main" val="452525125"/>
                    </a:ext>
                  </a:extLst>
                </a:gridCol>
                <a:gridCol w="1184936">
                  <a:extLst>
                    <a:ext uri="{9D8B030D-6E8A-4147-A177-3AD203B41FA5}">
                      <a16:colId xmlns:a16="http://schemas.microsoft.com/office/drawing/2014/main" val="1851750344"/>
                    </a:ext>
                  </a:extLst>
                </a:gridCol>
                <a:gridCol w="1115234">
                  <a:extLst>
                    <a:ext uri="{9D8B030D-6E8A-4147-A177-3AD203B41FA5}">
                      <a16:colId xmlns:a16="http://schemas.microsoft.com/office/drawing/2014/main" val="3144903000"/>
                    </a:ext>
                  </a:extLst>
                </a:gridCol>
                <a:gridCol w="3800337">
                  <a:extLst>
                    <a:ext uri="{9D8B030D-6E8A-4147-A177-3AD203B41FA5}">
                      <a16:colId xmlns:a16="http://schemas.microsoft.com/office/drawing/2014/main" val="965011906"/>
                    </a:ext>
                  </a:extLst>
                </a:gridCol>
              </a:tblGrid>
              <a:tr h="318431">
                <a:tc rowSpan="2">
                  <a:txBody>
                    <a:bodyPr/>
                    <a:lstStyle/>
                    <a:p>
                      <a:endParaRPr lang="en-US" sz="1600" dirty="0"/>
                    </a:p>
                    <a:p>
                      <a:r>
                        <a:rPr lang="en-US" sz="1600" dirty="0"/>
                        <a:t>Mode</a:t>
                      </a:r>
                      <a:endParaRPr lang="en-IL" sz="1600" dirty="0"/>
                    </a:p>
                  </a:txBody>
                  <a:tcPr/>
                </a:tc>
                <a:tc gridSpan="4">
                  <a:txBody>
                    <a:bodyPr/>
                    <a:lstStyle/>
                    <a:p>
                      <a:pPr algn="ctr"/>
                      <a:r>
                        <a:rPr lang="en-US" sz="1600" dirty="0"/>
                        <a:t>Trigger frame</a:t>
                      </a:r>
                    </a:p>
                  </a:txBody>
                  <a:tcPr/>
                </a:tc>
                <a:tc hMerge="1">
                  <a:txBody>
                    <a:bodyPr/>
                    <a:lstStyle/>
                    <a:p>
                      <a:endParaRPr/>
                    </a:p>
                  </a:txBody>
                  <a:tcPr/>
                </a:tc>
                <a:tc hMerge="1">
                  <a:txBody>
                    <a:bodyPr/>
                    <a:lstStyle/>
                    <a:p>
                      <a:endParaRPr lang="en-IL" dirty="0"/>
                    </a:p>
                  </a:txBody>
                  <a:tcPr/>
                </a:tc>
                <a:tc hMerge="1">
                  <a:txBody>
                    <a:bodyPr/>
                    <a:lstStyle/>
                    <a:p>
                      <a:endParaRPr lang="en-IL" dirty="0"/>
                    </a:p>
                  </a:txBody>
                  <a:tcPr/>
                </a:tc>
                <a:tc gridSpan="2">
                  <a:txBody>
                    <a:bodyPr/>
                    <a:lstStyle/>
                    <a:p>
                      <a:r>
                        <a:rPr lang="en-US" dirty="0"/>
                        <a:t>Response frame</a:t>
                      </a:r>
                      <a:endParaRPr lang="en-IL" dirty="0"/>
                    </a:p>
                  </a:txBody>
                  <a:tcPr/>
                </a:tc>
                <a:tc hMerge="1">
                  <a:txBody>
                    <a:bodyPr/>
                    <a:lstStyle/>
                    <a:p>
                      <a:endParaRPr lang="en-IL" dirty="0"/>
                    </a:p>
                  </a:txBody>
                  <a:tcPr/>
                </a:tc>
                <a:tc rowSpan="2">
                  <a:txBody>
                    <a:bodyPr/>
                    <a:lstStyle/>
                    <a:p>
                      <a:endParaRPr lang="en-US" dirty="0"/>
                    </a:p>
                    <a:p>
                      <a:r>
                        <a:rPr lang="en-US" dirty="0"/>
                        <a:t>Comment</a:t>
                      </a:r>
                      <a:endParaRPr lang="en-IL" dirty="0"/>
                    </a:p>
                  </a:txBody>
                  <a:tcPr/>
                </a:tc>
                <a:extLst>
                  <a:ext uri="{0D108BD9-81ED-4DB2-BD59-A6C34878D82A}">
                    <a16:rowId xmlns:a16="http://schemas.microsoft.com/office/drawing/2014/main" val="676767874"/>
                  </a:ext>
                </a:extLst>
              </a:tr>
              <a:tr h="557254">
                <a:tc vMerge="1">
                  <a:txBody>
                    <a:bodyPr/>
                    <a:lstStyle/>
                    <a:p>
                      <a:endParaRPr lang="en-IL" sz="1600" dirty="0"/>
                    </a:p>
                  </a:txBody>
                  <a:tcPr>
                    <a:solidFill>
                      <a:schemeClr val="accent1"/>
                    </a:solidFill>
                  </a:tcPr>
                </a:tc>
                <a:tc>
                  <a:txBody>
                    <a:bodyPr/>
                    <a:lstStyle/>
                    <a:p>
                      <a:r>
                        <a:rPr lang="en-US" sz="1400" b="1" dirty="0">
                          <a:solidFill>
                            <a:schemeClr val="bg1"/>
                          </a:solidFill>
                        </a:rPr>
                        <a:t>Y/N</a:t>
                      </a:r>
                      <a:endParaRPr lang="en-IL" sz="1400" b="1" dirty="0">
                        <a:solidFill>
                          <a:schemeClr val="bg1"/>
                        </a:solidFill>
                      </a:endParaRPr>
                    </a:p>
                  </a:txBody>
                  <a:tcPr>
                    <a:solidFill>
                      <a:schemeClr val="accent1"/>
                    </a:solidFill>
                  </a:tcPr>
                </a:tc>
                <a:tc>
                  <a:txBody>
                    <a:bodyPr/>
                    <a:lstStyle/>
                    <a:p>
                      <a:pPr algn="ctr"/>
                      <a:r>
                        <a:rPr lang="en-US" sz="1400" b="1" dirty="0">
                          <a:solidFill>
                            <a:schemeClr val="bg1"/>
                          </a:solidFill>
                        </a:rPr>
                        <a:t>RA</a:t>
                      </a:r>
                      <a:endParaRPr lang="en-IL" sz="1400" b="1" dirty="0">
                        <a:solidFill>
                          <a:schemeClr val="bg1"/>
                        </a:solidFill>
                      </a:endParaRPr>
                    </a:p>
                  </a:txBody>
                  <a:tcPr>
                    <a:solidFill>
                      <a:schemeClr val="accent1"/>
                    </a:solidFill>
                  </a:tcPr>
                </a:tc>
                <a:tc>
                  <a:txBody>
                    <a:bodyPr/>
                    <a:lstStyle/>
                    <a:p>
                      <a:pPr algn="ctr"/>
                      <a:r>
                        <a:rPr lang="en-US" sz="1400" b="1" dirty="0">
                          <a:solidFill>
                            <a:schemeClr val="bg1"/>
                          </a:solidFill>
                        </a:rPr>
                        <a:t>TA</a:t>
                      </a:r>
                      <a:endParaRPr lang="en-IL" sz="1400" b="1" dirty="0">
                        <a:solidFill>
                          <a:schemeClr val="bg1"/>
                        </a:solidFill>
                      </a:endParaRPr>
                    </a:p>
                  </a:txBody>
                  <a:tcPr>
                    <a:solidFill>
                      <a:schemeClr val="accent1"/>
                    </a:solidFill>
                  </a:tcPr>
                </a:tc>
                <a:tc>
                  <a:txBody>
                    <a:bodyPr/>
                    <a:lstStyle/>
                    <a:p>
                      <a:r>
                        <a:rPr lang="en-US" sz="1400" b="1" dirty="0">
                          <a:solidFill>
                            <a:schemeClr val="bg1"/>
                          </a:solidFill>
                        </a:rPr>
                        <a:t>Duration and Number of slots</a:t>
                      </a:r>
                      <a:endParaRPr lang="en-IL" sz="1400" b="1" dirty="0">
                        <a:solidFill>
                          <a:schemeClr val="bg1"/>
                        </a:solidFill>
                      </a:endParaRPr>
                    </a:p>
                  </a:txBody>
                  <a:tcPr>
                    <a:solidFill>
                      <a:schemeClr val="accent1"/>
                    </a:solidFill>
                  </a:tcPr>
                </a:tc>
                <a:tc>
                  <a:txBody>
                    <a:bodyPr/>
                    <a:lstStyle/>
                    <a:p>
                      <a:pPr algn="ctr"/>
                      <a:r>
                        <a:rPr lang="en-US" sz="1400" b="1" dirty="0">
                          <a:solidFill>
                            <a:schemeClr val="bg1"/>
                          </a:solidFill>
                        </a:rPr>
                        <a:t>RA</a:t>
                      </a:r>
                      <a:endParaRPr lang="en-IL" sz="1400" b="1" dirty="0">
                        <a:solidFill>
                          <a:schemeClr val="bg1"/>
                        </a:solidFill>
                      </a:endParaRPr>
                    </a:p>
                  </a:txBody>
                  <a:tcPr>
                    <a:solidFill>
                      <a:schemeClr val="accent1"/>
                    </a:solidFill>
                  </a:tcPr>
                </a:tc>
                <a:tc>
                  <a:txBody>
                    <a:bodyPr/>
                    <a:lstStyle/>
                    <a:p>
                      <a:pPr algn="ctr"/>
                      <a:r>
                        <a:rPr lang="en-US" sz="1400" b="1" dirty="0">
                          <a:solidFill>
                            <a:schemeClr val="bg1"/>
                          </a:solidFill>
                        </a:rPr>
                        <a:t>TA</a:t>
                      </a:r>
                      <a:endParaRPr lang="en-IL" sz="1400" b="1" dirty="0">
                        <a:solidFill>
                          <a:schemeClr val="bg1"/>
                        </a:solidFill>
                      </a:endParaRPr>
                    </a:p>
                  </a:txBody>
                  <a:tcPr>
                    <a:solidFill>
                      <a:schemeClr val="accent1"/>
                    </a:solidFill>
                  </a:tcPr>
                </a:tc>
                <a:tc vMerge="1">
                  <a:txBody>
                    <a:bodyPr/>
                    <a:lstStyle/>
                    <a:p>
                      <a:endParaRPr lang="en-IL" dirty="0"/>
                    </a:p>
                  </a:txBody>
                  <a:tcPr>
                    <a:solidFill>
                      <a:schemeClr val="accent1"/>
                    </a:solidFill>
                  </a:tcPr>
                </a:tc>
                <a:extLst>
                  <a:ext uri="{0D108BD9-81ED-4DB2-BD59-A6C34878D82A}">
                    <a16:rowId xmlns:a16="http://schemas.microsoft.com/office/drawing/2014/main" val="972816164"/>
                  </a:ext>
                </a:extLst>
              </a:tr>
              <a:tr h="318431">
                <a:tc>
                  <a:txBody>
                    <a:bodyPr/>
                    <a:lstStyle/>
                    <a:p>
                      <a:pPr algn="ctr"/>
                      <a:r>
                        <a:rPr lang="en-US" sz="1600" dirty="0"/>
                        <a:t>2</a:t>
                      </a:r>
                      <a:endParaRPr lang="en-IL" sz="1600" dirty="0"/>
                    </a:p>
                  </a:txBody>
                  <a:tcPr/>
                </a:tc>
                <a:tc>
                  <a:txBody>
                    <a:bodyPr/>
                    <a:lstStyle/>
                    <a:p>
                      <a:r>
                        <a:rPr lang="en-US" sz="1600" dirty="0"/>
                        <a:t>Y</a:t>
                      </a:r>
                      <a:endParaRPr lang="en-IL" sz="1600" dirty="0"/>
                    </a:p>
                  </a:txBody>
                  <a:tcPr/>
                </a:tc>
                <a:tc>
                  <a:txBody>
                    <a:bodyPr/>
                    <a:lstStyle/>
                    <a:p>
                      <a:pPr algn="ctr"/>
                      <a:r>
                        <a:rPr lang="en-US" sz="1600" dirty="0"/>
                        <a:t>Broadcast/groupcast</a:t>
                      </a:r>
                      <a:endParaRPr lang="en-IL" sz="1600" dirty="0"/>
                    </a:p>
                  </a:txBody>
                  <a:tcPr/>
                </a:tc>
                <a:tc>
                  <a:txBody>
                    <a:bodyPr/>
                    <a:lstStyle/>
                    <a:p>
                      <a:pPr algn="ctr"/>
                      <a:r>
                        <a:rPr lang="en-US" sz="1600" dirty="0"/>
                        <a:t>unicast</a:t>
                      </a:r>
                      <a:endParaRPr lang="en-IL" sz="1600" dirty="0"/>
                    </a:p>
                  </a:txBody>
                  <a:tcPr/>
                </a:tc>
                <a:tc>
                  <a:txBody>
                    <a:bodyPr/>
                    <a:lstStyle/>
                    <a:p>
                      <a:pPr algn="ctr"/>
                      <a:r>
                        <a:rPr lang="en-US" sz="1600" dirty="0"/>
                        <a:t>&gt;=1</a:t>
                      </a:r>
                      <a:endParaRPr lang="en-IL" sz="1600" dirty="0"/>
                    </a:p>
                  </a:txBody>
                  <a:tcPr/>
                </a:tc>
                <a:tc>
                  <a:txBody>
                    <a:bodyPr/>
                    <a:lstStyle/>
                    <a:p>
                      <a:r>
                        <a:rPr lang="en-US" sz="1600" dirty="0"/>
                        <a:t>unicast</a:t>
                      </a:r>
                      <a:endParaRPr lang="en-IL"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N/A</a:t>
                      </a:r>
                    </a:p>
                  </a:txBody>
                  <a:tcPr/>
                </a:tc>
                <a:tc>
                  <a:txBody>
                    <a:bodyPr/>
                    <a:lstStyle/>
                    <a:p>
                      <a:r>
                        <a:rPr lang="en-US" sz="1600" dirty="0"/>
                        <a:t>There might not be RA in the Trigger frame format </a:t>
                      </a:r>
                      <a:endParaRPr lang="en-IL" sz="1600" dirty="0"/>
                    </a:p>
                  </a:txBody>
                  <a:tcPr/>
                </a:tc>
                <a:extLst>
                  <a:ext uri="{0D108BD9-81ED-4DB2-BD59-A6C34878D82A}">
                    <a16:rowId xmlns:a16="http://schemas.microsoft.com/office/drawing/2014/main" val="3715829379"/>
                  </a:ext>
                </a:extLst>
              </a:tr>
            </a:tbl>
          </a:graphicData>
        </a:graphic>
      </p:graphicFrame>
      <p:cxnSp>
        <p:nvCxnSpPr>
          <p:cNvPr id="61" name="Straight Connector 60">
            <a:extLst>
              <a:ext uri="{FF2B5EF4-FFF2-40B4-BE49-F238E27FC236}">
                <a16:creationId xmlns:a16="http://schemas.microsoft.com/office/drawing/2014/main" id="{30F2BCAB-8C46-B3E5-E468-7F436425F244}"/>
              </a:ext>
            </a:extLst>
          </p:cNvPr>
          <p:cNvCxnSpPr>
            <a:cxnSpLocks/>
          </p:cNvCxnSpPr>
          <p:nvPr/>
        </p:nvCxnSpPr>
        <p:spPr bwMode="auto">
          <a:xfrm>
            <a:off x="11904760" y="2284262"/>
            <a:ext cx="0" cy="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nvGrpSpPr>
          <p:cNvPr id="50" name="Group 49">
            <a:extLst>
              <a:ext uri="{FF2B5EF4-FFF2-40B4-BE49-F238E27FC236}">
                <a16:creationId xmlns:a16="http://schemas.microsoft.com/office/drawing/2014/main" id="{BEC63C5E-5EB2-5DEA-8ADB-1C5891BF5A31}"/>
              </a:ext>
            </a:extLst>
          </p:cNvPr>
          <p:cNvGrpSpPr/>
          <p:nvPr/>
        </p:nvGrpSpPr>
        <p:grpSpPr>
          <a:xfrm>
            <a:off x="1703512" y="1335176"/>
            <a:ext cx="9083776" cy="2797293"/>
            <a:chOff x="169809" y="1073694"/>
            <a:chExt cx="8806511" cy="2482524"/>
          </a:xfrm>
        </p:grpSpPr>
        <p:sp>
          <p:nvSpPr>
            <p:cNvPr id="9" name="TextBox 8">
              <a:extLst>
                <a:ext uri="{FF2B5EF4-FFF2-40B4-BE49-F238E27FC236}">
                  <a16:creationId xmlns:a16="http://schemas.microsoft.com/office/drawing/2014/main" id="{A37FB9F6-1DAF-6E83-A875-EB4FCF687F49}"/>
                </a:ext>
              </a:extLst>
            </p:cNvPr>
            <p:cNvSpPr txBox="1"/>
            <p:nvPr/>
          </p:nvSpPr>
          <p:spPr>
            <a:xfrm>
              <a:off x="5619513" y="3094721"/>
              <a:ext cx="2304256" cy="400110"/>
            </a:xfrm>
            <a:prstGeom prst="rect">
              <a:avLst/>
            </a:prstGeom>
            <a:noFill/>
          </p:spPr>
          <p:txBody>
            <a:bodyPr wrap="square" rtlCol="0">
              <a:spAutoFit/>
            </a:bodyPr>
            <a:lstStyle/>
            <a:p>
              <a:r>
                <a:rPr lang="en-US" sz="2000" dirty="0">
                  <a:solidFill>
                    <a:schemeClr val="tx1"/>
                  </a:solidFill>
                </a:rPr>
                <a:t>Response frame</a:t>
              </a:r>
              <a:endParaRPr lang="en-IL" sz="2000" dirty="0">
                <a:solidFill>
                  <a:schemeClr val="tx1"/>
                </a:solidFill>
              </a:endParaRPr>
            </a:p>
          </p:txBody>
        </p:sp>
        <p:sp>
          <p:nvSpPr>
            <p:cNvPr id="30" name="TextBox 29">
              <a:extLst>
                <a:ext uri="{FF2B5EF4-FFF2-40B4-BE49-F238E27FC236}">
                  <a16:creationId xmlns:a16="http://schemas.microsoft.com/office/drawing/2014/main" id="{2F742775-4A61-FFDE-86C7-197C83F2C9D1}"/>
                </a:ext>
              </a:extLst>
            </p:cNvPr>
            <p:cNvSpPr txBox="1"/>
            <p:nvPr/>
          </p:nvSpPr>
          <p:spPr>
            <a:xfrm>
              <a:off x="169809" y="3207597"/>
              <a:ext cx="1167408" cy="307777"/>
            </a:xfrm>
            <a:prstGeom prst="rect">
              <a:avLst/>
            </a:prstGeom>
            <a:noFill/>
          </p:spPr>
          <p:txBody>
            <a:bodyPr wrap="square">
              <a:spAutoFit/>
            </a:bodyPr>
            <a:lstStyle/>
            <a:p>
              <a:r>
                <a:rPr lang="en-US" sz="1400" dirty="0">
                  <a:solidFill>
                    <a:schemeClr val="tx1"/>
                  </a:solidFill>
                </a:rPr>
                <a:t>AMP-STA</a:t>
              </a:r>
              <a:endParaRPr lang="en-IL" sz="1400" dirty="0">
                <a:solidFill>
                  <a:schemeClr val="tx1"/>
                </a:solidFill>
              </a:endParaRPr>
            </a:p>
          </p:txBody>
        </p:sp>
        <p:sp>
          <p:nvSpPr>
            <p:cNvPr id="12" name="TextBox 11">
              <a:extLst>
                <a:ext uri="{FF2B5EF4-FFF2-40B4-BE49-F238E27FC236}">
                  <a16:creationId xmlns:a16="http://schemas.microsoft.com/office/drawing/2014/main" id="{C886FB14-4573-FAE8-6635-D1909DBC352D}"/>
                </a:ext>
              </a:extLst>
            </p:cNvPr>
            <p:cNvSpPr txBox="1"/>
            <p:nvPr/>
          </p:nvSpPr>
          <p:spPr>
            <a:xfrm>
              <a:off x="2629536" y="2233045"/>
              <a:ext cx="1918362" cy="400110"/>
            </a:xfrm>
            <a:prstGeom prst="rect">
              <a:avLst/>
            </a:prstGeom>
            <a:noFill/>
          </p:spPr>
          <p:txBody>
            <a:bodyPr wrap="square" rtlCol="0">
              <a:spAutoFit/>
            </a:bodyPr>
            <a:lstStyle/>
            <a:p>
              <a:r>
                <a:rPr lang="en-US" sz="2000" dirty="0">
                  <a:solidFill>
                    <a:schemeClr val="tx1"/>
                  </a:solidFill>
                </a:rPr>
                <a:t>Trigger frame  </a:t>
              </a:r>
              <a:endParaRPr lang="en-IL" sz="2000" dirty="0">
                <a:solidFill>
                  <a:schemeClr val="tx1"/>
                </a:solidFill>
              </a:endParaRPr>
            </a:p>
          </p:txBody>
        </p:sp>
        <p:sp>
          <p:nvSpPr>
            <p:cNvPr id="3" name="Rectangle 2">
              <a:extLst>
                <a:ext uri="{FF2B5EF4-FFF2-40B4-BE49-F238E27FC236}">
                  <a16:creationId xmlns:a16="http://schemas.microsoft.com/office/drawing/2014/main" id="{ED6F46CF-B81E-78A6-2668-F1057546EE59}"/>
                </a:ext>
              </a:extLst>
            </p:cNvPr>
            <p:cNvSpPr/>
            <p:nvPr/>
          </p:nvSpPr>
          <p:spPr bwMode="auto">
            <a:xfrm>
              <a:off x="1404279" y="1771085"/>
              <a:ext cx="720079" cy="51427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strike="noStrike" cap="none" normalizeH="0" dirty="0">
                  <a:ln>
                    <a:noFill/>
                  </a:ln>
                  <a:solidFill>
                    <a:schemeClr val="tx1"/>
                  </a:solidFill>
                  <a:effectLst/>
                  <a:latin typeface="Times New Roman" pitchFamily="16" charset="0"/>
                  <a:ea typeface="MS Gothic" charset="-128"/>
                </a:rPr>
                <a:t>F</a:t>
              </a:r>
              <a:r>
                <a:rPr kumimoji="0" lang="en-US" sz="1200" b="0" i="0" u="none" strike="noStrike" cap="none" normalizeH="0" baseline="0" dirty="0">
                  <a:ln>
                    <a:noFill/>
                  </a:ln>
                  <a:solidFill>
                    <a:schemeClr val="tx1"/>
                  </a:solidFill>
                  <a:effectLst/>
                  <a:latin typeface="Times New Roman" pitchFamily="16" charset="0"/>
                  <a:ea typeface="MS Gothic" charset="-128"/>
                </a:rPr>
                <a:t>rame control </a:t>
              </a:r>
              <a:endParaRPr kumimoji="0" lang="en-IL" sz="1200" b="0" i="0" u="none" strike="noStrike" cap="none" normalizeH="0" baseline="0" dirty="0">
                <a:ln>
                  <a:noFill/>
                </a:ln>
                <a:solidFill>
                  <a:schemeClr val="tx1"/>
                </a:solidFill>
                <a:effectLst/>
                <a:latin typeface="Times New Roman" pitchFamily="16" charset="0"/>
                <a:ea typeface="MS Gothic" charset="-128"/>
              </a:endParaRPr>
            </a:p>
          </p:txBody>
        </p:sp>
        <p:sp>
          <p:nvSpPr>
            <p:cNvPr id="7" name="Rectangle 6">
              <a:extLst>
                <a:ext uri="{FF2B5EF4-FFF2-40B4-BE49-F238E27FC236}">
                  <a16:creationId xmlns:a16="http://schemas.microsoft.com/office/drawing/2014/main" id="{3D17BDD5-7681-0909-8142-77544C2614BE}"/>
                </a:ext>
              </a:extLst>
            </p:cNvPr>
            <p:cNvSpPr/>
            <p:nvPr/>
          </p:nvSpPr>
          <p:spPr bwMode="auto">
            <a:xfrm>
              <a:off x="2124866" y="1771085"/>
              <a:ext cx="387673" cy="51427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1" i="0" strike="noStrike" cap="none" normalizeH="0" dirty="0">
                  <a:ln>
                    <a:noFill/>
                  </a:ln>
                  <a:solidFill>
                    <a:schemeClr val="tx1"/>
                  </a:solidFill>
                  <a:effectLst/>
                  <a:latin typeface="Times New Roman" pitchFamily="16" charset="0"/>
                  <a:ea typeface="MS Gothic" charset="-128"/>
                </a:rPr>
                <a:t>…</a:t>
              </a:r>
              <a:endParaRPr kumimoji="0" lang="en-IL" sz="1400" b="1" i="0" u="none" strike="noStrike" cap="none" normalizeH="0" baseline="0" dirty="0">
                <a:ln>
                  <a:noFill/>
                </a:ln>
                <a:solidFill>
                  <a:schemeClr val="tx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7BDB0BDE-9F7E-4123-9C86-C53A846CD3E6}"/>
                </a:ext>
              </a:extLst>
            </p:cNvPr>
            <p:cNvSpPr/>
            <p:nvPr/>
          </p:nvSpPr>
          <p:spPr bwMode="auto">
            <a:xfrm>
              <a:off x="2512539" y="1771085"/>
              <a:ext cx="432048" cy="51427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strike="noStrike" cap="none" normalizeH="0" dirty="0">
                  <a:ln>
                    <a:noFill/>
                  </a:ln>
                  <a:solidFill>
                    <a:schemeClr val="tx1"/>
                  </a:solidFill>
                  <a:effectLst/>
                  <a:latin typeface="Times New Roman" pitchFamily="16" charset="0"/>
                  <a:ea typeface="MS Gothic" charset="-128"/>
                </a:rPr>
                <a:t>RA</a:t>
              </a:r>
              <a:endParaRPr kumimoji="0" lang="en-IL" sz="1200" b="0" i="0" u="none" strike="noStrike" cap="none" normalizeH="0" baseline="0" dirty="0">
                <a:ln>
                  <a:noFill/>
                </a:ln>
                <a:solidFill>
                  <a:schemeClr val="tx1"/>
                </a:solidFill>
                <a:effectLst/>
                <a:latin typeface="Times New Roman" pitchFamily="16" charset="0"/>
                <a:ea typeface="MS Gothic" charset="-128"/>
              </a:endParaRPr>
            </a:p>
          </p:txBody>
        </p:sp>
        <p:sp>
          <p:nvSpPr>
            <p:cNvPr id="13" name="Rectangle 12">
              <a:extLst>
                <a:ext uri="{FF2B5EF4-FFF2-40B4-BE49-F238E27FC236}">
                  <a16:creationId xmlns:a16="http://schemas.microsoft.com/office/drawing/2014/main" id="{58D95088-70B0-2261-470E-3041B0108EF0}"/>
                </a:ext>
              </a:extLst>
            </p:cNvPr>
            <p:cNvSpPr/>
            <p:nvPr/>
          </p:nvSpPr>
          <p:spPr bwMode="auto">
            <a:xfrm>
              <a:off x="2943149" y="1771085"/>
              <a:ext cx="432048" cy="51427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strike="noStrike" cap="none" normalizeH="0" dirty="0">
                  <a:ln>
                    <a:noFill/>
                  </a:ln>
                  <a:solidFill>
                    <a:schemeClr val="tx1"/>
                  </a:solidFill>
                  <a:effectLst/>
                  <a:latin typeface="Times New Roman" pitchFamily="16" charset="0"/>
                  <a:ea typeface="MS Gothic" charset="-128"/>
                </a:rPr>
                <a:t> TA</a:t>
              </a:r>
              <a:endParaRPr kumimoji="0" lang="en-IL" sz="1200" b="0" i="0" u="none" strike="noStrike" cap="none" normalizeH="0" baseline="0" dirty="0">
                <a:ln>
                  <a:noFill/>
                </a:ln>
                <a:solidFill>
                  <a:schemeClr val="tx1"/>
                </a:solidFill>
                <a:effectLst/>
                <a:latin typeface="Times New Roman" pitchFamily="16" charset="0"/>
                <a:ea typeface="MS Gothic" charset="-128"/>
              </a:endParaRPr>
            </a:p>
          </p:txBody>
        </p:sp>
        <p:sp>
          <p:nvSpPr>
            <p:cNvPr id="14" name="Rectangle 13">
              <a:extLst>
                <a:ext uri="{FF2B5EF4-FFF2-40B4-BE49-F238E27FC236}">
                  <a16:creationId xmlns:a16="http://schemas.microsoft.com/office/drawing/2014/main" id="{094A06C8-5DE2-3E66-166C-3DCABE41BFE2}"/>
                </a:ext>
              </a:extLst>
            </p:cNvPr>
            <p:cNvSpPr/>
            <p:nvPr/>
          </p:nvSpPr>
          <p:spPr bwMode="auto">
            <a:xfrm>
              <a:off x="3375705" y="1771085"/>
              <a:ext cx="1443236" cy="51427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strike="noStrike" cap="none" normalizeH="0" dirty="0">
                  <a:ln>
                    <a:noFill/>
                  </a:ln>
                  <a:solidFill>
                    <a:schemeClr val="tx1"/>
                  </a:solidFill>
                  <a:effectLst/>
                  <a:latin typeface="Times New Roman" pitchFamily="16" charset="0"/>
                  <a:ea typeface="MS Gothic" charset="-128"/>
                </a:rPr>
                <a:t>Duration and Number of slots</a:t>
              </a:r>
              <a:endParaRPr kumimoji="0" lang="en-IL" sz="1200" b="0" i="0" u="none" strike="noStrike" cap="none" normalizeH="0" baseline="0" dirty="0">
                <a:ln>
                  <a:noFill/>
                </a:ln>
                <a:solidFill>
                  <a:schemeClr val="tx1"/>
                </a:solidFill>
                <a:effectLst/>
                <a:latin typeface="Times New Roman" pitchFamily="16" charset="0"/>
                <a:ea typeface="MS Gothic" charset="-128"/>
              </a:endParaRPr>
            </a:p>
          </p:txBody>
        </p:sp>
        <p:sp>
          <p:nvSpPr>
            <p:cNvPr id="16" name="Rectangle 15">
              <a:extLst>
                <a:ext uri="{FF2B5EF4-FFF2-40B4-BE49-F238E27FC236}">
                  <a16:creationId xmlns:a16="http://schemas.microsoft.com/office/drawing/2014/main" id="{16EFA57E-25D0-6481-3E0C-71E629CBFEDF}"/>
                </a:ext>
              </a:extLst>
            </p:cNvPr>
            <p:cNvSpPr/>
            <p:nvPr/>
          </p:nvSpPr>
          <p:spPr bwMode="auto">
            <a:xfrm>
              <a:off x="4818942" y="1770164"/>
              <a:ext cx="502460" cy="51427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1" i="0" strike="noStrike" cap="none" normalizeH="0" dirty="0">
                  <a:ln>
                    <a:noFill/>
                  </a:ln>
                  <a:solidFill>
                    <a:schemeClr val="tx1"/>
                  </a:solidFill>
                  <a:effectLst/>
                  <a:latin typeface="Times New Roman" pitchFamily="16" charset="0"/>
                  <a:ea typeface="MS Gothic" charset="-128"/>
                </a:rPr>
                <a:t>…</a:t>
              </a:r>
              <a:endParaRPr kumimoji="0" lang="en-IL" sz="1200" b="1" i="0" u="none" strike="noStrike" cap="none" normalizeH="0" baseline="0" dirty="0">
                <a:ln>
                  <a:noFill/>
                </a:ln>
                <a:solidFill>
                  <a:schemeClr val="tx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62DE3D1F-98C7-4F6F-72B7-A7D5CB702236}"/>
                </a:ext>
              </a:extLst>
            </p:cNvPr>
            <p:cNvSpPr/>
            <p:nvPr/>
          </p:nvSpPr>
          <p:spPr bwMode="auto">
            <a:xfrm>
              <a:off x="553798" y="1769985"/>
              <a:ext cx="708443" cy="51427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strike="noStrike" cap="none" normalizeH="0" dirty="0">
                  <a:ln>
                    <a:noFill/>
                  </a:ln>
                  <a:solidFill>
                    <a:schemeClr val="tx1"/>
                  </a:solidFill>
                  <a:effectLst/>
                  <a:latin typeface="Times New Roman" pitchFamily="16" charset="0"/>
                  <a:ea typeface="MS Gothic" charset="-128"/>
                </a:rPr>
                <a:t>CTS to self</a:t>
              </a:r>
              <a:endParaRPr kumimoji="0" lang="en-IL" sz="1200" b="0" i="0" u="none" strike="noStrike" cap="none" normalizeH="0" baseline="0" dirty="0">
                <a:ln>
                  <a:noFill/>
                </a:ln>
                <a:solidFill>
                  <a:schemeClr val="tx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4E39CB1F-C4FA-4433-045D-1C1E97264D99}"/>
                </a:ext>
              </a:extLst>
            </p:cNvPr>
            <p:cNvSpPr/>
            <p:nvPr/>
          </p:nvSpPr>
          <p:spPr bwMode="auto">
            <a:xfrm>
              <a:off x="5447026" y="2601243"/>
              <a:ext cx="720079" cy="51427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strike="noStrike" cap="none" normalizeH="0" dirty="0">
                  <a:ln>
                    <a:noFill/>
                  </a:ln>
                  <a:solidFill>
                    <a:schemeClr val="tx1"/>
                  </a:solidFill>
                  <a:effectLst/>
                  <a:latin typeface="Times New Roman" pitchFamily="16" charset="0"/>
                  <a:ea typeface="MS Gothic" charset="-128"/>
                </a:rPr>
                <a:t>F</a:t>
              </a:r>
              <a:r>
                <a:rPr kumimoji="0" lang="en-US" sz="1200" b="0" i="0" u="none" strike="noStrike" cap="none" normalizeH="0" baseline="0" dirty="0">
                  <a:ln>
                    <a:noFill/>
                  </a:ln>
                  <a:solidFill>
                    <a:schemeClr val="tx1"/>
                  </a:solidFill>
                  <a:effectLst/>
                  <a:latin typeface="Times New Roman" pitchFamily="16" charset="0"/>
                  <a:ea typeface="MS Gothic" charset="-128"/>
                </a:rPr>
                <a:t>rame control </a:t>
              </a:r>
              <a:endParaRPr kumimoji="0" lang="en-IL" sz="1200" b="0" i="0" u="none" strike="noStrike" cap="none" normalizeH="0" baseline="0" dirty="0">
                <a:ln>
                  <a:noFill/>
                </a:ln>
                <a:solidFill>
                  <a:schemeClr val="tx1"/>
                </a:solidFill>
                <a:effectLst/>
                <a:latin typeface="Times New Roman" pitchFamily="16" charset="0"/>
                <a:ea typeface="MS Gothic" charset="-128"/>
              </a:endParaRPr>
            </a:p>
          </p:txBody>
        </p:sp>
        <p:sp>
          <p:nvSpPr>
            <p:cNvPr id="20" name="Rectangle 19">
              <a:extLst>
                <a:ext uri="{FF2B5EF4-FFF2-40B4-BE49-F238E27FC236}">
                  <a16:creationId xmlns:a16="http://schemas.microsoft.com/office/drawing/2014/main" id="{B359B9BA-2773-DE41-4131-ECDBF33E1CDB}"/>
                </a:ext>
              </a:extLst>
            </p:cNvPr>
            <p:cNvSpPr/>
            <p:nvPr/>
          </p:nvSpPr>
          <p:spPr bwMode="auto">
            <a:xfrm>
              <a:off x="6553768" y="2601242"/>
              <a:ext cx="429566" cy="51427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strike="noStrike" cap="none" normalizeH="0" dirty="0">
                  <a:ln>
                    <a:noFill/>
                  </a:ln>
                  <a:solidFill>
                    <a:schemeClr val="tx1"/>
                  </a:solidFill>
                  <a:effectLst/>
                  <a:latin typeface="Times New Roman" pitchFamily="16" charset="0"/>
                  <a:ea typeface="MS Gothic" charset="-128"/>
                </a:rPr>
                <a:t>RA</a:t>
              </a:r>
              <a:endParaRPr kumimoji="0" lang="en-IL" sz="1200" b="0" i="0" u="none" strike="noStrike" cap="none" normalizeH="0" baseline="0" dirty="0">
                <a:ln>
                  <a:noFill/>
                </a:ln>
                <a:solidFill>
                  <a:schemeClr val="tx1"/>
                </a:solidFill>
                <a:effectLst/>
                <a:latin typeface="Times New Roman" pitchFamily="16" charset="0"/>
                <a:ea typeface="MS Gothic" charset="-128"/>
              </a:endParaRPr>
            </a:p>
          </p:txBody>
        </p:sp>
        <p:sp>
          <p:nvSpPr>
            <p:cNvPr id="21" name="Rectangle 20">
              <a:extLst>
                <a:ext uri="{FF2B5EF4-FFF2-40B4-BE49-F238E27FC236}">
                  <a16:creationId xmlns:a16="http://schemas.microsoft.com/office/drawing/2014/main" id="{1A44523F-B1EB-5537-EBE1-05B40CD876E2}"/>
                </a:ext>
              </a:extLst>
            </p:cNvPr>
            <p:cNvSpPr/>
            <p:nvPr/>
          </p:nvSpPr>
          <p:spPr bwMode="auto">
            <a:xfrm>
              <a:off x="6983335" y="2601242"/>
              <a:ext cx="433700" cy="51427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strike="noStrike" cap="none" normalizeH="0" dirty="0">
                  <a:ln>
                    <a:noFill/>
                  </a:ln>
                  <a:solidFill>
                    <a:schemeClr val="tx1"/>
                  </a:solidFill>
                  <a:effectLst/>
                  <a:latin typeface="Times New Roman" pitchFamily="16" charset="0"/>
                  <a:ea typeface="MS Gothic" charset="-128"/>
                </a:rPr>
                <a:t> TA</a:t>
              </a:r>
              <a:endParaRPr kumimoji="0" lang="en-IL" sz="1200" b="0" i="0" u="none" strike="noStrike" cap="none" normalizeH="0" baseline="0" dirty="0">
                <a:ln>
                  <a:noFill/>
                </a:ln>
                <a:solidFill>
                  <a:schemeClr val="tx1"/>
                </a:solidFill>
                <a:effectLst/>
                <a:latin typeface="Times New Roman" pitchFamily="16" charset="0"/>
                <a:ea typeface="MS Gothic" charset="-128"/>
              </a:endParaRPr>
            </a:p>
          </p:txBody>
        </p:sp>
        <p:sp>
          <p:nvSpPr>
            <p:cNvPr id="22" name="Rectangle 21">
              <a:extLst>
                <a:ext uri="{FF2B5EF4-FFF2-40B4-BE49-F238E27FC236}">
                  <a16:creationId xmlns:a16="http://schemas.microsoft.com/office/drawing/2014/main" id="{A88A96D3-50E9-D3CC-671C-DCC4D2F82DE4}"/>
                </a:ext>
              </a:extLst>
            </p:cNvPr>
            <p:cNvSpPr/>
            <p:nvPr/>
          </p:nvSpPr>
          <p:spPr bwMode="auto">
            <a:xfrm>
              <a:off x="7416207" y="2601242"/>
              <a:ext cx="429392" cy="51427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1" i="0" strike="noStrike" cap="none" normalizeH="0">
                  <a:ln>
                    <a:noFill/>
                  </a:ln>
                  <a:solidFill>
                    <a:schemeClr val="tx1"/>
                  </a:solidFill>
                  <a:effectLst/>
                  <a:latin typeface="Times New Roman" pitchFamily="16" charset="0"/>
                  <a:ea typeface="MS Gothic" charset="-128"/>
                </a:rPr>
                <a:t>…</a:t>
              </a:r>
              <a:endParaRPr kumimoji="0" lang="en-IL" sz="1200" b="1" i="0" u="none" strike="noStrike" cap="none" normalizeH="0" baseline="0" dirty="0">
                <a:ln>
                  <a:noFill/>
                </a:ln>
                <a:solidFill>
                  <a:schemeClr val="tx1"/>
                </a:solidFill>
                <a:effectLst/>
                <a:latin typeface="Times New Roman" pitchFamily="16" charset="0"/>
                <a:ea typeface="MS Gothic" charset="-128"/>
              </a:endParaRPr>
            </a:p>
          </p:txBody>
        </p:sp>
        <p:cxnSp>
          <p:nvCxnSpPr>
            <p:cNvPr id="26" name="Straight Connector 25">
              <a:extLst>
                <a:ext uri="{FF2B5EF4-FFF2-40B4-BE49-F238E27FC236}">
                  <a16:creationId xmlns:a16="http://schemas.microsoft.com/office/drawing/2014/main" id="{D6ACCE59-7880-27B8-2169-4507EC1A0857}"/>
                </a:ext>
              </a:extLst>
            </p:cNvPr>
            <p:cNvCxnSpPr>
              <a:cxnSpLocks/>
            </p:cNvCxnSpPr>
            <p:nvPr/>
          </p:nvCxnSpPr>
          <p:spPr bwMode="auto">
            <a:xfrm>
              <a:off x="383480" y="2284262"/>
              <a:ext cx="7872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7" name="Straight Connector 26">
              <a:extLst>
                <a:ext uri="{FF2B5EF4-FFF2-40B4-BE49-F238E27FC236}">
                  <a16:creationId xmlns:a16="http://schemas.microsoft.com/office/drawing/2014/main" id="{2F97C5DA-7E84-45FC-E9A1-7E15162C1185}"/>
                </a:ext>
              </a:extLst>
            </p:cNvPr>
            <p:cNvCxnSpPr>
              <a:cxnSpLocks/>
            </p:cNvCxnSpPr>
            <p:nvPr/>
          </p:nvCxnSpPr>
          <p:spPr bwMode="auto">
            <a:xfrm>
              <a:off x="455488" y="3115520"/>
              <a:ext cx="7800752"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8" name="TextBox 27">
              <a:extLst>
                <a:ext uri="{FF2B5EF4-FFF2-40B4-BE49-F238E27FC236}">
                  <a16:creationId xmlns:a16="http://schemas.microsoft.com/office/drawing/2014/main" id="{7AB996E0-6DC6-28A9-ABB3-C1B2EB50AB84}"/>
                </a:ext>
              </a:extLst>
            </p:cNvPr>
            <p:cNvSpPr txBox="1"/>
            <p:nvPr/>
          </p:nvSpPr>
          <p:spPr>
            <a:xfrm>
              <a:off x="169809" y="2432808"/>
              <a:ext cx="720079" cy="461665"/>
            </a:xfrm>
            <a:prstGeom prst="rect">
              <a:avLst/>
            </a:prstGeom>
            <a:noFill/>
          </p:spPr>
          <p:txBody>
            <a:bodyPr wrap="square" rtlCol="0">
              <a:spAutoFit/>
            </a:bodyPr>
            <a:lstStyle/>
            <a:p>
              <a:r>
                <a:rPr lang="en-US" sz="1200" dirty="0">
                  <a:solidFill>
                    <a:schemeClr val="tx1"/>
                  </a:solidFill>
                </a:rPr>
                <a:t>AMP AP STA</a:t>
              </a:r>
              <a:endParaRPr lang="en-IL" sz="1200" dirty="0">
                <a:solidFill>
                  <a:schemeClr val="tx1"/>
                </a:solidFill>
              </a:endParaRPr>
            </a:p>
          </p:txBody>
        </p:sp>
        <p:cxnSp>
          <p:nvCxnSpPr>
            <p:cNvPr id="35" name="Straight Connector 34">
              <a:extLst>
                <a:ext uri="{FF2B5EF4-FFF2-40B4-BE49-F238E27FC236}">
                  <a16:creationId xmlns:a16="http://schemas.microsoft.com/office/drawing/2014/main" id="{65DD2F21-F4D3-8605-0AAC-F40EFD997400}"/>
                </a:ext>
              </a:extLst>
            </p:cNvPr>
            <p:cNvCxnSpPr>
              <a:cxnSpLocks/>
            </p:cNvCxnSpPr>
            <p:nvPr/>
          </p:nvCxnSpPr>
          <p:spPr bwMode="auto">
            <a:xfrm>
              <a:off x="5321402" y="1655633"/>
              <a:ext cx="0" cy="1554349"/>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D25C7241-83D3-F63F-5094-8F36F2419107}"/>
                </a:ext>
              </a:extLst>
            </p:cNvPr>
            <p:cNvCxnSpPr>
              <a:cxnSpLocks/>
            </p:cNvCxnSpPr>
            <p:nvPr/>
          </p:nvCxnSpPr>
          <p:spPr bwMode="auto">
            <a:xfrm>
              <a:off x="7968208" y="1752686"/>
              <a:ext cx="0" cy="145491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0" name="Straight Arrow Connector 39">
              <a:extLst>
                <a:ext uri="{FF2B5EF4-FFF2-40B4-BE49-F238E27FC236}">
                  <a16:creationId xmlns:a16="http://schemas.microsoft.com/office/drawing/2014/main" id="{A149D430-B2F8-5FBF-2A5E-CFD11CA4B875}"/>
                </a:ext>
              </a:extLst>
            </p:cNvPr>
            <p:cNvCxnSpPr>
              <a:cxnSpLocks/>
            </p:cNvCxnSpPr>
            <p:nvPr/>
          </p:nvCxnSpPr>
          <p:spPr bwMode="auto">
            <a:xfrm>
              <a:off x="1262241" y="1465470"/>
              <a:ext cx="7486532"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42" name="TextBox 41">
              <a:extLst>
                <a:ext uri="{FF2B5EF4-FFF2-40B4-BE49-F238E27FC236}">
                  <a16:creationId xmlns:a16="http://schemas.microsoft.com/office/drawing/2014/main" id="{21D86769-596E-0B44-95CF-F701B30F599D}"/>
                </a:ext>
              </a:extLst>
            </p:cNvPr>
            <p:cNvSpPr txBox="1"/>
            <p:nvPr/>
          </p:nvSpPr>
          <p:spPr>
            <a:xfrm>
              <a:off x="2508361" y="1121995"/>
              <a:ext cx="2147503" cy="369332"/>
            </a:xfrm>
            <a:prstGeom prst="rect">
              <a:avLst/>
            </a:prstGeom>
            <a:noFill/>
          </p:spPr>
          <p:txBody>
            <a:bodyPr wrap="square" rtlCol="0">
              <a:spAutoFit/>
            </a:bodyPr>
            <a:lstStyle/>
            <a:p>
              <a:r>
                <a:rPr lang="en-US" sz="1800" dirty="0">
                  <a:solidFill>
                    <a:schemeClr val="tx1"/>
                  </a:solidFill>
                </a:rPr>
                <a:t>Protection</a:t>
              </a:r>
              <a:endParaRPr lang="en-IL" sz="1800" baseline="-25000" dirty="0">
                <a:solidFill>
                  <a:schemeClr val="tx1"/>
                </a:solidFill>
              </a:endParaRPr>
            </a:p>
          </p:txBody>
        </p:sp>
        <p:cxnSp>
          <p:nvCxnSpPr>
            <p:cNvPr id="52" name="Straight Connector 51">
              <a:extLst>
                <a:ext uri="{FF2B5EF4-FFF2-40B4-BE49-F238E27FC236}">
                  <a16:creationId xmlns:a16="http://schemas.microsoft.com/office/drawing/2014/main" id="{6071B6D4-0D19-0B17-6F6C-D05A5CAC350D}"/>
                </a:ext>
              </a:extLst>
            </p:cNvPr>
            <p:cNvCxnSpPr>
              <a:cxnSpLocks/>
            </p:cNvCxnSpPr>
            <p:nvPr/>
          </p:nvCxnSpPr>
          <p:spPr bwMode="auto">
            <a:xfrm>
              <a:off x="1262241" y="1249867"/>
              <a:ext cx="0" cy="226550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3" name="Straight Connector 52">
              <a:extLst>
                <a:ext uri="{FF2B5EF4-FFF2-40B4-BE49-F238E27FC236}">
                  <a16:creationId xmlns:a16="http://schemas.microsoft.com/office/drawing/2014/main" id="{5BE95199-72FB-F407-BB16-2F0A7358EAF4}"/>
                </a:ext>
              </a:extLst>
            </p:cNvPr>
            <p:cNvCxnSpPr>
              <a:cxnSpLocks/>
            </p:cNvCxnSpPr>
            <p:nvPr/>
          </p:nvCxnSpPr>
          <p:spPr bwMode="auto">
            <a:xfrm>
              <a:off x="8748773" y="1327442"/>
              <a:ext cx="0" cy="197502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3" name="Straight Connector 62">
              <a:extLst>
                <a:ext uri="{FF2B5EF4-FFF2-40B4-BE49-F238E27FC236}">
                  <a16:creationId xmlns:a16="http://schemas.microsoft.com/office/drawing/2014/main" id="{04F3B1B0-B9D4-4692-0818-FD19810FA303}"/>
                </a:ext>
              </a:extLst>
            </p:cNvPr>
            <p:cNvCxnSpPr>
              <a:cxnSpLocks/>
            </p:cNvCxnSpPr>
            <p:nvPr/>
          </p:nvCxnSpPr>
          <p:spPr bwMode="auto">
            <a:xfrm>
              <a:off x="8578542" y="2284262"/>
              <a:ext cx="285679"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4" name="Straight Connector 63">
              <a:extLst>
                <a:ext uri="{FF2B5EF4-FFF2-40B4-BE49-F238E27FC236}">
                  <a16:creationId xmlns:a16="http://schemas.microsoft.com/office/drawing/2014/main" id="{085C603F-278F-9266-4D54-E96674B5CE5B}"/>
                </a:ext>
              </a:extLst>
            </p:cNvPr>
            <p:cNvCxnSpPr/>
            <p:nvPr/>
          </p:nvCxnSpPr>
          <p:spPr bwMode="auto">
            <a:xfrm>
              <a:off x="8605933" y="3115519"/>
              <a:ext cx="285679"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0" name="Straight Arrow Connector 69">
              <a:extLst>
                <a:ext uri="{FF2B5EF4-FFF2-40B4-BE49-F238E27FC236}">
                  <a16:creationId xmlns:a16="http://schemas.microsoft.com/office/drawing/2014/main" id="{797F19BF-91F6-7B41-5CE9-B091759217C1}"/>
                </a:ext>
              </a:extLst>
            </p:cNvPr>
            <p:cNvCxnSpPr>
              <a:cxnSpLocks/>
            </p:cNvCxnSpPr>
            <p:nvPr/>
          </p:nvCxnSpPr>
          <p:spPr bwMode="auto">
            <a:xfrm>
              <a:off x="5303145" y="2101831"/>
              <a:ext cx="3445628"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71" name="TextBox 70">
              <a:extLst>
                <a:ext uri="{FF2B5EF4-FFF2-40B4-BE49-F238E27FC236}">
                  <a16:creationId xmlns:a16="http://schemas.microsoft.com/office/drawing/2014/main" id="{29C1D0EC-4A90-B889-2B9F-3F2A0631A6AD}"/>
                </a:ext>
              </a:extLst>
            </p:cNvPr>
            <p:cNvSpPr txBox="1"/>
            <p:nvPr/>
          </p:nvSpPr>
          <p:spPr>
            <a:xfrm>
              <a:off x="6423864" y="1698593"/>
              <a:ext cx="1297451" cy="369332"/>
            </a:xfrm>
            <a:prstGeom prst="rect">
              <a:avLst/>
            </a:prstGeom>
            <a:noFill/>
          </p:spPr>
          <p:txBody>
            <a:bodyPr wrap="square" rtlCol="0">
              <a:spAutoFit/>
            </a:bodyPr>
            <a:lstStyle/>
            <a:p>
              <a:r>
                <a:rPr lang="en-US" sz="1800" dirty="0">
                  <a:solidFill>
                    <a:schemeClr val="tx1"/>
                  </a:solidFill>
                </a:rPr>
                <a:t>Slot (S</a:t>
              </a:r>
              <a:r>
                <a:rPr lang="en-US" sz="1800" baseline="-25000" dirty="0">
                  <a:solidFill>
                    <a:schemeClr val="tx1"/>
                  </a:solidFill>
                </a:rPr>
                <a:t>i</a:t>
              </a:r>
              <a:r>
                <a:rPr lang="en-US" sz="1800" dirty="0">
                  <a:solidFill>
                    <a:schemeClr val="tx1"/>
                  </a:solidFill>
                </a:rPr>
                <a:t>)</a:t>
              </a:r>
              <a:endParaRPr lang="en-IL" sz="1800" baseline="-25000" dirty="0">
                <a:solidFill>
                  <a:schemeClr val="tx1"/>
                </a:solidFill>
              </a:endParaRPr>
            </a:p>
          </p:txBody>
        </p:sp>
        <p:sp>
          <p:nvSpPr>
            <p:cNvPr id="77" name="Rectangle 76">
              <a:extLst>
                <a:ext uri="{FF2B5EF4-FFF2-40B4-BE49-F238E27FC236}">
                  <a16:creationId xmlns:a16="http://schemas.microsoft.com/office/drawing/2014/main" id="{425904AD-7CC8-8054-2F6B-8CEF7927939F}"/>
                </a:ext>
              </a:extLst>
            </p:cNvPr>
            <p:cNvSpPr/>
            <p:nvPr/>
          </p:nvSpPr>
          <p:spPr bwMode="auto">
            <a:xfrm>
              <a:off x="169809" y="1073694"/>
              <a:ext cx="8806511" cy="248252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IL" sz="2400" b="0" i="0" u="none" strike="noStrike" cap="none" normalizeH="0" baseline="0">
                <a:ln>
                  <a:noFill/>
                </a:ln>
                <a:solidFill>
                  <a:schemeClr val="bg1"/>
                </a:solidFill>
                <a:effectLst/>
                <a:latin typeface="Times New Roman" pitchFamily="16" charset="0"/>
                <a:ea typeface="MS Gothic" charset="-128"/>
              </a:endParaRPr>
            </a:p>
          </p:txBody>
        </p:sp>
        <p:sp>
          <p:nvSpPr>
            <p:cNvPr id="8" name="Rectangle 7">
              <a:extLst>
                <a:ext uri="{FF2B5EF4-FFF2-40B4-BE49-F238E27FC236}">
                  <a16:creationId xmlns:a16="http://schemas.microsoft.com/office/drawing/2014/main" id="{07E2D363-4EF7-2D68-118C-7712E13696F2}"/>
                </a:ext>
              </a:extLst>
            </p:cNvPr>
            <p:cNvSpPr/>
            <p:nvPr/>
          </p:nvSpPr>
          <p:spPr bwMode="auto">
            <a:xfrm>
              <a:off x="6160416" y="2601242"/>
              <a:ext cx="393349" cy="51427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1" i="0" strike="noStrike" cap="none" normalizeH="0" dirty="0">
                  <a:ln>
                    <a:noFill/>
                  </a:ln>
                  <a:solidFill>
                    <a:schemeClr val="tx1"/>
                  </a:solidFill>
                  <a:effectLst/>
                  <a:latin typeface="Times New Roman" pitchFamily="16" charset="0"/>
                  <a:ea typeface="MS Gothic" charset="-128"/>
                </a:rPr>
                <a:t>…</a:t>
              </a:r>
              <a:endParaRPr kumimoji="0" lang="en-IL" sz="1400" b="1" i="0" u="none" strike="noStrike" cap="none" normalizeH="0" baseline="0" dirty="0">
                <a:ln>
                  <a:noFill/>
                </a:ln>
                <a:solidFill>
                  <a:schemeClr val="tx1"/>
                </a:solidFill>
                <a:effectLst/>
                <a:latin typeface="Times New Roman" pitchFamily="16" charset="0"/>
                <a:ea typeface="MS Gothic" charset="-128"/>
              </a:endParaRPr>
            </a:p>
          </p:txBody>
        </p:sp>
        <p:sp>
          <p:nvSpPr>
            <p:cNvPr id="43" name="TextBox 42">
              <a:extLst>
                <a:ext uri="{FF2B5EF4-FFF2-40B4-BE49-F238E27FC236}">
                  <a16:creationId xmlns:a16="http://schemas.microsoft.com/office/drawing/2014/main" id="{AAC73507-2126-734E-EBD8-BA39368153A4}"/>
                </a:ext>
              </a:extLst>
            </p:cNvPr>
            <p:cNvSpPr txBox="1"/>
            <p:nvPr/>
          </p:nvSpPr>
          <p:spPr>
            <a:xfrm>
              <a:off x="8166502" y="1979748"/>
              <a:ext cx="485601" cy="461665"/>
            </a:xfrm>
            <a:prstGeom prst="rect">
              <a:avLst/>
            </a:prstGeom>
            <a:noFill/>
          </p:spPr>
          <p:txBody>
            <a:bodyPr wrap="square" rtlCol="0">
              <a:spAutoFit/>
            </a:bodyPr>
            <a:lstStyle/>
            <a:p>
              <a:r>
                <a:rPr lang="en-US" dirty="0">
                  <a:solidFill>
                    <a:schemeClr val="tx1"/>
                  </a:solidFill>
                </a:rPr>
                <a:t>…</a:t>
              </a:r>
              <a:endParaRPr lang="en-IL" dirty="0">
                <a:solidFill>
                  <a:schemeClr val="tx1"/>
                </a:solidFill>
              </a:endParaRPr>
            </a:p>
          </p:txBody>
        </p:sp>
        <p:sp>
          <p:nvSpPr>
            <p:cNvPr id="49" name="TextBox 48">
              <a:extLst>
                <a:ext uri="{FF2B5EF4-FFF2-40B4-BE49-F238E27FC236}">
                  <a16:creationId xmlns:a16="http://schemas.microsoft.com/office/drawing/2014/main" id="{427C38DF-BBE8-8444-9FAA-EA9ADE1FA7C4}"/>
                </a:ext>
              </a:extLst>
            </p:cNvPr>
            <p:cNvSpPr txBox="1"/>
            <p:nvPr/>
          </p:nvSpPr>
          <p:spPr>
            <a:xfrm>
              <a:off x="8207640" y="2797440"/>
              <a:ext cx="506203" cy="461665"/>
            </a:xfrm>
            <a:prstGeom prst="rect">
              <a:avLst/>
            </a:prstGeom>
            <a:noFill/>
          </p:spPr>
          <p:txBody>
            <a:bodyPr wrap="square" rtlCol="0">
              <a:spAutoFit/>
            </a:bodyPr>
            <a:lstStyle/>
            <a:p>
              <a:r>
                <a:rPr lang="en-US" dirty="0">
                  <a:solidFill>
                    <a:schemeClr val="tx1"/>
                  </a:solidFill>
                </a:rPr>
                <a:t>…</a:t>
              </a:r>
              <a:endParaRPr lang="en-IL" dirty="0">
                <a:solidFill>
                  <a:schemeClr val="tx1"/>
                </a:solidFill>
              </a:endParaRPr>
            </a:p>
          </p:txBody>
        </p:sp>
      </p:grpSp>
    </p:spTree>
    <p:extLst>
      <p:ext uri="{BB962C8B-B14F-4D97-AF65-F5344CB8AC3E}">
        <p14:creationId xmlns:p14="http://schemas.microsoft.com/office/powerpoint/2010/main" val="1715650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BA2FD0-7171-CD6A-37FB-0C0E33466A1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37DE0C0-B45D-701F-435E-A2A07234BDFF}"/>
              </a:ext>
            </a:extLst>
          </p:cNvPr>
          <p:cNvSpPr>
            <a:spLocks noGrp="1"/>
          </p:cNvSpPr>
          <p:nvPr>
            <p:ph type="title"/>
          </p:nvPr>
        </p:nvSpPr>
        <p:spPr>
          <a:xfrm>
            <a:off x="929217" y="642546"/>
            <a:ext cx="10361084" cy="302595"/>
          </a:xfrm>
        </p:spPr>
        <p:txBody>
          <a:bodyPr/>
          <a:lstStyle/>
          <a:p>
            <a:r>
              <a:rPr lang="en-US" sz="2800" dirty="0"/>
              <a:t>Exemplary frame exchange (access mode 3) </a:t>
            </a:r>
            <a:endParaRPr lang="en-IL" sz="2800" dirty="0"/>
          </a:p>
        </p:txBody>
      </p:sp>
      <p:sp>
        <p:nvSpPr>
          <p:cNvPr id="4" name="Slide Number Placeholder 3">
            <a:extLst>
              <a:ext uri="{FF2B5EF4-FFF2-40B4-BE49-F238E27FC236}">
                <a16:creationId xmlns:a16="http://schemas.microsoft.com/office/drawing/2014/main" id="{B9E1C11B-4F0D-4938-C791-716646A4F6AD}"/>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FDC1D862-879C-0FC0-170C-F26A0B64DB29}"/>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id="{E5BB28AF-88E6-B17D-D632-7A721710140E}"/>
              </a:ext>
            </a:extLst>
          </p:cNvPr>
          <p:cNvSpPr>
            <a:spLocks noGrp="1"/>
          </p:cNvSpPr>
          <p:nvPr>
            <p:ph type="dt" idx="15"/>
          </p:nvPr>
        </p:nvSpPr>
        <p:spPr/>
        <p:txBody>
          <a:bodyPr/>
          <a:lstStyle/>
          <a:p>
            <a:r>
              <a:rPr lang="en-IL"/>
              <a:t>March 2024</a:t>
            </a:r>
            <a:endParaRPr lang="en-GB" dirty="0"/>
          </a:p>
        </p:txBody>
      </p:sp>
      <p:graphicFrame>
        <p:nvGraphicFramePr>
          <p:cNvPr id="45" name="Table 44">
            <a:extLst>
              <a:ext uri="{FF2B5EF4-FFF2-40B4-BE49-F238E27FC236}">
                <a16:creationId xmlns:a16="http://schemas.microsoft.com/office/drawing/2014/main" id="{659B52DE-7B86-F234-18C0-0EC47C9EFB06}"/>
              </a:ext>
            </a:extLst>
          </p:cNvPr>
          <p:cNvGraphicFramePr>
            <a:graphicFrameLocks noGrp="1"/>
          </p:cNvGraphicFramePr>
          <p:nvPr>
            <p:extLst>
              <p:ext uri="{D42A27DB-BD31-4B8C-83A1-F6EECF244321}">
                <p14:modId xmlns:p14="http://schemas.microsoft.com/office/powerpoint/2010/main" val="4072858987"/>
              </p:ext>
            </p:extLst>
          </p:nvPr>
        </p:nvGraphicFramePr>
        <p:xfrm>
          <a:off x="566869" y="4458404"/>
          <a:ext cx="11085779" cy="1266674"/>
        </p:xfrm>
        <a:graphic>
          <a:graphicData uri="http://schemas.openxmlformats.org/drawingml/2006/table">
            <a:tbl>
              <a:tblPr firstRow="1" bandRow="1">
                <a:tableStyleId>{5C22544A-7EE6-4342-B048-85BDC9FD1C3A}</a:tableStyleId>
              </a:tblPr>
              <a:tblGrid>
                <a:gridCol w="720081">
                  <a:extLst>
                    <a:ext uri="{9D8B030D-6E8A-4147-A177-3AD203B41FA5}">
                      <a16:colId xmlns:a16="http://schemas.microsoft.com/office/drawing/2014/main" val="3060896685"/>
                    </a:ext>
                  </a:extLst>
                </a:gridCol>
                <a:gridCol w="561894">
                  <a:extLst>
                    <a:ext uri="{9D8B030D-6E8A-4147-A177-3AD203B41FA5}">
                      <a16:colId xmlns:a16="http://schemas.microsoft.com/office/drawing/2014/main" val="1804542677"/>
                    </a:ext>
                  </a:extLst>
                </a:gridCol>
                <a:gridCol w="1054617">
                  <a:extLst>
                    <a:ext uri="{9D8B030D-6E8A-4147-A177-3AD203B41FA5}">
                      <a16:colId xmlns:a16="http://schemas.microsoft.com/office/drawing/2014/main" val="1949626857"/>
                    </a:ext>
                  </a:extLst>
                </a:gridCol>
                <a:gridCol w="1254638">
                  <a:extLst>
                    <a:ext uri="{9D8B030D-6E8A-4147-A177-3AD203B41FA5}">
                      <a16:colId xmlns:a16="http://schemas.microsoft.com/office/drawing/2014/main" val="3899265540"/>
                    </a:ext>
                  </a:extLst>
                </a:gridCol>
                <a:gridCol w="1394042">
                  <a:extLst>
                    <a:ext uri="{9D8B030D-6E8A-4147-A177-3AD203B41FA5}">
                      <a16:colId xmlns:a16="http://schemas.microsoft.com/office/drawing/2014/main" val="452525125"/>
                    </a:ext>
                  </a:extLst>
                </a:gridCol>
                <a:gridCol w="1184936">
                  <a:extLst>
                    <a:ext uri="{9D8B030D-6E8A-4147-A177-3AD203B41FA5}">
                      <a16:colId xmlns:a16="http://schemas.microsoft.com/office/drawing/2014/main" val="1851750344"/>
                    </a:ext>
                  </a:extLst>
                </a:gridCol>
                <a:gridCol w="1115234">
                  <a:extLst>
                    <a:ext uri="{9D8B030D-6E8A-4147-A177-3AD203B41FA5}">
                      <a16:colId xmlns:a16="http://schemas.microsoft.com/office/drawing/2014/main" val="3144903000"/>
                    </a:ext>
                  </a:extLst>
                </a:gridCol>
                <a:gridCol w="3800337">
                  <a:extLst>
                    <a:ext uri="{9D8B030D-6E8A-4147-A177-3AD203B41FA5}">
                      <a16:colId xmlns:a16="http://schemas.microsoft.com/office/drawing/2014/main" val="965011906"/>
                    </a:ext>
                  </a:extLst>
                </a:gridCol>
              </a:tblGrid>
              <a:tr h="318431">
                <a:tc rowSpan="2">
                  <a:txBody>
                    <a:bodyPr/>
                    <a:lstStyle/>
                    <a:p>
                      <a:endParaRPr lang="en-US" sz="1600" dirty="0"/>
                    </a:p>
                    <a:p>
                      <a:r>
                        <a:rPr lang="en-US" sz="1600" dirty="0"/>
                        <a:t>Mode</a:t>
                      </a:r>
                      <a:endParaRPr lang="en-IL" sz="1600" dirty="0"/>
                    </a:p>
                  </a:txBody>
                  <a:tcPr/>
                </a:tc>
                <a:tc gridSpan="4">
                  <a:txBody>
                    <a:bodyPr/>
                    <a:lstStyle/>
                    <a:p>
                      <a:pPr algn="ctr"/>
                      <a:r>
                        <a:rPr lang="en-US" sz="1600" dirty="0"/>
                        <a:t>Trigger frame</a:t>
                      </a:r>
                    </a:p>
                  </a:txBody>
                  <a:tcPr/>
                </a:tc>
                <a:tc hMerge="1">
                  <a:txBody>
                    <a:bodyPr/>
                    <a:lstStyle/>
                    <a:p>
                      <a:endParaRPr/>
                    </a:p>
                  </a:txBody>
                  <a:tcPr/>
                </a:tc>
                <a:tc hMerge="1">
                  <a:txBody>
                    <a:bodyPr/>
                    <a:lstStyle/>
                    <a:p>
                      <a:endParaRPr lang="en-IL" dirty="0"/>
                    </a:p>
                  </a:txBody>
                  <a:tcPr/>
                </a:tc>
                <a:tc hMerge="1">
                  <a:txBody>
                    <a:bodyPr/>
                    <a:lstStyle/>
                    <a:p>
                      <a:endParaRPr lang="en-IL" dirty="0"/>
                    </a:p>
                  </a:txBody>
                  <a:tcPr/>
                </a:tc>
                <a:tc gridSpan="2">
                  <a:txBody>
                    <a:bodyPr/>
                    <a:lstStyle/>
                    <a:p>
                      <a:r>
                        <a:rPr lang="en-US" dirty="0"/>
                        <a:t>Response frame</a:t>
                      </a:r>
                      <a:endParaRPr lang="en-IL" dirty="0"/>
                    </a:p>
                  </a:txBody>
                  <a:tcPr/>
                </a:tc>
                <a:tc hMerge="1">
                  <a:txBody>
                    <a:bodyPr/>
                    <a:lstStyle/>
                    <a:p>
                      <a:endParaRPr lang="en-IL" dirty="0"/>
                    </a:p>
                  </a:txBody>
                  <a:tcPr/>
                </a:tc>
                <a:tc rowSpan="2">
                  <a:txBody>
                    <a:bodyPr/>
                    <a:lstStyle/>
                    <a:p>
                      <a:endParaRPr lang="en-US" dirty="0"/>
                    </a:p>
                    <a:p>
                      <a:r>
                        <a:rPr lang="en-US" dirty="0"/>
                        <a:t>Comment</a:t>
                      </a:r>
                      <a:endParaRPr lang="en-IL" dirty="0"/>
                    </a:p>
                  </a:txBody>
                  <a:tcPr/>
                </a:tc>
                <a:extLst>
                  <a:ext uri="{0D108BD9-81ED-4DB2-BD59-A6C34878D82A}">
                    <a16:rowId xmlns:a16="http://schemas.microsoft.com/office/drawing/2014/main" val="676767874"/>
                  </a:ext>
                </a:extLst>
              </a:tr>
              <a:tr h="557254">
                <a:tc vMerge="1">
                  <a:txBody>
                    <a:bodyPr/>
                    <a:lstStyle/>
                    <a:p>
                      <a:endParaRPr lang="en-IL" sz="1600" dirty="0"/>
                    </a:p>
                  </a:txBody>
                  <a:tcPr>
                    <a:solidFill>
                      <a:schemeClr val="accent1"/>
                    </a:solidFill>
                  </a:tcPr>
                </a:tc>
                <a:tc>
                  <a:txBody>
                    <a:bodyPr/>
                    <a:lstStyle/>
                    <a:p>
                      <a:r>
                        <a:rPr lang="en-US" sz="1400" b="1" dirty="0">
                          <a:solidFill>
                            <a:schemeClr val="bg1"/>
                          </a:solidFill>
                        </a:rPr>
                        <a:t>Y/N</a:t>
                      </a:r>
                      <a:endParaRPr lang="en-IL" sz="1400" b="1" dirty="0">
                        <a:solidFill>
                          <a:schemeClr val="bg1"/>
                        </a:solidFill>
                      </a:endParaRPr>
                    </a:p>
                  </a:txBody>
                  <a:tcPr>
                    <a:solidFill>
                      <a:schemeClr val="accent1"/>
                    </a:solidFill>
                  </a:tcPr>
                </a:tc>
                <a:tc>
                  <a:txBody>
                    <a:bodyPr/>
                    <a:lstStyle/>
                    <a:p>
                      <a:pPr algn="ctr"/>
                      <a:r>
                        <a:rPr lang="en-US" sz="1400" b="1" dirty="0">
                          <a:solidFill>
                            <a:schemeClr val="bg1"/>
                          </a:solidFill>
                        </a:rPr>
                        <a:t>RA</a:t>
                      </a:r>
                      <a:endParaRPr lang="en-IL" sz="1400" b="1" dirty="0">
                        <a:solidFill>
                          <a:schemeClr val="bg1"/>
                        </a:solidFill>
                      </a:endParaRPr>
                    </a:p>
                  </a:txBody>
                  <a:tcPr>
                    <a:solidFill>
                      <a:schemeClr val="accent1"/>
                    </a:solidFill>
                  </a:tcPr>
                </a:tc>
                <a:tc>
                  <a:txBody>
                    <a:bodyPr/>
                    <a:lstStyle/>
                    <a:p>
                      <a:pPr algn="ctr"/>
                      <a:r>
                        <a:rPr lang="en-US" sz="1400" b="1" dirty="0">
                          <a:solidFill>
                            <a:schemeClr val="bg1"/>
                          </a:solidFill>
                        </a:rPr>
                        <a:t>TA</a:t>
                      </a:r>
                      <a:endParaRPr lang="en-IL" sz="1400" b="1" dirty="0">
                        <a:solidFill>
                          <a:schemeClr val="bg1"/>
                        </a:solidFill>
                      </a:endParaRPr>
                    </a:p>
                  </a:txBody>
                  <a:tcPr>
                    <a:solidFill>
                      <a:schemeClr val="accent1"/>
                    </a:solidFill>
                  </a:tcPr>
                </a:tc>
                <a:tc>
                  <a:txBody>
                    <a:bodyPr/>
                    <a:lstStyle/>
                    <a:p>
                      <a:r>
                        <a:rPr lang="en-US" sz="1400" b="1" dirty="0">
                          <a:solidFill>
                            <a:schemeClr val="bg1"/>
                          </a:solidFill>
                        </a:rPr>
                        <a:t>Number of slots</a:t>
                      </a:r>
                      <a:endParaRPr lang="en-IL" sz="1400" b="1" dirty="0">
                        <a:solidFill>
                          <a:schemeClr val="bg1"/>
                        </a:solidFill>
                      </a:endParaRPr>
                    </a:p>
                  </a:txBody>
                  <a:tcPr>
                    <a:solidFill>
                      <a:schemeClr val="accent1"/>
                    </a:solidFill>
                  </a:tcPr>
                </a:tc>
                <a:tc>
                  <a:txBody>
                    <a:bodyPr/>
                    <a:lstStyle/>
                    <a:p>
                      <a:pPr algn="ctr"/>
                      <a:r>
                        <a:rPr lang="en-US" sz="1400" b="1" dirty="0">
                          <a:solidFill>
                            <a:schemeClr val="bg1"/>
                          </a:solidFill>
                        </a:rPr>
                        <a:t>RA</a:t>
                      </a:r>
                      <a:endParaRPr lang="en-IL" sz="1400" b="1" dirty="0">
                        <a:solidFill>
                          <a:schemeClr val="bg1"/>
                        </a:solidFill>
                      </a:endParaRPr>
                    </a:p>
                  </a:txBody>
                  <a:tcPr>
                    <a:solidFill>
                      <a:schemeClr val="accent1"/>
                    </a:solidFill>
                  </a:tcPr>
                </a:tc>
                <a:tc>
                  <a:txBody>
                    <a:bodyPr/>
                    <a:lstStyle/>
                    <a:p>
                      <a:pPr algn="ctr"/>
                      <a:r>
                        <a:rPr lang="en-US" sz="1400" b="1" dirty="0">
                          <a:solidFill>
                            <a:schemeClr val="bg1"/>
                          </a:solidFill>
                        </a:rPr>
                        <a:t>TA</a:t>
                      </a:r>
                      <a:endParaRPr lang="en-IL" sz="1400" b="1" dirty="0">
                        <a:solidFill>
                          <a:schemeClr val="bg1"/>
                        </a:solidFill>
                      </a:endParaRPr>
                    </a:p>
                  </a:txBody>
                  <a:tcPr>
                    <a:solidFill>
                      <a:schemeClr val="accent1"/>
                    </a:solidFill>
                  </a:tcPr>
                </a:tc>
                <a:tc vMerge="1">
                  <a:txBody>
                    <a:bodyPr/>
                    <a:lstStyle/>
                    <a:p>
                      <a:endParaRPr lang="en-IL" dirty="0"/>
                    </a:p>
                  </a:txBody>
                  <a:tcPr>
                    <a:solidFill>
                      <a:schemeClr val="accent1"/>
                    </a:solidFill>
                  </a:tcPr>
                </a:tc>
                <a:extLst>
                  <a:ext uri="{0D108BD9-81ED-4DB2-BD59-A6C34878D82A}">
                    <a16:rowId xmlns:a16="http://schemas.microsoft.com/office/drawing/2014/main" val="972816164"/>
                  </a:ext>
                </a:extLst>
              </a:tr>
              <a:tr h="343660">
                <a:tc>
                  <a:txBody>
                    <a:bodyPr/>
                    <a:lstStyle/>
                    <a:p>
                      <a:pPr algn="ctr"/>
                      <a:r>
                        <a:rPr lang="en-US" sz="1600" dirty="0"/>
                        <a:t>3</a:t>
                      </a:r>
                      <a:endParaRPr lang="en-IL" sz="1600" dirty="0"/>
                    </a:p>
                  </a:txBody>
                  <a:tcPr/>
                </a:tc>
                <a:tc>
                  <a:txBody>
                    <a:bodyPr/>
                    <a:lstStyle/>
                    <a:p>
                      <a:r>
                        <a:rPr lang="en-US" sz="1600" dirty="0"/>
                        <a:t>Y</a:t>
                      </a:r>
                      <a:endParaRPr lang="en-IL" sz="1600" dirty="0"/>
                    </a:p>
                  </a:txBody>
                  <a:tcPr/>
                </a:tc>
                <a:tc>
                  <a:txBody>
                    <a:bodyPr/>
                    <a:lstStyle/>
                    <a:p>
                      <a:pPr algn="ctr"/>
                      <a:r>
                        <a:rPr lang="en-US" sz="1600" dirty="0"/>
                        <a:t>unicast</a:t>
                      </a:r>
                      <a:endParaRPr lang="en-IL" sz="1600" dirty="0"/>
                    </a:p>
                  </a:txBody>
                  <a:tcPr/>
                </a:tc>
                <a:tc>
                  <a:txBody>
                    <a:bodyPr/>
                    <a:lstStyle/>
                    <a:p>
                      <a:pPr algn="ctr"/>
                      <a:r>
                        <a:rPr lang="en-US" sz="1600" dirty="0"/>
                        <a:t>unicast</a:t>
                      </a:r>
                      <a:endParaRPr lang="en-IL" sz="1600" dirty="0"/>
                    </a:p>
                  </a:txBody>
                  <a:tcPr/>
                </a:tc>
                <a:tc>
                  <a:txBody>
                    <a:bodyPr/>
                    <a:lstStyle/>
                    <a:p>
                      <a:pPr algn="ctr"/>
                      <a:r>
                        <a:rPr lang="en-US" sz="1600" dirty="0"/>
                        <a:t>1</a:t>
                      </a:r>
                      <a:endParaRPr lang="en-IL"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unicast</a:t>
                      </a:r>
                      <a:endParaRPr lang="en-IL"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unicast</a:t>
                      </a:r>
                      <a:endParaRPr lang="en-IL" sz="1600" dirty="0"/>
                    </a:p>
                  </a:txBody>
                  <a:tcPr/>
                </a:tc>
                <a:tc>
                  <a:txBody>
                    <a:bodyPr/>
                    <a:lstStyle/>
                    <a:p>
                      <a:endParaRPr lang="en-IL" sz="1600" dirty="0"/>
                    </a:p>
                  </a:txBody>
                  <a:tcPr/>
                </a:tc>
                <a:extLst>
                  <a:ext uri="{0D108BD9-81ED-4DB2-BD59-A6C34878D82A}">
                    <a16:rowId xmlns:a16="http://schemas.microsoft.com/office/drawing/2014/main" val="1064095848"/>
                  </a:ext>
                </a:extLst>
              </a:tr>
            </a:tbl>
          </a:graphicData>
        </a:graphic>
      </p:graphicFrame>
      <p:cxnSp>
        <p:nvCxnSpPr>
          <p:cNvPr id="61" name="Straight Connector 60">
            <a:extLst>
              <a:ext uri="{FF2B5EF4-FFF2-40B4-BE49-F238E27FC236}">
                <a16:creationId xmlns:a16="http://schemas.microsoft.com/office/drawing/2014/main" id="{AF1F1D90-04C1-0D61-A299-27611DBFD2EB}"/>
              </a:ext>
            </a:extLst>
          </p:cNvPr>
          <p:cNvCxnSpPr>
            <a:cxnSpLocks/>
          </p:cNvCxnSpPr>
          <p:nvPr/>
        </p:nvCxnSpPr>
        <p:spPr bwMode="auto">
          <a:xfrm>
            <a:off x="11904760" y="2284262"/>
            <a:ext cx="0" cy="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nvGrpSpPr>
          <p:cNvPr id="29" name="Group 28">
            <a:extLst>
              <a:ext uri="{FF2B5EF4-FFF2-40B4-BE49-F238E27FC236}">
                <a16:creationId xmlns:a16="http://schemas.microsoft.com/office/drawing/2014/main" id="{FDD0F34B-0986-6BA9-68B6-592CDB3FBF23}"/>
              </a:ext>
            </a:extLst>
          </p:cNvPr>
          <p:cNvGrpSpPr/>
          <p:nvPr/>
        </p:nvGrpSpPr>
        <p:grpSpPr>
          <a:xfrm>
            <a:off x="1653682" y="1227902"/>
            <a:ext cx="8884635" cy="2993186"/>
            <a:chOff x="1692744" y="1184609"/>
            <a:chExt cx="8363697" cy="2482524"/>
          </a:xfrm>
        </p:grpSpPr>
        <p:sp>
          <p:nvSpPr>
            <p:cNvPr id="9" name="TextBox 8">
              <a:extLst>
                <a:ext uri="{FF2B5EF4-FFF2-40B4-BE49-F238E27FC236}">
                  <a16:creationId xmlns:a16="http://schemas.microsoft.com/office/drawing/2014/main" id="{321421C3-CC32-181E-ED95-01B478196900}"/>
                </a:ext>
              </a:extLst>
            </p:cNvPr>
            <p:cNvSpPr txBox="1"/>
            <p:nvPr/>
          </p:nvSpPr>
          <p:spPr>
            <a:xfrm>
              <a:off x="7142448" y="3205636"/>
              <a:ext cx="2304256" cy="400110"/>
            </a:xfrm>
            <a:prstGeom prst="rect">
              <a:avLst/>
            </a:prstGeom>
            <a:noFill/>
          </p:spPr>
          <p:txBody>
            <a:bodyPr wrap="square" rtlCol="0">
              <a:spAutoFit/>
            </a:bodyPr>
            <a:lstStyle/>
            <a:p>
              <a:r>
                <a:rPr lang="en-US" sz="2000" dirty="0">
                  <a:solidFill>
                    <a:schemeClr val="tx1"/>
                  </a:solidFill>
                </a:rPr>
                <a:t>Response frame</a:t>
              </a:r>
              <a:endParaRPr lang="en-IL" sz="2000" dirty="0">
                <a:solidFill>
                  <a:schemeClr val="tx1"/>
                </a:solidFill>
              </a:endParaRPr>
            </a:p>
          </p:txBody>
        </p:sp>
        <p:sp>
          <p:nvSpPr>
            <p:cNvPr id="30" name="TextBox 29">
              <a:extLst>
                <a:ext uri="{FF2B5EF4-FFF2-40B4-BE49-F238E27FC236}">
                  <a16:creationId xmlns:a16="http://schemas.microsoft.com/office/drawing/2014/main" id="{F3F6CA95-CCEE-1D15-030F-0FD28924A3C9}"/>
                </a:ext>
              </a:extLst>
            </p:cNvPr>
            <p:cNvSpPr txBox="1"/>
            <p:nvPr/>
          </p:nvSpPr>
          <p:spPr>
            <a:xfrm>
              <a:off x="1692744" y="3318512"/>
              <a:ext cx="1167408" cy="307777"/>
            </a:xfrm>
            <a:prstGeom prst="rect">
              <a:avLst/>
            </a:prstGeom>
            <a:noFill/>
          </p:spPr>
          <p:txBody>
            <a:bodyPr wrap="square">
              <a:spAutoFit/>
            </a:bodyPr>
            <a:lstStyle/>
            <a:p>
              <a:r>
                <a:rPr lang="en-US" sz="1400" dirty="0">
                  <a:solidFill>
                    <a:schemeClr val="tx1"/>
                  </a:solidFill>
                </a:rPr>
                <a:t>AMP-STA</a:t>
              </a:r>
              <a:endParaRPr lang="en-IL" sz="1400" dirty="0">
                <a:solidFill>
                  <a:schemeClr val="tx1"/>
                </a:solidFill>
              </a:endParaRPr>
            </a:p>
          </p:txBody>
        </p:sp>
        <p:sp>
          <p:nvSpPr>
            <p:cNvPr id="12" name="TextBox 11">
              <a:extLst>
                <a:ext uri="{FF2B5EF4-FFF2-40B4-BE49-F238E27FC236}">
                  <a16:creationId xmlns:a16="http://schemas.microsoft.com/office/drawing/2014/main" id="{61349C3A-9923-F547-988B-91AFB7E7D2F7}"/>
                </a:ext>
              </a:extLst>
            </p:cNvPr>
            <p:cNvSpPr txBox="1"/>
            <p:nvPr/>
          </p:nvSpPr>
          <p:spPr>
            <a:xfrm>
              <a:off x="4152471" y="2343960"/>
              <a:ext cx="1918362" cy="400110"/>
            </a:xfrm>
            <a:prstGeom prst="rect">
              <a:avLst/>
            </a:prstGeom>
            <a:noFill/>
          </p:spPr>
          <p:txBody>
            <a:bodyPr wrap="square" rtlCol="0">
              <a:spAutoFit/>
            </a:bodyPr>
            <a:lstStyle/>
            <a:p>
              <a:r>
                <a:rPr lang="en-US" sz="2000" dirty="0">
                  <a:solidFill>
                    <a:schemeClr val="tx1"/>
                  </a:solidFill>
                </a:rPr>
                <a:t>Trigger frame  </a:t>
              </a:r>
              <a:endParaRPr lang="en-IL" sz="2000" dirty="0">
                <a:solidFill>
                  <a:schemeClr val="tx1"/>
                </a:solidFill>
              </a:endParaRPr>
            </a:p>
          </p:txBody>
        </p:sp>
        <p:sp>
          <p:nvSpPr>
            <p:cNvPr id="3" name="Rectangle 2">
              <a:extLst>
                <a:ext uri="{FF2B5EF4-FFF2-40B4-BE49-F238E27FC236}">
                  <a16:creationId xmlns:a16="http://schemas.microsoft.com/office/drawing/2014/main" id="{910D1DE6-746F-B970-C2C6-2A56E7B572E0}"/>
                </a:ext>
              </a:extLst>
            </p:cNvPr>
            <p:cNvSpPr/>
            <p:nvPr/>
          </p:nvSpPr>
          <p:spPr bwMode="auto">
            <a:xfrm>
              <a:off x="2927214" y="1882000"/>
              <a:ext cx="720079" cy="51427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strike="noStrike" cap="none" normalizeH="0" dirty="0">
                  <a:ln>
                    <a:noFill/>
                  </a:ln>
                  <a:solidFill>
                    <a:schemeClr val="tx1"/>
                  </a:solidFill>
                  <a:effectLst/>
                  <a:latin typeface="Times New Roman" pitchFamily="16" charset="0"/>
                  <a:ea typeface="MS Gothic" charset="-128"/>
                </a:rPr>
                <a:t>F</a:t>
              </a:r>
              <a:r>
                <a:rPr kumimoji="0" lang="en-US" sz="1200" b="0" i="0" u="none" strike="noStrike" cap="none" normalizeH="0" baseline="0" dirty="0">
                  <a:ln>
                    <a:noFill/>
                  </a:ln>
                  <a:solidFill>
                    <a:schemeClr val="tx1"/>
                  </a:solidFill>
                  <a:effectLst/>
                  <a:latin typeface="Times New Roman" pitchFamily="16" charset="0"/>
                  <a:ea typeface="MS Gothic" charset="-128"/>
                </a:rPr>
                <a:t>rame control </a:t>
              </a:r>
              <a:endParaRPr kumimoji="0" lang="en-IL" sz="1200" b="0" i="0" u="none" strike="noStrike" cap="none" normalizeH="0" baseline="0" dirty="0">
                <a:ln>
                  <a:noFill/>
                </a:ln>
                <a:solidFill>
                  <a:schemeClr val="tx1"/>
                </a:solidFill>
                <a:effectLst/>
                <a:latin typeface="Times New Roman" pitchFamily="16" charset="0"/>
                <a:ea typeface="MS Gothic" charset="-128"/>
              </a:endParaRPr>
            </a:p>
          </p:txBody>
        </p:sp>
        <p:sp>
          <p:nvSpPr>
            <p:cNvPr id="7" name="Rectangle 6">
              <a:extLst>
                <a:ext uri="{FF2B5EF4-FFF2-40B4-BE49-F238E27FC236}">
                  <a16:creationId xmlns:a16="http://schemas.microsoft.com/office/drawing/2014/main" id="{1890C731-B0E4-ACF1-B89D-8AFCEA999E08}"/>
                </a:ext>
              </a:extLst>
            </p:cNvPr>
            <p:cNvSpPr/>
            <p:nvPr/>
          </p:nvSpPr>
          <p:spPr bwMode="auto">
            <a:xfrm>
              <a:off x="3647801" y="1882000"/>
              <a:ext cx="387673" cy="51427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1" i="0" strike="noStrike" cap="none" normalizeH="0" dirty="0">
                  <a:ln>
                    <a:noFill/>
                  </a:ln>
                  <a:solidFill>
                    <a:schemeClr val="tx1"/>
                  </a:solidFill>
                  <a:effectLst/>
                  <a:latin typeface="Times New Roman" pitchFamily="16" charset="0"/>
                  <a:ea typeface="MS Gothic" charset="-128"/>
                </a:rPr>
                <a:t>…</a:t>
              </a:r>
              <a:endParaRPr kumimoji="0" lang="en-IL" sz="1400" b="1" i="0" u="none" strike="noStrike" cap="none" normalizeH="0" baseline="0" dirty="0">
                <a:ln>
                  <a:noFill/>
                </a:ln>
                <a:solidFill>
                  <a:schemeClr val="tx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0AFABFAA-9F57-8541-E450-4A58AC06F16D}"/>
                </a:ext>
              </a:extLst>
            </p:cNvPr>
            <p:cNvSpPr/>
            <p:nvPr/>
          </p:nvSpPr>
          <p:spPr bwMode="auto">
            <a:xfrm>
              <a:off x="4035474" y="1882000"/>
              <a:ext cx="432048" cy="51427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strike="noStrike" cap="none" normalizeH="0" dirty="0">
                  <a:ln>
                    <a:noFill/>
                  </a:ln>
                  <a:solidFill>
                    <a:schemeClr val="tx1"/>
                  </a:solidFill>
                  <a:effectLst/>
                  <a:latin typeface="Times New Roman" pitchFamily="16" charset="0"/>
                  <a:ea typeface="MS Gothic" charset="-128"/>
                </a:rPr>
                <a:t>RA</a:t>
              </a:r>
              <a:endParaRPr kumimoji="0" lang="en-IL" sz="1200" b="0" i="0" u="none" strike="noStrike" cap="none" normalizeH="0" baseline="0" dirty="0">
                <a:ln>
                  <a:noFill/>
                </a:ln>
                <a:solidFill>
                  <a:schemeClr val="tx1"/>
                </a:solidFill>
                <a:effectLst/>
                <a:latin typeface="Times New Roman" pitchFamily="16" charset="0"/>
                <a:ea typeface="MS Gothic" charset="-128"/>
              </a:endParaRPr>
            </a:p>
          </p:txBody>
        </p:sp>
        <p:sp>
          <p:nvSpPr>
            <p:cNvPr id="13" name="Rectangle 12">
              <a:extLst>
                <a:ext uri="{FF2B5EF4-FFF2-40B4-BE49-F238E27FC236}">
                  <a16:creationId xmlns:a16="http://schemas.microsoft.com/office/drawing/2014/main" id="{CF363D68-694F-E444-EBBC-8901BA020828}"/>
                </a:ext>
              </a:extLst>
            </p:cNvPr>
            <p:cNvSpPr/>
            <p:nvPr/>
          </p:nvSpPr>
          <p:spPr bwMode="auto">
            <a:xfrm>
              <a:off x="4466084" y="1882000"/>
              <a:ext cx="432048" cy="51427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strike="noStrike" cap="none" normalizeH="0" dirty="0">
                  <a:ln>
                    <a:noFill/>
                  </a:ln>
                  <a:solidFill>
                    <a:schemeClr val="tx1"/>
                  </a:solidFill>
                  <a:effectLst/>
                  <a:latin typeface="Times New Roman" pitchFamily="16" charset="0"/>
                  <a:ea typeface="MS Gothic" charset="-128"/>
                </a:rPr>
                <a:t> TA</a:t>
              </a:r>
              <a:endParaRPr kumimoji="0" lang="en-IL" sz="1200" b="0" i="0" u="none" strike="noStrike" cap="none" normalizeH="0" baseline="0" dirty="0">
                <a:ln>
                  <a:noFill/>
                </a:ln>
                <a:solidFill>
                  <a:schemeClr val="tx1"/>
                </a:solidFill>
                <a:effectLst/>
                <a:latin typeface="Times New Roman" pitchFamily="16" charset="0"/>
                <a:ea typeface="MS Gothic" charset="-128"/>
              </a:endParaRPr>
            </a:p>
          </p:txBody>
        </p:sp>
        <p:sp>
          <p:nvSpPr>
            <p:cNvPr id="14" name="Rectangle 13">
              <a:extLst>
                <a:ext uri="{FF2B5EF4-FFF2-40B4-BE49-F238E27FC236}">
                  <a16:creationId xmlns:a16="http://schemas.microsoft.com/office/drawing/2014/main" id="{3FCF3ADC-4452-BA81-43E9-8FFC00A49541}"/>
                </a:ext>
              </a:extLst>
            </p:cNvPr>
            <p:cNvSpPr/>
            <p:nvPr/>
          </p:nvSpPr>
          <p:spPr bwMode="auto">
            <a:xfrm>
              <a:off x="4898640" y="1882000"/>
              <a:ext cx="1443236" cy="51427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strike="noStrike" cap="none" normalizeH="0" dirty="0">
                  <a:ln>
                    <a:noFill/>
                  </a:ln>
                  <a:solidFill>
                    <a:schemeClr val="tx1"/>
                  </a:solidFill>
                  <a:effectLst/>
                  <a:latin typeface="Times New Roman" pitchFamily="16" charset="0"/>
                  <a:ea typeface="MS Gothic" charset="-128"/>
                </a:rPr>
                <a:t>Duration and Number of slots</a:t>
              </a:r>
              <a:endParaRPr kumimoji="0" lang="en-IL" sz="1200" b="0" i="0" u="none" strike="noStrike" cap="none" normalizeH="0" baseline="0" dirty="0">
                <a:ln>
                  <a:noFill/>
                </a:ln>
                <a:solidFill>
                  <a:schemeClr val="tx1"/>
                </a:solidFill>
                <a:effectLst/>
                <a:latin typeface="Times New Roman" pitchFamily="16" charset="0"/>
                <a:ea typeface="MS Gothic" charset="-128"/>
              </a:endParaRPr>
            </a:p>
          </p:txBody>
        </p:sp>
        <p:sp>
          <p:nvSpPr>
            <p:cNvPr id="16" name="Rectangle 15">
              <a:extLst>
                <a:ext uri="{FF2B5EF4-FFF2-40B4-BE49-F238E27FC236}">
                  <a16:creationId xmlns:a16="http://schemas.microsoft.com/office/drawing/2014/main" id="{F216A170-D2B9-A0FE-4399-A6BA4B72E5F9}"/>
                </a:ext>
              </a:extLst>
            </p:cNvPr>
            <p:cNvSpPr/>
            <p:nvPr/>
          </p:nvSpPr>
          <p:spPr bwMode="auto">
            <a:xfrm>
              <a:off x="6341877" y="1881079"/>
              <a:ext cx="502460" cy="51427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1" i="0" strike="noStrike" cap="none" normalizeH="0" dirty="0">
                  <a:ln>
                    <a:noFill/>
                  </a:ln>
                  <a:solidFill>
                    <a:schemeClr val="tx1"/>
                  </a:solidFill>
                  <a:effectLst/>
                  <a:latin typeface="Times New Roman" pitchFamily="16" charset="0"/>
                  <a:ea typeface="MS Gothic" charset="-128"/>
                </a:rPr>
                <a:t>…</a:t>
              </a:r>
              <a:endParaRPr kumimoji="0" lang="en-IL" sz="1200" b="1" i="0" u="none" strike="noStrike" cap="none" normalizeH="0" baseline="0" dirty="0">
                <a:ln>
                  <a:noFill/>
                </a:ln>
                <a:solidFill>
                  <a:schemeClr val="tx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1BCED5FA-18A1-5234-E19D-55DDE4E3CFB4}"/>
                </a:ext>
              </a:extLst>
            </p:cNvPr>
            <p:cNvSpPr/>
            <p:nvPr/>
          </p:nvSpPr>
          <p:spPr bwMode="auto">
            <a:xfrm>
              <a:off x="2076733" y="1880900"/>
              <a:ext cx="708443" cy="51427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strike="noStrike" cap="none" normalizeH="0" dirty="0">
                  <a:ln>
                    <a:noFill/>
                  </a:ln>
                  <a:solidFill>
                    <a:schemeClr val="tx1"/>
                  </a:solidFill>
                  <a:effectLst/>
                  <a:latin typeface="Times New Roman" pitchFamily="16" charset="0"/>
                  <a:ea typeface="MS Gothic" charset="-128"/>
                </a:rPr>
                <a:t>CTS to self</a:t>
              </a:r>
              <a:endParaRPr kumimoji="0" lang="en-IL" sz="1200" b="0" i="0" u="none" strike="noStrike" cap="none" normalizeH="0" baseline="0" dirty="0">
                <a:ln>
                  <a:noFill/>
                </a:ln>
                <a:solidFill>
                  <a:schemeClr val="tx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31EE751A-ADF9-A441-AB58-3416286EB112}"/>
                </a:ext>
              </a:extLst>
            </p:cNvPr>
            <p:cNvSpPr/>
            <p:nvPr/>
          </p:nvSpPr>
          <p:spPr bwMode="auto">
            <a:xfrm>
              <a:off x="6969961" y="2712158"/>
              <a:ext cx="720079" cy="51427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strike="noStrike" cap="none" normalizeH="0" dirty="0">
                  <a:ln>
                    <a:noFill/>
                  </a:ln>
                  <a:solidFill>
                    <a:schemeClr val="tx1"/>
                  </a:solidFill>
                  <a:effectLst/>
                  <a:latin typeface="Times New Roman" pitchFamily="16" charset="0"/>
                  <a:ea typeface="MS Gothic" charset="-128"/>
                </a:rPr>
                <a:t>F</a:t>
              </a:r>
              <a:r>
                <a:rPr kumimoji="0" lang="en-US" sz="1200" b="0" i="0" u="none" strike="noStrike" cap="none" normalizeH="0" baseline="0" dirty="0">
                  <a:ln>
                    <a:noFill/>
                  </a:ln>
                  <a:solidFill>
                    <a:schemeClr val="tx1"/>
                  </a:solidFill>
                  <a:effectLst/>
                  <a:latin typeface="Times New Roman" pitchFamily="16" charset="0"/>
                  <a:ea typeface="MS Gothic" charset="-128"/>
                </a:rPr>
                <a:t>rame control </a:t>
              </a:r>
              <a:endParaRPr kumimoji="0" lang="en-IL" sz="1200" b="0" i="0" u="none" strike="noStrike" cap="none" normalizeH="0" baseline="0" dirty="0">
                <a:ln>
                  <a:noFill/>
                </a:ln>
                <a:solidFill>
                  <a:schemeClr val="tx1"/>
                </a:solidFill>
                <a:effectLst/>
                <a:latin typeface="Times New Roman" pitchFamily="16" charset="0"/>
                <a:ea typeface="MS Gothic" charset="-128"/>
              </a:endParaRPr>
            </a:p>
          </p:txBody>
        </p:sp>
        <p:sp>
          <p:nvSpPr>
            <p:cNvPr id="20" name="Rectangle 19">
              <a:extLst>
                <a:ext uri="{FF2B5EF4-FFF2-40B4-BE49-F238E27FC236}">
                  <a16:creationId xmlns:a16="http://schemas.microsoft.com/office/drawing/2014/main" id="{16C67247-5ECA-D94B-F45C-1B75EE6F7689}"/>
                </a:ext>
              </a:extLst>
            </p:cNvPr>
            <p:cNvSpPr/>
            <p:nvPr/>
          </p:nvSpPr>
          <p:spPr bwMode="auto">
            <a:xfrm>
              <a:off x="8076703" y="2712157"/>
              <a:ext cx="429566" cy="51427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strike="noStrike" cap="none" normalizeH="0" dirty="0">
                  <a:ln>
                    <a:noFill/>
                  </a:ln>
                  <a:solidFill>
                    <a:schemeClr val="tx1"/>
                  </a:solidFill>
                  <a:effectLst/>
                  <a:latin typeface="Times New Roman" pitchFamily="16" charset="0"/>
                  <a:ea typeface="MS Gothic" charset="-128"/>
                </a:rPr>
                <a:t>RA</a:t>
              </a:r>
              <a:endParaRPr kumimoji="0" lang="en-IL" sz="1200" b="0" i="0" u="none" strike="noStrike" cap="none" normalizeH="0" baseline="0" dirty="0">
                <a:ln>
                  <a:noFill/>
                </a:ln>
                <a:solidFill>
                  <a:schemeClr val="tx1"/>
                </a:solidFill>
                <a:effectLst/>
                <a:latin typeface="Times New Roman" pitchFamily="16" charset="0"/>
                <a:ea typeface="MS Gothic" charset="-128"/>
              </a:endParaRPr>
            </a:p>
          </p:txBody>
        </p:sp>
        <p:sp>
          <p:nvSpPr>
            <p:cNvPr id="21" name="Rectangle 20">
              <a:extLst>
                <a:ext uri="{FF2B5EF4-FFF2-40B4-BE49-F238E27FC236}">
                  <a16:creationId xmlns:a16="http://schemas.microsoft.com/office/drawing/2014/main" id="{DD9B62E8-EB6D-81D4-01F2-541722761534}"/>
                </a:ext>
              </a:extLst>
            </p:cNvPr>
            <p:cNvSpPr/>
            <p:nvPr/>
          </p:nvSpPr>
          <p:spPr bwMode="auto">
            <a:xfrm>
              <a:off x="8506270" y="2712157"/>
              <a:ext cx="433700" cy="51427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strike="noStrike" cap="none" normalizeH="0" dirty="0">
                  <a:ln>
                    <a:noFill/>
                  </a:ln>
                  <a:solidFill>
                    <a:schemeClr val="tx1"/>
                  </a:solidFill>
                  <a:effectLst/>
                  <a:latin typeface="Times New Roman" pitchFamily="16" charset="0"/>
                  <a:ea typeface="MS Gothic" charset="-128"/>
                </a:rPr>
                <a:t> TA</a:t>
              </a:r>
              <a:endParaRPr kumimoji="0" lang="en-IL" sz="1200" b="0" i="0" u="none" strike="noStrike" cap="none" normalizeH="0" baseline="0" dirty="0">
                <a:ln>
                  <a:noFill/>
                </a:ln>
                <a:solidFill>
                  <a:schemeClr val="tx1"/>
                </a:solidFill>
                <a:effectLst/>
                <a:latin typeface="Times New Roman" pitchFamily="16" charset="0"/>
                <a:ea typeface="MS Gothic" charset="-128"/>
              </a:endParaRPr>
            </a:p>
          </p:txBody>
        </p:sp>
        <p:sp>
          <p:nvSpPr>
            <p:cNvPr id="22" name="Rectangle 21">
              <a:extLst>
                <a:ext uri="{FF2B5EF4-FFF2-40B4-BE49-F238E27FC236}">
                  <a16:creationId xmlns:a16="http://schemas.microsoft.com/office/drawing/2014/main" id="{16E960CF-ABA3-0970-3279-2D93DA2733AF}"/>
                </a:ext>
              </a:extLst>
            </p:cNvPr>
            <p:cNvSpPr/>
            <p:nvPr/>
          </p:nvSpPr>
          <p:spPr bwMode="auto">
            <a:xfrm>
              <a:off x="8939142" y="2712157"/>
              <a:ext cx="429391" cy="51427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1" i="0" strike="noStrike" cap="none" normalizeH="0">
                  <a:ln>
                    <a:noFill/>
                  </a:ln>
                  <a:solidFill>
                    <a:schemeClr val="tx1"/>
                  </a:solidFill>
                  <a:effectLst/>
                  <a:latin typeface="Times New Roman" pitchFamily="16" charset="0"/>
                  <a:ea typeface="MS Gothic" charset="-128"/>
                </a:rPr>
                <a:t>…</a:t>
              </a:r>
              <a:endParaRPr kumimoji="0" lang="en-IL" sz="1200" b="1" i="0" u="none" strike="noStrike" cap="none" normalizeH="0" baseline="0" dirty="0">
                <a:ln>
                  <a:noFill/>
                </a:ln>
                <a:solidFill>
                  <a:schemeClr val="tx1"/>
                </a:solidFill>
                <a:effectLst/>
                <a:latin typeface="Times New Roman" pitchFamily="16" charset="0"/>
                <a:ea typeface="MS Gothic" charset="-128"/>
              </a:endParaRPr>
            </a:p>
          </p:txBody>
        </p:sp>
        <p:cxnSp>
          <p:nvCxnSpPr>
            <p:cNvPr id="26" name="Straight Connector 25">
              <a:extLst>
                <a:ext uri="{FF2B5EF4-FFF2-40B4-BE49-F238E27FC236}">
                  <a16:creationId xmlns:a16="http://schemas.microsoft.com/office/drawing/2014/main" id="{A4E3BED3-4C0A-ECB9-4148-802C4AF10AAE}"/>
                </a:ext>
              </a:extLst>
            </p:cNvPr>
            <p:cNvCxnSpPr>
              <a:cxnSpLocks/>
            </p:cNvCxnSpPr>
            <p:nvPr/>
          </p:nvCxnSpPr>
          <p:spPr bwMode="auto">
            <a:xfrm>
              <a:off x="1906415" y="2395177"/>
              <a:ext cx="7872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7" name="Straight Connector 26">
              <a:extLst>
                <a:ext uri="{FF2B5EF4-FFF2-40B4-BE49-F238E27FC236}">
                  <a16:creationId xmlns:a16="http://schemas.microsoft.com/office/drawing/2014/main" id="{81E64DDD-1BA3-62E9-720A-827A75A789B0}"/>
                </a:ext>
              </a:extLst>
            </p:cNvPr>
            <p:cNvCxnSpPr>
              <a:cxnSpLocks/>
            </p:cNvCxnSpPr>
            <p:nvPr/>
          </p:nvCxnSpPr>
          <p:spPr bwMode="auto">
            <a:xfrm>
              <a:off x="1978423" y="3226435"/>
              <a:ext cx="7800752"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8" name="TextBox 27">
              <a:extLst>
                <a:ext uri="{FF2B5EF4-FFF2-40B4-BE49-F238E27FC236}">
                  <a16:creationId xmlns:a16="http://schemas.microsoft.com/office/drawing/2014/main" id="{5103D9CC-EA48-B914-FD60-4F8A697D79D1}"/>
                </a:ext>
              </a:extLst>
            </p:cNvPr>
            <p:cNvSpPr txBox="1"/>
            <p:nvPr/>
          </p:nvSpPr>
          <p:spPr>
            <a:xfrm>
              <a:off x="1692744" y="2543723"/>
              <a:ext cx="720079" cy="461665"/>
            </a:xfrm>
            <a:prstGeom prst="rect">
              <a:avLst/>
            </a:prstGeom>
            <a:noFill/>
          </p:spPr>
          <p:txBody>
            <a:bodyPr wrap="square" rtlCol="0">
              <a:spAutoFit/>
            </a:bodyPr>
            <a:lstStyle/>
            <a:p>
              <a:r>
                <a:rPr lang="en-US" sz="1200" dirty="0">
                  <a:solidFill>
                    <a:schemeClr val="tx1"/>
                  </a:solidFill>
                </a:rPr>
                <a:t>AMP AP STA</a:t>
              </a:r>
              <a:endParaRPr lang="en-IL" sz="1200" dirty="0">
                <a:solidFill>
                  <a:schemeClr val="tx1"/>
                </a:solidFill>
              </a:endParaRPr>
            </a:p>
          </p:txBody>
        </p:sp>
        <p:cxnSp>
          <p:nvCxnSpPr>
            <p:cNvPr id="35" name="Straight Connector 34">
              <a:extLst>
                <a:ext uri="{FF2B5EF4-FFF2-40B4-BE49-F238E27FC236}">
                  <a16:creationId xmlns:a16="http://schemas.microsoft.com/office/drawing/2014/main" id="{A20509E8-0900-F95E-3BF7-C492C99E5440}"/>
                </a:ext>
              </a:extLst>
            </p:cNvPr>
            <p:cNvCxnSpPr>
              <a:cxnSpLocks/>
            </p:cNvCxnSpPr>
            <p:nvPr/>
          </p:nvCxnSpPr>
          <p:spPr bwMode="auto">
            <a:xfrm>
              <a:off x="6844337" y="1766548"/>
              <a:ext cx="0" cy="1554349"/>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0" name="Straight Arrow Connector 39">
              <a:extLst>
                <a:ext uri="{FF2B5EF4-FFF2-40B4-BE49-F238E27FC236}">
                  <a16:creationId xmlns:a16="http://schemas.microsoft.com/office/drawing/2014/main" id="{A4E0419D-1DB0-0B4B-E048-AE8F67C370E5}"/>
                </a:ext>
              </a:extLst>
            </p:cNvPr>
            <p:cNvCxnSpPr>
              <a:cxnSpLocks/>
            </p:cNvCxnSpPr>
            <p:nvPr/>
          </p:nvCxnSpPr>
          <p:spPr bwMode="auto">
            <a:xfrm>
              <a:off x="2785176" y="1576385"/>
              <a:ext cx="6577945"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42" name="TextBox 41">
              <a:extLst>
                <a:ext uri="{FF2B5EF4-FFF2-40B4-BE49-F238E27FC236}">
                  <a16:creationId xmlns:a16="http://schemas.microsoft.com/office/drawing/2014/main" id="{77720AB6-15C2-059B-407B-6881990331C1}"/>
                </a:ext>
              </a:extLst>
            </p:cNvPr>
            <p:cNvSpPr txBox="1"/>
            <p:nvPr/>
          </p:nvSpPr>
          <p:spPr>
            <a:xfrm>
              <a:off x="4031296" y="1232910"/>
              <a:ext cx="2147503" cy="369332"/>
            </a:xfrm>
            <a:prstGeom prst="rect">
              <a:avLst/>
            </a:prstGeom>
            <a:noFill/>
          </p:spPr>
          <p:txBody>
            <a:bodyPr wrap="square" rtlCol="0">
              <a:spAutoFit/>
            </a:bodyPr>
            <a:lstStyle/>
            <a:p>
              <a:r>
                <a:rPr lang="en-US" sz="1800" dirty="0">
                  <a:solidFill>
                    <a:schemeClr val="tx1"/>
                  </a:solidFill>
                </a:rPr>
                <a:t>Protection</a:t>
              </a:r>
              <a:endParaRPr lang="en-IL" sz="1800" baseline="-25000" dirty="0">
                <a:solidFill>
                  <a:schemeClr val="tx1"/>
                </a:solidFill>
              </a:endParaRPr>
            </a:p>
          </p:txBody>
        </p:sp>
        <p:cxnSp>
          <p:nvCxnSpPr>
            <p:cNvPr id="52" name="Straight Connector 51">
              <a:extLst>
                <a:ext uri="{FF2B5EF4-FFF2-40B4-BE49-F238E27FC236}">
                  <a16:creationId xmlns:a16="http://schemas.microsoft.com/office/drawing/2014/main" id="{039A48C1-C183-CC27-AF9C-2DB9699FBBCE}"/>
                </a:ext>
              </a:extLst>
            </p:cNvPr>
            <p:cNvCxnSpPr>
              <a:cxnSpLocks/>
            </p:cNvCxnSpPr>
            <p:nvPr/>
          </p:nvCxnSpPr>
          <p:spPr bwMode="auto">
            <a:xfrm>
              <a:off x="2785176" y="1360782"/>
              <a:ext cx="0" cy="226550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3" name="Straight Connector 52">
              <a:extLst>
                <a:ext uri="{FF2B5EF4-FFF2-40B4-BE49-F238E27FC236}">
                  <a16:creationId xmlns:a16="http://schemas.microsoft.com/office/drawing/2014/main" id="{79372B47-353B-78ED-C620-3C22F4545E42}"/>
                </a:ext>
              </a:extLst>
            </p:cNvPr>
            <p:cNvCxnSpPr>
              <a:cxnSpLocks/>
            </p:cNvCxnSpPr>
            <p:nvPr/>
          </p:nvCxnSpPr>
          <p:spPr bwMode="auto">
            <a:xfrm>
              <a:off x="9363121" y="1360782"/>
              <a:ext cx="0" cy="217045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0" name="Straight Arrow Connector 69">
              <a:extLst>
                <a:ext uri="{FF2B5EF4-FFF2-40B4-BE49-F238E27FC236}">
                  <a16:creationId xmlns:a16="http://schemas.microsoft.com/office/drawing/2014/main" id="{8289F5FD-FA90-8EFB-F540-D4D123BAD4B9}"/>
                </a:ext>
              </a:extLst>
            </p:cNvPr>
            <p:cNvCxnSpPr>
              <a:cxnSpLocks/>
            </p:cNvCxnSpPr>
            <p:nvPr/>
          </p:nvCxnSpPr>
          <p:spPr bwMode="auto">
            <a:xfrm>
              <a:off x="6826080" y="2212746"/>
              <a:ext cx="2537041"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71" name="TextBox 70">
              <a:extLst>
                <a:ext uri="{FF2B5EF4-FFF2-40B4-BE49-F238E27FC236}">
                  <a16:creationId xmlns:a16="http://schemas.microsoft.com/office/drawing/2014/main" id="{7D444205-5B89-2EB5-5EC5-2EC0B238B048}"/>
                </a:ext>
              </a:extLst>
            </p:cNvPr>
            <p:cNvSpPr txBox="1"/>
            <p:nvPr/>
          </p:nvSpPr>
          <p:spPr>
            <a:xfrm>
              <a:off x="7946800" y="1809508"/>
              <a:ext cx="559470" cy="369332"/>
            </a:xfrm>
            <a:prstGeom prst="rect">
              <a:avLst/>
            </a:prstGeom>
            <a:noFill/>
          </p:spPr>
          <p:txBody>
            <a:bodyPr wrap="square" rtlCol="0">
              <a:spAutoFit/>
            </a:bodyPr>
            <a:lstStyle/>
            <a:p>
              <a:r>
                <a:rPr lang="en-US" sz="1800" dirty="0">
                  <a:solidFill>
                    <a:schemeClr val="tx1"/>
                  </a:solidFill>
                </a:rPr>
                <a:t>Slot</a:t>
              </a:r>
              <a:endParaRPr lang="en-IL" sz="1800" baseline="-25000" dirty="0">
                <a:solidFill>
                  <a:schemeClr val="tx1"/>
                </a:solidFill>
              </a:endParaRPr>
            </a:p>
          </p:txBody>
        </p:sp>
        <p:sp>
          <p:nvSpPr>
            <p:cNvPr id="77" name="Rectangle 76">
              <a:extLst>
                <a:ext uri="{FF2B5EF4-FFF2-40B4-BE49-F238E27FC236}">
                  <a16:creationId xmlns:a16="http://schemas.microsoft.com/office/drawing/2014/main" id="{6E704CD8-2226-BF72-5A00-E517F1F3EE85}"/>
                </a:ext>
              </a:extLst>
            </p:cNvPr>
            <p:cNvSpPr/>
            <p:nvPr/>
          </p:nvSpPr>
          <p:spPr bwMode="auto">
            <a:xfrm>
              <a:off x="1692745" y="1184609"/>
              <a:ext cx="8363696" cy="248252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IL" sz="2400" b="0" i="0" u="none" strike="noStrike" cap="none" normalizeH="0" baseline="0">
                <a:ln>
                  <a:noFill/>
                </a:ln>
                <a:solidFill>
                  <a:schemeClr val="bg1"/>
                </a:solidFill>
                <a:effectLst/>
                <a:latin typeface="Times New Roman" pitchFamily="16" charset="0"/>
                <a:ea typeface="MS Gothic" charset="-128"/>
              </a:endParaRPr>
            </a:p>
          </p:txBody>
        </p:sp>
        <p:sp>
          <p:nvSpPr>
            <p:cNvPr id="8" name="Rectangle 7">
              <a:extLst>
                <a:ext uri="{FF2B5EF4-FFF2-40B4-BE49-F238E27FC236}">
                  <a16:creationId xmlns:a16="http://schemas.microsoft.com/office/drawing/2014/main" id="{587B0C6F-19CC-BD03-42EA-2E3B3ACA0EBA}"/>
                </a:ext>
              </a:extLst>
            </p:cNvPr>
            <p:cNvSpPr/>
            <p:nvPr/>
          </p:nvSpPr>
          <p:spPr bwMode="auto">
            <a:xfrm>
              <a:off x="7683351" y="2712157"/>
              <a:ext cx="393349" cy="51427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1" i="0" strike="noStrike" cap="none" normalizeH="0" dirty="0">
                  <a:ln>
                    <a:noFill/>
                  </a:ln>
                  <a:solidFill>
                    <a:schemeClr val="tx1"/>
                  </a:solidFill>
                  <a:effectLst/>
                  <a:latin typeface="Times New Roman" pitchFamily="16" charset="0"/>
                  <a:ea typeface="MS Gothic" charset="-128"/>
                </a:rPr>
                <a:t>…</a:t>
              </a:r>
              <a:endParaRPr kumimoji="0" lang="en-IL" sz="1400" b="1" i="0" u="none" strike="noStrike" cap="none" normalizeH="0" baseline="0" dirty="0">
                <a:ln>
                  <a:noFill/>
                </a:ln>
                <a:solidFill>
                  <a:schemeClr val="tx1"/>
                </a:solidFill>
                <a:effectLst/>
                <a:latin typeface="Times New Roman" pitchFamily="16" charset="0"/>
                <a:ea typeface="MS Gothic" charset="-128"/>
              </a:endParaRPr>
            </a:p>
          </p:txBody>
        </p:sp>
      </p:grpSp>
    </p:spTree>
    <p:extLst>
      <p:ext uri="{BB962C8B-B14F-4D97-AF65-F5344CB8AC3E}">
        <p14:creationId xmlns:p14="http://schemas.microsoft.com/office/powerpoint/2010/main" val="2517069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D9AB6F-B682-C3C4-BB7A-D2A7EA01578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9BB36E9-62C4-1931-2993-A3CE0DBB710D}"/>
              </a:ext>
            </a:extLst>
          </p:cNvPr>
          <p:cNvSpPr>
            <a:spLocks noGrp="1"/>
          </p:cNvSpPr>
          <p:nvPr>
            <p:ph type="title"/>
          </p:nvPr>
        </p:nvSpPr>
        <p:spPr>
          <a:xfrm>
            <a:off x="914401" y="685801"/>
            <a:ext cx="10361084" cy="438943"/>
          </a:xfrm>
        </p:spPr>
        <p:txBody>
          <a:bodyPr/>
          <a:lstStyle/>
          <a:p>
            <a:r>
              <a:rPr lang="en-US" dirty="0"/>
              <a:t>Three modes of access - comparison </a:t>
            </a:r>
            <a:endParaRPr lang="en-GB" dirty="0"/>
          </a:p>
        </p:txBody>
      </p:sp>
      <p:sp>
        <p:nvSpPr>
          <p:cNvPr id="9218" name="Rectangle 2">
            <a:extLst>
              <a:ext uri="{FF2B5EF4-FFF2-40B4-BE49-F238E27FC236}">
                <a16:creationId xmlns:a16="http://schemas.microsoft.com/office/drawing/2014/main" id="{3193487B-FF4A-E6CE-F601-FD3BD7EABDA3}"/>
              </a:ext>
            </a:extLst>
          </p:cNvPr>
          <p:cNvSpPr>
            <a:spLocks noGrp="1" noChangeArrowheads="1"/>
          </p:cNvSpPr>
          <p:nvPr>
            <p:ph idx="1"/>
          </p:nvPr>
        </p:nvSpPr>
        <p:spPr>
          <a:ln/>
        </p:spPr>
        <p:txBody>
          <a:bodyPr/>
          <a:lstStyle/>
          <a:p>
            <a:pPr>
              <a:buFont typeface="Times New Roman" pitchFamily="16" charset="0"/>
              <a:buChar char="•"/>
            </a:pPr>
            <a:r>
              <a:rPr lang="en-GB" dirty="0"/>
              <a:t>[begin placing presentation body text here]</a:t>
            </a:r>
          </a:p>
        </p:txBody>
      </p:sp>
      <p:sp>
        <p:nvSpPr>
          <p:cNvPr id="6" name="Slide Number Placeholder 5">
            <a:extLst>
              <a:ext uri="{FF2B5EF4-FFF2-40B4-BE49-F238E27FC236}">
                <a16:creationId xmlns:a16="http://schemas.microsoft.com/office/drawing/2014/main" id="{0368AF8D-38C9-1281-8220-C93F35D75777}"/>
              </a:ext>
            </a:extLst>
          </p:cNvPr>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a:extLst>
              <a:ext uri="{FF2B5EF4-FFF2-40B4-BE49-F238E27FC236}">
                <a16:creationId xmlns:a16="http://schemas.microsoft.com/office/drawing/2014/main" id="{42BAB50F-D6F5-2070-8A70-AFB4FBD9FB09}"/>
              </a:ext>
            </a:extLst>
          </p:cNvPr>
          <p:cNvSpPr>
            <a:spLocks noGrp="1"/>
          </p:cNvSpPr>
          <p:nvPr>
            <p:ph type="ftr" idx="14"/>
          </p:nvPr>
        </p:nvSpPr>
        <p:spPr/>
        <p:txBody>
          <a:bodyPr/>
          <a:lstStyle/>
          <a:p>
            <a:r>
              <a:rPr lang="en-GB"/>
              <a:t>Solomon Trainin, Wiliot</a:t>
            </a:r>
            <a:endParaRPr lang="en-GB" dirty="0"/>
          </a:p>
        </p:txBody>
      </p:sp>
      <p:sp>
        <p:nvSpPr>
          <p:cNvPr id="4" name="Date Placeholder 3">
            <a:extLst>
              <a:ext uri="{FF2B5EF4-FFF2-40B4-BE49-F238E27FC236}">
                <a16:creationId xmlns:a16="http://schemas.microsoft.com/office/drawing/2014/main" id="{D1F2CA1C-EA47-AEB5-41D2-47364FD83347}"/>
              </a:ext>
            </a:extLst>
          </p:cNvPr>
          <p:cNvSpPr>
            <a:spLocks noGrp="1"/>
          </p:cNvSpPr>
          <p:nvPr>
            <p:ph type="dt" idx="15"/>
          </p:nvPr>
        </p:nvSpPr>
        <p:spPr/>
        <p:txBody>
          <a:bodyPr/>
          <a:lstStyle/>
          <a:p>
            <a:r>
              <a:rPr lang="en-IL"/>
              <a:t>March 2024</a:t>
            </a:r>
            <a:endParaRPr lang="en-GB"/>
          </a:p>
        </p:txBody>
      </p:sp>
      <p:graphicFrame>
        <p:nvGraphicFramePr>
          <p:cNvPr id="3" name="Table 2">
            <a:extLst>
              <a:ext uri="{FF2B5EF4-FFF2-40B4-BE49-F238E27FC236}">
                <a16:creationId xmlns:a16="http://schemas.microsoft.com/office/drawing/2014/main" id="{5D4C8D15-3D18-70C8-B187-8AA941827605}"/>
              </a:ext>
            </a:extLst>
          </p:cNvPr>
          <p:cNvGraphicFramePr>
            <a:graphicFrameLocks noGrp="1"/>
          </p:cNvGraphicFramePr>
          <p:nvPr>
            <p:extLst>
              <p:ext uri="{D42A27DB-BD31-4B8C-83A1-F6EECF244321}">
                <p14:modId xmlns:p14="http://schemas.microsoft.com/office/powerpoint/2010/main" val="3481844421"/>
              </p:ext>
            </p:extLst>
          </p:nvPr>
        </p:nvGraphicFramePr>
        <p:xfrm>
          <a:off x="421107" y="1189421"/>
          <a:ext cx="11449270" cy="5303520"/>
        </p:xfrm>
        <a:graphic>
          <a:graphicData uri="http://schemas.openxmlformats.org/drawingml/2006/table">
            <a:tbl>
              <a:tblPr firstRow="1" bandRow="1">
                <a:tableStyleId>{5C22544A-7EE6-4342-B048-85BDC9FD1C3A}</a:tableStyleId>
              </a:tblPr>
              <a:tblGrid>
                <a:gridCol w="406072">
                  <a:extLst>
                    <a:ext uri="{9D8B030D-6E8A-4147-A177-3AD203B41FA5}">
                      <a16:colId xmlns:a16="http://schemas.microsoft.com/office/drawing/2014/main" val="1990839990"/>
                    </a:ext>
                  </a:extLst>
                </a:gridCol>
                <a:gridCol w="1682160">
                  <a:extLst>
                    <a:ext uri="{9D8B030D-6E8A-4147-A177-3AD203B41FA5}">
                      <a16:colId xmlns:a16="http://schemas.microsoft.com/office/drawing/2014/main" val="3731124367"/>
                    </a:ext>
                  </a:extLst>
                </a:gridCol>
                <a:gridCol w="2160240">
                  <a:extLst>
                    <a:ext uri="{9D8B030D-6E8A-4147-A177-3AD203B41FA5}">
                      <a16:colId xmlns:a16="http://schemas.microsoft.com/office/drawing/2014/main" val="3494558431"/>
                    </a:ext>
                  </a:extLst>
                </a:gridCol>
                <a:gridCol w="2088232">
                  <a:extLst>
                    <a:ext uri="{9D8B030D-6E8A-4147-A177-3AD203B41FA5}">
                      <a16:colId xmlns:a16="http://schemas.microsoft.com/office/drawing/2014/main" val="543728858"/>
                    </a:ext>
                  </a:extLst>
                </a:gridCol>
                <a:gridCol w="2304256">
                  <a:extLst>
                    <a:ext uri="{9D8B030D-6E8A-4147-A177-3AD203B41FA5}">
                      <a16:colId xmlns:a16="http://schemas.microsoft.com/office/drawing/2014/main" val="3282727821"/>
                    </a:ext>
                  </a:extLst>
                </a:gridCol>
                <a:gridCol w="2808310">
                  <a:extLst>
                    <a:ext uri="{9D8B030D-6E8A-4147-A177-3AD203B41FA5}">
                      <a16:colId xmlns:a16="http://schemas.microsoft.com/office/drawing/2014/main" val="2465036876"/>
                    </a:ext>
                  </a:extLst>
                </a:gridCol>
              </a:tblGrid>
              <a:tr h="326991">
                <a:tc>
                  <a:txBody>
                    <a:bodyPr/>
                    <a:lstStyle/>
                    <a:p>
                      <a:r>
                        <a:rPr lang="en-US" sz="1600" dirty="0"/>
                        <a:t>#</a:t>
                      </a:r>
                      <a:endParaRPr lang="en-IL" sz="1600" dirty="0"/>
                    </a:p>
                  </a:txBody>
                  <a:tcPr/>
                </a:tc>
                <a:tc>
                  <a:txBody>
                    <a:bodyPr/>
                    <a:lstStyle/>
                    <a:p>
                      <a:r>
                        <a:rPr lang="en-US" sz="1600" dirty="0"/>
                        <a:t>Mode</a:t>
                      </a:r>
                      <a:endParaRPr lang="en-IL" sz="1600" dirty="0"/>
                    </a:p>
                  </a:txBody>
                  <a:tcPr/>
                </a:tc>
                <a:tc>
                  <a:txBody>
                    <a:bodyPr/>
                    <a:lstStyle/>
                    <a:p>
                      <a:r>
                        <a:rPr lang="en-US" sz="1600" dirty="0"/>
                        <a:t>AMP STA</a:t>
                      </a:r>
                      <a:endParaRPr lang="en-IL" sz="1600" dirty="0"/>
                    </a:p>
                  </a:txBody>
                  <a:tcPr/>
                </a:tc>
                <a:tc>
                  <a:txBody>
                    <a:bodyPr/>
                    <a:lstStyle/>
                    <a:p>
                      <a:r>
                        <a:rPr lang="en-US" sz="1600" dirty="0"/>
                        <a:t>AMP AP STA</a:t>
                      </a:r>
                      <a:endParaRPr lang="en-IL" sz="1600" dirty="0"/>
                    </a:p>
                  </a:txBody>
                  <a:tcPr/>
                </a:tc>
                <a:tc>
                  <a:txBody>
                    <a:bodyPr/>
                    <a:lstStyle/>
                    <a:p>
                      <a:r>
                        <a:rPr lang="en-US" sz="1600" dirty="0"/>
                        <a:t>Basic functionality</a:t>
                      </a:r>
                      <a:endParaRPr lang="en-IL" sz="1600" dirty="0"/>
                    </a:p>
                  </a:txBody>
                  <a:tcPr/>
                </a:tc>
                <a:tc>
                  <a:txBody>
                    <a:bodyPr/>
                    <a:lstStyle/>
                    <a:p>
                      <a:r>
                        <a:rPr lang="en-US" sz="1600" dirty="0"/>
                        <a:t>Comments</a:t>
                      </a:r>
                      <a:endParaRPr lang="en-IL" sz="1600" dirty="0"/>
                    </a:p>
                  </a:txBody>
                  <a:tcPr/>
                </a:tc>
                <a:extLst>
                  <a:ext uri="{0D108BD9-81ED-4DB2-BD59-A6C34878D82A}">
                    <a16:rowId xmlns:a16="http://schemas.microsoft.com/office/drawing/2014/main" val="1231006200"/>
                  </a:ext>
                </a:extLst>
              </a:tr>
              <a:tr h="1575057">
                <a:tc>
                  <a:txBody>
                    <a:bodyPr/>
                    <a:lstStyle/>
                    <a:p>
                      <a:r>
                        <a:rPr lang="en-US" sz="1400" dirty="0"/>
                        <a:t>1</a:t>
                      </a:r>
                      <a:endParaRPr lang="en-IL" sz="1400" dirty="0"/>
                    </a:p>
                  </a:txBody>
                  <a:tcPr/>
                </a:tc>
                <a:tc>
                  <a:txBody>
                    <a:bodyPr/>
                    <a:lstStyle/>
                    <a:p>
                      <a:r>
                        <a:rPr lang="en-US" sz="1400" dirty="0"/>
                        <a:t>Access of multiple AMP STA.</a:t>
                      </a:r>
                    </a:p>
                    <a:p>
                      <a:r>
                        <a:rPr lang="en-US" sz="1400" dirty="0"/>
                        <a:t>Broadcast TX, no RX.</a:t>
                      </a:r>
                    </a:p>
                    <a:p>
                      <a:r>
                        <a:rPr lang="en-US" sz="1400" dirty="0"/>
                        <a:t>Keeps AMP STA incognito</a:t>
                      </a:r>
                      <a:endParaRPr lang="en-IL" sz="1400" dirty="0"/>
                    </a:p>
                  </a:txBody>
                  <a:tcPr/>
                </a:tc>
                <a:tc>
                  <a:txBody>
                    <a:bodyPr/>
                    <a:lstStyle/>
                    <a:p>
                      <a:r>
                        <a:rPr lang="en-US" sz="1400" dirty="0"/>
                        <a:t>TX Broadcast frame during one of the preset access slots upon reaching the Energy threshold. The number and size of the access slots are set by default.</a:t>
                      </a:r>
                      <a:endParaRPr lang="en-IL" sz="1400" dirty="0"/>
                    </a:p>
                  </a:txBody>
                  <a:tcPr/>
                </a:tc>
                <a:tc>
                  <a:txBody>
                    <a:bodyPr/>
                    <a:lstStyle/>
                    <a:p>
                      <a:r>
                        <a:rPr lang="en-US" sz="1400" dirty="0"/>
                        <a:t>TX energy signals  </a:t>
                      </a:r>
                    </a:p>
                    <a:p>
                      <a:r>
                        <a:rPr lang="en-US" sz="1400" dirty="0"/>
                        <a:t>  </a:t>
                      </a:r>
                      <a:endParaRPr lang="en-IL" sz="1400" dirty="0"/>
                    </a:p>
                  </a:txBody>
                  <a:tcPr/>
                </a:tc>
                <a:tc>
                  <a:txBody>
                    <a:bodyPr/>
                    <a:lstStyle/>
                    <a:p>
                      <a:r>
                        <a:rPr lang="en-US" sz="1400" dirty="0"/>
                        <a:t>No association/pairing, no individual addressing</a:t>
                      </a:r>
                    </a:p>
                    <a:p>
                      <a:r>
                        <a:rPr lang="en-US" sz="1400" dirty="0"/>
                        <a:t>AMP STA – no RX</a:t>
                      </a:r>
                      <a:endParaRPr lang="en-IL" sz="1400" dirty="0"/>
                    </a:p>
                  </a:txBody>
                  <a:tcPr/>
                </a:tc>
                <a:tc>
                  <a:txBody>
                    <a:bodyPr/>
                    <a:lstStyle/>
                    <a:p>
                      <a:r>
                        <a:rPr lang="en-US" sz="1400" dirty="0"/>
                        <a:t>AMP AP STA transmits </a:t>
                      </a:r>
                      <a:r>
                        <a:rPr lang="en-US" sz="1400" dirty="0" err="1"/>
                        <a:t>CTS_to_self</a:t>
                      </a:r>
                      <a:r>
                        <a:rPr lang="en-US" sz="1400" dirty="0"/>
                        <a:t> frame at 2.4 GHz and a power signal  simultaneously/sequentially, respecting 2.4 channel access rules. </a:t>
                      </a:r>
                      <a:r>
                        <a:rPr lang="en-US" sz="1400" i="1" dirty="0"/>
                        <a:t>The protection set by </a:t>
                      </a:r>
                      <a:r>
                        <a:rPr lang="en-US" sz="1400" i="1" dirty="0" err="1"/>
                        <a:t>CTS_to_self</a:t>
                      </a:r>
                      <a:r>
                        <a:rPr lang="en-US" sz="1400" i="1" dirty="0"/>
                        <a:t> frame should cover the energy signal and the access slots</a:t>
                      </a:r>
                      <a:endParaRPr lang="en-IL" sz="1400" i="1" dirty="0"/>
                    </a:p>
                  </a:txBody>
                  <a:tcPr/>
                </a:tc>
                <a:extLst>
                  <a:ext uri="{0D108BD9-81ED-4DB2-BD59-A6C34878D82A}">
                    <a16:rowId xmlns:a16="http://schemas.microsoft.com/office/drawing/2014/main" val="3798616793"/>
                  </a:ext>
                </a:extLst>
              </a:tr>
              <a:tr h="1507593">
                <a:tc>
                  <a:txBody>
                    <a:bodyPr/>
                    <a:lstStyle/>
                    <a:p>
                      <a:r>
                        <a:rPr lang="en-US" sz="1400" dirty="0"/>
                        <a:t>2</a:t>
                      </a:r>
                      <a:endParaRPr lang="en-IL"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Access of multiple AMP STA.</a:t>
                      </a:r>
                    </a:p>
                    <a:p>
                      <a:r>
                        <a:rPr lang="en-US" sz="1400" dirty="0"/>
                        <a:t>Unicast TX, Broadcast RX.</a:t>
                      </a:r>
                    </a:p>
                    <a:p>
                      <a:r>
                        <a:rPr lang="en-US" sz="1400" dirty="0"/>
                        <a:t>Keeps AMP STA incognito</a:t>
                      </a:r>
                      <a:endParaRPr lang="en-IL"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TX Unicast frame during one of the access slots when it is initiated by AMP AP STA. The number and size of the access slots can be set in the Trigger frame</a:t>
                      </a:r>
                      <a:endParaRPr lang="en-IL"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TX energy signals  </a:t>
                      </a:r>
                      <a:endParaRPr lang="en-IL" sz="1400" dirty="0"/>
                    </a:p>
                    <a:p>
                      <a:r>
                        <a:rPr lang="en-US" sz="1400" dirty="0"/>
                        <a:t>TX broadcast trigger frames at 2.4 GHz  </a:t>
                      </a:r>
                    </a:p>
                    <a:p>
                      <a:r>
                        <a:rPr lang="en-US" sz="1400" dirty="0"/>
                        <a:t>The number and size of access slots can be determined by the trigger frame.</a:t>
                      </a:r>
                      <a:endParaRPr lang="en-IL" sz="1400" dirty="0"/>
                    </a:p>
                  </a:txBody>
                  <a:tcPr/>
                </a:tc>
                <a:tc>
                  <a:txBody>
                    <a:bodyPr/>
                    <a:lstStyle/>
                    <a:p>
                      <a:r>
                        <a:rPr lang="en-US" sz="1400" dirty="0"/>
                        <a:t>No association/pairing, no individual addressing.</a:t>
                      </a:r>
                    </a:p>
                    <a:p>
                      <a:r>
                        <a:rPr lang="en-US" sz="1400" dirty="0"/>
                        <a:t>AMP AP STA broadcasts triggers. </a:t>
                      </a:r>
                    </a:p>
                    <a:p>
                      <a:r>
                        <a:rPr lang="en-US" sz="1400" dirty="0"/>
                        <a:t>AMP STA responds with unicast frames to AMP AP STA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AMP AP STA transmits trigger frame at 2.4 GHz also respecting 2.4 channel access rules.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Using multicast addresses instead of broadcasting requires prior configuration in AMP AP STA.  </a:t>
                      </a:r>
                      <a:endParaRPr lang="en-IL" sz="1400" dirty="0"/>
                    </a:p>
                  </a:txBody>
                  <a:tcPr/>
                </a:tc>
                <a:extLst>
                  <a:ext uri="{0D108BD9-81ED-4DB2-BD59-A6C34878D82A}">
                    <a16:rowId xmlns:a16="http://schemas.microsoft.com/office/drawing/2014/main" val="3601724901"/>
                  </a:ext>
                </a:extLst>
              </a:tr>
              <a:tr h="1207473">
                <a:tc>
                  <a:txBody>
                    <a:bodyPr/>
                    <a:lstStyle/>
                    <a:p>
                      <a:r>
                        <a:rPr lang="en-US" sz="1400" dirty="0"/>
                        <a:t>3</a:t>
                      </a:r>
                      <a:endParaRPr lang="en-IL"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Access of single AMP STA.</a:t>
                      </a:r>
                    </a:p>
                    <a:p>
                      <a:r>
                        <a:rPr lang="en-US" sz="1400" dirty="0"/>
                        <a:t>Unicast TX, Unicast RX</a:t>
                      </a:r>
                    </a:p>
                    <a:p>
                      <a:r>
                        <a:rPr lang="en-US" sz="1400" dirty="0"/>
                        <a:t>AMP STA does not save incognito</a:t>
                      </a:r>
                      <a:endParaRPr lang="en-IL"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TX Unicast frame following the Trigger frame when it is initiated by AMP AP STA.  </a:t>
                      </a:r>
                      <a:endParaRPr lang="en-IL"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TX energy signals  </a:t>
                      </a:r>
                      <a:endParaRPr lang="en-IL" sz="1400" dirty="0"/>
                    </a:p>
                    <a:p>
                      <a:r>
                        <a:rPr lang="en-US" sz="1400" dirty="0"/>
                        <a:t>TX unicast trigger frames at 2.4 GHz  </a:t>
                      </a:r>
                      <a:endParaRPr lang="en-IL" sz="1400" dirty="0"/>
                    </a:p>
                  </a:txBody>
                  <a:tcPr/>
                </a:tc>
                <a:tc>
                  <a:txBody>
                    <a:bodyPr/>
                    <a:lstStyle/>
                    <a:p>
                      <a:r>
                        <a:rPr lang="en-US" sz="1400" dirty="0"/>
                        <a:t>Association/pairing, individual addressing.</a:t>
                      </a:r>
                    </a:p>
                    <a:p>
                      <a:r>
                        <a:rPr lang="en-US" sz="1400" dirty="0"/>
                        <a:t>AMP AP STA TX unicast triggers AMP STA. </a:t>
                      </a:r>
                    </a:p>
                    <a:p>
                      <a:r>
                        <a:rPr lang="en-US" sz="1400" dirty="0"/>
                        <a:t>The AMP STA responds with unicast frames to AMP AP STA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AMP AP STA transmits trigger frame at 2.4 GHz also respecting 2.4 channel access rules.</a:t>
                      </a:r>
                    </a:p>
                    <a:p>
                      <a:r>
                        <a:rPr lang="en-US" sz="1400" dirty="0"/>
                        <a:t>Point to point protection is achievable</a:t>
                      </a:r>
                      <a:endParaRPr lang="en-IL" sz="1400" dirty="0"/>
                    </a:p>
                  </a:txBody>
                  <a:tcPr/>
                </a:tc>
                <a:extLst>
                  <a:ext uri="{0D108BD9-81ED-4DB2-BD59-A6C34878D82A}">
                    <a16:rowId xmlns:a16="http://schemas.microsoft.com/office/drawing/2014/main" val="3811706468"/>
                  </a:ext>
                </a:extLst>
              </a:tr>
            </a:tbl>
          </a:graphicData>
        </a:graphic>
      </p:graphicFrame>
    </p:spTree>
    <p:extLst>
      <p:ext uri="{BB962C8B-B14F-4D97-AF65-F5344CB8AC3E}">
        <p14:creationId xmlns:p14="http://schemas.microsoft.com/office/powerpoint/2010/main" val="15652840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4CED2-069B-E9EE-27E6-E49D8839DDE4}"/>
              </a:ext>
            </a:extLst>
          </p:cNvPr>
          <p:cNvSpPr>
            <a:spLocks noGrp="1"/>
          </p:cNvSpPr>
          <p:nvPr>
            <p:ph type="title"/>
          </p:nvPr>
        </p:nvSpPr>
        <p:spPr>
          <a:xfrm>
            <a:off x="914401" y="685802"/>
            <a:ext cx="10361084" cy="452508"/>
          </a:xfrm>
        </p:spPr>
        <p:txBody>
          <a:bodyPr/>
          <a:lstStyle/>
          <a:p>
            <a:r>
              <a:rPr lang="en-US" dirty="0"/>
              <a:t>Cons and Pros of different modes of Link Access</a:t>
            </a:r>
            <a:endParaRPr lang="en-IL" dirty="0"/>
          </a:p>
        </p:txBody>
      </p:sp>
      <p:graphicFrame>
        <p:nvGraphicFramePr>
          <p:cNvPr id="8" name="Content Placeholder 7">
            <a:extLst>
              <a:ext uri="{FF2B5EF4-FFF2-40B4-BE49-F238E27FC236}">
                <a16:creationId xmlns:a16="http://schemas.microsoft.com/office/drawing/2014/main" id="{53B7B03E-9FA7-89B1-2C9C-1B8F0602894A}"/>
              </a:ext>
            </a:extLst>
          </p:cNvPr>
          <p:cNvGraphicFramePr>
            <a:graphicFrameLocks noGrp="1"/>
          </p:cNvGraphicFramePr>
          <p:nvPr>
            <p:ph idx="1"/>
            <p:extLst>
              <p:ext uri="{D42A27DB-BD31-4B8C-83A1-F6EECF244321}">
                <p14:modId xmlns:p14="http://schemas.microsoft.com/office/powerpoint/2010/main" val="405138030"/>
              </p:ext>
            </p:extLst>
          </p:nvPr>
        </p:nvGraphicFramePr>
        <p:xfrm>
          <a:off x="191345" y="1195723"/>
          <a:ext cx="11198439" cy="4983440"/>
        </p:xfrm>
        <a:graphic>
          <a:graphicData uri="http://schemas.openxmlformats.org/drawingml/2006/table">
            <a:tbl>
              <a:tblPr firstRow="1" bandRow="1">
                <a:tableStyleId>{5C22544A-7EE6-4342-B048-85BDC9FD1C3A}</a:tableStyleId>
              </a:tblPr>
              <a:tblGrid>
                <a:gridCol w="433870">
                  <a:extLst>
                    <a:ext uri="{9D8B030D-6E8A-4147-A177-3AD203B41FA5}">
                      <a16:colId xmlns:a16="http://schemas.microsoft.com/office/drawing/2014/main" val="1928911789"/>
                    </a:ext>
                  </a:extLst>
                </a:gridCol>
                <a:gridCol w="2734482">
                  <a:extLst>
                    <a:ext uri="{9D8B030D-6E8A-4147-A177-3AD203B41FA5}">
                      <a16:colId xmlns:a16="http://schemas.microsoft.com/office/drawing/2014/main" val="9897810"/>
                    </a:ext>
                  </a:extLst>
                </a:gridCol>
                <a:gridCol w="4320480">
                  <a:extLst>
                    <a:ext uri="{9D8B030D-6E8A-4147-A177-3AD203B41FA5}">
                      <a16:colId xmlns:a16="http://schemas.microsoft.com/office/drawing/2014/main" val="2094695582"/>
                    </a:ext>
                  </a:extLst>
                </a:gridCol>
                <a:gridCol w="3709607">
                  <a:extLst>
                    <a:ext uri="{9D8B030D-6E8A-4147-A177-3AD203B41FA5}">
                      <a16:colId xmlns:a16="http://schemas.microsoft.com/office/drawing/2014/main" val="1117675436"/>
                    </a:ext>
                  </a:extLst>
                </a:gridCol>
              </a:tblGrid>
              <a:tr h="867015">
                <a:tc>
                  <a:txBody>
                    <a:bodyPr/>
                    <a:lstStyle/>
                    <a:p>
                      <a:r>
                        <a:rPr lang="en-US" sz="1600" dirty="0"/>
                        <a:t>#</a:t>
                      </a:r>
                      <a:endParaRPr lang="en-IL" sz="1600" dirty="0"/>
                    </a:p>
                  </a:txBody>
                  <a:tcPr/>
                </a:tc>
                <a:tc>
                  <a:txBody>
                    <a:bodyPr/>
                    <a:lstStyle/>
                    <a:p>
                      <a:r>
                        <a:rPr lang="en-US" sz="1600" dirty="0"/>
                        <a:t>Separation of energizing and communication in the bridges/AP is allowed </a:t>
                      </a:r>
                      <a:endParaRPr lang="en-IL" sz="1600" dirty="0"/>
                    </a:p>
                  </a:txBody>
                  <a:tcPr/>
                </a:tc>
                <a:tc>
                  <a:txBody>
                    <a:bodyPr/>
                    <a:lstStyle/>
                    <a:p>
                      <a:pPr algn="ctr"/>
                      <a:r>
                        <a:rPr lang="en-US" sz="1600" dirty="0"/>
                        <a:t>Pros</a:t>
                      </a:r>
                      <a:endParaRPr lang="en-IL" sz="1600" dirty="0"/>
                    </a:p>
                  </a:txBody>
                  <a:tcPr/>
                </a:tc>
                <a:tc>
                  <a:txBody>
                    <a:bodyPr/>
                    <a:lstStyle/>
                    <a:p>
                      <a:pPr algn="ctr"/>
                      <a:r>
                        <a:rPr lang="en-US" sz="1600" dirty="0"/>
                        <a:t>Cons</a:t>
                      </a:r>
                      <a:endParaRPr lang="en-IL" sz="1600" dirty="0"/>
                    </a:p>
                  </a:txBody>
                  <a:tcPr/>
                </a:tc>
                <a:extLst>
                  <a:ext uri="{0D108BD9-81ED-4DB2-BD59-A6C34878D82A}">
                    <a16:rowId xmlns:a16="http://schemas.microsoft.com/office/drawing/2014/main" val="2403720598"/>
                  </a:ext>
                </a:extLst>
              </a:tr>
              <a:tr h="2013305">
                <a:tc>
                  <a:txBody>
                    <a:bodyPr/>
                    <a:lstStyle/>
                    <a:p>
                      <a:r>
                        <a:rPr lang="en-US" sz="1400" dirty="0"/>
                        <a:t>1</a:t>
                      </a:r>
                      <a:endParaRPr lang="en-IL" sz="1400" dirty="0"/>
                    </a:p>
                  </a:txBody>
                  <a:tcPr/>
                </a:tc>
                <a:tc>
                  <a:txBody>
                    <a:bodyPr/>
                    <a:lstStyle/>
                    <a:p>
                      <a:r>
                        <a:rPr lang="en-US" sz="1400" dirty="0"/>
                        <a:t>No, an energy signal must be issued by an AMP AP STA simultaneously or sequentially with a CTS_ </a:t>
                      </a:r>
                      <a:r>
                        <a:rPr lang="en-US" sz="1400" dirty="0" err="1"/>
                        <a:t>to_self</a:t>
                      </a:r>
                      <a:r>
                        <a:rPr lang="en-US" sz="1400" dirty="0"/>
                        <a:t> frame, thus an AMP STA transmission initiated by an energy signal is protected by a CTS_ </a:t>
                      </a:r>
                      <a:r>
                        <a:rPr lang="en-US" sz="1400" dirty="0" err="1"/>
                        <a:t>to_self</a:t>
                      </a:r>
                      <a:r>
                        <a:rPr lang="en-US" sz="1400" dirty="0"/>
                        <a:t> frame</a:t>
                      </a:r>
                      <a:endParaRPr lang="en-IL" sz="1400" dirty="0"/>
                    </a:p>
                  </a:txBody>
                  <a:tcPr/>
                </a:tc>
                <a:tc>
                  <a:txBody>
                    <a:bodyPr/>
                    <a:lstStyle/>
                    <a:p>
                      <a:r>
                        <a:rPr lang="en-US" sz="1400" dirty="0"/>
                        <a:t>- No RX </a:t>
                      </a:r>
                    </a:p>
                    <a:p>
                      <a:r>
                        <a:rPr lang="en-US" sz="1400" dirty="0"/>
                        <a:t>- AMP AP STA triggers multiple AMP STAs in a single access, thereby reducing the number of channel accesses per AMP AP STA. </a:t>
                      </a:r>
                    </a:p>
                    <a:p>
                      <a:r>
                        <a:rPr lang="en-US" sz="1400" dirty="0"/>
                        <a:t>- Through response broadcasting, multiple AMP AP STAs deliver the response frame of the same AMP STAs to upper layers of the network. This may enable some applications.</a:t>
                      </a:r>
                    </a:p>
                    <a:p>
                      <a:r>
                        <a:rPr lang="en-US" sz="1400" dirty="0"/>
                        <a:t>- Keeps incognito of the AMP STA</a:t>
                      </a:r>
                      <a:endParaRPr lang="en-IL" sz="1400" dirty="0"/>
                    </a:p>
                  </a:txBody>
                  <a:tcPr/>
                </a:tc>
                <a:tc>
                  <a:txBody>
                    <a:bodyPr/>
                    <a:lstStyle/>
                    <a:p>
                      <a:r>
                        <a:rPr lang="en-US" sz="1400" dirty="0"/>
                        <a:t>- No way to communicate with the AMP STA</a:t>
                      </a:r>
                    </a:p>
                    <a:p>
                      <a:r>
                        <a:rPr lang="en-US" sz="1400" dirty="0"/>
                        <a:t>- Creates excessive link load due to multiple AMP AP STAs forwarding frames sent by AMP STAs</a:t>
                      </a:r>
                    </a:p>
                    <a:p>
                      <a:r>
                        <a:rPr lang="en-US" sz="1400" dirty="0"/>
                        <a:t>- No information of link level delivery success</a:t>
                      </a:r>
                    </a:p>
                    <a:p>
                      <a:r>
                        <a:rPr lang="en-US" sz="1400" dirty="0"/>
                        <a:t>- No link integrity</a:t>
                      </a:r>
                      <a:endParaRPr lang="en-IL" sz="1400" dirty="0"/>
                    </a:p>
                  </a:txBody>
                  <a:tcPr/>
                </a:tc>
                <a:extLst>
                  <a:ext uri="{0D108BD9-81ED-4DB2-BD59-A6C34878D82A}">
                    <a16:rowId xmlns:a16="http://schemas.microsoft.com/office/drawing/2014/main" val="517384641"/>
                  </a:ext>
                </a:extLst>
              </a:tr>
              <a:tr h="793117">
                <a:tc>
                  <a:txBody>
                    <a:bodyPr/>
                    <a:lstStyle/>
                    <a:p>
                      <a:r>
                        <a:rPr lang="en-US" sz="1400" dirty="0"/>
                        <a:t>2</a:t>
                      </a:r>
                      <a:endParaRPr lang="en-IL" sz="1400" dirty="0"/>
                    </a:p>
                  </a:txBody>
                  <a:tcPr/>
                </a:tc>
                <a:tc>
                  <a:txBody>
                    <a:bodyPr/>
                    <a:lstStyle/>
                    <a:p>
                      <a:r>
                        <a:rPr lang="en-US" sz="1400" dirty="0"/>
                        <a:t>Yes, if the AMP STA is able waking up at the Trigger frame</a:t>
                      </a:r>
                      <a:endParaRPr lang="en-IL" sz="1400" dirty="0"/>
                    </a:p>
                  </a:txBody>
                  <a:tcPr/>
                </a:tc>
                <a:tc>
                  <a:txBody>
                    <a:bodyPr/>
                    <a:lstStyle/>
                    <a:p>
                      <a:r>
                        <a:rPr lang="en-US" sz="1400" dirty="0"/>
                        <a:t>- AMP AP STA triggers multiple AMP STAs in a single access, thereby reducing the number of channel of channel accesses per AMP AP STA. </a:t>
                      </a:r>
                    </a:p>
                    <a:p>
                      <a:r>
                        <a:rPr lang="en-US" sz="1400" dirty="0"/>
                        <a:t>- Keeps incognito of the AMP STA</a:t>
                      </a:r>
                      <a:endParaRPr lang="en-IL" sz="1400" dirty="0"/>
                    </a:p>
                  </a:txBody>
                  <a:tcPr/>
                </a:tc>
                <a:tc>
                  <a:txBody>
                    <a:bodyPr/>
                    <a:lstStyle/>
                    <a:p>
                      <a:r>
                        <a:rPr lang="en-US" sz="1400" dirty="0"/>
                        <a:t>- No link between AMP STA and AMP AP STA</a:t>
                      </a:r>
                    </a:p>
                    <a:p>
                      <a:r>
                        <a:rPr lang="en-US" sz="1400" dirty="0"/>
                        <a:t>- No information of link level delivery success</a:t>
                      </a:r>
                    </a:p>
                    <a:p>
                      <a:r>
                        <a:rPr lang="en-US" sz="1400" dirty="0"/>
                        <a:t>- No link integrity</a:t>
                      </a:r>
                      <a:endParaRPr lang="en-IL" sz="1400" dirty="0"/>
                    </a:p>
                  </a:txBody>
                  <a:tcPr/>
                </a:tc>
                <a:extLst>
                  <a:ext uri="{0D108BD9-81ED-4DB2-BD59-A6C34878D82A}">
                    <a16:rowId xmlns:a16="http://schemas.microsoft.com/office/drawing/2014/main" val="4241752251"/>
                  </a:ext>
                </a:extLst>
              </a:tr>
              <a:tr h="545898">
                <a:tc>
                  <a:txBody>
                    <a:bodyPr/>
                    <a:lstStyle/>
                    <a:p>
                      <a:r>
                        <a:rPr lang="en-US" sz="1400" dirty="0"/>
                        <a:t>3</a:t>
                      </a:r>
                      <a:endParaRPr lang="en-IL"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Yes, if the AMP STA is able waking up at the Trigger frame</a:t>
                      </a:r>
                      <a:endParaRPr lang="en-IL" sz="1400" dirty="0"/>
                    </a:p>
                  </a:txBody>
                  <a:tcPr/>
                </a:tc>
                <a:tc>
                  <a:txBody>
                    <a:bodyPr/>
                    <a:lstStyle/>
                    <a:p>
                      <a:r>
                        <a:rPr lang="en-US" sz="1400" dirty="0"/>
                        <a:t>- Regular link level </a:t>
                      </a:r>
                      <a:r>
                        <a:rPr lang="en-US" sz="1400" b="0" i="0" u="none" strike="noStrike" kern="1200" baseline="0" dirty="0">
                          <a:solidFill>
                            <a:schemeClr val="dk1"/>
                          </a:solidFill>
                          <a:latin typeface="+mn-lt"/>
                          <a:ea typeface="+mn-ea"/>
                          <a:cs typeface="+mn-cs"/>
                        </a:rPr>
                        <a:t>reliability</a:t>
                      </a:r>
                      <a:r>
                        <a:rPr lang="en-US" sz="1400" dirty="0"/>
                        <a:t> is achievable </a:t>
                      </a:r>
                    </a:p>
                    <a:p>
                      <a:r>
                        <a:rPr lang="en-US" sz="1400" dirty="0"/>
                        <a:t>- Regular link level integrity is achievable </a:t>
                      </a:r>
                      <a:endParaRPr lang="en-IL"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 AMP AP STA shall trigger each AMP STAs in a separate access, thereby increasing the number of channel accesses per AMP AP STA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 Does not keep incognito of the AMP STA</a:t>
                      </a:r>
                      <a:endParaRPr lang="en-IL" sz="1400" dirty="0"/>
                    </a:p>
                    <a:p>
                      <a:endParaRPr lang="en-IL" sz="1400" dirty="0"/>
                    </a:p>
                  </a:txBody>
                  <a:tcPr/>
                </a:tc>
                <a:extLst>
                  <a:ext uri="{0D108BD9-81ED-4DB2-BD59-A6C34878D82A}">
                    <a16:rowId xmlns:a16="http://schemas.microsoft.com/office/drawing/2014/main" val="922715069"/>
                  </a:ext>
                </a:extLst>
              </a:tr>
            </a:tbl>
          </a:graphicData>
        </a:graphic>
      </p:graphicFrame>
      <p:sp>
        <p:nvSpPr>
          <p:cNvPr id="4" name="Slide Number Placeholder 3">
            <a:extLst>
              <a:ext uri="{FF2B5EF4-FFF2-40B4-BE49-F238E27FC236}">
                <a16:creationId xmlns:a16="http://schemas.microsoft.com/office/drawing/2014/main" id="{C32B572D-AA33-607E-B1AA-6464CCC1F89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944E40D4-588C-10DD-0821-9A8CF9A3DD42}"/>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id="{C96FECDD-E8BC-D986-B957-08271D7C68C5}"/>
              </a:ext>
            </a:extLst>
          </p:cNvPr>
          <p:cNvSpPr>
            <a:spLocks noGrp="1"/>
          </p:cNvSpPr>
          <p:nvPr>
            <p:ph type="dt" idx="15"/>
          </p:nvPr>
        </p:nvSpPr>
        <p:spPr/>
        <p:txBody>
          <a:bodyPr/>
          <a:lstStyle/>
          <a:p>
            <a:r>
              <a:rPr lang="en-IL"/>
              <a:t>March 2024</a:t>
            </a:r>
            <a:endParaRPr lang="en-GB" dirty="0"/>
          </a:p>
        </p:txBody>
      </p:sp>
    </p:spTree>
    <p:extLst>
      <p:ext uri="{BB962C8B-B14F-4D97-AF65-F5344CB8AC3E}">
        <p14:creationId xmlns:p14="http://schemas.microsoft.com/office/powerpoint/2010/main" val="1069251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60A30-375B-8DB9-C3F6-2B7900B8F1ED}"/>
              </a:ext>
            </a:extLst>
          </p:cNvPr>
          <p:cNvSpPr>
            <a:spLocks noGrp="1"/>
          </p:cNvSpPr>
          <p:nvPr>
            <p:ph type="title"/>
          </p:nvPr>
        </p:nvSpPr>
        <p:spPr/>
        <p:txBody>
          <a:bodyPr/>
          <a:lstStyle/>
          <a:p>
            <a:r>
              <a:rPr lang="en-US" dirty="0"/>
              <a:t>Conclusion</a:t>
            </a:r>
            <a:endParaRPr lang="en-IL" dirty="0"/>
          </a:p>
        </p:txBody>
      </p:sp>
      <p:sp>
        <p:nvSpPr>
          <p:cNvPr id="4" name="Slide Number Placeholder 3">
            <a:extLst>
              <a:ext uri="{FF2B5EF4-FFF2-40B4-BE49-F238E27FC236}">
                <a16:creationId xmlns:a16="http://schemas.microsoft.com/office/drawing/2014/main" id="{3B76D261-AFF7-9149-59C7-AA2C014497C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BDE33C60-EB2E-A0A0-4B0E-4462940E9440}"/>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id="{05CF27AC-9335-1679-B331-BC8D48063BB1}"/>
              </a:ext>
            </a:extLst>
          </p:cNvPr>
          <p:cNvSpPr>
            <a:spLocks noGrp="1"/>
          </p:cNvSpPr>
          <p:nvPr>
            <p:ph type="dt" idx="15"/>
          </p:nvPr>
        </p:nvSpPr>
        <p:spPr/>
        <p:txBody>
          <a:bodyPr/>
          <a:lstStyle/>
          <a:p>
            <a:r>
              <a:rPr lang="en-IL"/>
              <a:t>March 2024</a:t>
            </a:r>
            <a:endParaRPr lang="en-GB" dirty="0"/>
          </a:p>
        </p:txBody>
      </p:sp>
      <p:sp>
        <p:nvSpPr>
          <p:cNvPr id="7" name="Content Placeholder 2">
            <a:extLst>
              <a:ext uri="{FF2B5EF4-FFF2-40B4-BE49-F238E27FC236}">
                <a16:creationId xmlns:a16="http://schemas.microsoft.com/office/drawing/2014/main" id="{2F2C92B5-CAC2-DEB2-D35A-D6789E6BBE18}"/>
              </a:ext>
            </a:extLst>
          </p:cNvPr>
          <p:cNvSpPr txBox="1">
            <a:spLocks noGrp="1"/>
          </p:cNvSpPr>
          <p:nvPr>
            <p:ph idx="1"/>
          </p:nvPr>
        </p:nvSpPr>
        <p:spPr bwMode="auto">
          <a:xfrm>
            <a:off x="913872" y="1830390"/>
            <a:ext cx="103616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2800" b="0" dirty="0"/>
              <a:t>For AMP, three link access modes have been proposed and analyzed, which may be suitable depending on:</a:t>
            </a:r>
          </a:p>
          <a:p>
            <a:pPr>
              <a:buFont typeface="Arial" panose="020B0604020202020204" pitchFamily="34" charset="0"/>
              <a:buChar char="•"/>
            </a:pPr>
            <a:r>
              <a:rPr lang="en-US" sz="2800" b="0" dirty="0"/>
              <a:t>method of energy supply (RF, solar energy …)</a:t>
            </a:r>
          </a:p>
          <a:p>
            <a:pPr>
              <a:buFont typeface="Arial" panose="020B0604020202020204" pitchFamily="34" charset="0"/>
              <a:buChar char="•"/>
            </a:pPr>
            <a:r>
              <a:rPr lang="en-US" sz="2800" b="0" dirty="0"/>
              <a:t>application and associated operating conditions: density, frequency of accesses, movability, </a:t>
            </a:r>
            <a:r>
              <a:rPr lang="en-US" sz="2800" b="0" kern="0" dirty="0"/>
              <a:t>lifespan</a:t>
            </a:r>
            <a:r>
              <a:rPr lang="en-US" sz="2800" b="0" dirty="0"/>
              <a:t>, accessibility for maintenance, etc.</a:t>
            </a:r>
          </a:p>
          <a:p>
            <a:pPr marL="0" indent="0"/>
            <a:r>
              <a:rPr lang="en-US" sz="2800" b="0" dirty="0"/>
              <a:t>We recommend further investigation into the presented approaches as potential solution for the specification</a:t>
            </a:r>
            <a:endParaRPr lang="en-US" sz="1800" b="0" kern="0" dirty="0"/>
          </a:p>
        </p:txBody>
      </p:sp>
    </p:spTree>
    <p:extLst>
      <p:ext uri="{BB962C8B-B14F-4D97-AF65-F5344CB8AC3E}">
        <p14:creationId xmlns:p14="http://schemas.microsoft.com/office/powerpoint/2010/main" val="30353368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(1)</Template>
  <TotalTime>1183</TotalTime>
  <Words>1225</Words>
  <Application>Microsoft Office PowerPoint</Application>
  <PresentationFormat>Widescreen</PresentationFormat>
  <Paragraphs>266</Paragraphs>
  <Slides>10</Slides>
  <Notes>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5" baseType="lpstr">
      <vt:lpstr>Arial</vt:lpstr>
      <vt:lpstr>Arial Unicode MS</vt:lpstr>
      <vt:lpstr>Times New Roman</vt:lpstr>
      <vt:lpstr>Office Theme</vt:lpstr>
      <vt:lpstr>Document</vt:lpstr>
      <vt:lpstr>AMP link access</vt:lpstr>
      <vt:lpstr>Abstract</vt:lpstr>
      <vt:lpstr>Three modes of access </vt:lpstr>
      <vt:lpstr>Exemplary frame exchange (access mode 1) </vt:lpstr>
      <vt:lpstr>Exemplary frame exchange (access mode 2)  </vt:lpstr>
      <vt:lpstr>Exemplary frame exchange (access mode 3) </vt:lpstr>
      <vt:lpstr>Three modes of access - comparison </vt:lpstr>
      <vt:lpstr>Cons and Pros of different modes of Link Access</vt:lpstr>
      <vt:lpstr>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AMP STA link access</dc:title>
  <dc:creator>Solomon Trainin</dc:creator>
  <cp:keywords/>
  <cp:lastModifiedBy>Solomon Trainin</cp:lastModifiedBy>
  <cp:revision>5</cp:revision>
  <cp:lastPrinted>1601-01-01T00:00:00Z</cp:lastPrinted>
  <dcterms:created xsi:type="dcterms:W3CDTF">2024-02-06T09:13:18Z</dcterms:created>
  <dcterms:modified xsi:type="dcterms:W3CDTF">2024-03-05T16:44:15Z</dcterms:modified>
  <cp:category>Solomon, Wiliot</cp:category>
</cp:coreProperties>
</file>