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9" r:id="rId2"/>
    <p:sldId id="340" r:id="rId3"/>
    <p:sldId id="360" r:id="rId4"/>
    <p:sldId id="363" r:id="rId5"/>
    <p:sldId id="361" r:id="rId6"/>
    <p:sldId id="351" r:id="rId7"/>
    <p:sldId id="364" r:id="rId8"/>
    <p:sldId id="369" r:id="rId9"/>
    <p:sldId id="367" r:id="rId10"/>
    <p:sldId id="368" r:id="rId11"/>
    <p:sldId id="370" r:id="rId12"/>
    <p:sldId id="371" r:id="rId13"/>
    <p:sldId id="359" r:id="rId14"/>
    <p:sldId id="366" r:id="rId15"/>
  </p:sldIdLst>
  <p:sldSz cx="9144000" cy="6858000" type="screen4x3"/>
  <p:notesSz cx="6934200" cy="92805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x" initials="yx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FF00"/>
    <a:srgbClr val="1E1EFA"/>
    <a:srgbClr val="DFB7D9"/>
    <a:srgbClr val="C2C2FE"/>
    <a:srgbClr val="90FA93"/>
    <a:srgbClr val="F49088"/>
    <a:srgbClr val="FFABFF"/>
    <a:srgbClr val="FFCCFF"/>
    <a:srgbClr val="FF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>
        <p:scale>
          <a:sx n="60" d="100"/>
          <a:sy n="60" d="100"/>
        </p:scale>
        <p:origin x="1472" y="1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22" y="96"/>
      </p:cViewPr>
      <p:guideLst>
        <p:guide orient="horz" pos="2923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597525" y="177800"/>
            <a:ext cx="6413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33450">
              <a:defRPr sz="1400" b="1"/>
            </a:lvl1pPr>
          </a:lstStyle>
          <a:p>
            <a:r>
              <a:rPr lang="en-US"/>
              <a:t>doc.: IEEE 802.11-13/xxxxr0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95325" y="177800"/>
            <a:ext cx="8270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33450">
              <a:defRPr sz="1400" b="1"/>
            </a:lvl1pPr>
          </a:lstStyle>
          <a:p>
            <a:r>
              <a:rPr lang="en-US"/>
              <a:t>November 2013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851525" y="8982075"/>
            <a:ext cx="4667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33450">
              <a:defRPr/>
            </a:lvl1pPr>
          </a:lstStyle>
          <a:p>
            <a:r>
              <a:rPr lang="en-US"/>
              <a:t>Philip Levis, Stanford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133725" y="8982075"/>
            <a:ext cx="512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 defTabSz="933450">
              <a:defRPr/>
            </a:lvl1pPr>
          </a:lstStyle>
          <a:p>
            <a:r>
              <a:rPr lang="en-US"/>
              <a:t>Page </a:t>
            </a:r>
            <a:fld id="{7BB2AFA7-5586-BD46-B254-20B26FA49A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693738" y="387350"/>
            <a:ext cx="554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93738" y="8982075"/>
            <a:ext cx="711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933450"/>
            <a:r>
              <a:rPr lang="en-US"/>
              <a:t>Submission</a:t>
            </a: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693738" y="8970963"/>
            <a:ext cx="5700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744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451921" y="79930"/>
            <a:ext cx="19107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933450">
              <a:defRPr sz="1200" b="1"/>
            </a:lvl1pPr>
            <a:lvl5pPr>
              <a:defRPr sz="1200" b="1"/>
            </a:lvl5pPr>
          </a:lstStyle>
          <a:p>
            <a:pPr marL="0" lvl="4" algn="r" defTabSz="933450"/>
            <a:r>
              <a:rPr lang="en-US"/>
              <a:t>doc.: IEEE 802.11-13/1421r1</a:t>
            </a:r>
          </a:p>
          <a:p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54050" y="98425"/>
            <a:ext cx="8270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933450">
              <a:defRPr sz="1400" b="1"/>
            </a:lvl1pPr>
          </a:lstStyle>
          <a:p>
            <a:r>
              <a:rPr lang="en-US"/>
              <a:t>November 2013</a:t>
            </a:r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701675"/>
            <a:ext cx="4629150" cy="3468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408488"/>
            <a:ext cx="508635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62" tIns="46038" rIns="936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357813" y="8985250"/>
            <a:ext cx="9239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5pPr marL="457200" lvl="4" algn="r" defTabSz="933450">
              <a:defRPr/>
            </a:lvl5pPr>
          </a:lstStyle>
          <a:p>
            <a:pPr lvl="4"/>
            <a:r>
              <a:rPr lang="en-US"/>
              <a:t>Philip Levis, Stanford University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22625" y="8985250"/>
            <a:ext cx="512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933450">
              <a:defRPr/>
            </a:lvl1pPr>
          </a:lstStyle>
          <a:p>
            <a:r>
              <a:rPr lang="en-US"/>
              <a:t>Page </a:t>
            </a:r>
            <a:fld id="{3B191D38-BDD1-6541-816B-CB820FB164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3900" y="8985250"/>
            <a:ext cx="711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/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5807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1143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2286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3429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457200" algn="l" defTabSz="9334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doc.: IEEE 802.11-13/xxxxr0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dirty="0"/>
              <a:t>November 2013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lvl="4"/>
            <a:r>
              <a:rPr lang="en-US" dirty="0"/>
              <a:t>Philip Levis, Stanford University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r>
              <a:rPr lang="en-US" dirty="0"/>
              <a:t>Page </a:t>
            </a:r>
            <a:fld id="{BDEF6872-0A84-C942-A3A2-ABF96B18CF88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701675"/>
            <a:ext cx="4625975" cy="3468688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89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1ECEF215-4BA6-7E4B-B3E6-576F7C1A87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73909A9A-17AB-D64E-ABDB-B2DAB46BA1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15849896-531F-E649-85B6-C4BB428659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303B08C7-0CD1-8846-8502-BF7BB64F440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4CE281B3-A5CB-F64F-B915-055FA19C7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14693F8C-6A96-8140-9ED0-8C47DF1C82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FF52CB4B-E5D4-424D-A7DD-3DCF430E6D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A5ED327D-21C3-674C-981C-8A8BC9E6D2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E1A22FF3-B0EE-3C41-8A57-F9CEF858FB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403FA230-405D-B44B-BF48-A2D0EC29C9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Slide </a:t>
            </a:r>
            <a:fld id="{7276F568-1379-2143-A0B7-604112B6CE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44988" y="6475413"/>
            <a:ext cx="5302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/>
            </a:lvl1pPr>
          </a:lstStyle>
          <a:p>
            <a:r>
              <a:rPr lang="en-US"/>
              <a:t>Slide </a:t>
            </a:r>
            <a:fld id="{4C64FA26-C19D-454E-AC49-D681356F58D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5624151" y="332601"/>
            <a:ext cx="2821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prstTxWarp prst="textNoShape">
              <a:avLst/>
            </a:prstTxWarp>
            <a:spAutoFit/>
          </a:bodyPr>
          <a:lstStyle/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802.11-24/0417r1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S Gothic" charset="-128"/>
              <a:cs typeface="Arial Unicode MS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09600"/>
            <a:ext cx="777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85800" y="6475413"/>
            <a:ext cx="711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dirty="0"/>
              <a:t>Submission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685800" y="6477000"/>
            <a:ext cx="7848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685800" y="308403"/>
            <a:ext cx="1828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prstTxWarp prst="textNoShape">
              <a:avLst/>
            </a:prstTxWarp>
            <a:spAutoFit/>
          </a:bodyPr>
          <a:lstStyle/>
          <a:p>
            <a:pPr marL="457200" marR="0" lvl="4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Mar 2024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5943601" y="6477000"/>
            <a:ext cx="25908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prstTxWarp prst="textNoShape">
              <a:avLst/>
            </a:prstTxWarp>
            <a:spAutoFit/>
          </a:bodyPr>
          <a:lstStyle/>
          <a:p>
            <a:pPr marL="457200" marR="0" lvl="4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Genadiy Tsodik, Huawei Technologies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A1DF4EA4-62C6-4747-AA37-39380629ED0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488" y="763509"/>
            <a:ext cx="9029701" cy="76200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r>
              <a:rPr lang="en-US" dirty="0"/>
              <a:t>Impact of Tx EVM on MIMO </a:t>
            </a:r>
            <a:br>
              <a:rPr lang="en-US" dirty="0"/>
            </a:br>
            <a:r>
              <a:rPr lang="en-US" dirty="0"/>
              <a:t>Detection – Follow Up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599" y="1600200"/>
            <a:ext cx="7772400" cy="3810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000" dirty="0"/>
              <a:t>Date:</a:t>
            </a:r>
            <a:r>
              <a:rPr lang="en-US" sz="2000" b="0" dirty="0"/>
              <a:t> 2024-02-22</a:t>
            </a: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1062037" y="2057400"/>
            <a:ext cx="1447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/>
              <a:t>Authors:</a:t>
            </a:r>
            <a:endParaRPr lang="en-US" sz="20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957505"/>
              </p:ext>
            </p:extLst>
          </p:nvPr>
        </p:nvGraphicFramePr>
        <p:xfrm>
          <a:off x="647700" y="2819400"/>
          <a:ext cx="8115299" cy="2199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6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4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8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0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endParaRPr lang="zh-CN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Affiliations</a:t>
                      </a:r>
                      <a:endParaRPr lang="zh-CN" sz="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Address</a:t>
                      </a:r>
                      <a:endParaRPr lang="zh-CN" sz="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Phone</a:t>
                      </a:r>
                      <a:endParaRPr lang="zh-CN" sz="8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email</a:t>
                      </a:r>
                      <a:endParaRPr lang="zh-CN" sz="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Genadiy Tsodik</a:t>
                      </a: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Huawei</a:t>
                      </a:r>
                      <a:endParaRPr lang="zh-CN" sz="9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Genadiy.tsodik@huawei.com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Rani Keren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788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Shimi Shilo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Doron Ezri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Yoav Levinbook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Oded Redlich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7BFB26FB-22A8-4554-AFBD-44AA36B8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724401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kern="1200" dirty="0"/>
              <a:t>A more linear PA enables lower BO while yielding the same Tx EVM, which means that near-ML may achieve its optimal performance at a lower BO level 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kern="1200" dirty="0"/>
              <a:t>The gain of near-ML detection remains large and similar to the gain of 6dB that was observed with p = 2, while the gain between the best performing detector with standard and improved Tx EVM is 10dB</a:t>
            </a:r>
            <a:endParaRPr lang="en-US" sz="1400" kern="1200" dirty="0"/>
          </a:p>
          <a:p>
            <a:pPr lvl="1">
              <a:spcBef>
                <a:spcPts val="300"/>
              </a:spcBef>
              <a:spcAft>
                <a:spcPts val="0"/>
              </a:spcAft>
            </a:pPr>
            <a:endParaRPr lang="en-US" sz="1400" kern="1200" dirty="0"/>
          </a:p>
        </p:txBody>
      </p:sp>
      <p:sp>
        <p:nvSpPr>
          <p:cNvPr id="5" name="标题 3"/>
          <p:cNvSpPr txBox="1">
            <a:spLocks/>
          </p:cNvSpPr>
          <p:nvPr/>
        </p:nvSpPr>
        <p:spPr bwMode="auto">
          <a:xfrm>
            <a:off x="685800" y="685800"/>
            <a:ext cx="7772400" cy="45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IE" altLang="zh-CN" kern="0" dirty="0">
                <a:latin typeface="FrutigerNext LT Medium" pitchFamily="34" charset="0"/>
              </a:rPr>
              <a:t>More Linear PA: Rapp with P = 6.5</a:t>
            </a:r>
            <a:endParaRPr lang="zh-CN" altLang="en-US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76" y="3124200"/>
            <a:ext cx="4408446" cy="33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27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450669"/>
          </a:xfrm>
        </p:spPr>
        <p:txBody>
          <a:bodyPr/>
          <a:lstStyle/>
          <a:p>
            <a:r>
              <a:rPr lang="en-IE" dirty="0">
                <a:latin typeface="FrutigerNext LT Medium" pitchFamily="34" charset="0"/>
              </a:rPr>
              <a:t>Volterra based PA model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19100" y="1338114"/>
            <a:ext cx="8305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400"/>
              </a:spcBef>
              <a:buChar char="•"/>
            </a:pPr>
            <a:r>
              <a:rPr lang="en-US" altLang="zh-CN" sz="1800" b="1" dirty="0">
                <a:latin typeface="+mn-lt"/>
              </a:rPr>
              <a:t>As an alternative to the Rapp model, we also used a Volterra based PA model to incorporate the transmit signal impairments applied to the simulation. The Volterra model has the following advantages over the Rapp model:</a:t>
            </a:r>
          </a:p>
          <a:p>
            <a:pPr marL="800100" lvl="1" indent="-342900">
              <a:spcBef>
                <a:spcPts val="2400"/>
              </a:spcBef>
              <a:buChar char="•"/>
            </a:pPr>
            <a:r>
              <a:rPr lang="en-US" altLang="zh-CN" sz="1800" b="1" dirty="0">
                <a:latin typeface="+mn-lt"/>
              </a:rPr>
              <a:t>It is capable of incorporating the PA memory effects that are combined with the nonlinear effects</a:t>
            </a:r>
          </a:p>
          <a:p>
            <a:pPr marL="800100" lvl="1" indent="-342900">
              <a:spcBef>
                <a:spcPts val="2400"/>
              </a:spcBef>
              <a:buChar char="•"/>
            </a:pPr>
            <a:r>
              <a:rPr lang="en-US" altLang="zh-CN" sz="1800" b="1" dirty="0">
                <a:latin typeface="+mn-lt"/>
              </a:rPr>
              <a:t>It is a general model that can be tuned to accurately represent the behavior of a specific PA</a:t>
            </a:r>
          </a:p>
          <a:p>
            <a:pPr marL="342900" indent="-342900">
              <a:spcBef>
                <a:spcPts val="2400"/>
              </a:spcBef>
              <a:buFontTx/>
              <a:buChar char="•"/>
            </a:pPr>
            <a:r>
              <a:rPr lang="en-US" altLang="zh-CN" sz="1800" b="1" dirty="0"/>
              <a:t>The Volterra model parameters were fitted </a:t>
            </a:r>
            <a:br>
              <a:rPr lang="en-US" altLang="zh-CN" sz="1800" b="1" dirty="0"/>
            </a:br>
            <a:r>
              <a:rPr lang="en-US" altLang="zh-CN" sz="1800" b="1" dirty="0"/>
              <a:t>to true recordings of output signal samples </a:t>
            </a:r>
            <a:br>
              <a:rPr lang="en-US" altLang="zh-CN" sz="1800" b="1" dirty="0"/>
            </a:br>
            <a:r>
              <a:rPr lang="en-US" altLang="zh-CN" sz="1800" b="1" dirty="0"/>
              <a:t>generated by a practical PA </a:t>
            </a:r>
          </a:p>
          <a:p>
            <a:pPr marL="342900" indent="-342900">
              <a:spcBef>
                <a:spcPts val="2400"/>
              </a:spcBef>
              <a:buFontTx/>
              <a:buChar char="•"/>
            </a:pPr>
            <a:r>
              <a:rPr lang="en-US" altLang="zh-CN" sz="1800" b="1" dirty="0"/>
              <a:t>The PA recordings were extracted by a lab </a:t>
            </a:r>
            <a:br>
              <a:rPr lang="en-US" altLang="zh-CN" sz="1800" b="1" dirty="0"/>
            </a:br>
            <a:r>
              <a:rPr lang="en-US" altLang="zh-CN" sz="1800" b="1" dirty="0"/>
              <a:t>setup that includes signal generation and </a:t>
            </a:r>
            <a:br>
              <a:rPr lang="en-US" altLang="zh-CN" sz="1800" b="1" dirty="0"/>
            </a:br>
            <a:r>
              <a:rPr lang="en-US" altLang="zh-CN" sz="1800" b="1" dirty="0"/>
              <a:t>sampling instruments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76921-03F2-45F2-AF2C-63A0235F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4191000"/>
            <a:ext cx="3136518" cy="176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17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450669"/>
          </a:xfrm>
        </p:spPr>
        <p:txBody>
          <a:bodyPr/>
          <a:lstStyle/>
          <a:p>
            <a:r>
              <a:rPr lang="en-IE" dirty="0">
                <a:latin typeface="FrutigerNext LT Medium" pitchFamily="34" charset="0"/>
              </a:rPr>
              <a:t>Volterra based PA model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19100" y="1338114"/>
            <a:ext cx="83058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0"/>
              </a:spcBef>
              <a:buChar char="•"/>
            </a:pPr>
            <a:r>
              <a:rPr lang="en-US" altLang="zh-CN" sz="1800" b="1" dirty="0">
                <a:latin typeface="+mn-lt"/>
              </a:rPr>
              <a:t>We can see on the figure below that the gain of the best detection with improved Tx EVM compared to the best detection with standard Tx EVM is ~4.5dB</a:t>
            </a:r>
          </a:p>
          <a:p>
            <a:pPr marL="342900" indent="-342900">
              <a:spcBef>
                <a:spcPts val="3000"/>
              </a:spcBef>
              <a:buChar char="•"/>
            </a:pPr>
            <a:endParaRPr lang="en-US" altLang="zh-CN" sz="1800" b="1" dirty="0">
              <a:latin typeface="+mn-lt"/>
            </a:endParaRPr>
          </a:p>
          <a:p>
            <a:pPr marL="342900" indent="-342900">
              <a:spcBef>
                <a:spcPts val="3000"/>
              </a:spcBef>
              <a:buChar char="•"/>
            </a:pPr>
            <a:endParaRPr lang="en-US" altLang="zh-CN" sz="1800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EE66A-B3DD-42CC-8997-5D2151F09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67" y="1944556"/>
            <a:ext cx="6313265" cy="44869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9513FB-1508-4AAF-8257-5119720D94FA}"/>
              </a:ext>
            </a:extLst>
          </p:cNvPr>
          <p:cNvCxnSpPr/>
          <p:nvPr/>
        </p:nvCxnSpPr>
        <p:spPr bwMode="auto">
          <a:xfrm>
            <a:off x="4800600" y="3886200"/>
            <a:ext cx="4572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5455F0-0FF0-442D-A4A4-E1A78FC8A924}"/>
              </a:ext>
            </a:extLst>
          </p:cNvPr>
          <p:cNvSpPr txBox="1"/>
          <p:nvPr/>
        </p:nvSpPr>
        <p:spPr>
          <a:xfrm>
            <a:off x="4293717" y="3637327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4.5dB</a:t>
            </a:r>
          </a:p>
        </p:txBody>
      </p:sp>
    </p:spTree>
    <p:extLst>
      <p:ext uri="{BB962C8B-B14F-4D97-AF65-F5344CB8AC3E}">
        <p14:creationId xmlns:p14="http://schemas.microsoft.com/office/powerpoint/2010/main" val="1305545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450669"/>
          </a:xfrm>
        </p:spPr>
        <p:txBody>
          <a:bodyPr/>
          <a:lstStyle/>
          <a:p>
            <a:r>
              <a:rPr lang="en-IE" dirty="0">
                <a:latin typeface="FrutigerNext LT Medium" pitchFamily="34" charset="0"/>
              </a:rPr>
              <a:t>Summary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19100" y="1295400"/>
            <a:ext cx="84963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0"/>
              </a:spcBef>
              <a:buChar char="•"/>
            </a:pPr>
            <a:r>
              <a:rPr lang="en-US" altLang="zh-CN" sz="1800" b="1" dirty="0">
                <a:latin typeface="+mn-lt"/>
              </a:rPr>
              <a:t>We showed that improved Tx EVM has a significant impact on MIMO performance especially when non-linear detection is applied</a:t>
            </a:r>
          </a:p>
          <a:p>
            <a:pPr marL="342900" indent="-342900">
              <a:spcBef>
                <a:spcPts val="3000"/>
              </a:spcBef>
              <a:buChar char="•"/>
            </a:pPr>
            <a:r>
              <a:rPr lang="en-US" altLang="zh-CN" sz="1800" b="1" dirty="0">
                <a:latin typeface="+mn-lt"/>
              </a:rPr>
              <a:t>We can see impressive gain achieved with improved Tx EVM, both with different modulation and coding rates and also with a more realistic (more linear) PA model</a:t>
            </a:r>
          </a:p>
          <a:p>
            <a:pPr marL="342900" indent="-342900">
              <a:spcBef>
                <a:spcPts val="3000"/>
              </a:spcBef>
              <a:buChar char="•"/>
            </a:pPr>
            <a:r>
              <a:rPr lang="en-US" altLang="zh-CN" sz="1800" b="1" dirty="0">
                <a:latin typeface="+mn-lt"/>
              </a:rPr>
              <a:t>We also explained and showed that </a:t>
            </a:r>
            <a:r>
              <a:rPr lang="en-US" altLang="zh-CN" sz="1800" b="1" dirty="0"/>
              <a:t>improved Tx EVM</a:t>
            </a:r>
            <a:r>
              <a:rPr lang="en-US" altLang="zh-CN" sz="1800" b="1" dirty="0">
                <a:latin typeface="+mn-lt"/>
              </a:rPr>
              <a:t> leads to better performance with a nonlinear detectors without a whitening stage than the optimal detector </a:t>
            </a:r>
            <a:r>
              <a:rPr lang="en-US" altLang="zh-CN" sz="1800" b="1" dirty="0"/>
              <a:t>(using a whitening stage) while later also requires</a:t>
            </a:r>
            <a:r>
              <a:rPr lang="en-US" altLang="zh-CN" sz="1800" b="1" dirty="0">
                <a:latin typeface="+mn-lt"/>
              </a:rPr>
              <a:t> higher complexity</a:t>
            </a:r>
          </a:p>
          <a:p>
            <a:pPr marL="342900" indent="-342900">
              <a:spcBef>
                <a:spcPts val="3000"/>
              </a:spcBef>
              <a:buChar char="•"/>
            </a:pPr>
            <a:r>
              <a:rPr lang="en-US" altLang="zh-CN" sz="1800" b="1" dirty="0">
                <a:latin typeface="+mn-lt"/>
              </a:rPr>
              <a:t>Based on [1] and the results presented here we may consider modifying/extending standard Tx EVM requirements to </a:t>
            </a:r>
            <a:r>
              <a:rPr lang="en-US" altLang="zh-CN" sz="1800" b="1" dirty="0"/>
              <a:t>improve MIMO performance and allow</a:t>
            </a:r>
            <a:r>
              <a:rPr lang="en-US" altLang="zh-CN" sz="1800" b="1" dirty="0">
                <a:latin typeface="+mn-lt"/>
              </a:rPr>
              <a:t> better adjustment to detector type applied at the receiver </a:t>
            </a:r>
          </a:p>
        </p:txBody>
      </p:sp>
    </p:spTree>
    <p:extLst>
      <p:ext uri="{BB962C8B-B14F-4D97-AF65-F5344CB8AC3E}">
        <p14:creationId xmlns:p14="http://schemas.microsoft.com/office/powerpoint/2010/main" val="3075188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450669"/>
          </a:xfrm>
        </p:spPr>
        <p:txBody>
          <a:bodyPr/>
          <a:lstStyle/>
          <a:p>
            <a:r>
              <a:rPr lang="en-IE" dirty="0">
                <a:latin typeface="FrutigerNext LT Medium" pitchFamily="34" charset="0"/>
              </a:rPr>
              <a:t>Reference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19100" y="12954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0"/>
              </a:spcBef>
              <a:buChar char="•"/>
            </a:pPr>
            <a:r>
              <a:rPr lang="en-US" altLang="zh-CN" sz="1800" b="1" dirty="0">
                <a:latin typeface="+mn-lt"/>
              </a:rPr>
              <a:t>[1] 11-23-1944-01-00bn-impact-of-tx-evm-on-mimo-detection</a:t>
            </a:r>
          </a:p>
        </p:txBody>
      </p:sp>
    </p:spTree>
    <p:extLst>
      <p:ext uri="{BB962C8B-B14F-4D97-AF65-F5344CB8AC3E}">
        <p14:creationId xmlns:p14="http://schemas.microsoft.com/office/powerpoint/2010/main" val="2485134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">
            <a:extLst>
              <a:ext uri="{FF2B5EF4-FFF2-40B4-BE49-F238E27FC236}">
                <a16:creationId xmlns:a16="http://schemas.microsoft.com/office/drawing/2014/main" id="{8F14C422-0918-4A9B-91A6-48C4E0D10BE8}"/>
              </a:ext>
            </a:extLst>
          </p:cNvPr>
          <p:cNvSpPr txBox="1">
            <a:spLocks/>
          </p:cNvSpPr>
          <p:nvPr/>
        </p:nvSpPr>
        <p:spPr bwMode="auto">
          <a:xfrm>
            <a:off x="685799" y="1447800"/>
            <a:ext cx="8001001" cy="472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2000"/>
              </a:spcBef>
              <a:spcAft>
                <a:spcPts val="0"/>
              </a:spcAft>
            </a:pPr>
            <a:r>
              <a:rPr lang="en-US" sz="1800" dirty="0"/>
              <a:t>In [1] we presented the impact of Tx EVM </a:t>
            </a:r>
            <a:br>
              <a:rPr lang="en-US" sz="1800" dirty="0"/>
            </a:br>
            <a:r>
              <a:rPr lang="en-US" sz="1800" dirty="0"/>
              <a:t>on nonlinear MIMO detection</a:t>
            </a:r>
          </a:p>
          <a:p>
            <a:pPr>
              <a:spcBef>
                <a:spcPts val="2000"/>
              </a:spcBef>
              <a:spcAft>
                <a:spcPts val="0"/>
              </a:spcAft>
            </a:pPr>
            <a:r>
              <a:rPr lang="en-US" sz="1800" dirty="0"/>
              <a:t>We explained that the theoretical gain of nonlinear </a:t>
            </a:r>
            <a:br>
              <a:rPr lang="en-US" sz="1800" dirty="0"/>
            </a:br>
            <a:r>
              <a:rPr lang="en-US" sz="1800" dirty="0"/>
              <a:t>detection can not be achieved when Tx EVM is </a:t>
            </a:r>
            <a:br>
              <a:rPr lang="en-US" sz="1800" dirty="0"/>
            </a:br>
            <a:r>
              <a:rPr lang="en-US" sz="1800" dirty="0"/>
              <a:t>a dominant noise contributor</a:t>
            </a:r>
          </a:p>
          <a:p>
            <a:pPr>
              <a:spcBef>
                <a:spcPts val="2000"/>
              </a:spcBef>
              <a:spcAft>
                <a:spcPts val="0"/>
              </a:spcAft>
            </a:pPr>
            <a:r>
              <a:rPr lang="en-US" sz="1800" dirty="0"/>
              <a:t>In particular, we showed that in this case the </a:t>
            </a:r>
            <a:br>
              <a:rPr lang="en-US" sz="1800" dirty="0"/>
            </a:br>
            <a:r>
              <a:rPr lang="en-US" sz="1800" dirty="0"/>
              <a:t>optimal detector coincides with linear detection </a:t>
            </a:r>
            <a:br>
              <a:rPr lang="en-US" sz="1800" dirty="0"/>
            </a:br>
            <a:r>
              <a:rPr lang="en-US" sz="1800" dirty="0"/>
              <a:t>which implies that linear detection outperforms </a:t>
            </a:r>
            <a:br>
              <a:rPr lang="en-US" sz="1800" dirty="0"/>
            </a:br>
            <a:r>
              <a:rPr lang="en-US" sz="1800" dirty="0"/>
              <a:t>nonlinear near-ML detection</a:t>
            </a:r>
          </a:p>
          <a:p>
            <a:pPr>
              <a:spcBef>
                <a:spcPts val="2000"/>
              </a:spcBef>
              <a:spcAft>
                <a:spcPts val="0"/>
              </a:spcAft>
            </a:pPr>
            <a:r>
              <a:rPr lang="en-US" sz="1800" dirty="0"/>
              <a:t>We also showed that improving Tx EVM </a:t>
            </a:r>
            <a:br>
              <a:rPr lang="en-US" sz="1800" dirty="0"/>
            </a:br>
            <a:r>
              <a:rPr lang="en-US" sz="1800" dirty="0"/>
              <a:t>resolves the issue and achieves the theoretical</a:t>
            </a:r>
            <a:br>
              <a:rPr lang="en-US" sz="1800" dirty="0"/>
            </a:br>
            <a:r>
              <a:rPr lang="en-US" sz="1800" dirty="0"/>
              <a:t>gain of nonlinear detection</a:t>
            </a:r>
          </a:p>
          <a:p>
            <a:pPr>
              <a:spcBef>
                <a:spcPts val="2000"/>
              </a:spcBef>
              <a:spcAft>
                <a:spcPts val="0"/>
              </a:spcAft>
            </a:pPr>
            <a:r>
              <a:rPr lang="en-US" sz="1800" dirty="0"/>
              <a:t>In this contribution we address some questions that </a:t>
            </a:r>
            <a:br>
              <a:rPr lang="en-US" sz="1800" dirty="0"/>
            </a:br>
            <a:r>
              <a:rPr lang="en-US" sz="1800" dirty="0"/>
              <a:t>were raised during the discussion and provide further thoughts on this topic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标题 3"/>
          <p:cNvSpPr txBox="1">
            <a:spLocks/>
          </p:cNvSpPr>
          <p:nvPr/>
        </p:nvSpPr>
        <p:spPr bwMode="auto">
          <a:xfrm>
            <a:off x="685800" y="685800"/>
            <a:ext cx="7772400" cy="45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IE" kern="0" dirty="0">
                <a:latin typeface="FrutigerNext LT Medium" pitchFamily="34" charset="0"/>
              </a:rPr>
              <a:t>Recap</a:t>
            </a:r>
            <a:endParaRPr lang="zh-CN" altLang="en-US" kern="0" dirty="0"/>
          </a:p>
        </p:txBody>
      </p:sp>
      <p:pic>
        <p:nvPicPr>
          <p:cNvPr id="6" name="Picture 1" descr="image001">
            <a:extLst>
              <a:ext uri="{FF2B5EF4-FFF2-40B4-BE49-F238E27FC236}">
                <a16:creationId xmlns:a16="http://schemas.microsoft.com/office/drawing/2014/main" id="{2B6E196F-896D-4600-AB19-C30B369F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86" y="1265702"/>
            <a:ext cx="3237746" cy="242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AC31F4-EDE3-4CD9-944F-EB1789F60EAA}"/>
              </a:ext>
            </a:extLst>
          </p:cNvPr>
          <p:cNvCxnSpPr/>
          <p:nvPr/>
        </p:nvCxnSpPr>
        <p:spPr bwMode="auto">
          <a:xfrm flipV="1">
            <a:off x="7077336" y="2043982"/>
            <a:ext cx="566777" cy="990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1472FB-A088-4D16-A577-0C6E186CF3BA}"/>
              </a:ext>
            </a:extLst>
          </p:cNvPr>
          <p:cNvSpPr txBox="1"/>
          <p:nvPr/>
        </p:nvSpPr>
        <p:spPr>
          <a:xfrm>
            <a:off x="7149926" y="2640174"/>
            <a:ext cx="1258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ea typeface="Arial Unicode MS" pitchFamily="34" charset="-128"/>
              </a:rPr>
              <a:t>MMSE outperforms ML!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EC0F86C1-E5B6-4BB4-8FA1-0D852E768175}"/>
                  </a:ext>
                </a:extLst>
              </p:cNvPr>
              <p:cNvSpPr txBox="1"/>
              <p:nvPr/>
            </p:nvSpPr>
            <p:spPr>
              <a:xfrm>
                <a:off x="3657600" y="4190488"/>
                <a:ext cx="2750247" cy="534987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ML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𝐬</m:t>
                          </m:r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nor/>
                            </m:rPr>
                            <a:rPr 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QA</m:t>
                          </m:r>
                          <m:sSup>
                            <m:sSupPr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</m:sSup>
                        </m:lim>
                      </m:limLow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e>
                          </m:d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Object 16">
                <a:extLst>
                  <a:ext uri="{FF2B5EF4-FFF2-40B4-BE49-F238E27FC236}">
                    <a16:creationId xmlns:a16="http://schemas.microsoft.com/office/drawing/2014/main" id="{EC0F86C1-E5B6-4BB4-8FA1-0D852E768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4190488"/>
                <a:ext cx="2750247" cy="5349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" descr="image001">
            <a:extLst>
              <a:ext uri="{FF2B5EF4-FFF2-40B4-BE49-F238E27FC236}">
                <a16:creationId xmlns:a16="http://schemas.microsoft.com/office/drawing/2014/main" id="{15E625BB-B79C-4416-A04F-552C1BDE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83" y="3688419"/>
            <a:ext cx="3225599" cy="2428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88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7BFB26FB-22A8-4554-AFBD-44AA36B8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47800"/>
            <a:ext cx="8001001" cy="4724401"/>
          </a:xfrm>
        </p:spPr>
        <p:txBody>
          <a:bodyPr/>
          <a:lstStyle/>
          <a:p>
            <a:pPr>
              <a:spcBef>
                <a:spcPts val="900"/>
              </a:spcBef>
              <a:spcAft>
                <a:spcPts val="0"/>
              </a:spcAft>
            </a:pPr>
            <a:r>
              <a:rPr lang="en-US" sz="1800" kern="1200" dirty="0"/>
              <a:t>As derived in [1], when transmitted signal has additional noise component produced by Tx EVM                    the noise at the receiver is colored   </a:t>
            </a:r>
          </a:p>
          <a:p>
            <a:pPr>
              <a:spcBef>
                <a:spcPts val="900"/>
              </a:spcBef>
              <a:spcAft>
                <a:spcPts val="0"/>
              </a:spcAft>
            </a:pPr>
            <a:endParaRPr lang="en-US" sz="1800" kern="1200" dirty="0"/>
          </a:p>
          <a:p>
            <a:pPr>
              <a:spcBef>
                <a:spcPts val="900"/>
              </a:spcBef>
              <a:spcAft>
                <a:spcPts val="0"/>
              </a:spcAft>
            </a:pPr>
            <a:endParaRPr lang="en-US" sz="1800" kern="1200" dirty="0"/>
          </a:p>
          <a:p>
            <a:pPr>
              <a:spcBef>
                <a:spcPts val="900"/>
              </a:spcBef>
              <a:spcAft>
                <a:spcPts val="0"/>
              </a:spcAft>
            </a:pPr>
            <a:r>
              <a:rPr lang="en-US" sz="1800" kern="1200" dirty="0"/>
              <a:t>It implies an optimal detector for this scenario which includes whitening stage with inverse Cholesky of the noise covariance </a:t>
            </a:r>
          </a:p>
          <a:p>
            <a:pPr>
              <a:spcBef>
                <a:spcPts val="900"/>
              </a:spcBef>
              <a:spcAft>
                <a:spcPts val="0"/>
              </a:spcAft>
            </a:pPr>
            <a:endParaRPr lang="en-US" sz="1800" kern="1200" dirty="0"/>
          </a:p>
          <a:p>
            <a:pPr marL="0" indent="0">
              <a:spcBef>
                <a:spcPts val="900"/>
              </a:spcBef>
              <a:spcAft>
                <a:spcPts val="0"/>
              </a:spcAft>
              <a:buNone/>
            </a:pPr>
            <a:endParaRPr lang="en-US" sz="1800" kern="1200" dirty="0"/>
          </a:p>
          <a:p>
            <a:pPr>
              <a:spcBef>
                <a:spcPts val="900"/>
              </a:spcBef>
              <a:spcAft>
                <a:spcPts val="0"/>
              </a:spcAft>
            </a:pPr>
            <a:endParaRPr lang="en-US" sz="1800" kern="1200" dirty="0"/>
          </a:p>
          <a:p>
            <a:pPr>
              <a:spcBef>
                <a:spcPts val="900"/>
              </a:spcBef>
              <a:spcAft>
                <a:spcPts val="0"/>
              </a:spcAft>
            </a:pPr>
            <a:r>
              <a:rPr lang="en-US" sz="1800" kern="1200" dirty="0"/>
              <a:t>It also means that in presence of Tx EVM performance is always degraded and transmit noise become a limiting factor (whitening can not compensate Tx EVM impact) – we show the simulation results in the next slide</a:t>
            </a:r>
          </a:p>
          <a:p>
            <a:pPr>
              <a:spcBef>
                <a:spcPts val="900"/>
              </a:spcBef>
              <a:spcAft>
                <a:spcPts val="0"/>
              </a:spcAft>
            </a:pPr>
            <a:endParaRPr lang="en-US" sz="1800" kern="1200" dirty="0"/>
          </a:p>
          <a:p>
            <a:pPr>
              <a:spcBef>
                <a:spcPts val="900"/>
              </a:spcBef>
              <a:spcAft>
                <a:spcPts val="0"/>
              </a:spcAft>
            </a:pPr>
            <a:endParaRPr lang="en-US" sz="1800" kern="1200" dirty="0"/>
          </a:p>
          <a:p>
            <a:pPr>
              <a:spcBef>
                <a:spcPts val="900"/>
              </a:spcBef>
              <a:spcAft>
                <a:spcPts val="0"/>
              </a:spcAft>
            </a:pPr>
            <a:endParaRPr lang="en-US" sz="1800" kern="1200" dirty="0"/>
          </a:p>
          <a:p>
            <a:pPr>
              <a:spcBef>
                <a:spcPts val="900"/>
              </a:spcBef>
              <a:spcAft>
                <a:spcPts val="0"/>
              </a:spcAft>
            </a:pPr>
            <a:endParaRPr lang="en-US" sz="1800" kern="1200" dirty="0"/>
          </a:p>
          <a:p>
            <a:pPr>
              <a:spcBef>
                <a:spcPts val="900"/>
              </a:spcBef>
              <a:spcAft>
                <a:spcPts val="0"/>
              </a:spcAft>
            </a:pPr>
            <a:endParaRPr lang="en-US" sz="1800" kern="1200" dirty="0"/>
          </a:p>
          <a:p>
            <a:pPr marL="0" indent="0">
              <a:spcBef>
                <a:spcPts val="900"/>
              </a:spcBef>
              <a:spcAft>
                <a:spcPts val="0"/>
              </a:spcAft>
              <a:buNone/>
            </a:pPr>
            <a:endParaRPr lang="en-US" sz="1800" kern="1200" dirty="0"/>
          </a:p>
        </p:txBody>
      </p:sp>
      <p:sp>
        <p:nvSpPr>
          <p:cNvPr id="5" name="标题 3"/>
          <p:cNvSpPr txBox="1">
            <a:spLocks/>
          </p:cNvSpPr>
          <p:nvPr/>
        </p:nvSpPr>
        <p:spPr bwMode="auto">
          <a:xfrm>
            <a:off x="685800" y="685800"/>
            <a:ext cx="7772400" cy="45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IE" kern="0" dirty="0">
                <a:latin typeface="FrutigerNext LT Medium" pitchFamily="34" charset="0"/>
              </a:rPr>
              <a:t>Optimal Detector</a:t>
            </a:r>
            <a:endParaRPr lang="zh-CN" altLang="en-US" kern="0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3414EB0-A09B-418E-8817-4716764B2D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63991"/>
              </p:ext>
            </p:extLst>
          </p:nvPr>
        </p:nvGraphicFramePr>
        <p:xfrm>
          <a:off x="3200489" y="2286000"/>
          <a:ext cx="2971620" cy="590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9" name="Equation" r:id="rId3" imgW="1981080" imgH="393480" progId="Equation.DSMT4">
                  <p:embed/>
                </p:oleObj>
              </mc:Choice>
              <mc:Fallback>
                <p:oleObj name="Equation" r:id="rId3" imgW="1981080" imgH="393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6E5A0E5-0CA5-4DB8-BE63-BC23EB273A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0489" y="2286000"/>
                        <a:ext cx="2971620" cy="590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D2ACAC1-0728-4D12-8C33-837C1C1528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550770"/>
              </p:ext>
            </p:extLst>
          </p:nvPr>
        </p:nvGraphicFramePr>
        <p:xfrm>
          <a:off x="3278870" y="1798755"/>
          <a:ext cx="1047600" cy="24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0" name="Equation" r:id="rId5" imgW="698400" imgH="164880" progId="Equation.DSMT4">
                  <p:embed/>
                </p:oleObj>
              </mc:Choice>
              <mc:Fallback>
                <p:oleObj name="Equation" r:id="rId5" imgW="698400" imgH="1648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564AABB-E24A-4B75-BE1A-8FD6412CF7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8870" y="1798755"/>
                        <a:ext cx="1047600" cy="247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B11F936-4E07-4D31-B67E-E80B6019F0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523261"/>
              </p:ext>
            </p:extLst>
          </p:nvPr>
        </p:nvGraphicFramePr>
        <p:xfrm>
          <a:off x="2838450" y="3810000"/>
          <a:ext cx="33337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1" name="Equation" r:id="rId7" imgW="2222280" imgH="393480" progId="Equation.DSMT4">
                  <p:embed/>
                </p:oleObj>
              </mc:Choice>
              <mc:Fallback>
                <p:oleObj name="Equation" r:id="rId7" imgW="222228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FD9CFD8-F223-4684-B577-687DA2A2B7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38450" y="3810000"/>
                        <a:ext cx="33337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41F300B-C485-4429-AE69-694DA08AE9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183298"/>
              </p:ext>
            </p:extLst>
          </p:nvPr>
        </p:nvGraphicFramePr>
        <p:xfrm>
          <a:off x="6211383" y="3158640"/>
          <a:ext cx="1695060" cy="36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32" name="Equation" r:id="rId9" imgW="1130040" imgH="241200" progId="Equation.DSMT4">
                  <p:embed/>
                </p:oleObj>
              </mc:Choice>
              <mc:Fallback>
                <p:oleObj name="Equation" r:id="rId9" imgW="1130040" imgH="241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977B1CE-2489-4D23-8D8A-B253093685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11383" y="3158640"/>
                        <a:ext cx="1695060" cy="36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6259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7BFB26FB-22A8-4554-AFBD-44AA36B8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447800"/>
            <a:ext cx="8001001" cy="4724401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kern="1200" dirty="0"/>
              <a:t>We can see on the figure below that bad Tx EVM may significantly degrade the performance of both linear and non-linear detector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kern="1200" dirty="0"/>
              <a:t>We compare the best performance that can be achieved with improved Tx EVM when applying near-ML and MMSE to the optimal near-ML + whitening detectors 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kern="1200" dirty="0"/>
              <a:t>We can see that improving Tx EVM </a:t>
            </a:r>
            <a:br>
              <a:rPr lang="en-US" sz="1800" kern="1200" dirty="0"/>
            </a:br>
            <a:r>
              <a:rPr lang="en-US" sz="1800" kern="1200" dirty="0"/>
              <a:t>yields gain of 2dB compared to optimal </a:t>
            </a:r>
            <a:br>
              <a:rPr lang="en-US" sz="1800" kern="1200" dirty="0"/>
            </a:br>
            <a:r>
              <a:rPr lang="en-US" sz="1800" kern="1200" dirty="0"/>
              <a:t>detection with a whitening stage (of</a:t>
            </a:r>
            <a:br>
              <a:rPr lang="en-US" sz="1800" kern="1200" dirty="0"/>
            </a:br>
            <a:r>
              <a:rPr lang="en-US" sz="1800" kern="1200" dirty="0"/>
              <a:t>course the latter requires a higher</a:t>
            </a:r>
            <a:br>
              <a:rPr lang="en-US" sz="1800" kern="1200" dirty="0"/>
            </a:br>
            <a:r>
              <a:rPr lang="en-US" sz="1800" kern="1200" dirty="0"/>
              <a:t>complexity at the receiver)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1800" kern="1200" dirty="0"/>
              <a:t>Whitening in this simulation is based</a:t>
            </a:r>
            <a:br>
              <a:rPr lang="en-US" sz="1800" kern="1200" dirty="0"/>
            </a:br>
            <a:r>
              <a:rPr lang="en-US" sz="1800" kern="1200" dirty="0"/>
              <a:t>on genie transmitter noise covariance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endParaRPr lang="en-US" sz="1800" kern="1200" dirty="0"/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1800" kern="1200" dirty="0"/>
          </a:p>
        </p:txBody>
      </p:sp>
      <p:sp>
        <p:nvSpPr>
          <p:cNvPr id="5" name="标题 3"/>
          <p:cNvSpPr txBox="1">
            <a:spLocks/>
          </p:cNvSpPr>
          <p:nvPr/>
        </p:nvSpPr>
        <p:spPr bwMode="auto">
          <a:xfrm>
            <a:off x="685800" y="685800"/>
            <a:ext cx="8458200" cy="45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IE" kern="0" dirty="0">
                <a:latin typeface="FrutigerNext LT Medium" pitchFamily="34" charset="0"/>
              </a:rPr>
              <a:t>Optimal Detector vs Tx EVM Improvement</a:t>
            </a:r>
            <a:endParaRPr lang="zh-CN" altLang="en-US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860" y="2711722"/>
            <a:ext cx="4749880" cy="37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5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标题 3"/>
          <p:cNvSpPr txBox="1">
            <a:spLocks/>
          </p:cNvSpPr>
          <p:nvPr/>
        </p:nvSpPr>
        <p:spPr bwMode="auto">
          <a:xfrm>
            <a:off x="685800" y="685800"/>
            <a:ext cx="7772400" cy="45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IE" altLang="zh-CN" kern="0" dirty="0">
                <a:latin typeface="FrutigerNext LT Medium" pitchFamily="34" charset="0"/>
              </a:rPr>
              <a:t>Impact of Tx EVM with different MCS</a:t>
            </a:r>
            <a:endParaRPr lang="zh-CN" altLang="en-US" kern="0" dirty="0"/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4C0046B2-C099-4061-899B-14E7F8D7E73D}"/>
              </a:ext>
            </a:extLst>
          </p:cNvPr>
          <p:cNvSpPr txBox="1">
            <a:spLocks/>
          </p:cNvSpPr>
          <p:nvPr/>
        </p:nvSpPr>
        <p:spPr bwMode="auto">
          <a:xfrm>
            <a:off x="685799" y="1447800"/>
            <a:ext cx="8001001" cy="472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1800" dirty="0"/>
              <a:t>We also examined the impact of Tx EVM on the performance of different modulations and coding rates 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1800" dirty="0"/>
              <a:t>Simulation parameters:</a:t>
            </a:r>
          </a:p>
          <a:p>
            <a:pPr lvl="1">
              <a:spcBef>
                <a:spcPts val="1000"/>
              </a:spcBef>
              <a:spcAft>
                <a:spcPts val="0"/>
              </a:spcAft>
            </a:pPr>
            <a:r>
              <a:rPr lang="en-US" sz="1400" dirty="0" err="1"/>
              <a:t>TGn</a:t>
            </a:r>
            <a:r>
              <a:rPr lang="en-US" sz="1400" dirty="0"/>
              <a:t>-D channel</a:t>
            </a:r>
          </a:p>
          <a:p>
            <a:pPr lvl="1">
              <a:spcBef>
                <a:spcPts val="1000"/>
              </a:spcBef>
              <a:spcAft>
                <a:spcPts val="0"/>
              </a:spcAft>
            </a:pPr>
            <a:r>
              <a:rPr lang="en-US" sz="1400" dirty="0"/>
              <a:t>Modulation and coding rate: MCS4, MCS5, MCS8, MCS9</a:t>
            </a:r>
          </a:p>
          <a:p>
            <a:pPr lvl="1">
              <a:spcBef>
                <a:spcPts val="1000"/>
              </a:spcBef>
              <a:spcAft>
                <a:spcPts val="0"/>
              </a:spcAft>
            </a:pPr>
            <a:r>
              <a:rPr lang="en-US" sz="1400" dirty="0"/>
              <a:t>4 STAs</a:t>
            </a:r>
          </a:p>
          <a:p>
            <a:pPr lvl="1">
              <a:spcBef>
                <a:spcPts val="1000"/>
              </a:spcBef>
              <a:spcAft>
                <a:spcPts val="0"/>
              </a:spcAft>
            </a:pPr>
            <a:r>
              <a:rPr lang="en-US" sz="1400" dirty="0" err="1"/>
              <a:t>Nss</a:t>
            </a:r>
            <a:r>
              <a:rPr lang="en-US" sz="1400" dirty="0"/>
              <a:t> = 1 per STA</a:t>
            </a:r>
          </a:p>
          <a:p>
            <a:pPr lvl="1">
              <a:spcBef>
                <a:spcPts val="1000"/>
              </a:spcBef>
              <a:spcAft>
                <a:spcPts val="0"/>
              </a:spcAft>
            </a:pPr>
            <a:r>
              <a:rPr lang="en-US" sz="1400" dirty="0" err="1"/>
              <a:t>Nrx_Ant</a:t>
            </a:r>
            <a:r>
              <a:rPr lang="en-US" sz="1400" dirty="0"/>
              <a:t> = 4</a:t>
            </a:r>
          </a:p>
          <a:p>
            <a:pPr lvl="1">
              <a:spcBef>
                <a:spcPts val="1000"/>
              </a:spcBef>
              <a:spcAft>
                <a:spcPts val="0"/>
              </a:spcAft>
            </a:pPr>
            <a:r>
              <a:rPr lang="en-US" sz="1400" dirty="0"/>
              <a:t>PA Model – Rapp, p = 2</a:t>
            </a:r>
          </a:p>
          <a:p>
            <a:pPr lvl="1">
              <a:spcBef>
                <a:spcPts val="1000"/>
              </a:spcBef>
              <a:spcAft>
                <a:spcPts val="0"/>
              </a:spcAft>
            </a:pPr>
            <a:r>
              <a:rPr lang="en-US" sz="1400" dirty="0"/>
              <a:t>Detector – MMSE and near-ML (with no whitening)</a:t>
            </a:r>
          </a:p>
          <a:p>
            <a:pPr lvl="1">
              <a:spcBef>
                <a:spcPts val="1000"/>
              </a:spcBef>
              <a:spcAft>
                <a:spcPts val="0"/>
              </a:spcAft>
            </a:pPr>
            <a:r>
              <a:rPr lang="en-US" sz="1400" kern="1200" dirty="0"/>
              <a:t>OBO – we show two results for each type of detector:</a:t>
            </a:r>
          </a:p>
          <a:p>
            <a:pPr lvl="2">
              <a:spcBef>
                <a:spcPts val="1000"/>
              </a:spcBef>
              <a:spcAft>
                <a:spcPts val="0"/>
              </a:spcAft>
            </a:pPr>
            <a:r>
              <a:rPr lang="en-US" sz="1400" kern="1200" dirty="0"/>
              <a:t>The minimum OBO that ensures standard Tx EVM requirement is met</a:t>
            </a:r>
          </a:p>
          <a:p>
            <a:pPr lvl="2">
              <a:spcBef>
                <a:spcPts val="1000"/>
              </a:spcBef>
              <a:spcAft>
                <a:spcPts val="0"/>
              </a:spcAft>
            </a:pPr>
            <a:r>
              <a:rPr lang="en-US" sz="1400" dirty="0"/>
              <a:t>The OBO that implies best performance at PER = 10%</a:t>
            </a:r>
            <a:endParaRPr lang="en-US" sz="1800" dirty="0"/>
          </a:p>
          <a:p>
            <a:pPr>
              <a:spcBef>
                <a:spcPts val="1800"/>
              </a:spcBef>
              <a:spcAft>
                <a:spcPts val="0"/>
              </a:spcAft>
            </a:pPr>
            <a:endParaRPr lang="en-US" sz="1800" kern="1200" dirty="0"/>
          </a:p>
          <a:p>
            <a:pPr marL="0" indent="0">
              <a:spcBef>
                <a:spcPts val="1800"/>
              </a:spcBef>
              <a:spcAft>
                <a:spcPts val="0"/>
              </a:spcAft>
              <a:buFontTx/>
              <a:buNone/>
            </a:pPr>
            <a:endParaRPr lang="en-US" sz="1800" kern="1200" dirty="0"/>
          </a:p>
        </p:txBody>
      </p:sp>
    </p:spTree>
    <p:extLst>
      <p:ext uri="{BB962C8B-B14F-4D97-AF65-F5344CB8AC3E}">
        <p14:creationId xmlns:p14="http://schemas.microsoft.com/office/powerpoint/2010/main" val="3806629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内容占位符 1">
            <a:extLst>
              <a:ext uri="{FF2B5EF4-FFF2-40B4-BE49-F238E27FC236}">
                <a16:creationId xmlns:a16="http://schemas.microsoft.com/office/drawing/2014/main" id="{47AAA88A-4FF7-4FFD-ACAB-BA718300A2F0}"/>
              </a:ext>
            </a:extLst>
          </p:cNvPr>
          <p:cNvSpPr txBox="1">
            <a:spLocks/>
          </p:cNvSpPr>
          <p:nvPr/>
        </p:nvSpPr>
        <p:spPr bwMode="auto">
          <a:xfrm>
            <a:off x="685799" y="1295400"/>
            <a:ext cx="8001001" cy="472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zh-CN" sz="1800" dirty="0"/>
              <a:t>We can see that the best detection with improved Tx EVM is better then the best detection at standard Tx EVM by up to 8dB</a:t>
            </a:r>
          </a:p>
          <a:p>
            <a:pPr>
              <a:spcBef>
                <a:spcPts val="1800"/>
              </a:spcBef>
            </a:pPr>
            <a:r>
              <a:rPr lang="en-US" altLang="zh-CN" sz="1800" dirty="0"/>
              <a:t>The improved Tx EVM implies better performance for both MMSE and near-ML detection, while nonlinear detection yields a significant gain compared to MMSE detection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endParaRPr lang="en-US" sz="1800" kern="12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4344988" y="6475413"/>
            <a:ext cx="530225" cy="182562"/>
          </a:xfrm>
        </p:spPr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19100" y="685800"/>
            <a:ext cx="8305800" cy="450669"/>
          </a:xfrm>
        </p:spPr>
        <p:txBody>
          <a:bodyPr/>
          <a:lstStyle/>
          <a:p>
            <a:r>
              <a:rPr lang="en-IE" dirty="0">
                <a:latin typeface="FrutigerNext LT Medium" pitchFamily="34" charset="0"/>
              </a:rPr>
              <a:t>Mid MCS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68" y="3124200"/>
            <a:ext cx="4408446" cy="3305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130" y="3068687"/>
            <a:ext cx="4407571" cy="330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4344988" y="6102112"/>
            <a:ext cx="530225" cy="182562"/>
          </a:xfrm>
        </p:spPr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19100" y="685800"/>
            <a:ext cx="8305800" cy="450669"/>
          </a:xfrm>
        </p:spPr>
        <p:txBody>
          <a:bodyPr/>
          <a:lstStyle/>
          <a:p>
            <a:r>
              <a:rPr lang="en-IE" dirty="0">
                <a:latin typeface="FrutigerNext LT Medium" pitchFamily="34" charset="0"/>
              </a:rPr>
              <a:t>High MCS – MCS8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19100" y="12954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har char="•"/>
            </a:pPr>
            <a:r>
              <a:rPr lang="en-US" altLang="zh-CN" sz="1800" b="1" dirty="0">
                <a:latin typeface="+mn-lt"/>
              </a:rPr>
              <a:t>We can see similar behavior at high MCS – where both detectors provide significant improvement with better Tx EVM, while the near-ML detector also yields a significant gain compared with the MMSE detector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4794"/>
            <a:ext cx="4848062" cy="3639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425" y="2407448"/>
            <a:ext cx="4853369" cy="36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0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4344988" y="6475413"/>
            <a:ext cx="530225" cy="182562"/>
          </a:xfrm>
        </p:spPr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19100" y="685800"/>
            <a:ext cx="8305800" cy="450669"/>
          </a:xfrm>
        </p:spPr>
        <p:txBody>
          <a:bodyPr/>
          <a:lstStyle/>
          <a:p>
            <a:r>
              <a:rPr lang="en-IE" dirty="0">
                <a:latin typeface="FrutigerNext LT Medium" pitchFamily="34" charset="0"/>
              </a:rPr>
              <a:t>High MCS – MCS9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19100" y="12954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400"/>
              </a:spcBef>
              <a:buChar char="•"/>
            </a:pPr>
            <a:r>
              <a:rPr lang="en-US" altLang="zh-CN" sz="1800" b="1" dirty="0">
                <a:latin typeface="+mn-lt"/>
              </a:rPr>
              <a:t>MCS9 behaves similar to MCS8, where with full rank MIMO there is a much higher gain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317952"/>
            <a:ext cx="4848328" cy="3639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650" y="2310565"/>
            <a:ext cx="4854750" cy="363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31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4344988" y="6475413"/>
            <a:ext cx="530225" cy="182562"/>
          </a:xfrm>
        </p:spPr>
        <p:txBody>
          <a:bodyPr/>
          <a:lstStyle/>
          <a:p>
            <a:r>
              <a:rPr lang="en-US"/>
              <a:t>Slide </a:t>
            </a:r>
            <a:fld id="{303B08C7-0CD1-8846-8502-BF7BB64F440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19100" y="685800"/>
            <a:ext cx="8305800" cy="450669"/>
          </a:xfrm>
        </p:spPr>
        <p:txBody>
          <a:bodyPr/>
          <a:lstStyle/>
          <a:p>
            <a:r>
              <a:rPr lang="en-IE" dirty="0">
                <a:latin typeface="FrutigerNext LT Medium" pitchFamily="34" charset="0"/>
              </a:rPr>
              <a:t>Very High MCS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19100" y="1295400"/>
            <a:ext cx="830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har char="•"/>
            </a:pPr>
            <a:r>
              <a:rPr lang="en-US" altLang="zh-CN" sz="1800" b="1" dirty="0">
                <a:latin typeface="+mn-lt"/>
              </a:rPr>
              <a:t>We also simulated MIMO with MCS11 to study the impact of Tx EVM when SNR is very high and the theoretical gap between linear and nonlinear detector is smaller</a:t>
            </a:r>
          </a:p>
          <a:p>
            <a:pPr marL="342900" indent="-342900">
              <a:spcBef>
                <a:spcPts val="1200"/>
              </a:spcBef>
              <a:buChar char="•"/>
            </a:pPr>
            <a:r>
              <a:rPr lang="en-US" altLang="zh-CN" sz="1800" b="1" dirty="0">
                <a:latin typeface="+mn-lt"/>
              </a:rPr>
              <a:t>We can see that the gain of near-ML detection is smaller (~1dB), however we still achieve significant gain of 11dB compared to standard Tx EVM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36" y="2787674"/>
            <a:ext cx="4848328" cy="363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26765"/>
      </p:ext>
    </p:extLst>
  </p:cSld>
  <p:clrMapOvr>
    <a:masterClrMapping/>
  </p:clrMapOvr>
</p:sld>
</file>

<file path=ppt/theme/theme1.xml><?xml version="1.0" encoding="utf-8"?>
<a:theme xmlns:a="http://schemas.openxmlformats.org/drawingml/2006/main" name="802-11-Submissio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FF"/>
      </a:hlink>
      <a:folHlink>
        <a:srgbClr val="0000CC"/>
      </a:folHlink>
    </a:clrScheme>
    <a:fontScheme name="802-11-Submiss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802-11-Submiss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02-11-Submiss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02-11-Submiss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802-11-Submission.pot</Template>
  <TotalTime>125208</TotalTime>
  <Words>822</Words>
  <Application>Microsoft Office PowerPoint</Application>
  <PresentationFormat>On-screen Show (4:3)</PresentationFormat>
  <Paragraphs>102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MS Gothic</vt:lpstr>
      <vt:lpstr>ＭＳ Ｐゴシック</vt:lpstr>
      <vt:lpstr>宋体</vt:lpstr>
      <vt:lpstr>Arial Unicode MS</vt:lpstr>
      <vt:lpstr>Cambria Math</vt:lpstr>
      <vt:lpstr>FrutigerNext LT Medium</vt:lpstr>
      <vt:lpstr>Times New Roman</vt:lpstr>
      <vt:lpstr>802-11-Submission</vt:lpstr>
      <vt:lpstr>Equation</vt:lpstr>
      <vt:lpstr>Impact of Tx EVM on MIMO  Detection – Follow Up</vt:lpstr>
      <vt:lpstr>PowerPoint Presentation</vt:lpstr>
      <vt:lpstr>PowerPoint Presentation</vt:lpstr>
      <vt:lpstr>PowerPoint Presentation</vt:lpstr>
      <vt:lpstr>PowerPoint Presentation</vt:lpstr>
      <vt:lpstr>Mid MCS</vt:lpstr>
      <vt:lpstr>High MCS – MCS8</vt:lpstr>
      <vt:lpstr>High MCS – MCS9</vt:lpstr>
      <vt:lpstr>Very High MCS</vt:lpstr>
      <vt:lpstr>PowerPoint Presentation</vt:lpstr>
      <vt:lpstr>Volterra based PA model</vt:lpstr>
      <vt:lpstr>Volterra based PA model</vt:lpstr>
      <vt:lpstr>Summary</vt:lpstr>
      <vt:lpstr>Reference</vt:lpstr>
    </vt:vector>
  </TitlesOfParts>
  <Company>Huawei Technologies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 Duplex in EHT</dc:title>
  <dc:creator>Ross Jian Yu</dc:creator>
  <cp:lastModifiedBy>Genadiy Tsodik(TRC)</cp:lastModifiedBy>
  <cp:revision>1855</cp:revision>
  <cp:lastPrinted>1998-02-10T13:28:06Z</cp:lastPrinted>
  <dcterms:created xsi:type="dcterms:W3CDTF">2013-11-12T18:41:50Z</dcterms:created>
  <dcterms:modified xsi:type="dcterms:W3CDTF">2024-03-11T20:12:11Z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s_pID_725343">
    <vt:lpwstr>(1)O48q+nWDiKNAVXoAwq58w6onvO4eaK+wzpVW8jJCkaAk5P9kKngByeTmJxmoV2pCi42L9Tdp_x000d_
SdaonAmUIS8vKo/eqcHwCuE1YjVPXt4H6YHsSuVJYzAQCkNZjIaFaF2CAfHMCVDwVEjuHrGa_x000d_
v9XKxleKuDbPp4L/H3+OgJ2liFm+Un0d5QoNNoAKdv3/4Lf3KJItI74i5cTCkBD8XLCg4g==</vt:lpwstr>
  </property>
  <property fmtid="{D5CDD505-2E9C-101B-9397-08002B2CF9AE}" pid="3" name="_2015_ms_pID_725343">
    <vt:lpwstr>(3)hN9y+J4cpaBf23SwB2iql6GvT7uNWTZHmqXY80l9cIEmfXb2fEN3eSx/X4nCuFX0fHVVyXoY
wcnpB7t5ANH+5J4dIN4H3jVHXjhA/oB1a4XnzB1HEQ0J48JNmy+Rpf8EWoWIUWA/FdcdAs2L
6qfHCkGLwAExqsBVZiLVCFghWBYYQVFolgBnx3zfvhrJGCMSgmHENCMYam3DWoX3M0LdB6wO
bYzO8CuEJKddaz4kDJ</vt:lpwstr>
  </property>
  <property fmtid="{D5CDD505-2E9C-101B-9397-08002B2CF9AE}" pid="4" name="_2015_ms_pID_7253431">
    <vt:lpwstr>hTuKa+nv5VwlOBqOQK9gP+aJfMiILnsqA5CfD67bLZI8Wu63tgc7On
0BI81GmPf29lmGdhbkYwW4Ck8vAkTiJY/DLbOnnfO1tRNQ1E0KmjED44g2h0sj2zQLjAvjWL
Sopr9wvGaJHnjMhNb2ZpKMVI8ieUgSN5Dqla4U8Byq233DiGYn3DbGdS4HuZApjcHJBnQR3R
eCr18HBY5b0OtUFvj8iDa4bxCvGDxWYb4bdQ</vt:lpwstr>
  </property>
  <property fmtid="{D5CDD505-2E9C-101B-9397-08002B2CF9AE}" pid="5" name="_2015_ms_pID_7253432">
    <vt:lpwstr>4w==</vt:lpwstr>
  </property>
  <property fmtid="{D5CDD505-2E9C-101B-9397-08002B2CF9AE}" pid="6" name="_readonly">
    <vt:lpwstr/>
  </property>
  <property fmtid="{D5CDD505-2E9C-101B-9397-08002B2CF9AE}" pid="7" name="_change">
    <vt:lpwstr/>
  </property>
  <property fmtid="{D5CDD505-2E9C-101B-9397-08002B2CF9AE}" pid="8" name="_full-control">
    <vt:lpwstr/>
  </property>
  <property fmtid="{D5CDD505-2E9C-101B-9397-08002B2CF9AE}" pid="9" name="sflag">
    <vt:lpwstr>1698054819</vt:lpwstr>
  </property>
</Properties>
</file>