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0"/>
  </p:notesMasterIdLst>
  <p:handoutMasterIdLst>
    <p:handoutMasterId r:id="rId21"/>
  </p:handoutMasterIdLst>
  <p:sldIdLst>
    <p:sldId id="256" r:id="rId3"/>
    <p:sldId id="257" r:id="rId4"/>
    <p:sldId id="283" r:id="rId5"/>
    <p:sldId id="262" r:id="rId6"/>
    <p:sldId id="265" r:id="rId7"/>
    <p:sldId id="273" r:id="rId8"/>
    <p:sldId id="2385" r:id="rId9"/>
    <p:sldId id="2373" r:id="rId10"/>
    <p:sldId id="2380" r:id="rId11"/>
    <p:sldId id="2383" r:id="rId12"/>
    <p:sldId id="270" r:id="rId13"/>
    <p:sldId id="278" r:id="rId14"/>
    <p:sldId id="276" r:id="rId15"/>
    <p:sldId id="2371" r:id="rId16"/>
    <p:sldId id="2375" r:id="rId17"/>
    <p:sldId id="2386" r:id="rId18"/>
    <p:sldId id="2387"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E481E0-342C-45EA-8709-F7421853AF46}" v="6" dt="2024-03-08T10:48:18.6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64" autoAdjust="0"/>
    <p:restoredTop sz="95267" autoAdjust="0"/>
  </p:normalViewPr>
  <p:slideViewPr>
    <p:cSldViewPr>
      <p:cViewPr>
        <p:scale>
          <a:sx n="78" d="100"/>
          <a:sy n="78" d="100"/>
        </p:scale>
        <p:origin x="332" y="17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i, Emily H" userId="b0d254cd-8291-4c78-a277-dadec609489b" providerId="ADAL" clId="{66E481E0-342C-45EA-8709-F7421853AF46}"/>
    <pc:docChg chg="undo custSel addSld delSld modSld modMainMaster">
      <pc:chgData name="Qi, Emily H" userId="b0d254cd-8291-4c78-a277-dadec609489b" providerId="ADAL" clId="{66E481E0-342C-45EA-8709-F7421853AF46}" dt="2024-03-08T10:49:24.493" v="201" actId="20577"/>
      <pc:docMkLst>
        <pc:docMk/>
      </pc:docMkLst>
      <pc:sldChg chg="modSp mod">
        <pc:chgData name="Qi, Emily H" userId="b0d254cd-8291-4c78-a277-dadec609489b" providerId="ADAL" clId="{66E481E0-342C-45EA-8709-F7421853AF46}" dt="2024-03-08T10:44:51.766" v="143" actId="1076"/>
        <pc:sldMkLst>
          <pc:docMk/>
          <pc:sldMk cId="0" sldId="256"/>
        </pc:sldMkLst>
        <pc:spChg chg="mod">
          <ac:chgData name="Qi, Emily H" userId="b0d254cd-8291-4c78-a277-dadec609489b" providerId="ADAL" clId="{66E481E0-342C-45EA-8709-F7421853AF46}" dt="2024-03-08T10:44:50.593" v="142" actId="20577"/>
          <ac:spMkLst>
            <pc:docMk/>
            <pc:sldMk cId="0" sldId="256"/>
            <ac:spMk id="6" creationId="{00000000-0000-0000-0000-000000000000}"/>
          </ac:spMkLst>
        </pc:spChg>
        <pc:spChg chg="mod">
          <ac:chgData name="Qi, Emily H" userId="b0d254cd-8291-4c78-a277-dadec609489b" providerId="ADAL" clId="{66E481E0-342C-45EA-8709-F7421853AF46}" dt="2024-03-08T10:34:16.826" v="10" actId="20577"/>
          <ac:spMkLst>
            <pc:docMk/>
            <pc:sldMk cId="0" sldId="256"/>
            <ac:spMk id="3073" creationId="{00000000-0000-0000-0000-000000000000}"/>
          </ac:spMkLst>
        </pc:spChg>
        <pc:spChg chg="mod">
          <ac:chgData name="Qi, Emily H" userId="b0d254cd-8291-4c78-a277-dadec609489b" providerId="ADAL" clId="{66E481E0-342C-45EA-8709-F7421853AF46}" dt="2024-03-08T10:34:13.208" v="5" actId="20577"/>
          <ac:spMkLst>
            <pc:docMk/>
            <pc:sldMk cId="0" sldId="256"/>
            <ac:spMk id="3074" creationId="{00000000-0000-0000-0000-000000000000}"/>
          </ac:spMkLst>
        </pc:spChg>
        <pc:graphicFrameChg chg="mod">
          <ac:chgData name="Qi, Emily H" userId="b0d254cd-8291-4c78-a277-dadec609489b" providerId="ADAL" clId="{66E481E0-342C-45EA-8709-F7421853AF46}" dt="2024-03-08T10:44:51.766" v="143" actId="1076"/>
          <ac:graphicFrameMkLst>
            <pc:docMk/>
            <pc:sldMk cId="0" sldId="256"/>
            <ac:graphicFrameMk id="3075" creationId="{00000000-0000-0000-0000-000000000000}"/>
          </ac:graphicFrameMkLst>
        </pc:graphicFrameChg>
      </pc:sldChg>
      <pc:sldChg chg="modSp mod">
        <pc:chgData name="Qi, Emily H" userId="b0d254cd-8291-4c78-a277-dadec609489b" providerId="ADAL" clId="{66E481E0-342C-45EA-8709-F7421853AF46}" dt="2024-03-08T10:47:30.635" v="174" actId="20577"/>
        <pc:sldMkLst>
          <pc:docMk/>
          <pc:sldMk cId="1753890201" sldId="265"/>
        </pc:sldMkLst>
        <pc:spChg chg="mod">
          <ac:chgData name="Qi, Emily H" userId="b0d254cd-8291-4c78-a277-dadec609489b" providerId="ADAL" clId="{66E481E0-342C-45EA-8709-F7421853AF46}" dt="2024-03-08T10:47:30.635" v="174" actId="20577"/>
          <ac:spMkLst>
            <pc:docMk/>
            <pc:sldMk cId="1753890201" sldId="265"/>
            <ac:spMk id="2" creationId="{00000000-0000-0000-0000-000000000000}"/>
          </ac:spMkLst>
        </pc:spChg>
      </pc:sldChg>
      <pc:sldChg chg="modSp mod">
        <pc:chgData name="Qi, Emily H" userId="b0d254cd-8291-4c78-a277-dadec609489b" providerId="ADAL" clId="{66E481E0-342C-45EA-8709-F7421853AF46}" dt="2024-03-08T10:47:04.703" v="150" actId="6549"/>
        <pc:sldMkLst>
          <pc:docMk/>
          <pc:sldMk cId="1968720319" sldId="283"/>
        </pc:sldMkLst>
        <pc:spChg chg="mod">
          <ac:chgData name="Qi, Emily H" userId="b0d254cd-8291-4c78-a277-dadec609489b" providerId="ADAL" clId="{66E481E0-342C-45EA-8709-F7421853AF46}" dt="2024-03-08T10:47:04.703" v="150" actId="6549"/>
          <ac:spMkLst>
            <pc:docMk/>
            <pc:sldMk cId="1968720319" sldId="283"/>
            <ac:spMk id="3" creationId="{00000000-0000-0000-0000-000000000000}"/>
          </ac:spMkLst>
        </pc:spChg>
      </pc:sldChg>
      <pc:sldChg chg="modSp mod">
        <pc:chgData name="Qi, Emily H" userId="b0d254cd-8291-4c78-a277-dadec609489b" providerId="ADAL" clId="{66E481E0-342C-45EA-8709-F7421853AF46}" dt="2024-03-08T10:49:24.493" v="201" actId="20577"/>
        <pc:sldMkLst>
          <pc:docMk/>
          <pc:sldMk cId="1998207127" sldId="2373"/>
        </pc:sldMkLst>
        <pc:spChg chg="mod">
          <ac:chgData name="Qi, Emily H" userId="b0d254cd-8291-4c78-a277-dadec609489b" providerId="ADAL" clId="{66E481E0-342C-45EA-8709-F7421853AF46}" dt="2024-03-08T10:49:07.863" v="185" actId="20577"/>
          <ac:spMkLst>
            <pc:docMk/>
            <pc:sldMk cId="1998207127" sldId="2373"/>
            <ac:spMk id="8" creationId="{00000000-0000-0000-0000-000000000000}"/>
          </ac:spMkLst>
        </pc:spChg>
        <pc:graphicFrameChg chg="modGraphic">
          <ac:chgData name="Qi, Emily H" userId="b0d254cd-8291-4c78-a277-dadec609489b" providerId="ADAL" clId="{66E481E0-342C-45EA-8709-F7421853AF46}" dt="2024-03-08T10:49:24.493" v="201" actId="20577"/>
          <ac:graphicFrameMkLst>
            <pc:docMk/>
            <pc:sldMk cId="1998207127" sldId="2373"/>
            <ac:graphicFrameMk id="10" creationId="{00000000-0000-0000-0000-000000000000}"/>
          </ac:graphicFrameMkLst>
        </pc:graphicFrameChg>
      </pc:sldChg>
      <pc:sldChg chg="modSp del mod">
        <pc:chgData name="Qi, Emily H" userId="b0d254cd-8291-4c78-a277-dadec609489b" providerId="ADAL" clId="{66E481E0-342C-45EA-8709-F7421853AF46}" dt="2024-03-08T10:48:55.553" v="180" actId="47"/>
        <pc:sldMkLst>
          <pc:docMk/>
          <pc:sldMk cId="2968706072" sldId="2381"/>
        </pc:sldMkLst>
        <pc:spChg chg="mod">
          <ac:chgData name="Qi, Emily H" userId="b0d254cd-8291-4c78-a277-dadec609489b" providerId="ADAL" clId="{66E481E0-342C-45EA-8709-F7421853AF46}" dt="2024-03-08T10:38:43.411" v="97" actId="20577"/>
          <ac:spMkLst>
            <pc:docMk/>
            <pc:sldMk cId="2968706072" sldId="2381"/>
            <ac:spMk id="7" creationId="{25466371-B846-06E2-E8B9-2DCC9A86B122}"/>
          </ac:spMkLst>
        </pc:spChg>
      </pc:sldChg>
      <pc:sldChg chg="modSp del mod">
        <pc:chgData name="Qi, Emily H" userId="b0d254cd-8291-4c78-a277-dadec609489b" providerId="ADAL" clId="{66E481E0-342C-45EA-8709-F7421853AF46}" dt="2024-03-08T10:48:50.079" v="179" actId="47"/>
        <pc:sldMkLst>
          <pc:docMk/>
          <pc:sldMk cId="2369335801" sldId="2384"/>
        </pc:sldMkLst>
        <pc:spChg chg="mod">
          <ac:chgData name="Qi, Emily H" userId="b0d254cd-8291-4c78-a277-dadec609489b" providerId="ADAL" clId="{66E481E0-342C-45EA-8709-F7421853AF46}" dt="2024-03-08T10:38:33.355" v="93" actId="20577"/>
          <ac:spMkLst>
            <pc:docMk/>
            <pc:sldMk cId="2369335801" sldId="2384"/>
            <ac:spMk id="8" creationId="{8B786AB3-C9B6-F039-F800-5D6DB0B236D5}"/>
          </ac:spMkLst>
        </pc:spChg>
      </pc:sldChg>
      <pc:sldChg chg="modSp mod">
        <pc:chgData name="Qi, Emily H" userId="b0d254cd-8291-4c78-a277-dadec609489b" providerId="ADAL" clId="{66E481E0-342C-45EA-8709-F7421853AF46}" dt="2024-03-08T10:48:45.646" v="178" actId="255"/>
        <pc:sldMkLst>
          <pc:docMk/>
          <pc:sldMk cId="2368875581" sldId="2385"/>
        </pc:sldMkLst>
        <pc:spChg chg="mod">
          <ac:chgData name="Qi, Emily H" userId="b0d254cd-8291-4c78-a277-dadec609489b" providerId="ADAL" clId="{66E481E0-342C-45EA-8709-F7421853AF46}" dt="2024-03-08T10:37:27.774" v="67" actId="20577"/>
          <ac:spMkLst>
            <pc:docMk/>
            <pc:sldMk cId="2368875581" sldId="2385"/>
            <ac:spMk id="2" creationId="{62112B5B-4630-A352-6190-9E294E05D474}"/>
          </ac:spMkLst>
        </pc:spChg>
        <pc:spChg chg="mod">
          <ac:chgData name="Qi, Emily H" userId="b0d254cd-8291-4c78-a277-dadec609489b" providerId="ADAL" clId="{66E481E0-342C-45EA-8709-F7421853AF46}" dt="2024-03-08T10:48:45.646" v="178" actId="255"/>
          <ac:spMkLst>
            <pc:docMk/>
            <pc:sldMk cId="2368875581" sldId="2385"/>
            <ac:spMk id="3" creationId="{79F8E904-6966-31F1-4EB7-8CADBFD4BBE7}"/>
          </ac:spMkLst>
        </pc:spChg>
      </pc:sldChg>
      <pc:sldChg chg="add">
        <pc:chgData name="Qi, Emily H" userId="b0d254cd-8291-4c78-a277-dadec609489b" providerId="ADAL" clId="{66E481E0-342C-45EA-8709-F7421853AF46}" dt="2024-03-08T10:48:18.694" v="175"/>
        <pc:sldMkLst>
          <pc:docMk/>
          <pc:sldMk cId="3670221883" sldId="2386"/>
        </pc:sldMkLst>
      </pc:sldChg>
      <pc:sldChg chg="add">
        <pc:chgData name="Qi, Emily H" userId="b0d254cd-8291-4c78-a277-dadec609489b" providerId="ADAL" clId="{66E481E0-342C-45EA-8709-F7421853AF46}" dt="2024-03-08T10:48:18.694" v="175"/>
        <pc:sldMkLst>
          <pc:docMk/>
          <pc:sldMk cId="3664779329" sldId="2387"/>
        </pc:sldMkLst>
      </pc:sldChg>
      <pc:sldMasterChg chg="modSp mod modSldLayout">
        <pc:chgData name="Qi, Emily H" userId="b0d254cd-8291-4c78-a277-dadec609489b" providerId="ADAL" clId="{66E481E0-342C-45EA-8709-F7421853AF46}" dt="2024-03-08T10:45:46.135" v="148" actId="20577"/>
        <pc:sldMasterMkLst>
          <pc:docMk/>
          <pc:sldMasterMk cId="0" sldId="2147483648"/>
        </pc:sldMasterMkLst>
        <pc:spChg chg="mod">
          <ac:chgData name="Qi, Emily H" userId="b0d254cd-8291-4c78-a277-dadec609489b" providerId="ADAL" clId="{66E481E0-342C-45EA-8709-F7421853AF46}" dt="2024-03-08T10:44:34.720" v="137" actId="20577"/>
          <ac:spMkLst>
            <pc:docMk/>
            <pc:sldMasterMk cId="0" sldId="2147483648"/>
            <ac:spMk id="10" creationId="{00000000-0000-0000-0000-000000000000}"/>
          </ac:spMkLst>
        </pc:spChg>
        <pc:spChg chg="mod">
          <ac:chgData name="Qi, Emily H" userId="b0d254cd-8291-4c78-a277-dadec609489b" providerId="ADAL" clId="{66E481E0-342C-45EA-8709-F7421853AF46}" dt="2024-03-08T10:44:18.805" v="125" actId="20577"/>
          <ac:spMkLst>
            <pc:docMk/>
            <pc:sldMasterMk cId="0" sldId="2147483648"/>
            <ac:spMk id="1027" creationId="{00000000-0000-0000-0000-000000000000}"/>
          </ac:spMkLst>
        </pc:spChg>
        <pc:sldLayoutChg chg="modSp mod">
          <pc:chgData name="Qi, Emily H" userId="b0d254cd-8291-4c78-a277-dadec609489b" providerId="ADAL" clId="{66E481E0-342C-45EA-8709-F7421853AF46}" dt="2024-03-08T10:45:46.135" v="148" actId="20577"/>
          <pc:sldLayoutMkLst>
            <pc:docMk/>
            <pc:sldMasterMk cId="0" sldId="2147483648"/>
            <pc:sldLayoutMk cId="0" sldId="2147483649"/>
          </pc:sldLayoutMkLst>
          <pc:spChg chg="mod">
            <ac:chgData name="Qi, Emily H" userId="b0d254cd-8291-4c78-a277-dadec609489b" providerId="ADAL" clId="{66E481E0-342C-45EA-8709-F7421853AF46}" dt="2024-03-08T10:45:46.135" v="148" actId="20577"/>
            <ac:spMkLst>
              <pc:docMk/>
              <pc:sldMasterMk cId="0" sldId="2147483648"/>
              <pc:sldLayoutMk cId="0" sldId="214748364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5526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933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dirty="0"/>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March 2024</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March 2024</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March 2024</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March 2024</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March 2024</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Emily Qi, Intel</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March 2024</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Emily Qi, Intel</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March 2024</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Emily Qi, Intel</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March 2024</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March 2024</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March 2024</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March 2024</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Emily Qi,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Emily Qi,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Emily Qi,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Emily Qi,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802.11-24/0279r0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2024</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Emily Qi, Intel</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09/11-09-1034-21-0000-802-11-editorial-style-guide.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carol@ansley.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laudiodasilva@meta.com" TargetMode="External"/><Relationship Id="rId5" Type="http://schemas.openxmlformats.org/officeDocument/2006/relationships/hyperlink" Target="mailto:edward.ks.au@gmail.com" TargetMode="External"/><Relationship Id="rId4" Type="http://schemas.openxmlformats.org/officeDocument/2006/relationships/hyperlink" Target="mailto:emily.h.qi@intel.com" TargetMode="External"/><Relationship Id="rId9" Type="http://schemas.openxmlformats.org/officeDocument/2006/relationships/hyperlink" Target="mailto:RoyWant@google.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4/11-24-0141-04-0000-p802-11bf-d3-0-mdr-report.docx" TargetMode="External"/><Relationship Id="rId2" Type="http://schemas.openxmlformats.org/officeDocument/2006/relationships/hyperlink" Target="https://mentor.ieee.org/802.11/dcn/24/11-24-0140-03-0000-p802-11bh-d3-0-mdr-report.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(March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2024-03-10</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Emily Qi,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53193628"/>
              </p:ext>
            </p:extLst>
          </p:nvPr>
        </p:nvGraphicFramePr>
        <p:xfrm>
          <a:off x="1066800" y="2353991"/>
          <a:ext cx="9921875" cy="2409825"/>
        </p:xfrm>
        <a:graphic>
          <a:graphicData uri="http://schemas.openxmlformats.org/presentationml/2006/ole">
            <mc:AlternateContent xmlns:mc="http://schemas.openxmlformats.org/markup-compatibility/2006">
              <mc:Choice xmlns:v="urn:schemas-microsoft-com:vml" Requires="v">
                <p:oleObj name="Document" r:id="rId3" imgW="10459112" imgH="2542938" progId="Word.Document.8">
                  <p:embed/>
                </p:oleObj>
              </mc:Choice>
              <mc:Fallback>
                <p:oleObj name="Document" r:id="rId3" imgW="10459112" imgH="2542938" progId="Word.Document.8">
                  <p:embed/>
                  <p:pic>
                    <p:nvPicPr>
                      <p:cNvPr id="3075" name="Object 3"/>
                      <p:cNvPicPr>
                        <a:picLocks noChangeAspect="1" noChangeArrowheads="1"/>
                      </p:cNvPicPr>
                      <p:nvPr/>
                    </p:nvPicPr>
                    <p:blipFill>
                      <a:blip r:embed="rId4"/>
                      <a:srcRect/>
                      <a:stretch>
                        <a:fillRect/>
                      </a:stretch>
                    </p:blipFill>
                    <p:spPr bwMode="auto">
                      <a:xfrm>
                        <a:off x="1066800" y="2353991"/>
                        <a:ext cx="9921875" cy="24098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20</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solidFill>
                  <a:srgbClr val="FF0000"/>
                </a:solidFill>
              </a:rPr>
              <a:t>2021</a:t>
            </a:r>
            <a:r>
              <a:rPr lang="en-US" dirty="0"/>
              <a:t> IEEE Standards Style Manual </a:t>
            </a:r>
            <a:r>
              <a:rPr lang="en-US" b="0" dirty="0"/>
              <a:t>when creating or updating drafts. Policy (inclusive terms), key words and pronouns (e.g., he, she) were revised.	</a:t>
            </a:r>
          </a:p>
          <a:p>
            <a:r>
              <a:rPr lang="en-US" b="0" dirty="0"/>
              <a:t>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a:t>
            </a:r>
          </a:p>
          <a:p>
            <a:r>
              <a:rPr lang="en-US" b="0" dirty="0"/>
              <a:t>We may revisit numbering of MAC addresses and their form of expression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1263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dirty="0"/>
              <a:t>Clause 6 Re-Write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Changes have been included in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D2.0.</a:t>
            </a:r>
          </a:p>
          <a:p>
            <a:pPr marL="0" marR="0">
              <a:spcBef>
                <a:spcPts val="0"/>
              </a:spcBef>
              <a:spcAft>
                <a:spcPts val="0"/>
              </a:spcAft>
            </a:pPr>
            <a:endPar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Discussion: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11az and 11bd have 802.11-2020 as their baseline and are not affected.</a:t>
            </a:r>
          </a:p>
          <a:p>
            <a:pPr marL="0" marR="0">
              <a:spcBef>
                <a:spcPts val="0"/>
              </a:spcBef>
              <a:spcAft>
                <a:spcPts val="0"/>
              </a:spcAft>
            </a:pP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will need to update these to conform to the new Clause 6 style when these are rolled in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Emily</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/Edward will setup a tiger team to do this.</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11be has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as baseline and will need to conform when it bumps up to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/D2.0 as baseline.</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Similarly, for 11bf, but should probably wait until 11be has done its update.</a:t>
            </a:r>
          </a:p>
          <a:p>
            <a:pPr marL="0" marR="0">
              <a:spcBef>
                <a:spcPts val="0"/>
              </a:spcBef>
              <a:spcAft>
                <a:spcPts val="0"/>
              </a:spcAft>
            </a:pP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11bf/D1.0 will keep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/D1.3 as baseline and postpone updates until after initial WG ballot.</a:t>
            </a:r>
          </a:p>
          <a:p>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04238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0574-B2D5-447E-9895-E858A6BF899C}"/>
              </a:ext>
            </a:extLst>
          </p:cNvPr>
          <p:cNvSpPr>
            <a:spLocks noGrp="1"/>
          </p:cNvSpPr>
          <p:nvPr>
            <p:ph type="title"/>
          </p:nvPr>
        </p:nvSpPr>
        <p:spPr>
          <a:xfrm>
            <a:off x="914401" y="685801"/>
            <a:ext cx="10361084" cy="685799"/>
          </a:xfrm>
        </p:spPr>
        <p:txBody>
          <a:bodyPr/>
          <a:lstStyle/>
          <a:p>
            <a:r>
              <a:rPr lang="en-US" dirty="0"/>
              <a:t>Searchable definitions ( to be discussed in Jan 2024)</a:t>
            </a:r>
          </a:p>
        </p:txBody>
      </p:sp>
      <p:sp>
        <p:nvSpPr>
          <p:cNvPr id="3" name="Content Placeholder 2">
            <a:extLst>
              <a:ext uri="{FF2B5EF4-FFF2-40B4-BE49-F238E27FC236}">
                <a16:creationId xmlns:a16="http://schemas.microsoft.com/office/drawing/2014/main" id="{8CACBB3F-CDC2-45D7-9ECD-8E1AFA715091}"/>
              </a:ext>
            </a:extLst>
          </p:cNvPr>
          <p:cNvSpPr>
            <a:spLocks noGrp="1"/>
          </p:cNvSpPr>
          <p:nvPr>
            <p:ph idx="1"/>
          </p:nvPr>
        </p:nvSpPr>
        <p:spPr>
          <a:xfrm>
            <a:off x="898072" y="1295400"/>
            <a:ext cx="10361084" cy="5029200"/>
          </a:xfrm>
        </p:spPr>
        <p:txBody>
          <a:bodyPr/>
          <a:lstStyle/>
          <a:p>
            <a:r>
              <a:rPr lang="en-US" sz="1800" dirty="0"/>
              <a:t>Youhan Kim provided an update:</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After discussion within the </a:t>
            </a:r>
            <a:r>
              <a:rPr lang="en-US" sz="1400" dirty="0" err="1">
                <a:effectLst/>
                <a:latin typeface="Calibri" panose="020F0502020204030204" pitchFamily="34" charset="0"/>
                <a:ea typeface="Calibri" panose="020F0502020204030204" pitchFamily="34" charset="0"/>
              </a:rPr>
              <a:t>TGme</a:t>
            </a:r>
            <a:r>
              <a:rPr lang="en-US" sz="1400" dirty="0">
                <a:effectLst/>
                <a:latin typeface="Calibri" panose="020F0502020204030204" pitchFamily="34" charset="0"/>
                <a:ea typeface="Calibri" panose="020F0502020204030204" pitchFamily="34" charset="0"/>
              </a:rPr>
              <a:t> group, the direction we are going with is</a:t>
            </a:r>
          </a:p>
          <a:p>
            <a:pPr marL="342900" marR="0" lvl="0" indent="-342900">
              <a:spcBef>
                <a:spcPts val="0"/>
              </a:spcBef>
              <a:spcAft>
                <a:spcPts val="0"/>
              </a:spcAft>
              <a:buFont typeface="+mj-lt"/>
              <a:buAutoNum type="arabicPeriod"/>
            </a:pPr>
            <a:r>
              <a:rPr lang="en-US" sz="1400" b="1" dirty="0">
                <a:effectLst/>
                <a:latin typeface="Calibri" panose="020F0502020204030204" pitchFamily="34" charset="0"/>
                <a:ea typeface="Times New Roman" panose="02020603050405020304" pitchFamily="18" charset="0"/>
              </a:rPr>
              <a:t>Add the full acronym AFTER the colon</a:t>
            </a:r>
            <a:endParaRPr lang="en-US" sz="1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400" dirty="0">
                <a:effectLst/>
                <a:latin typeface="Calibri" panose="020F0502020204030204" pitchFamily="34" charset="0"/>
                <a:ea typeface="Times New Roman" panose="02020603050405020304" pitchFamily="18" charset="0"/>
              </a:rPr>
              <a:t>Make incremental changes only.  E.g. do not delete existing ‘partial’ acronyms within the ‘name’ of the term</a:t>
            </a:r>
            <a:r>
              <a:rPr lang="en-US" sz="1800" dirty="0"/>
              <a:t>.</a:t>
            </a: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For example,</a:t>
            </a:r>
          </a:p>
          <a:p>
            <a:pPr marL="0" marR="0" lvl="0" indent="0">
              <a:spcBef>
                <a:spcPts val="0"/>
              </a:spcBef>
              <a:spcAft>
                <a:spcPts val="0"/>
              </a:spcAft>
            </a:pPr>
            <a:r>
              <a:rPr lang="en-US" sz="1400" b="1" i="0" dirty="0">
                <a:solidFill>
                  <a:srgbClr val="000000"/>
                </a:solidFill>
                <a:effectLst/>
                <a:latin typeface="TimesNewRoman"/>
                <a:ea typeface="Calibri" panose="020F0502020204030204" pitchFamily="34" charset="0"/>
                <a:cs typeface="Calibri" panose="020F0502020204030204" pitchFamily="34" charset="0"/>
              </a:rPr>
              <a:t>access point (AP) reachability: </a:t>
            </a:r>
            <a:r>
              <a:rPr lang="en-US" sz="1400" b="0" i="0" u="sng" dirty="0">
                <a:solidFill>
                  <a:srgbClr val="FF0000"/>
                </a:solidFill>
                <a:effectLst/>
                <a:latin typeface="TimesNewRoman"/>
                <a:ea typeface="Calibri" panose="020F0502020204030204" pitchFamily="34" charset="0"/>
                <a:cs typeface="Calibri" panose="020F0502020204030204" pitchFamily="34" charset="0"/>
              </a:rPr>
              <a:t>[AP reachability] </a:t>
            </a:r>
            <a:r>
              <a:rPr lang="en-US" sz="1400" b="0" i="0" dirty="0">
                <a:solidFill>
                  <a:srgbClr val="000000"/>
                </a:solidFill>
                <a:effectLst/>
                <a:latin typeface="TimesNewRoman"/>
                <a:ea typeface="Calibri" panose="020F0502020204030204" pitchFamily="34" charset="0"/>
                <a:cs typeface="Calibri" panose="020F0502020204030204" pitchFamily="34" charset="0"/>
              </a:rPr>
              <a:t>An AP is reachable by a station (STA) if </a:t>
            </a:r>
            <a:r>
              <a:rPr lang="en-US" sz="1400" b="0" i="0" dirty="0" err="1">
                <a:solidFill>
                  <a:srgbClr val="000000"/>
                </a:solidFill>
                <a:effectLst/>
                <a:latin typeface="TimesNewRoman"/>
                <a:ea typeface="Calibri" panose="020F0502020204030204" pitchFamily="34" charset="0"/>
                <a:cs typeface="Calibri" panose="020F0502020204030204" pitchFamily="34" charset="0"/>
              </a:rPr>
              <a:t>preauthentication</a:t>
            </a:r>
            <a:r>
              <a:rPr lang="en-US" sz="1400" b="0" i="0" dirty="0">
                <a:solidFill>
                  <a:srgbClr val="000000"/>
                </a:solidFill>
                <a:effectLst/>
                <a:latin typeface="TimesNewRoman"/>
                <a:ea typeface="Calibri" panose="020F0502020204030204" pitchFamily="34" charset="0"/>
                <a:cs typeface="Calibri" panose="020F0502020204030204" pitchFamily="34" charset="0"/>
              </a:rPr>
              <a:t> messages can be exchanged between the STA and the target AP via the distribution system (DS)</a:t>
            </a:r>
          </a:p>
          <a:p>
            <a:pPr marL="0" marR="0" lvl="0" indent="0">
              <a:spcBef>
                <a:spcPts val="0"/>
              </a:spcBef>
              <a:spcAft>
                <a:spcPts val="0"/>
              </a:spcAft>
            </a:pPr>
            <a:endParaRPr lang="en-US" sz="1400" b="0" i="0" dirty="0">
              <a:solidFill>
                <a:srgbClr val="000000"/>
              </a:solidFill>
              <a:effectLst/>
              <a:latin typeface="TimesNewRoman"/>
              <a:ea typeface="Calibri" panose="020F0502020204030204" pitchFamily="34" charset="0"/>
              <a:cs typeface="Calibri" panose="020F0502020204030204" pitchFamily="34" charset="0"/>
            </a:endParaRP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Note that we are not deleting “(AP)” in the ‘name’ of the term (the point #2.a above) even though it seems it should be removed per some of the feedback from the publication editors.  This is to avoid having too many changes lumped into this particular effort.</a:t>
            </a:r>
          </a:p>
          <a:p>
            <a:pPr marL="0" indent="0">
              <a:spcBef>
                <a:spcPts val="0"/>
              </a:spcBef>
              <a:spcAft>
                <a:spcPts val="0"/>
              </a:spcAft>
            </a:pPr>
            <a:endParaRPr lang="en-US" sz="1400" dirty="0">
              <a:effectLst/>
              <a:latin typeface="Calibri" panose="020F0502020204030204" pitchFamily="34" charset="0"/>
              <a:ea typeface="Calibri" panose="020F0502020204030204" pitchFamily="34" charset="0"/>
            </a:endParaRPr>
          </a:p>
          <a:p>
            <a:pPr marL="0" indent="0">
              <a:spcBef>
                <a:spcPts val="0"/>
              </a:spcBef>
              <a:spcAft>
                <a:spcPts val="0"/>
              </a:spcAft>
            </a:pPr>
            <a:r>
              <a:rPr lang="en-US" sz="1400" dirty="0">
                <a:latin typeface="Calibri" panose="020F0502020204030204" pitchFamily="34" charset="0"/>
                <a:ea typeface="Calibri" panose="020F0502020204030204" pitchFamily="34" charset="0"/>
              </a:rPr>
              <a:t>Already rolled into </a:t>
            </a:r>
            <a:r>
              <a:rPr lang="en-US" sz="1400" dirty="0" err="1">
                <a:latin typeface="Calibri" panose="020F0502020204030204" pitchFamily="34" charset="0"/>
                <a:ea typeface="Calibri" panose="020F0502020204030204" pitchFamily="34" charset="0"/>
              </a:rPr>
              <a:t>REVme</a:t>
            </a:r>
            <a:r>
              <a:rPr lang="en-US" sz="1400" dirty="0">
                <a:latin typeface="Calibri" panose="020F0502020204030204" pitchFamily="34" charset="0"/>
                <a:ea typeface="Calibri" panose="020F0502020204030204" pitchFamily="34" charset="0"/>
              </a:rPr>
              <a:t>.</a:t>
            </a:r>
          </a:p>
          <a:p>
            <a:pPr marL="0" indent="0">
              <a:spcBef>
                <a:spcPts val="0"/>
              </a:spcBef>
              <a:spcAft>
                <a:spcPts val="0"/>
              </a:spcAft>
            </a:pPr>
            <a:endParaRPr lang="en-US" sz="14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effectLst/>
                <a:latin typeface="Calibri" panose="020F0502020204030204" pitchFamily="34" charset="0"/>
                <a:ea typeface="Calibri" panose="020F0502020204030204" pitchFamily="34" charset="0"/>
              </a:rPr>
              <a:t>=== </a:t>
            </a:r>
          </a:p>
          <a:p>
            <a:pPr marL="0" indent="0">
              <a:spcBef>
                <a:spcPts val="0"/>
              </a:spcBef>
              <a:spcAft>
                <a:spcPts val="0"/>
              </a:spcAft>
            </a:pPr>
            <a:r>
              <a:rPr lang="en-US" sz="1600" dirty="0">
                <a:latin typeface="Calibri" panose="020F0502020204030204" pitchFamily="34" charset="0"/>
                <a:ea typeface="Calibri" panose="020F0502020204030204" pitchFamily="34" charset="0"/>
              </a:rPr>
              <a:t>A comment (from Robert Stacey) on the changes in D4.0 (#6035): </a:t>
            </a:r>
          </a:p>
          <a:p>
            <a:pPr marL="0" indent="0">
              <a:spcBef>
                <a:spcPts val="0"/>
              </a:spcBef>
              <a:spcAft>
                <a:spcPts val="0"/>
              </a:spcAft>
            </a:pPr>
            <a:r>
              <a:rPr lang="en-US" sz="1200" dirty="0">
                <a:latin typeface="Calibri" panose="020F0502020204030204" pitchFamily="34" charset="0"/>
                <a:ea typeface="Calibri" panose="020F0502020204030204" pitchFamily="34" charset="0"/>
              </a:rPr>
              <a:t>The style used here for providing an acronym for the term being defined (in square brackets after the colon) is inconsistent with the style used in other IEEE SA standards (for example 802.3-2022) and with the style used elsewhere in this standard (e.g. 258.35). It is also inconsistent with the IEEE SA style guide, which states: The abbreviation or acronym should be placed in parentheses when following the full term.</a:t>
            </a:r>
          </a:p>
          <a:p>
            <a:pPr marL="0" indent="0">
              <a:spcBef>
                <a:spcPts val="0"/>
              </a:spcBef>
              <a:spcAft>
                <a:spcPts val="0"/>
              </a:spcAft>
            </a:pPr>
            <a:endParaRPr lang="en-US" sz="12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latin typeface="Calibri" panose="020F0502020204030204" pitchFamily="34" charset="0"/>
                <a:ea typeface="Calibri" panose="020F0502020204030204" pitchFamily="34" charset="0"/>
              </a:rPr>
              <a:t>For example,  </a:t>
            </a:r>
            <a:r>
              <a:rPr lang="en-US" sz="1800" b="1" i="0" dirty="0">
                <a:solidFill>
                  <a:srgbClr val="000000"/>
                </a:solidFill>
                <a:effectLst/>
                <a:latin typeface="TimesNewRoman"/>
              </a:rPr>
              <a:t>access point </a:t>
            </a:r>
            <a:r>
              <a:rPr lang="en-US" sz="1800" b="1" i="0" strike="sngStrike" dirty="0">
                <a:solidFill>
                  <a:srgbClr val="000000"/>
                </a:solidFill>
                <a:effectLst/>
                <a:latin typeface="TimesNewRoman"/>
              </a:rPr>
              <a:t>(AP) </a:t>
            </a:r>
            <a:r>
              <a:rPr lang="en-US" sz="1800" b="1" i="0" dirty="0">
                <a:solidFill>
                  <a:srgbClr val="000000"/>
                </a:solidFill>
                <a:effectLst/>
                <a:latin typeface="TimesNewRoman"/>
              </a:rPr>
              <a:t>: </a:t>
            </a:r>
            <a:r>
              <a:rPr lang="en-US" sz="1800" b="0" i="0" dirty="0">
                <a:solidFill>
                  <a:srgbClr val="000000"/>
                </a:solidFill>
                <a:effectLst/>
                <a:latin typeface="TimesNewRoman"/>
              </a:rPr>
              <a:t>[AP]</a:t>
            </a:r>
            <a:r>
              <a:rPr lang="en-US" sz="1800" b="0" dirty="0">
                <a:solidFill>
                  <a:srgbClr val="218A21"/>
                </a:solidFill>
                <a:latin typeface="TimesNewRoman"/>
              </a:rPr>
              <a:t> </a:t>
            </a:r>
            <a:r>
              <a:rPr lang="en-US" sz="1800" b="0" i="0" dirty="0">
                <a:solidFill>
                  <a:srgbClr val="000000"/>
                </a:solidFill>
                <a:effectLst/>
                <a:latin typeface="TimesNewRoman"/>
              </a:rPr>
              <a:t>An entity that contains one station (STA) a</a:t>
            </a:r>
            <a:r>
              <a:rPr lang="en-US" sz="1200" dirty="0"/>
              <a:t> ... </a:t>
            </a:r>
            <a:br>
              <a:rPr lang="en-US" sz="1200" dirty="0"/>
            </a:br>
            <a:endParaRPr lang="en-US" sz="1200" dirty="0"/>
          </a:p>
          <a:p>
            <a:pPr marL="0" indent="0">
              <a:spcBef>
                <a:spcPts val="0"/>
              </a:spcBef>
              <a:spcAft>
                <a:spcPts val="0"/>
              </a:spcAft>
            </a:pPr>
            <a:r>
              <a:rPr lang="en-US" sz="1200" dirty="0">
                <a:latin typeface="Calibri" panose="020F0502020204030204" pitchFamily="34" charset="0"/>
                <a:ea typeface="Calibri" panose="020F0502020204030204" pitchFamily="34" charset="0"/>
              </a:rPr>
              <a:t>“(AP)” shall not be deleted. </a:t>
            </a:r>
            <a:endParaRPr lang="en-US" sz="1600" dirty="0">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4B405436-A468-4048-8901-A23B6575C97A}"/>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9C77575-62F1-4514-9363-495AF0AB2134}"/>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5DF4E633-C4FA-4770-9ED2-0DB5E4687F4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446827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Review updated style guide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https://mentor.ieee.org/802.11/dcn/09/11-09-1034-21-0000-802-11-editorial-style-guide.docx</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March 2024</a:t>
            </a:r>
            <a:endParaRPr lang="en-GB" dirty="0"/>
          </a:p>
        </p:txBody>
      </p:sp>
      <p:sp>
        <p:nvSpPr>
          <p:cNvPr id="8" name="Title 1">
            <a:extLst>
              <a:ext uri="{FF2B5EF4-FFF2-40B4-BE49-F238E27FC236}">
                <a16:creationId xmlns:a16="http://schemas.microsoft.com/office/drawing/2014/main" id="{8B786AB3-C9B6-F039-F800-5D6DB0B236D5}"/>
              </a:ext>
            </a:extLst>
          </p:cNvPr>
          <p:cNvSpPr txBox="1">
            <a:spLocks/>
          </p:cNvSpPr>
          <p:nvPr/>
        </p:nvSpPr>
        <p:spPr bwMode="auto">
          <a:xfrm>
            <a:off x="802216" y="5856188"/>
            <a:ext cx="10744200" cy="644374"/>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457200" indent="-457200" algn="l">
              <a:buFont typeface="Arial" panose="020B0604020202020204" pitchFamily="34" charset="0"/>
              <a:buChar char="•"/>
            </a:pPr>
            <a:r>
              <a:rPr lang="en-US" b="0" kern="0" dirty="0">
                <a:solidFill>
                  <a:schemeClr val="accent1"/>
                </a:solidFill>
              </a:rPr>
              <a:t>No time to cover it. Will be reviewed in the May meeting</a:t>
            </a:r>
          </a:p>
        </p:txBody>
      </p:sp>
    </p:spTree>
    <p:extLst>
      <p:ext uri="{BB962C8B-B14F-4D97-AF65-F5344CB8AC3E}">
        <p14:creationId xmlns:p14="http://schemas.microsoft.com/office/powerpoint/2010/main" val="3670221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635C5-E6CF-86E9-5F82-42EBD7F82448}"/>
              </a:ext>
            </a:extLst>
          </p:cNvPr>
          <p:cNvSpPr>
            <a:spLocks noGrp="1"/>
          </p:cNvSpPr>
          <p:nvPr>
            <p:ph type="title"/>
          </p:nvPr>
        </p:nvSpPr>
        <p:spPr/>
        <p:txBody>
          <a:bodyPr/>
          <a:lstStyle/>
          <a:p>
            <a:r>
              <a:rPr lang="en-US" dirty="0"/>
              <a:t>Style guide update (to be discussed in Jan 2024)</a:t>
            </a:r>
            <a:br>
              <a:rPr lang="en-US" dirty="0"/>
            </a:br>
            <a:r>
              <a:rPr lang="en-US" dirty="0"/>
              <a:t>(from Rubayet Shafin)</a:t>
            </a:r>
          </a:p>
        </p:txBody>
      </p:sp>
      <p:sp>
        <p:nvSpPr>
          <p:cNvPr id="3" name="Content Placeholder 2">
            <a:extLst>
              <a:ext uri="{FF2B5EF4-FFF2-40B4-BE49-F238E27FC236}">
                <a16:creationId xmlns:a16="http://schemas.microsoft.com/office/drawing/2014/main" id="{CC8BA5F6-4111-56C8-2FC0-87215996179E}"/>
              </a:ext>
            </a:extLst>
          </p:cNvPr>
          <p:cNvSpPr>
            <a:spLocks noGrp="1"/>
          </p:cNvSpPr>
          <p:nvPr>
            <p:ph idx="1"/>
          </p:nvPr>
        </p:nvSpPr>
        <p:spPr/>
        <p:txBody>
          <a:bodyPr/>
          <a:lstStyle/>
          <a:p>
            <a:r>
              <a:rPr lang="en-US" sz="1800" dirty="0"/>
              <a:t>2.3	“Is set to”</a:t>
            </a:r>
          </a:p>
          <a:p>
            <a:r>
              <a:rPr lang="en-US" sz="1600" dirty="0"/>
              <a:t>The verb “set” should only be used when describing how a field obtains a value, e.g. “The Measurement Duration field is set to the preferred or mandatory duration of the requested measurement, expressed in units of TUs.”</a:t>
            </a:r>
          </a:p>
          <a:p>
            <a:r>
              <a:rPr lang="en-US" sz="1600" dirty="0"/>
              <a:t>Where the value of the field is read or referenced, (e.g., in the context of a condition), “is set to” shall not be used.</a:t>
            </a:r>
          </a:p>
          <a:p>
            <a:endParaRPr lang="en-US" sz="1600" dirty="0"/>
          </a:p>
          <a:p>
            <a:r>
              <a:rPr lang="en-US" sz="1600" u="sng" dirty="0"/>
              <a:t>When used for explaining a causation/rationale for setting a value in a particular way, the usage of “set to” is appropriate. For example, “The &lt;</a:t>
            </a:r>
            <a:r>
              <a:rPr lang="en-US" sz="1600" u="sng" dirty="0" err="1"/>
              <a:t>xyz</a:t>
            </a:r>
            <a:r>
              <a:rPr lang="en-US" sz="1600" u="sng" dirty="0"/>
              <a:t>&gt; is set to 1 to indicate that…”.</a:t>
            </a:r>
          </a:p>
          <a:p>
            <a:endParaRPr lang="en-US" sz="1600" dirty="0"/>
          </a:p>
          <a:p>
            <a:r>
              <a:rPr lang="en-US" sz="1600" dirty="0"/>
              <a:t>Note that when a field value is tested in order to construct another field value, “equal to” is used for the test, and “set to” for the constructed field. </a:t>
            </a:r>
            <a:r>
              <a:rPr lang="en-US" sz="1600" u="sng" dirty="0"/>
              <a:t>When the sentence is followed by an alternative case (e.g., using “Otherwise”), “set to” is used for the value for the alternative case.  </a:t>
            </a:r>
            <a:r>
              <a:rPr lang="en-US" sz="1600" dirty="0"/>
              <a:t>“If the &lt;</a:t>
            </a:r>
            <a:r>
              <a:rPr lang="en-US" sz="1600" dirty="0" err="1"/>
              <a:t>xyz</a:t>
            </a:r>
            <a:r>
              <a:rPr lang="en-US" sz="1600" dirty="0"/>
              <a:t>&gt; field is equal to 0, the &lt;</a:t>
            </a:r>
            <a:r>
              <a:rPr lang="en-US" sz="1600" dirty="0" err="1"/>
              <a:t>abc</a:t>
            </a:r>
            <a:r>
              <a:rPr lang="en-US" sz="1600" dirty="0"/>
              <a:t>&gt; field shall be set to 1. </a:t>
            </a:r>
            <a:r>
              <a:rPr lang="en-US" sz="1600" u="sng" dirty="0"/>
              <a:t>Otherwise, the &lt;</a:t>
            </a:r>
            <a:r>
              <a:rPr lang="en-US" sz="1600" u="sng" dirty="0" err="1"/>
              <a:t>abc</a:t>
            </a:r>
            <a:r>
              <a:rPr lang="en-US" sz="1600" u="sng" dirty="0"/>
              <a:t>&gt; field shall be set to 0”</a:t>
            </a:r>
          </a:p>
          <a:p>
            <a:endParaRPr lang="en-US" sz="1600" dirty="0"/>
          </a:p>
        </p:txBody>
      </p:sp>
      <p:sp>
        <p:nvSpPr>
          <p:cNvPr id="4" name="Slide Number Placeholder 3">
            <a:extLst>
              <a:ext uri="{FF2B5EF4-FFF2-40B4-BE49-F238E27FC236}">
                <a16:creationId xmlns:a16="http://schemas.microsoft.com/office/drawing/2014/main" id="{0C9E2CC1-838A-0241-7864-2223E473BF19}"/>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5ABF135-4674-14EA-BDB6-4426AFAF71E4}"/>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F4D2CC32-CD75-A502-7B1C-B4EB007A9EB6}"/>
              </a:ext>
            </a:extLst>
          </p:cNvPr>
          <p:cNvSpPr>
            <a:spLocks noGrp="1"/>
          </p:cNvSpPr>
          <p:nvPr>
            <p:ph type="dt" idx="15"/>
          </p:nvPr>
        </p:nvSpPr>
        <p:spPr/>
        <p:txBody>
          <a:bodyPr/>
          <a:lstStyle/>
          <a:p>
            <a:r>
              <a:rPr lang="en-US"/>
              <a:t>March 2024</a:t>
            </a:r>
            <a:endParaRPr lang="en-GB" dirty="0"/>
          </a:p>
        </p:txBody>
      </p:sp>
      <p:sp>
        <p:nvSpPr>
          <p:cNvPr id="7" name="Title 1">
            <a:extLst>
              <a:ext uri="{FF2B5EF4-FFF2-40B4-BE49-F238E27FC236}">
                <a16:creationId xmlns:a16="http://schemas.microsoft.com/office/drawing/2014/main" id="{25466371-B846-06E2-E8B9-2DCC9A86B122}"/>
              </a:ext>
            </a:extLst>
          </p:cNvPr>
          <p:cNvSpPr txBox="1">
            <a:spLocks/>
          </p:cNvSpPr>
          <p:nvPr/>
        </p:nvSpPr>
        <p:spPr bwMode="auto">
          <a:xfrm>
            <a:off x="802216" y="5880251"/>
            <a:ext cx="10744200" cy="644374"/>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457200" indent="-457200" algn="l">
              <a:buFont typeface="Arial" panose="020B0604020202020204" pitchFamily="34" charset="0"/>
              <a:buChar char="•"/>
            </a:pPr>
            <a:r>
              <a:rPr lang="en-US" b="0" kern="0" dirty="0">
                <a:solidFill>
                  <a:schemeClr val="accent1"/>
                </a:solidFill>
              </a:rPr>
              <a:t>No time to cover it. Will be reviewed in the May meeting</a:t>
            </a:r>
          </a:p>
        </p:txBody>
      </p:sp>
    </p:spTree>
    <p:extLst>
      <p:ext uri="{BB962C8B-B14F-4D97-AF65-F5344CB8AC3E}">
        <p14:creationId xmlns:p14="http://schemas.microsoft.com/office/powerpoint/2010/main" val="366477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and Report for 2024-01-16 meeting</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Draft and Amendment alignments</a:t>
            </a:r>
          </a:p>
          <a:p>
            <a:pPr lvl="1">
              <a:buFont typeface="Arial" panose="020B0604020202020204" pitchFamily="34" charset="0"/>
              <a:buChar char="•"/>
            </a:pPr>
            <a:r>
              <a:rPr lang="en-US" sz="1600" dirty="0"/>
              <a:t>	11bc publication and 11be, 11bf, 11bh, 11bk ordering</a:t>
            </a:r>
          </a:p>
          <a:p>
            <a:pPr>
              <a:buFont typeface="Arial" panose="020B0604020202020204" pitchFamily="34" charset="0"/>
              <a:buChar char="•"/>
            </a:pPr>
            <a:r>
              <a:rPr lang="en-US" sz="2000" dirty="0"/>
              <a:t>11bf and 11bh MDR/MEC</a:t>
            </a:r>
          </a:p>
          <a:p>
            <a:pPr>
              <a:buFont typeface="Arial" panose="020B0604020202020204" pitchFamily="34" charset="0"/>
              <a:buChar char="•"/>
            </a:pPr>
            <a:r>
              <a:rPr lang="en-US" sz="2000" dirty="0"/>
              <a:t>ANA number spaces</a:t>
            </a:r>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emily.h.qi@intel.com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6"/>
              </a:rPr>
              <a:t>claudiodasilva@meta.com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7"/>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8"/>
              </a:rPr>
              <a:t>po-kai.huang@intel.com</a:t>
            </a:r>
            <a:r>
              <a:rPr lang="en-US" sz="1600" dirty="0"/>
              <a:t> </a:t>
            </a:r>
          </a:p>
          <a:p>
            <a:pPr marL="342900" lvl="1" indent="-342900">
              <a:buFontTx/>
              <a:buChar char="•"/>
            </a:pPr>
            <a:r>
              <a:rPr lang="en-US" sz="1600" b="1" dirty="0" err="1"/>
              <a:t>TGbk</a:t>
            </a:r>
            <a:r>
              <a:rPr lang="en-US" sz="1600" b="1" dirty="0"/>
              <a:t> – Roy Want </a:t>
            </a:r>
            <a:r>
              <a:rPr lang="en-US" sz="1600" dirty="0">
                <a:hlinkClick r:id="rId9"/>
              </a:rPr>
              <a:t>RoyWant@google.com</a:t>
            </a:r>
            <a:endParaRPr lang="en-US" sz="1600" dirty="0"/>
          </a:p>
          <a:p>
            <a:pPr marL="342900" lvl="1" indent="-342900">
              <a:buFontTx/>
              <a:buChar char="•"/>
            </a:pPr>
            <a:r>
              <a:rPr lang="en-US" sz="1600" b="1" dirty="0" err="1"/>
              <a:t>REVme</a:t>
            </a:r>
            <a:r>
              <a:rPr lang="en-US" sz="1600" b="1" dirty="0"/>
              <a:t> – Emily Qi </a:t>
            </a:r>
            <a:r>
              <a:rPr lang="en-US" sz="1600" dirty="0"/>
              <a:t>– </a:t>
            </a:r>
            <a:r>
              <a:rPr lang="en-US" sz="1600" b="0" dirty="0">
                <a:hlinkClick r:id="rId4"/>
              </a:rPr>
              <a:t>emily.h.qi@intel.com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r>
              <a:rPr lang="en-US" sz="1600" u="sng" dirty="0"/>
              <a:t> </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March meeting roundtable status report (to be updated)</a:t>
            </a:r>
          </a:p>
        </p:txBody>
      </p:sp>
      <p:sp>
        <p:nvSpPr>
          <p:cNvPr id="9218" name="Rectangle 2"/>
          <p:cNvSpPr>
            <a:spLocks noGrp="1" noChangeArrowheads="1"/>
          </p:cNvSpPr>
          <p:nvPr>
            <p:ph idx="1"/>
          </p:nvPr>
        </p:nvSpPr>
        <p:spPr>
          <a:xfrm>
            <a:off x="911728" y="1791534"/>
            <a:ext cx="10361084" cy="4380666"/>
          </a:xfrm>
          <a:ln/>
        </p:spPr>
        <p:txBody>
          <a:bodyPr/>
          <a:lstStyle/>
          <a:p>
            <a:r>
              <a:rPr lang="en-GB" sz="1600" dirty="0"/>
              <a:t>11bc – </a:t>
            </a:r>
            <a:r>
              <a:rPr lang="en-GB" sz="1600" b="0" dirty="0"/>
              <a:t>In publication editing </a:t>
            </a:r>
          </a:p>
          <a:p>
            <a:r>
              <a:rPr lang="en-GB" sz="1600" dirty="0"/>
              <a:t>11be –</a:t>
            </a:r>
            <a:r>
              <a:rPr lang="en-GB" sz="1600" b="0" dirty="0"/>
              <a:t> </a:t>
            </a:r>
            <a:r>
              <a:rPr lang="en-US" sz="1600" b="0" dirty="0"/>
              <a:t>1045 pages for D5.0.  Expect to align the draft with the baseline when </a:t>
            </a:r>
            <a:r>
              <a:rPr lang="en-US" sz="1600" b="0" dirty="0" err="1"/>
              <a:t>REVme</a:t>
            </a:r>
            <a:r>
              <a:rPr lang="en-US" sz="1600" b="0" dirty="0"/>
              <a:t> 5.0 is published with 11az, 11bd, 11bb, and 11bc amendments.</a:t>
            </a:r>
          </a:p>
          <a:p>
            <a:r>
              <a:rPr lang="en-US" sz="1600" dirty="0"/>
              <a:t>11bf </a:t>
            </a:r>
            <a:r>
              <a:rPr lang="en-GB" sz="1600" dirty="0"/>
              <a:t>– </a:t>
            </a:r>
            <a:r>
              <a:rPr lang="en-GB" sz="1600" b="0" dirty="0"/>
              <a:t>LB281 just finished. 308 comments. Working on comment resolution. Expect to complete and go to recirc out of the March meeting. Plan to start MDR.</a:t>
            </a:r>
            <a:endParaRPr lang="en-US" sz="1600" b="0" dirty="0"/>
          </a:p>
          <a:p>
            <a:r>
              <a:rPr lang="en-GB" sz="1600" dirty="0"/>
              <a:t>11bh – </a:t>
            </a:r>
            <a:r>
              <a:rPr lang="en-GB" sz="1600" b="0" dirty="0"/>
              <a:t>LB282 just finished, 284 comments, Working through comment resolution. Expect to complete and go to recirc out of the January meeting. Plan to start MDR. </a:t>
            </a:r>
          </a:p>
          <a:p>
            <a:r>
              <a:rPr lang="en-GB" sz="1600" dirty="0"/>
              <a:t>11bi – </a:t>
            </a:r>
            <a:r>
              <a:rPr lang="en-GB" sz="1600" b="0" dirty="0"/>
              <a:t>Plan to have D0.1 out of January meeting session, and check with the group and see whether the draft is ready for CC or not. </a:t>
            </a:r>
          </a:p>
          <a:p>
            <a:r>
              <a:rPr lang="en-GB" sz="1600" dirty="0"/>
              <a:t>11bk</a:t>
            </a:r>
            <a:r>
              <a:rPr lang="en-GB" sz="1600" b="0" dirty="0"/>
              <a:t> –Current draft is D 1.0.  completed LB 279, 401 comments. Expect to complete and go to recirc out of the March or May meeting.</a:t>
            </a:r>
          </a:p>
          <a:p>
            <a:r>
              <a:rPr lang="en-GB" sz="1600" dirty="0" err="1"/>
              <a:t>REVme</a:t>
            </a:r>
            <a:r>
              <a:rPr lang="en-GB" sz="1600" dirty="0"/>
              <a:t> – </a:t>
            </a:r>
            <a:r>
              <a:rPr lang="en-GB" sz="1600" b="0" dirty="0"/>
              <a:t>606 comments on initial SA Ballot. Plan to go SA recirc out of the January meeting. 4 new amendments will be included in recirc.</a:t>
            </a:r>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0"/>
            <a:ext cx="10665885"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November 2023</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256405984"/>
              </p:ext>
            </p:extLst>
          </p:nvPr>
        </p:nvGraphicFramePr>
        <p:xfrm>
          <a:off x="914401" y="2909273"/>
          <a:ext cx="10721434" cy="3280072"/>
        </p:xfrm>
        <a:graphic>
          <a:graphicData uri="http://schemas.openxmlformats.org/drawingml/2006/table">
            <a:tbl>
              <a:tblPr firstRow="1" bandRow="1">
                <a:tableStyleId>{5C22544A-7EE6-4342-B048-85BDC9FD1C3A}</a:tableStyleId>
              </a:tblPr>
              <a:tblGrid>
                <a:gridCol w="3685111">
                  <a:extLst>
                    <a:ext uri="{9D8B030D-6E8A-4147-A177-3AD203B41FA5}">
                      <a16:colId xmlns:a16="http://schemas.microsoft.com/office/drawing/2014/main" val="3336049185"/>
                    </a:ext>
                  </a:extLst>
                </a:gridCol>
                <a:gridCol w="1910260">
                  <a:extLst>
                    <a:ext uri="{9D8B030D-6E8A-4147-A177-3AD203B41FA5}">
                      <a16:colId xmlns:a16="http://schemas.microsoft.com/office/drawing/2014/main" val="1921072032"/>
                    </a:ext>
                  </a:extLst>
                </a:gridCol>
                <a:gridCol w="1671478">
                  <a:extLst>
                    <a:ext uri="{9D8B030D-6E8A-4147-A177-3AD203B41FA5}">
                      <a16:colId xmlns:a16="http://schemas.microsoft.com/office/drawing/2014/main" val="3854697234"/>
                    </a:ext>
                  </a:extLst>
                </a:gridCol>
                <a:gridCol w="3454585">
                  <a:extLst>
                    <a:ext uri="{9D8B030D-6E8A-4147-A177-3AD203B41FA5}">
                      <a16:colId xmlns:a16="http://schemas.microsoft.com/office/drawing/2014/main" val="3834352144"/>
                    </a:ext>
                  </a:extLst>
                </a:gridCol>
              </a:tblGrid>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a:t>
                      </a:r>
                      <a:r>
                        <a:rPr kumimoji="0" lang="en-US" sz="1600" b="1" i="0" u="none" strike="noStrike" cap="none" normalizeH="0" baseline="0" dirty="0" err="1">
                          <a:ln>
                            <a:noFill/>
                          </a:ln>
                          <a:solidFill>
                            <a:schemeClr val="tx1"/>
                          </a:solidFill>
                          <a:effectLst/>
                          <a:latin typeface="Times New Roman" pitchFamily="18" charset="0"/>
                        </a:rPr>
                        <a:t>RevCom</a:t>
                      </a:r>
                      <a:r>
                        <a:rPr kumimoji="0" lang="en-US" sz="1600" b="1" i="0" u="none" strike="noStrike" cap="none" normalizeH="0" baseline="0" dirty="0">
                          <a:ln>
                            <a:noFill/>
                          </a:ln>
                          <a:solidFill>
                            <a:schemeClr val="tx1"/>
                          </a:solidFill>
                          <a:effectLst/>
                          <a:latin typeface="Times New Roman" pitchFamily="18" charset="0"/>
                        </a:rPr>
                        <a:t> Date</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51824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a:t>
                      </a:r>
                      <a:r>
                        <a:rPr kumimoji="0" lang="en-US" sz="1600" b="0" i="0" u="none" strike="noStrike" cap="none" normalizeH="0" baseline="0" dirty="0">
                          <a:ln>
                            <a:noFill/>
                          </a:ln>
                          <a:solidFill>
                            <a:srgbClr val="FF0000"/>
                          </a:solidFill>
                          <a:effectLst/>
                          <a:latin typeface="Times New Roman" pitchFamily="18" charset="0"/>
                        </a:rPr>
                        <a:t>7</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TGbc</a:t>
                      </a:r>
                      <a:endParaRPr kumimoji="0" lang="en-US" sz="1600" b="0" i="0" u="none" strike="noStrike" cap="none" normalizeH="0" baseline="0" dirty="0">
                        <a:ln>
                          <a:noFill/>
                        </a:ln>
                        <a:solidFill>
                          <a:srgbClr val="00206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121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Jan or Feb 2024</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2524201"/>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6119</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1031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94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640504">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11bf and 11bh MDR/MEC</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hlinkClick r:id="rId2"/>
              </a:rPr>
              <a:t>https://mentor.ieee.org/802.11/dcn/24/11-24-0140-03-0000-p802-11bh-d3-0-mdr-report.docx</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2000" dirty="0">
                <a:hlinkClick r:id="rId3"/>
              </a:rPr>
              <a:t>https://mentor.ieee.org/802.11/dcn/24/11-24-0141-04-0000-p802-11bf-d3-0-mdr-report.docx</a:t>
            </a:r>
            <a:endParaRPr lang="en-US" sz="2000" dirty="0"/>
          </a:p>
          <a:p>
            <a:pPr marL="0" marR="0">
              <a:spcBef>
                <a:spcPts val="0"/>
              </a:spcBef>
              <a:spcAft>
                <a:spcPts val="0"/>
              </a:spcAft>
              <a:buFont typeface="Arial" panose="020B0604020202020204" pitchFamily="34" charset="0"/>
              <a:buChar char="•"/>
            </a:pPr>
            <a:endParaRPr lang="en-US" sz="2800"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368875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377249013"/>
              </p:ext>
            </p:extLst>
          </p:nvPr>
        </p:nvGraphicFramePr>
        <p:xfrm>
          <a:off x="737392" y="1521960"/>
          <a:ext cx="9930609" cy="3490046"/>
        </p:xfrm>
        <a:graphic>
          <a:graphicData uri="http://schemas.openxmlformats.org/drawingml/2006/table">
            <a:tbl>
              <a:tblPr firstRow="1">
                <a:tableStyleId>{073A0DAA-6AF3-43AB-8588-CEC1D06C72B9}</a:tableStyleId>
              </a:tblPr>
              <a:tblGrid>
                <a:gridCol w="756842">
                  <a:extLst>
                    <a:ext uri="{9D8B030D-6E8A-4147-A177-3AD203B41FA5}">
                      <a16:colId xmlns:a16="http://schemas.microsoft.com/office/drawing/2014/main" val="4261970102"/>
                    </a:ext>
                  </a:extLst>
                </a:gridCol>
                <a:gridCol w="858822">
                  <a:extLst>
                    <a:ext uri="{9D8B030D-6E8A-4147-A177-3AD203B41FA5}">
                      <a16:colId xmlns:a16="http://schemas.microsoft.com/office/drawing/2014/main" val="78877518"/>
                    </a:ext>
                  </a:extLst>
                </a:gridCol>
                <a:gridCol w="526821">
                  <a:extLst>
                    <a:ext uri="{9D8B030D-6E8A-4147-A177-3AD203B41FA5}">
                      <a16:colId xmlns:a16="http://schemas.microsoft.com/office/drawing/2014/main" val="1625024730"/>
                    </a:ext>
                  </a:extLst>
                </a:gridCol>
                <a:gridCol w="526821">
                  <a:extLst>
                    <a:ext uri="{9D8B030D-6E8A-4147-A177-3AD203B41FA5}">
                      <a16:colId xmlns:a16="http://schemas.microsoft.com/office/drawing/2014/main" val="2198051875"/>
                    </a:ext>
                  </a:extLst>
                </a:gridCol>
                <a:gridCol w="526821">
                  <a:extLst>
                    <a:ext uri="{9D8B030D-6E8A-4147-A177-3AD203B41FA5}">
                      <a16:colId xmlns:a16="http://schemas.microsoft.com/office/drawing/2014/main" val="2849464904"/>
                    </a:ext>
                  </a:extLst>
                </a:gridCol>
                <a:gridCol w="526821">
                  <a:extLst>
                    <a:ext uri="{9D8B030D-6E8A-4147-A177-3AD203B41FA5}">
                      <a16:colId xmlns:a16="http://schemas.microsoft.com/office/drawing/2014/main" val="3784159027"/>
                    </a:ext>
                  </a:extLst>
                </a:gridCol>
                <a:gridCol w="476156">
                  <a:extLst>
                    <a:ext uri="{9D8B030D-6E8A-4147-A177-3AD203B41FA5}">
                      <a16:colId xmlns:a16="http://schemas.microsoft.com/office/drawing/2014/main" val="1499934070"/>
                    </a:ext>
                  </a:extLst>
                </a:gridCol>
                <a:gridCol w="1545975">
                  <a:extLst>
                    <a:ext uri="{9D8B030D-6E8A-4147-A177-3AD203B41FA5}">
                      <a16:colId xmlns:a16="http://schemas.microsoft.com/office/drawing/2014/main" val="309422106"/>
                    </a:ext>
                  </a:extLst>
                </a:gridCol>
                <a:gridCol w="690408">
                  <a:extLst>
                    <a:ext uri="{9D8B030D-6E8A-4147-A177-3AD203B41FA5}">
                      <a16:colId xmlns:a16="http://schemas.microsoft.com/office/drawing/2014/main" val="2746800865"/>
                    </a:ext>
                  </a:extLst>
                </a:gridCol>
                <a:gridCol w="2109510">
                  <a:extLst>
                    <a:ext uri="{9D8B030D-6E8A-4147-A177-3AD203B41FA5}">
                      <a16:colId xmlns:a16="http://schemas.microsoft.com/office/drawing/2014/main" val="664609411"/>
                    </a:ext>
                  </a:extLst>
                </a:gridCol>
                <a:gridCol w="1385612">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me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bf </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tx1"/>
                          </a:solidFill>
                          <a:effectLst/>
                          <a:latin typeface="+mn-lt"/>
                          <a:cs typeface="Arial" panose="020B0604020202020204" pitchFamily="34" charset="0"/>
                        </a:rPr>
                        <a:t>bc</a:t>
                      </a:r>
                      <a:endParaRPr kumimoji="0" lang="en-US" sz="1400" b="0"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solidFill>
                          <a:effectLst/>
                          <a:latin typeface="+mn-lt"/>
                          <a:ea typeface="+mn-ea"/>
                          <a:cs typeface="+mn-cs"/>
                        </a:rPr>
                        <a:t>FrameMaker 2020</a:t>
                      </a:r>
                      <a:endParaRPr lang="en-US" sz="1200" dirty="0">
                        <a:solidFill>
                          <a:schemeClr val="tx1"/>
                        </a:solidFill>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Carol Ansley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14-Mar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Emily Qi, 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10-March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16-Jan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3496149"/>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16-Jan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tx1"/>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16-Jan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205252">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16-Jan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endParaRPr lang="en-US" sz="1400" b="0"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8" name="Text Box 231"/>
          <p:cNvSpPr txBox="1">
            <a:spLocks noChangeArrowheads="1"/>
          </p:cNvSpPr>
          <p:nvPr/>
        </p:nvSpPr>
        <p:spPr bwMode="auto">
          <a:xfrm>
            <a:off x="737392" y="943429"/>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March 2024</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04800" y="1524000"/>
            <a:ext cx="11429999" cy="5181600"/>
          </a:xfrm>
        </p:spPr>
        <p:txBody>
          <a:bodyPr numCol="2"/>
          <a:lstStyle/>
          <a:p>
            <a:r>
              <a:rPr lang="en-US" sz="1800" dirty="0"/>
              <a:t>Protocol Version subfield: 9.2.4.1.2</a:t>
            </a:r>
          </a:p>
          <a:p>
            <a:r>
              <a:rPr lang="en-US" sz="1800" dirty="0"/>
              <a:t>Frame types and subtypes: 9.2.4.1.3, Tables 9-1 and 9-2</a:t>
            </a:r>
          </a:p>
          <a:p>
            <a:r>
              <a:rPr lang="en-US" sz="1800" dirty="0"/>
              <a:t>Element ID and Element ID extension: Table 9-128</a:t>
            </a:r>
          </a:p>
          <a:p>
            <a:r>
              <a:rPr lang="en-US" sz="1800" dirty="0"/>
              <a:t>Capability Information field: 9.4.1.4</a:t>
            </a:r>
          </a:p>
          <a:p>
            <a:r>
              <a:rPr lang="en-US" sz="1800" dirty="0"/>
              <a:t>Extended Capabilities: 9.4.2.25, Table 9-190</a:t>
            </a:r>
          </a:p>
          <a:p>
            <a:r>
              <a:rPr lang="en-US" sz="1800" dirty="0"/>
              <a:t>Reason codes: 9.4.1.7, Table 9-77</a:t>
            </a:r>
          </a:p>
          <a:p>
            <a:r>
              <a:rPr lang="en-US" sz="1800" dirty="0"/>
              <a:t>Status codes: 9.4.1.9, Table 9-78</a:t>
            </a:r>
          </a:p>
          <a:p>
            <a:r>
              <a:rPr lang="en-US" sz="1800" dirty="0"/>
              <a:t>Action frame categories: 9.4.1.11, Table 9-79</a:t>
            </a:r>
          </a:p>
          <a:p>
            <a:r>
              <a:rPr lang="en-US" sz="1800" dirty="0"/>
              <a:t>Authentication algorithm: 9.4.1.1</a:t>
            </a:r>
          </a:p>
          <a:p>
            <a:r>
              <a:rPr lang="en-US" sz="1800" dirty="0"/>
              <a:t>RSNE: 9.4.2.23</a:t>
            </a:r>
          </a:p>
          <a:p>
            <a:r>
              <a:rPr lang="en-US" sz="1800" dirty="0"/>
              <a:t>	Cypher suites: Table 9-186</a:t>
            </a:r>
          </a:p>
          <a:p>
            <a:r>
              <a:rPr lang="en-US" sz="1800" dirty="0"/>
              <a:t>	AKM suites: Table 9-188</a:t>
            </a:r>
          </a:p>
          <a:p>
            <a:r>
              <a:rPr lang="en-US" sz="1800" dirty="0"/>
              <a:t>	RSN Capabilities: Figure 9-345</a:t>
            </a:r>
          </a:p>
          <a:p>
            <a:r>
              <a:rPr lang="en-US" sz="1800" dirty="0"/>
              <a:t>RSNXE Capabilities: 9.4.2.240, Table 9-365</a:t>
            </a:r>
          </a:p>
          <a:p>
            <a:r>
              <a:rPr lang="en-US" sz="1800" dirty="0"/>
              <a:t>ANQP-element (Info ID): 9.4.5.1, Table 9-412</a:t>
            </a:r>
          </a:p>
          <a:p>
            <a:r>
              <a:rPr lang="en-US" sz="1800" dirty="0"/>
              <a:t>Neighbor Report </a:t>
            </a:r>
            <a:r>
              <a:rPr lang="en-US" sz="1800" dirty="0" err="1"/>
              <a:t>subelements</a:t>
            </a:r>
            <a:r>
              <a:rPr lang="en-US" sz="1800" dirty="0"/>
              <a:t>: 9.4.2.35, Table 9-210</a:t>
            </a:r>
          </a:p>
          <a:p>
            <a:r>
              <a:rPr lang="en-US" sz="1800" dirty="0"/>
              <a:t>FTE </a:t>
            </a:r>
            <a:r>
              <a:rPr lang="en-US" sz="1800" dirty="0" err="1"/>
              <a:t>subelements</a:t>
            </a:r>
            <a:r>
              <a:rPr lang="en-US" sz="1800" dirty="0"/>
              <a:t>: 9.4.2.46, Table 9-219</a:t>
            </a:r>
          </a:p>
          <a:p>
            <a:r>
              <a:rPr lang="en-US" sz="1800" dirty="0"/>
              <a:t>Public Action frames: 9.6.7.1, Table 9-450</a:t>
            </a:r>
          </a:p>
          <a:p>
            <a:r>
              <a:rPr lang="en-US" sz="1800" dirty="0"/>
              <a:t>WMN-Notification Types: 9.6.13.29, Table 9-516</a:t>
            </a:r>
          </a:p>
          <a:p>
            <a:r>
              <a:rPr lang="en-US" sz="1800" dirty="0"/>
              <a:t>Mesh Configuration Active Path: 9.4.2.96.2, Table 9-277</a:t>
            </a:r>
          </a:p>
          <a:p>
            <a:r>
              <a:rPr lang="en-US" sz="1800" dirty="0"/>
              <a:t>TLV encodings: 9.4.4</a:t>
            </a:r>
          </a:p>
          <a:p>
            <a:r>
              <a:rPr lang="en-US" sz="1800" dirty="0"/>
              <a:t>Operating classes: Annex E</a:t>
            </a:r>
          </a:p>
          <a:p>
            <a:r>
              <a:rPr lang="en-US" sz="1800" dirty="0"/>
              <a:t>	global, USA, Europe, Japan</a:t>
            </a:r>
          </a:p>
          <a:p>
            <a:r>
              <a:rPr lang="en-US" sz="1800" dirty="0"/>
              <a:t>MIB objects: Annex C</a:t>
            </a:r>
          </a:p>
          <a:p>
            <a:r>
              <a:rPr lang="en-US" sz="18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631821553"/>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16560</TotalTime>
  <Words>2232</Words>
  <Application>Microsoft Office PowerPoint</Application>
  <PresentationFormat>Widescreen</PresentationFormat>
  <Paragraphs>319</Paragraphs>
  <Slides>17</Slides>
  <Notes>9</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6" baseType="lpstr">
      <vt:lpstr>Arial Unicode MS</vt:lpstr>
      <vt:lpstr>TimesNewRoman</vt:lpstr>
      <vt:lpstr>Arial</vt:lpstr>
      <vt:lpstr>Calibri</vt:lpstr>
      <vt:lpstr>Calibri Light</vt:lpstr>
      <vt:lpstr>Times New Roman</vt:lpstr>
      <vt:lpstr>Office Theme</vt:lpstr>
      <vt:lpstr>Custom Design</vt:lpstr>
      <vt:lpstr>Document</vt:lpstr>
      <vt:lpstr>802.11 WG Editor’s Meeting (March 2024)</vt:lpstr>
      <vt:lpstr>Abstract</vt:lpstr>
      <vt:lpstr>Agenda and Report for 2024-01-16 meeting</vt:lpstr>
      <vt:lpstr>Volunteer Editor Contacts</vt:lpstr>
      <vt:lpstr>March meeting roundtable status report (to be updated)</vt:lpstr>
      <vt:lpstr>Editor Amendment Ordering</vt:lpstr>
      <vt:lpstr>11bf and 11bh MDR/MEC</vt:lpstr>
      <vt:lpstr>Draft Development Snapshot</vt:lpstr>
      <vt:lpstr>ANA managed number space</vt:lpstr>
      <vt:lpstr>Backup</vt:lpstr>
      <vt:lpstr>802.11 Style Guide</vt:lpstr>
      <vt:lpstr>MIB Style, Visio and Frame Practices</vt:lpstr>
      <vt:lpstr>Publication process</vt:lpstr>
      <vt:lpstr>Clause 6 Re-Write</vt:lpstr>
      <vt:lpstr>Searchable definitions ( to be discussed in Jan 2024)</vt:lpstr>
      <vt:lpstr>Review updated style guide</vt:lpstr>
      <vt:lpstr>Style guide update (to be discussed in Jan 2024) (from Rubayet Shafin)</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Qi, Emily H</cp:lastModifiedBy>
  <cp:revision>475</cp:revision>
  <cp:lastPrinted>1601-01-01T00:00:00Z</cp:lastPrinted>
  <dcterms:created xsi:type="dcterms:W3CDTF">2018-01-07T18:30:13Z</dcterms:created>
  <dcterms:modified xsi:type="dcterms:W3CDTF">2024-03-08T10:49:31Z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