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56" r:id="rId2"/>
    <p:sldId id="257" r:id="rId3"/>
    <p:sldId id="268" r:id="rId4"/>
    <p:sldId id="2366" r:id="rId5"/>
    <p:sldId id="294" r:id="rId6"/>
    <p:sldId id="269" r:id="rId7"/>
    <p:sldId id="260" r:id="rId8"/>
    <p:sldId id="261" r:id="rId9"/>
    <p:sldId id="262" r:id="rId10"/>
    <p:sldId id="263" r:id="rId11"/>
    <p:sldId id="283" r:id="rId12"/>
    <p:sldId id="284" r:id="rId13"/>
    <p:sldId id="287" r:id="rId14"/>
    <p:sldId id="288" r:id="rId15"/>
    <p:sldId id="289" r:id="rId16"/>
    <p:sldId id="270" r:id="rId17"/>
    <p:sldId id="301" r:id="rId18"/>
    <p:sldId id="2398" r:id="rId19"/>
    <p:sldId id="2404" r:id="rId20"/>
    <p:sldId id="2399" r:id="rId21"/>
    <p:sldId id="2393" r:id="rId22"/>
    <p:sldId id="2367" r:id="rId23"/>
    <p:sldId id="310" r:id="rId24"/>
    <p:sldId id="311" r:id="rId2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138" autoAdjust="0"/>
    <p:restoredTop sz="94660"/>
  </p:normalViewPr>
  <p:slideViewPr>
    <p:cSldViewPr>
      <p:cViewPr>
        <p:scale>
          <a:sx n="81" d="100"/>
          <a:sy n="81" d="100"/>
        </p:scale>
        <p:origin x="93" y="45"/>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60" d="100"/>
          <a:sy n="60" d="100"/>
        </p:scale>
        <p:origin x="2385" y="4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24/03/11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33156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23993818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3013446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69093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18</a:t>
            </a:fld>
            <a:endParaRPr lang="en-US"/>
          </a:p>
        </p:txBody>
      </p:sp>
    </p:spTree>
    <p:extLst>
      <p:ext uri="{BB962C8B-B14F-4D97-AF65-F5344CB8AC3E}">
        <p14:creationId xmlns:p14="http://schemas.microsoft.com/office/powerpoint/2010/main" val="1714063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787043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802.11-24/0262r4</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March 2024</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hyperlink" Target="https://mentor.ieee.org/802.11/dcn/24/11-24-0181-02-00bh-tgbh-report-to-ec-on-conditional-approval-to-go-to-sa-ballot.pptx" TargetMode="External"/><Relationship Id="rId3" Type="http://schemas.openxmlformats.org/officeDocument/2006/relationships/hyperlink" Target="https://mentor.ieee.org/802.11/dcn/22/11-22-0651-36-00bh-tgbh-motions-list.pptx" TargetMode="External"/><Relationship Id="rId7" Type="http://schemas.openxmlformats.org/officeDocument/2006/relationships/hyperlink" Target="https://mentor.ieee.org/802.11/dcn/24/11-24-0586-00-00bh-p802-11bh-d3-0-mdr-report-response.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mentor.ieee.org/802.11/dcn/24/11-24-0140-07-0000-p802-11bh-d3-0-mdr-report.docx" TargetMode="External"/><Relationship Id="rId5" Type="http://schemas.openxmlformats.org/officeDocument/2006/relationships/hyperlink" Target="https://mentor.ieee.org/802.11/dcn/24/11-24-0380-01-00bh-ieee-802-11bh-lb283-comments.xlsx" TargetMode="External"/><Relationship Id="rId4" Type="http://schemas.openxmlformats.org/officeDocument/2006/relationships/hyperlink" Target="https://mentor.ieee.org/802.11/dcn/24/11-24-0539-00-00bh-bit-assignment-of-optional-subelement-ids-for-beacon-request.ppt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4/11-24-0134-00-00bh-minutes-tgbh-interim-meeting-january-2024.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3/11-23-2190-00-00bh-the-need-for-802-11be-non-ap-mld-identfication.pptx" TargetMode="External"/><Relationship Id="rId3" Type="http://schemas.openxmlformats.org/officeDocument/2006/relationships/hyperlink" Target="https://mentor.ieee.org/802.11/dcn/22/11-22-0651-36-00bh-tgbh-motions-list.pptx" TargetMode="External"/><Relationship Id="rId7" Type="http://schemas.openxmlformats.org/officeDocument/2006/relationships/hyperlink" Target="https://mentor.ieee.org/802.11/dcn/24/11-24-0181-02-00bh-tgbh-report-to-ec-on-conditional-approval-to-go-to-sa-ballot.ppt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mentor.ieee.org/802.11/dcn/24/11-24-0586-00-00bh-p802-11bh-d3-0-mdr-report-response.docx" TargetMode="External"/><Relationship Id="rId5" Type="http://schemas.openxmlformats.org/officeDocument/2006/relationships/hyperlink" Target="https://mentor.ieee.org/802.11/dcn/24/11-24-0140-07-0000-p802-11bh-d3-0-mdr-report.docx" TargetMode="External"/><Relationship Id="rId4" Type="http://schemas.openxmlformats.org/officeDocument/2006/relationships/hyperlink" Target="https://mentor.ieee.org/802.11/dcn/24/11-24-0380-01-00bh-ieee-802-11bh-lb283-comments.xlsx" TargetMode="External"/><Relationship Id="rId9" Type="http://schemas.openxmlformats.org/officeDocument/2006/relationships/hyperlink" Target="https://mentor.ieee.org/802.11/dcn/23/11-23-2148-00-00bh-probability-of-irm-duplicates.pptx"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cvent.me/PE85XZ"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TGbh-agenda-2024-March-Plenary</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2024-03-12</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557101984"/>
              </p:ext>
            </p:extLst>
          </p:nvPr>
        </p:nvGraphicFramePr>
        <p:xfrm>
          <a:off x="989013" y="2413000"/>
          <a:ext cx="10210800" cy="2476500"/>
        </p:xfrm>
        <a:graphic>
          <a:graphicData uri="http://schemas.openxmlformats.org/presentationml/2006/ole">
            <mc:AlternateContent xmlns:mc="http://schemas.openxmlformats.org/markup-compatibility/2006">
              <mc:Choice xmlns:v="urn:schemas-microsoft-com:vml" Requires="v">
                <p:oleObj name="Document" r:id="rId3" imgW="10439485" imgH="2540557" progId="Word.Document.8">
                  <p:embed/>
                </p:oleObj>
              </mc:Choice>
              <mc:Fallback>
                <p:oleObj name="Document" r:id="rId3" imgW="10439485" imgH="2540557" progId="Word.Document.8">
                  <p:embed/>
                  <p:pic>
                    <p:nvPicPr>
                      <p:cNvPr id="0" name="Picture 3"/>
                      <p:cNvPicPr>
                        <a:picLocks noChangeAspect="1" noChangeArrowheads="1"/>
                      </p:cNvPicPr>
                      <p:nvPr/>
                    </p:nvPicPr>
                    <p:blipFill>
                      <a:blip r:embed="rId4"/>
                      <a:srcRect/>
                      <a:stretch>
                        <a:fillRect/>
                      </a:stretch>
                    </p:blipFill>
                    <p:spPr bwMode="auto">
                      <a:xfrm>
                        <a:off x="989013" y="2413000"/>
                        <a:ext cx="10210800" cy="247650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12 Mar 2024, 13:30-15:30 MST</a:t>
            </a:r>
            <a:endParaRPr lang="en-GB" dirty="0"/>
          </a:p>
        </p:txBody>
      </p:sp>
      <p:sp>
        <p:nvSpPr>
          <p:cNvPr id="4098" name="Rectangle 2"/>
          <p:cNvSpPr>
            <a:spLocks noGrp="1" noChangeArrowheads="1"/>
          </p:cNvSpPr>
          <p:nvPr>
            <p:ph idx="1"/>
          </p:nvPr>
        </p:nvSpPr>
        <p:spPr>
          <a:xfrm>
            <a:off x="685800" y="1236662"/>
            <a:ext cx="11049000" cy="5238752"/>
          </a:xfrm>
          <a:ln/>
        </p:spPr>
        <p:txBody>
          <a:bodyPr/>
          <a:lstStyle/>
          <a:p>
            <a:pPr marL="457200" indent="-457200">
              <a:spcBef>
                <a:spcPts val="0"/>
              </a:spcBef>
              <a:spcAft>
                <a:spcPts val="0"/>
              </a:spcAft>
              <a:buFont typeface="Arial" panose="020B0604020202020204" pitchFamily="34" charset="0"/>
              <a:buChar char="•"/>
              <a:defRPr/>
            </a:pPr>
            <a:r>
              <a:rPr lang="en-US" sz="1800" dirty="0"/>
              <a:t>Attendance, noises/recording, meeting protocol</a:t>
            </a:r>
          </a:p>
          <a:p>
            <a:pPr marL="457200" indent="-457200">
              <a:spcBef>
                <a:spcPts val="0"/>
              </a:spcBef>
              <a:spcAft>
                <a:spcPts val="0"/>
              </a:spcAft>
              <a:buFont typeface="Arial" panose="020B0604020202020204" pitchFamily="34" charset="0"/>
              <a:buChar char="•"/>
              <a:defRPr/>
            </a:pPr>
            <a:r>
              <a:rPr lang="en-US" sz="1800" dirty="0"/>
              <a:t>Policies, duty to inform, participation rules</a:t>
            </a:r>
          </a:p>
          <a:p>
            <a:pPr marL="457200" indent="-457200">
              <a:spcBef>
                <a:spcPts val="0"/>
              </a:spcBef>
              <a:spcAft>
                <a:spcPts val="0"/>
              </a:spcAft>
              <a:buFont typeface="Arial" panose="020B0604020202020204" pitchFamily="34" charset="0"/>
              <a:buChar char="•"/>
              <a:defRPr/>
            </a:pPr>
            <a:r>
              <a:rPr lang="en-US" sz="1800" dirty="0"/>
              <a:t>Organization topics:</a:t>
            </a:r>
          </a:p>
          <a:p>
            <a:pPr marL="857250" lvl="1" indent="-457200">
              <a:spcBef>
                <a:spcPts val="0"/>
              </a:spcBef>
              <a:spcAft>
                <a:spcPts val="0"/>
              </a:spcAft>
              <a:buFont typeface="Arial" panose="020B0604020202020204" pitchFamily="34" charset="0"/>
              <a:buChar char="•"/>
              <a:defRPr/>
            </a:pPr>
            <a:r>
              <a:rPr lang="en-US" altLang="en-US" sz="1800" dirty="0"/>
              <a:t>March Plenary meetings: Tuesday, 13:30-15:30; Thursday 10:30-12:30</a:t>
            </a:r>
          </a:p>
          <a:p>
            <a:pPr marL="857250" lvl="1" indent="-457200">
              <a:spcBef>
                <a:spcPts val="0"/>
              </a:spcBef>
              <a:spcAft>
                <a:spcPts val="0"/>
              </a:spcAft>
              <a:buFont typeface="Arial" panose="020B0604020202020204" pitchFamily="34" charset="0"/>
              <a:buChar char="•"/>
              <a:defRPr/>
            </a:pPr>
            <a:r>
              <a:rPr lang="en-US" altLang="en-US" sz="1800" dirty="0"/>
              <a:t>Approve January Interim and teleconference minutes (next slide)</a:t>
            </a:r>
          </a:p>
          <a:p>
            <a:pPr marL="857250" lvl="1" indent="-457200">
              <a:spcBef>
                <a:spcPts val="0"/>
              </a:spcBef>
              <a:spcAft>
                <a:spcPts val="0"/>
              </a:spcAft>
              <a:buFont typeface="Arial" panose="020B0604020202020204" pitchFamily="34" charset="0"/>
              <a:buChar char="•"/>
              <a:defRPr/>
            </a:pPr>
            <a:r>
              <a:rPr lang="en-US" sz="1800" dirty="0"/>
              <a:t>Timeline reminder (slide 18)</a:t>
            </a:r>
          </a:p>
          <a:p>
            <a:pPr marL="857250" lvl="1" indent="-457200">
              <a:spcBef>
                <a:spcPts val="0"/>
              </a:spcBef>
              <a:spcAft>
                <a:spcPts val="0"/>
              </a:spcAft>
              <a:buFont typeface="Arial" panose="020B0604020202020204" pitchFamily="34" charset="0"/>
              <a:buChar char="•"/>
              <a:defRPr/>
            </a:pPr>
            <a:r>
              <a:rPr lang="en-US" sz="1800" dirty="0"/>
              <a:t>Motions record:</a:t>
            </a:r>
            <a:r>
              <a:rPr lang="en-US" sz="1800" b="0" dirty="0"/>
              <a:t> </a:t>
            </a:r>
            <a:r>
              <a:rPr lang="en-US" sz="1800" dirty="0">
                <a:hlinkClick r:id="rId3"/>
              </a:rPr>
              <a:t>11-22/0651r36</a:t>
            </a:r>
            <a:r>
              <a:rPr lang="en-US" sz="1800" b="0" dirty="0"/>
              <a:t> </a:t>
            </a:r>
          </a:p>
          <a:p>
            <a:pPr marL="457200" indent="-457200">
              <a:spcBef>
                <a:spcPts val="0"/>
              </a:spcBef>
              <a:spcAft>
                <a:spcPts val="0"/>
              </a:spcAft>
              <a:buFont typeface="Arial" panose="020B0604020202020204" pitchFamily="34" charset="0"/>
              <a:buChar char="•"/>
              <a:defRPr/>
            </a:pPr>
            <a:r>
              <a:rPr lang="en-US" sz="1800" dirty="0"/>
              <a:t>Alignment issue/ANA assignments</a:t>
            </a:r>
          </a:p>
          <a:p>
            <a:pPr marL="857250" lvl="1" indent="-457200">
              <a:spcBef>
                <a:spcPts val="0"/>
              </a:spcBef>
              <a:spcAft>
                <a:spcPts val="0"/>
              </a:spcAft>
              <a:buFont typeface="Arial" panose="020B0604020202020204" pitchFamily="34" charset="0"/>
              <a:buChar char="•"/>
              <a:defRPr/>
            </a:pPr>
            <a:r>
              <a:rPr lang="en-US" sz="1800" u="sng"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hlinkClick r:id="rId4"/>
              </a:rPr>
              <a:t>11-24/0539r0</a:t>
            </a:r>
            <a:r>
              <a:rPr lang="en-US" sz="1800" u="sng"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 </a:t>
            </a:r>
          </a:p>
          <a:p>
            <a:pPr marL="857250" lvl="1" indent="-457200">
              <a:spcBef>
                <a:spcPts val="0"/>
              </a:spcBef>
              <a:spcAft>
                <a:spcPts val="0"/>
              </a:spcAft>
              <a:buFont typeface="Arial" panose="020B0604020202020204" pitchFamily="34" charset="0"/>
              <a:buChar char="•"/>
              <a:defRPr/>
            </a:pPr>
            <a:r>
              <a:rPr lang="en-US" sz="1800" dirty="0"/>
              <a:t>Editor update on ANA assignments</a:t>
            </a:r>
          </a:p>
          <a:p>
            <a:pPr marL="457200" indent="-457200">
              <a:spcBef>
                <a:spcPts val="0"/>
              </a:spcBef>
              <a:spcAft>
                <a:spcPts val="0"/>
              </a:spcAft>
              <a:buFont typeface="Arial" panose="020B0604020202020204" pitchFamily="34" charset="0"/>
              <a:buChar char="•"/>
              <a:defRPr/>
            </a:pPr>
            <a:r>
              <a:rPr lang="en-US" sz="1800" dirty="0"/>
              <a:t>Comment Resolution</a:t>
            </a:r>
          </a:p>
          <a:p>
            <a:pPr marL="857250" lvl="1" indent="-457200">
              <a:spcBef>
                <a:spcPts val="0"/>
              </a:spcBef>
              <a:spcAft>
                <a:spcPts val="0"/>
              </a:spcAft>
              <a:buFont typeface="Arial" panose="020B0604020202020204" pitchFamily="34" charset="0"/>
              <a:buChar char="•"/>
              <a:defRPr/>
            </a:pPr>
            <a:r>
              <a:rPr lang="en-US" sz="1800" dirty="0"/>
              <a:t>Comment resolution document: </a:t>
            </a:r>
            <a:r>
              <a:rPr lang="en-US" sz="1800" dirty="0">
                <a:hlinkClick r:id="rId5"/>
              </a:rPr>
              <a:t>11-24/0380r1</a:t>
            </a:r>
            <a:r>
              <a:rPr lang="en-US" sz="1800" dirty="0"/>
              <a:t> </a:t>
            </a:r>
          </a:p>
          <a:p>
            <a:pPr marL="857250" lvl="1" indent="-457200">
              <a:spcBef>
                <a:spcPts val="0"/>
              </a:spcBef>
              <a:spcAft>
                <a:spcPts val="0"/>
              </a:spcAft>
              <a:buFont typeface="Arial" panose="020B0604020202020204" pitchFamily="34" charset="0"/>
              <a:buChar char="•"/>
              <a:defRPr/>
            </a:pPr>
            <a:r>
              <a:rPr lang="en-US" sz="1800" dirty="0"/>
              <a:t>Review and disposition of LB283 comments</a:t>
            </a:r>
          </a:p>
          <a:p>
            <a:pPr marL="457200" indent="-457200">
              <a:spcBef>
                <a:spcPts val="0"/>
              </a:spcBef>
              <a:spcAft>
                <a:spcPts val="0"/>
              </a:spcAft>
              <a:buFont typeface="Arial" panose="020B0604020202020204" pitchFamily="34" charset="0"/>
              <a:buChar char="•"/>
              <a:defRPr/>
            </a:pPr>
            <a:r>
              <a:rPr lang="en-US" sz="1800" dirty="0"/>
              <a:t>MDR Resolution</a:t>
            </a:r>
          </a:p>
          <a:p>
            <a:pPr marL="857250" lvl="1" indent="-457200">
              <a:spcBef>
                <a:spcPts val="0"/>
              </a:spcBef>
              <a:spcAft>
                <a:spcPts val="0"/>
              </a:spcAft>
              <a:buFont typeface="Arial" panose="020B0604020202020204" pitchFamily="34" charset="0"/>
              <a:buChar char="•"/>
              <a:defRPr/>
            </a:pPr>
            <a:r>
              <a:rPr lang="en-US" sz="1800" dirty="0"/>
              <a:t>Review MDR report </a:t>
            </a:r>
            <a:r>
              <a:rPr lang="en-US" sz="1800" dirty="0">
                <a:hlinkClick r:id="rId6"/>
              </a:rPr>
              <a:t>11-24/0140r7</a:t>
            </a:r>
            <a:r>
              <a:rPr lang="en-US" sz="1800" dirty="0"/>
              <a:t>.  Consider changes to draft/record in </a:t>
            </a:r>
            <a:r>
              <a:rPr lang="en-US" sz="1800" dirty="0">
                <a:hlinkClick r:id="rId7"/>
              </a:rPr>
              <a:t>11-24/0586r0</a:t>
            </a:r>
            <a:r>
              <a:rPr lang="en-US" sz="1800" dirty="0"/>
              <a:t>.</a:t>
            </a:r>
          </a:p>
          <a:p>
            <a:pPr marL="457200" indent="-457200">
              <a:spcBef>
                <a:spcPts val="0"/>
              </a:spcBef>
              <a:spcAft>
                <a:spcPts val="0"/>
              </a:spcAft>
              <a:buFont typeface="Arial" panose="020B0604020202020204" pitchFamily="34" charset="0"/>
              <a:buChar char="•"/>
              <a:defRPr/>
            </a:pPr>
            <a:r>
              <a:rPr lang="en-US" sz="1800" dirty="0"/>
              <a:t>EC Report review: </a:t>
            </a:r>
            <a:r>
              <a:rPr lang="en-US" sz="1800" b="0" dirty="0">
                <a:hlinkClick r:id="rId8"/>
              </a:rPr>
              <a:t>11-24/0181r2</a:t>
            </a:r>
            <a:r>
              <a:rPr lang="en-US" sz="1800" b="0" dirty="0"/>
              <a:t> </a:t>
            </a:r>
          </a:p>
          <a:p>
            <a:pPr marL="457200" indent="-457200">
              <a:spcBef>
                <a:spcPts val="0"/>
              </a:spcBef>
              <a:spcAft>
                <a:spcPts val="0"/>
              </a:spcAft>
              <a:buFont typeface="Arial" panose="020B0604020202020204" pitchFamily="34" charset="0"/>
              <a:buChar char="•"/>
              <a:defRPr/>
            </a:pPr>
            <a:r>
              <a:rPr lang="en-US" sz="1800" dirty="0"/>
              <a:t>If time:</a:t>
            </a:r>
          </a:p>
          <a:p>
            <a:pPr marL="857250" lvl="1" indent="-457200">
              <a:spcBef>
                <a:spcPts val="0"/>
              </a:spcBef>
              <a:spcAft>
                <a:spcPts val="0"/>
              </a:spcAft>
              <a:buFont typeface="Arial" panose="020B0604020202020204" pitchFamily="34" charset="0"/>
              <a:buChar char="•"/>
              <a:defRPr/>
            </a:pPr>
            <a:r>
              <a:rPr lang="en-US" sz="1800" dirty="0"/>
              <a:t>Comment resolution approval motions (see Motions deck)</a:t>
            </a:r>
          </a:p>
          <a:p>
            <a:pPr marL="857250" lvl="1" indent="-457200">
              <a:spcBef>
                <a:spcPts val="0"/>
              </a:spcBef>
              <a:spcAft>
                <a:spcPts val="0"/>
              </a:spcAft>
              <a:buFont typeface="Arial" panose="020B0604020202020204" pitchFamily="34" charset="0"/>
              <a:buChar char="•"/>
              <a:defRPr/>
            </a:pPr>
            <a:r>
              <a:rPr lang="en-US" sz="1800" dirty="0"/>
              <a:t>SA Ballot start motions (see Motions deck)</a:t>
            </a:r>
          </a:p>
          <a:p>
            <a:pPr marL="457200" indent="-457200">
              <a:spcBef>
                <a:spcPts val="300"/>
              </a:spcBef>
              <a:spcAft>
                <a:spcPts val="0"/>
              </a:spcAft>
              <a:buFont typeface="Arial" panose="020B0604020202020204" pitchFamily="34" charset="0"/>
              <a:buChar char="•"/>
              <a:defRPr/>
            </a:pPr>
            <a:endParaRPr lang="en-US" sz="2200" b="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095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Approve prior TGbh minutes</a:t>
            </a:r>
            <a:endParaRPr lang="en-GB" dirty="0"/>
          </a:p>
        </p:txBody>
      </p:sp>
      <p:sp>
        <p:nvSpPr>
          <p:cNvPr id="4098" name="Rectangle 2"/>
          <p:cNvSpPr>
            <a:spLocks noGrp="1" noChangeArrowheads="1"/>
          </p:cNvSpPr>
          <p:nvPr>
            <p:ph idx="1"/>
          </p:nvPr>
        </p:nvSpPr>
        <p:spPr>
          <a:xfrm>
            <a:off x="905257" y="1676400"/>
            <a:ext cx="10361084" cy="47990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3200" dirty="0"/>
              <a:t>Approve the minutes of</a:t>
            </a:r>
          </a:p>
          <a:p>
            <a:pPr marL="857250" lvl="1" indent="-457200">
              <a:lnSpc>
                <a:spcPct val="90000"/>
              </a:lnSpc>
              <a:spcBef>
                <a:spcPts val="0"/>
              </a:spcBef>
              <a:spcAft>
                <a:spcPts val="600"/>
              </a:spcAft>
              <a:buFont typeface="Arial" panose="020B0604020202020204" pitchFamily="34" charset="0"/>
              <a:buChar char="•"/>
              <a:defRPr/>
            </a:pPr>
            <a:r>
              <a:rPr lang="en-US" sz="2800" dirty="0"/>
              <a:t>January interim session: </a:t>
            </a:r>
            <a:r>
              <a:rPr lang="en-US" sz="2800" dirty="0">
                <a:hlinkClick r:id="rId3"/>
              </a:rPr>
              <a:t>11-24/0134r0</a:t>
            </a:r>
            <a:r>
              <a:rPr lang="en-US" sz="2800" dirty="0"/>
              <a:t>  </a:t>
            </a:r>
          </a:p>
          <a:p>
            <a:pPr marL="857250" lvl="1" indent="-457200">
              <a:lnSpc>
                <a:spcPct val="90000"/>
              </a:lnSpc>
              <a:spcBef>
                <a:spcPts val="0"/>
              </a:spcBef>
              <a:spcAft>
                <a:spcPts val="600"/>
              </a:spcAft>
              <a:buFont typeface="Arial" panose="020B0604020202020204" pitchFamily="34" charset="0"/>
              <a:buChar char="•"/>
              <a:defRPr/>
            </a:pPr>
            <a:r>
              <a:rPr lang="en-US" sz="2800" dirty="0"/>
              <a:t>Teleconference minutes:</a:t>
            </a:r>
          </a:p>
          <a:p>
            <a:pPr marL="1257300" lvl="2" indent="-457200">
              <a:lnSpc>
                <a:spcPct val="90000"/>
              </a:lnSpc>
              <a:spcBef>
                <a:spcPts val="0"/>
              </a:spcBef>
              <a:spcAft>
                <a:spcPts val="600"/>
              </a:spcAft>
              <a:buFont typeface="Arial" panose="020B0604020202020204" pitchFamily="34" charset="0"/>
              <a:buChar char="•"/>
              <a:defRPr/>
            </a:pPr>
            <a:r>
              <a:rPr lang="en-US" sz="2800" dirty="0"/>
              <a:t>None</a:t>
            </a:r>
          </a:p>
          <a:p>
            <a:pPr marL="457200" indent="-457200">
              <a:lnSpc>
                <a:spcPct val="90000"/>
              </a:lnSpc>
              <a:spcBef>
                <a:spcPts val="0"/>
              </a:spcBef>
              <a:spcAft>
                <a:spcPts val="600"/>
              </a:spcAft>
              <a:buFont typeface="Arial" panose="020B0604020202020204" pitchFamily="34" charset="0"/>
              <a:buChar char="•"/>
              <a:defRPr/>
            </a:pPr>
            <a:r>
              <a:rPr lang="en-US" sz="2800" dirty="0"/>
              <a:t>Result:</a:t>
            </a:r>
            <a:endParaRPr lang="en-US" sz="2800" dirty="0">
              <a:highlight>
                <a:srgbClr val="00FF00"/>
              </a:highlight>
            </a:endParaRP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17</a:t>
            </a:fld>
            <a:endParaRPr lang="en-GB" dirty="0"/>
          </a:p>
        </p:txBody>
      </p:sp>
    </p:spTree>
    <p:extLst>
      <p:ext uri="{BB962C8B-B14F-4D97-AF65-F5344CB8AC3E}">
        <p14:creationId xmlns:p14="http://schemas.microsoft.com/office/powerpoint/2010/main" val="121975050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a:t>
            </a:r>
          </a:p>
        </p:txBody>
      </p:sp>
      <p:sp>
        <p:nvSpPr>
          <p:cNvPr id="15366" name="Rectangle 3"/>
          <p:cNvSpPr>
            <a:spLocks noGrp="1" noChangeArrowheads="1"/>
          </p:cNvSpPr>
          <p:nvPr>
            <p:ph type="body" idx="1"/>
          </p:nvPr>
        </p:nvSpPr>
        <p:spPr>
          <a:xfrm>
            <a:off x="1905000" y="1295400"/>
            <a:ext cx="8382000" cy="4876800"/>
          </a:xfrm>
        </p:spPr>
        <p:txBody>
          <a:bodyPr/>
          <a:lstStyle/>
          <a:p>
            <a:pPr lvl="1">
              <a:spcBef>
                <a:spcPts val="0"/>
              </a:spcBef>
            </a:pPr>
            <a:endParaRPr lang="en-US" sz="1800" b="1" dirty="0"/>
          </a:p>
          <a:p>
            <a:pPr lvl="1" algn="just">
              <a:spcBef>
                <a:spcPts val="0"/>
              </a:spcBef>
              <a:defRPr/>
            </a:pPr>
            <a:r>
              <a:rPr lang="en-US" altLang="zh-CN" sz="2400" dirty="0">
                <a:latin typeface="Times New Roman"/>
                <a:ea typeface="MS Gothic"/>
              </a:rPr>
              <a:t>PAR approved					</a:t>
            </a:r>
            <a:r>
              <a:rPr lang="en-US" altLang="zh-CN" sz="2400" dirty="0">
                <a:highlight>
                  <a:srgbClr val="00FF00"/>
                </a:highlight>
                <a:latin typeface="Times New Roman"/>
                <a:ea typeface="MS Gothic"/>
              </a:rPr>
              <a:t>Feb 2021</a:t>
            </a:r>
          </a:p>
          <a:p>
            <a:pPr lvl="1" algn="just">
              <a:spcBef>
                <a:spcPts val="0"/>
              </a:spcBef>
              <a:defRPr/>
            </a:pPr>
            <a:r>
              <a:rPr lang="en-US" altLang="zh-CN" sz="2400" dirty="0">
                <a:latin typeface="Times New Roman"/>
                <a:ea typeface="MS Gothic"/>
              </a:rPr>
              <a:t>First TG meeting					</a:t>
            </a:r>
            <a:r>
              <a:rPr lang="en-US" altLang="zh-CN" sz="2400" dirty="0">
                <a:highlight>
                  <a:srgbClr val="00FF00"/>
                </a:highlight>
                <a:latin typeface="Times New Roman"/>
                <a:ea typeface="MS Gothic"/>
              </a:rPr>
              <a:t>Mar 2021</a:t>
            </a:r>
          </a:p>
          <a:p>
            <a:pPr lvl="1" algn="just">
              <a:spcBef>
                <a:spcPts val="0"/>
              </a:spcBef>
              <a:defRPr/>
            </a:pPr>
            <a:r>
              <a:rPr lang="en-US" altLang="zh-CN" sz="2400" dirty="0">
                <a:latin typeface="Times New Roman"/>
                <a:ea typeface="MS Gothic"/>
              </a:rPr>
              <a:t>D0.2 CC							</a:t>
            </a:r>
            <a:r>
              <a:rPr lang="en-US" altLang="zh-CN" sz="2400" dirty="0">
                <a:highlight>
                  <a:srgbClr val="00FF00"/>
                </a:highlight>
                <a:latin typeface="Times New Roman"/>
                <a:ea typeface="MS Gothic"/>
                <a:sym typeface="Wingdings" panose="05000000000000000000" pitchFamily="2" charset="2"/>
              </a:rPr>
              <a:t>May 2022</a:t>
            </a:r>
            <a:endParaRPr lang="en-US" altLang="zh-CN" sz="2400" dirty="0">
              <a:latin typeface="Times New Roman"/>
              <a:ea typeface="MS Gothic"/>
            </a:endParaRPr>
          </a:p>
          <a:p>
            <a:pPr lvl="1" algn="just">
              <a:spcBef>
                <a:spcPts val="0"/>
              </a:spcBef>
              <a:defRPr/>
            </a:pPr>
            <a:r>
              <a:rPr lang="en-US" altLang="zh-CN" sz="2400" dirty="0">
                <a:latin typeface="Times New Roman"/>
                <a:ea typeface="MS Gothic"/>
              </a:rPr>
              <a:t>Initial WG Letter Ballot (D1.0)	</a:t>
            </a:r>
            <a:r>
              <a:rPr lang="en-US" altLang="zh-CN" sz="2400" dirty="0">
                <a:highlight>
                  <a:srgbClr val="00FF00"/>
                </a:highlight>
                <a:latin typeface="Times New Roman"/>
                <a:ea typeface="MS Gothic"/>
              </a:rPr>
              <a:t>May 2023</a:t>
            </a:r>
          </a:p>
          <a:p>
            <a:pPr lvl="1" algn="just">
              <a:spcBef>
                <a:spcPts val="0"/>
              </a:spcBef>
              <a:defRPr/>
            </a:pPr>
            <a:r>
              <a:rPr lang="en-US" altLang="zh-CN" sz="2400" dirty="0">
                <a:latin typeface="Times New Roman"/>
                <a:ea typeface="MS Gothic"/>
              </a:rPr>
              <a:t>Recirculation LB (D2.0)			</a:t>
            </a:r>
            <a:r>
              <a:rPr lang="en-US" altLang="zh-CN" sz="2400" dirty="0">
                <a:highlight>
                  <a:srgbClr val="00FF00"/>
                </a:highlight>
                <a:latin typeface="Times New Roman"/>
                <a:ea typeface="MS Gothic"/>
              </a:rPr>
              <a:t>Nov 2023</a:t>
            </a:r>
          </a:p>
          <a:p>
            <a:pPr lvl="1" algn="just">
              <a:spcBef>
                <a:spcPts val="0"/>
              </a:spcBef>
              <a:defRPr/>
            </a:pPr>
            <a:r>
              <a:rPr lang="en-US" altLang="zh-CN" sz="2400" dirty="0">
                <a:latin typeface="Times New Roman"/>
                <a:ea typeface="MS Gothic"/>
              </a:rPr>
              <a:t>Recirculation LB (D3.0)			</a:t>
            </a:r>
            <a:r>
              <a:rPr lang="en-US" altLang="zh-CN" sz="2400" dirty="0">
                <a:highlight>
                  <a:srgbClr val="00FF00"/>
                </a:highlight>
                <a:latin typeface="Times New Roman"/>
                <a:ea typeface="MS Gothic"/>
              </a:rPr>
              <a:t>Jan 2024</a:t>
            </a:r>
          </a:p>
          <a:p>
            <a:pPr lvl="1" algn="just">
              <a:spcBef>
                <a:spcPts val="0"/>
              </a:spcBef>
              <a:defRPr/>
            </a:pPr>
            <a:r>
              <a:rPr lang="en-US" altLang="zh-CN" sz="2400" dirty="0">
                <a:latin typeface="Times New Roman"/>
                <a:ea typeface="MS Gothic"/>
              </a:rPr>
              <a:t>Recirculation LB (D4.0)			</a:t>
            </a:r>
            <a:r>
              <a:rPr lang="en-US" altLang="zh-CN" sz="2400" dirty="0">
                <a:highlight>
                  <a:srgbClr val="FFFF00"/>
                </a:highlight>
                <a:latin typeface="Times New Roman"/>
                <a:ea typeface="MS Gothic"/>
              </a:rPr>
              <a:t>Mar 2024</a:t>
            </a:r>
          </a:p>
          <a:p>
            <a:pPr lvl="1" algn="just">
              <a:spcBef>
                <a:spcPts val="0"/>
              </a:spcBef>
              <a:defRPr/>
            </a:pPr>
            <a:r>
              <a:rPr lang="en-US" altLang="zh-CN" sz="2400" dirty="0">
                <a:latin typeface="Times New Roman"/>
                <a:ea typeface="MS Gothic"/>
              </a:rPr>
              <a:t>Initial SA Ballot (D4.0)			</a:t>
            </a:r>
            <a:r>
              <a:rPr lang="en-US" altLang="zh-CN" sz="2400" dirty="0">
                <a:highlight>
                  <a:srgbClr val="FFFF00"/>
                </a:highlight>
                <a:latin typeface="Times New Roman"/>
                <a:ea typeface="MS Gothic"/>
              </a:rPr>
              <a:t>Apr 2024</a:t>
            </a:r>
          </a:p>
          <a:p>
            <a:pPr lvl="1" algn="just">
              <a:spcBef>
                <a:spcPts val="0"/>
              </a:spcBef>
              <a:defRPr/>
            </a:pPr>
            <a:r>
              <a:rPr lang="en-US" altLang="zh-CN" sz="2400" dirty="0">
                <a:latin typeface="Times New Roman"/>
                <a:ea typeface="MS Gothic"/>
              </a:rPr>
              <a:t>Final 802.11 WG approval		Jul 2024</a:t>
            </a:r>
          </a:p>
          <a:p>
            <a:pPr lvl="1" algn="just">
              <a:spcBef>
                <a:spcPts val="0"/>
              </a:spcBef>
              <a:defRPr/>
            </a:pPr>
            <a:r>
              <a:rPr lang="en-US" altLang="zh-CN" sz="2400" dirty="0">
                <a:latin typeface="Times New Roman"/>
                <a:ea typeface="MS Gothic"/>
              </a:rPr>
              <a:t>802 EC approval					Jul 2024</a:t>
            </a:r>
          </a:p>
          <a:p>
            <a:pPr lvl="1">
              <a:spcBef>
                <a:spcPts val="0"/>
              </a:spcBef>
              <a:defRPr/>
            </a:pPr>
            <a:r>
              <a:rPr lang="en-US" altLang="zh-CN" sz="2400" dirty="0" err="1">
                <a:latin typeface="Times New Roman"/>
                <a:ea typeface="MS Gothic"/>
              </a:rPr>
              <a:t>RevCom</a:t>
            </a:r>
            <a:r>
              <a:rPr lang="en-US" altLang="zh-CN" sz="2400" dirty="0">
                <a:latin typeface="Times New Roman"/>
                <a:ea typeface="MS Gothic"/>
              </a:rPr>
              <a:t> and SASB approval		Sep 2024</a:t>
            </a:r>
          </a:p>
          <a:p>
            <a:pPr>
              <a:spcBef>
                <a:spcPts val="0"/>
              </a:spcBef>
            </a:pPr>
            <a:endParaRPr lang="en-US" dirty="0"/>
          </a:p>
          <a:p>
            <a:pPr marL="457200" lvl="1" indent="0">
              <a:spcBef>
                <a:spcPts val="0"/>
              </a:spcBef>
            </a:pPr>
            <a:endParaRPr lang="en-US" dirty="0"/>
          </a:p>
          <a:p>
            <a:pPr marL="457200" lvl="1" indent="0">
              <a:spcBef>
                <a:spcPts val="0"/>
              </a:spcBef>
            </a:pPr>
            <a:endParaRPr lang="en-US" dirty="0"/>
          </a:p>
          <a:p>
            <a:pPr>
              <a:spcBef>
                <a:spcPts val="0"/>
              </a:spcBef>
            </a:pPr>
            <a:endParaRPr lang="en-US" u="sng" dirty="0"/>
          </a:p>
        </p:txBody>
      </p:sp>
    </p:spTree>
    <p:extLst>
      <p:ext uri="{BB962C8B-B14F-4D97-AF65-F5344CB8AC3E}">
        <p14:creationId xmlns:p14="http://schemas.microsoft.com/office/powerpoint/2010/main" val="26906366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380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Comment Resolution queue</a:t>
            </a:r>
            <a:endParaRPr lang="en-GB" dirty="0"/>
          </a:p>
        </p:txBody>
      </p:sp>
      <p:sp>
        <p:nvSpPr>
          <p:cNvPr id="4098" name="Rectangle 2"/>
          <p:cNvSpPr>
            <a:spLocks noGrp="1" noChangeArrowheads="1"/>
          </p:cNvSpPr>
          <p:nvPr>
            <p:ph idx="1"/>
          </p:nvPr>
        </p:nvSpPr>
        <p:spPr>
          <a:xfrm>
            <a:off x="685800" y="1219200"/>
            <a:ext cx="10820399" cy="5256214"/>
          </a:xfrm>
          <a:ln/>
        </p:spPr>
        <p:txBody>
          <a:bodyPr/>
          <a:lstStyle/>
          <a:p>
            <a:pPr marL="457200" indent="-457200">
              <a:spcBef>
                <a:spcPts val="300"/>
              </a:spcBef>
              <a:spcAft>
                <a:spcPts val="0"/>
              </a:spcAft>
              <a:buFont typeface="Arial" panose="020B0604020202020204" pitchFamily="34" charset="0"/>
              <a:buChar char="•"/>
              <a:defRPr/>
            </a:pPr>
            <a:r>
              <a:rPr lang="en-US" sz="1600" dirty="0"/>
              <a:t>TBD</a:t>
            </a:r>
          </a:p>
          <a:p>
            <a:pPr marL="457200" indent="-457200">
              <a:spcBef>
                <a:spcPts val="300"/>
              </a:spcBef>
              <a:spcAft>
                <a:spcPts val="0"/>
              </a:spcAft>
              <a:buFont typeface="Arial" panose="020B0604020202020204" pitchFamily="34" charset="0"/>
              <a:buChar char="•"/>
              <a:defRPr/>
            </a:pPr>
            <a:endParaRPr lang="en-US" sz="1600" b="1" dirty="0">
              <a:effectLst/>
              <a:latin typeface="Times New Roman" panose="02020603050405020304" pitchFamily="18" charset="0"/>
              <a:ea typeface="MS Mincho" panose="02020609040205080304" pitchFamily="49" charset="-128"/>
            </a:endParaRPr>
          </a:p>
          <a:p>
            <a:pPr marL="457200" indent="-457200">
              <a:spcBef>
                <a:spcPts val="300"/>
              </a:spcBef>
              <a:spcAft>
                <a:spcPts val="0"/>
              </a:spcAft>
              <a:buFont typeface="Arial" panose="020B0604020202020204" pitchFamily="34" charset="0"/>
              <a:buChar char="•"/>
              <a:defRPr/>
            </a:pPr>
            <a:endParaRPr lang="en-US" dirty="0"/>
          </a:p>
          <a:p>
            <a:pPr marL="457200" indent="-457200">
              <a:spcBef>
                <a:spcPts val="300"/>
              </a:spcBef>
              <a:spcAft>
                <a:spcPts val="0"/>
              </a:spcAft>
              <a:buFont typeface="Arial" panose="020B0604020202020204" pitchFamily="34" charset="0"/>
              <a:buChar char="•"/>
              <a:defRPr/>
            </a:pPr>
            <a:endParaRPr lang="en-US" sz="16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314787582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TGbh, March 2024 Plenary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14 Mar 2024, 10:30-12:30 MST</a:t>
            </a:r>
            <a:endParaRPr lang="en-GB" dirty="0"/>
          </a:p>
        </p:txBody>
      </p:sp>
      <p:sp>
        <p:nvSpPr>
          <p:cNvPr id="4098" name="Rectangle 2"/>
          <p:cNvSpPr>
            <a:spLocks noGrp="1" noChangeArrowheads="1"/>
          </p:cNvSpPr>
          <p:nvPr>
            <p:ph idx="1"/>
          </p:nvPr>
        </p:nvSpPr>
        <p:spPr>
          <a:xfrm>
            <a:off x="685800" y="1236662"/>
            <a:ext cx="11049000" cy="5160966"/>
          </a:xfrm>
          <a:ln/>
        </p:spPr>
        <p:txBody>
          <a:bodyPr/>
          <a:lstStyle/>
          <a:p>
            <a:pPr marL="457200" indent="-457200">
              <a:spcBef>
                <a:spcPts val="0"/>
              </a:spcBef>
              <a:spcAft>
                <a:spcPts val="0"/>
              </a:spcAft>
              <a:buFont typeface="Arial" panose="020B0604020202020204" pitchFamily="34" charset="0"/>
              <a:buChar char="•"/>
              <a:defRPr/>
            </a:pPr>
            <a:r>
              <a:rPr lang="en-US" sz="2000" dirty="0"/>
              <a:t>Attendance, noises/recording, meeting protocol</a:t>
            </a:r>
          </a:p>
          <a:p>
            <a:pPr marL="457200" indent="-457200">
              <a:spcBef>
                <a:spcPts val="0"/>
              </a:spcBef>
              <a:spcAft>
                <a:spcPts val="0"/>
              </a:spcAft>
              <a:buFont typeface="Arial" panose="020B0604020202020204" pitchFamily="34" charset="0"/>
              <a:buChar char="•"/>
              <a:defRPr/>
            </a:pPr>
            <a:r>
              <a:rPr lang="en-US" sz="2000" dirty="0"/>
              <a:t>Policies, duty to inform, participation rules</a:t>
            </a:r>
          </a:p>
          <a:p>
            <a:pPr marL="457200" indent="-457200">
              <a:spcBef>
                <a:spcPts val="0"/>
              </a:spcBef>
              <a:spcAft>
                <a:spcPts val="0"/>
              </a:spcAft>
              <a:buFont typeface="Arial" panose="020B0604020202020204" pitchFamily="34" charset="0"/>
              <a:buChar char="•"/>
              <a:defRPr/>
            </a:pPr>
            <a:r>
              <a:rPr lang="en-US" sz="2000" dirty="0"/>
              <a:t>Organization topics:</a:t>
            </a:r>
          </a:p>
          <a:p>
            <a:pPr marL="857250" lvl="1" indent="-457200">
              <a:spcBef>
                <a:spcPts val="0"/>
              </a:spcBef>
              <a:spcAft>
                <a:spcPts val="0"/>
              </a:spcAft>
              <a:buFont typeface="Arial" panose="020B0604020202020204" pitchFamily="34" charset="0"/>
              <a:buChar char="•"/>
              <a:defRPr/>
            </a:pPr>
            <a:r>
              <a:rPr lang="en-US" altLang="en-US" sz="1800" dirty="0"/>
              <a:t>March Plenary meetings: Tuesday, 13:30-15:30; Thursday 10:30-12:30</a:t>
            </a:r>
          </a:p>
          <a:p>
            <a:pPr marL="857250" lvl="1" indent="-457200">
              <a:spcBef>
                <a:spcPts val="0"/>
              </a:spcBef>
              <a:spcAft>
                <a:spcPts val="0"/>
              </a:spcAft>
              <a:buFont typeface="Arial" panose="020B0604020202020204" pitchFamily="34" charset="0"/>
              <a:buChar char="•"/>
              <a:defRPr/>
            </a:pPr>
            <a:r>
              <a:rPr lang="en-US" altLang="en-US" sz="1800" dirty="0"/>
              <a:t>Approve January Interim and teleconference minutes (next slide)</a:t>
            </a:r>
          </a:p>
          <a:p>
            <a:pPr marL="857250" lvl="1" indent="-457200">
              <a:spcBef>
                <a:spcPts val="0"/>
              </a:spcBef>
              <a:spcAft>
                <a:spcPts val="0"/>
              </a:spcAft>
              <a:buFont typeface="Arial" panose="020B0604020202020204" pitchFamily="34" charset="0"/>
              <a:buChar char="•"/>
              <a:defRPr/>
            </a:pPr>
            <a:r>
              <a:rPr lang="en-US" sz="1800" dirty="0"/>
              <a:t>Timeline reminder (slide 18)</a:t>
            </a:r>
          </a:p>
          <a:p>
            <a:pPr marL="857250" lvl="1" indent="-457200">
              <a:spcBef>
                <a:spcPts val="0"/>
              </a:spcBef>
              <a:spcAft>
                <a:spcPts val="0"/>
              </a:spcAft>
              <a:buFont typeface="Arial" panose="020B0604020202020204" pitchFamily="34" charset="0"/>
              <a:buChar char="•"/>
              <a:defRPr/>
            </a:pPr>
            <a:r>
              <a:rPr lang="en-US" sz="1800" dirty="0"/>
              <a:t>Motions record:</a:t>
            </a:r>
            <a:r>
              <a:rPr lang="en-US" sz="1800" b="0" dirty="0"/>
              <a:t> </a:t>
            </a:r>
            <a:r>
              <a:rPr lang="en-US" sz="1800" dirty="0">
                <a:hlinkClick r:id="rId3"/>
              </a:rPr>
              <a:t>11-22/0651r36</a:t>
            </a:r>
            <a:r>
              <a:rPr lang="en-US" sz="1800" b="0" dirty="0"/>
              <a:t> </a:t>
            </a:r>
          </a:p>
          <a:p>
            <a:pPr marL="457200" indent="-457200">
              <a:spcBef>
                <a:spcPts val="0"/>
              </a:spcBef>
              <a:spcAft>
                <a:spcPts val="0"/>
              </a:spcAft>
              <a:buFont typeface="Arial" panose="020B0604020202020204" pitchFamily="34" charset="0"/>
              <a:buChar char="•"/>
              <a:defRPr/>
            </a:pPr>
            <a:r>
              <a:rPr lang="en-US" sz="2000" dirty="0"/>
              <a:t>Comments, MDR Resolutions, ANA assignments and EC Report (if not completed on Tuesday)</a:t>
            </a:r>
          </a:p>
          <a:p>
            <a:pPr marL="857250" lvl="1" indent="-457200">
              <a:spcBef>
                <a:spcPts val="0"/>
              </a:spcBef>
              <a:spcAft>
                <a:spcPts val="0"/>
              </a:spcAft>
              <a:buFont typeface="Arial" panose="020B0604020202020204" pitchFamily="34" charset="0"/>
              <a:buChar char="•"/>
              <a:defRPr/>
            </a:pPr>
            <a:r>
              <a:rPr lang="en-US" dirty="0"/>
              <a:t>Comment resolution document: </a:t>
            </a:r>
            <a:r>
              <a:rPr lang="en-US" dirty="0">
                <a:hlinkClick r:id="rId4"/>
              </a:rPr>
              <a:t>11-24/0380r1</a:t>
            </a:r>
            <a:r>
              <a:rPr lang="en-US" dirty="0"/>
              <a:t> </a:t>
            </a:r>
            <a:endParaRPr lang="en-US" sz="1600" dirty="0"/>
          </a:p>
          <a:p>
            <a:pPr marL="857250" lvl="1" indent="-457200">
              <a:spcBef>
                <a:spcPts val="0"/>
              </a:spcBef>
              <a:spcAft>
                <a:spcPts val="0"/>
              </a:spcAft>
              <a:buFont typeface="Arial" panose="020B0604020202020204" pitchFamily="34" charset="0"/>
              <a:buChar char="•"/>
              <a:defRPr/>
            </a:pPr>
            <a:r>
              <a:rPr lang="en-US" sz="1800" dirty="0"/>
              <a:t>Review and disposition of LB283 comments</a:t>
            </a:r>
          </a:p>
          <a:p>
            <a:pPr marL="857250" lvl="1" indent="-457200">
              <a:spcBef>
                <a:spcPts val="0"/>
              </a:spcBef>
              <a:spcAft>
                <a:spcPts val="0"/>
              </a:spcAft>
              <a:buFont typeface="Arial" panose="020B0604020202020204" pitchFamily="34" charset="0"/>
              <a:buChar char="•"/>
              <a:defRPr/>
            </a:pPr>
            <a:r>
              <a:rPr lang="en-US" sz="1800" b="0" dirty="0"/>
              <a:t>MDR comments – </a:t>
            </a:r>
            <a:r>
              <a:rPr lang="en-US" sz="1800" dirty="0">
                <a:hlinkClick r:id="rId5"/>
              </a:rPr>
              <a:t>11-24/0140r7</a:t>
            </a:r>
            <a:r>
              <a:rPr lang="en-US" sz="1800" dirty="0"/>
              <a:t>, </a:t>
            </a:r>
            <a:r>
              <a:rPr lang="en-US" sz="1800" dirty="0">
                <a:hlinkClick r:id="rId6"/>
              </a:rPr>
              <a:t>11-24/0586r0</a:t>
            </a:r>
            <a:endParaRPr lang="en-US" sz="1800" dirty="0"/>
          </a:p>
          <a:p>
            <a:pPr marL="857250" lvl="1" indent="-457200">
              <a:spcBef>
                <a:spcPts val="0"/>
              </a:spcBef>
              <a:spcAft>
                <a:spcPts val="0"/>
              </a:spcAft>
              <a:buFont typeface="Arial" panose="020B0604020202020204" pitchFamily="34" charset="0"/>
              <a:buChar char="•"/>
              <a:defRPr/>
            </a:pPr>
            <a:r>
              <a:rPr lang="en-US" sz="1800" dirty="0"/>
              <a:t>EC Report: </a:t>
            </a:r>
            <a:r>
              <a:rPr lang="en-US" sz="1800" b="0" dirty="0">
                <a:hlinkClick r:id="rId7"/>
              </a:rPr>
              <a:t>11-24/0181r2</a:t>
            </a:r>
            <a:r>
              <a:rPr lang="en-US" sz="1800" b="0" dirty="0"/>
              <a:t> </a:t>
            </a:r>
          </a:p>
          <a:p>
            <a:pPr marL="457200" indent="-457200">
              <a:spcBef>
                <a:spcPts val="0"/>
              </a:spcBef>
              <a:spcAft>
                <a:spcPts val="0"/>
              </a:spcAft>
              <a:buFont typeface="Arial" panose="020B0604020202020204" pitchFamily="34" charset="0"/>
              <a:buChar char="•"/>
              <a:defRPr/>
            </a:pPr>
            <a:r>
              <a:rPr lang="en-US" sz="2000" dirty="0"/>
              <a:t>Comment resolution approval motions (see Motions deck)</a:t>
            </a:r>
          </a:p>
          <a:p>
            <a:pPr marL="457200" indent="-457200">
              <a:spcBef>
                <a:spcPts val="0"/>
              </a:spcBef>
              <a:spcAft>
                <a:spcPts val="0"/>
              </a:spcAft>
              <a:buFont typeface="Arial" panose="020B0604020202020204" pitchFamily="34" charset="0"/>
              <a:buChar char="•"/>
              <a:defRPr/>
            </a:pPr>
            <a:r>
              <a:rPr lang="en-US" sz="2000" dirty="0"/>
              <a:t>SA Ballot start motions (see Motions deck)</a:t>
            </a:r>
          </a:p>
          <a:p>
            <a:pPr marL="457200" indent="-457200">
              <a:spcBef>
                <a:spcPts val="0"/>
              </a:spcBef>
              <a:spcAft>
                <a:spcPts val="0"/>
              </a:spcAft>
              <a:buFont typeface="Arial" panose="020B0604020202020204" pitchFamily="34" charset="0"/>
              <a:buChar char="•"/>
              <a:defRPr/>
            </a:pPr>
            <a:r>
              <a:rPr lang="en-US" sz="2000" dirty="0"/>
              <a:t>? Discussion on non-AP MLD device identification</a:t>
            </a:r>
            <a:r>
              <a:rPr lang="en-US" sz="2000" b="0" dirty="0"/>
              <a:t> (individuals interested in working on this via email, for submission/ballot comment in TGbe?): </a:t>
            </a:r>
            <a:r>
              <a:rPr lang="en-US" sz="2000" b="0" dirty="0">
                <a:hlinkClick r:id="rId8"/>
              </a:rPr>
              <a:t>11-23/2190r0</a:t>
            </a:r>
            <a:r>
              <a:rPr lang="en-US" sz="2000" b="0" dirty="0"/>
              <a:t> (Yang)</a:t>
            </a:r>
          </a:p>
          <a:p>
            <a:pPr marL="457200" indent="-457200">
              <a:spcBef>
                <a:spcPts val="0"/>
              </a:spcBef>
              <a:spcAft>
                <a:spcPts val="0"/>
              </a:spcAft>
              <a:buFont typeface="Arial" panose="020B0604020202020204" pitchFamily="34" charset="0"/>
              <a:buChar char="•"/>
              <a:defRPr/>
            </a:pPr>
            <a:r>
              <a:rPr lang="en-US" sz="2000" dirty="0"/>
              <a:t>? Probability of IRM duplicates</a:t>
            </a:r>
            <a:r>
              <a:rPr lang="en-US" sz="2000" b="0" dirty="0"/>
              <a:t>: </a:t>
            </a:r>
            <a:r>
              <a:rPr lang="en-US" sz="2000" b="0" dirty="0">
                <a:hlinkClick r:id="rId9"/>
              </a:rPr>
              <a:t>11-23/2148r0</a:t>
            </a:r>
            <a:r>
              <a:rPr lang="en-US" sz="2000" b="0" dirty="0"/>
              <a:t> (Smith)</a:t>
            </a:r>
            <a:endParaRPr lang="en-ES" sz="2000" b="0" dirty="0"/>
          </a:p>
          <a:p>
            <a:pPr marL="457200" indent="-457200">
              <a:spcBef>
                <a:spcPts val="300"/>
              </a:spcBef>
              <a:spcAft>
                <a:spcPts val="0"/>
              </a:spcAft>
              <a:buFont typeface="Arial" panose="020B0604020202020204" pitchFamily="34" charset="0"/>
              <a:buChar char="•"/>
              <a:defRPr/>
            </a:pPr>
            <a:endParaRPr lang="en-US" sz="2200" b="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20</a:t>
            </a:fld>
            <a:endParaRPr lang="en-GB"/>
          </a:p>
        </p:txBody>
      </p:sp>
    </p:spTree>
    <p:extLst>
      <p:ext uri="{BB962C8B-B14F-4D97-AF65-F5344CB8AC3E}">
        <p14:creationId xmlns:p14="http://schemas.microsoft.com/office/powerpoint/2010/main" val="389241328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Teleconferences</a:t>
            </a:r>
            <a:endParaRPr lang="en-GB" dirty="0"/>
          </a:p>
        </p:txBody>
      </p:sp>
      <p:sp>
        <p:nvSpPr>
          <p:cNvPr id="4098" name="Rectangle 2"/>
          <p:cNvSpPr>
            <a:spLocks noGrp="1" noChangeArrowheads="1"/>
          </p:cNvSpPr>
          <p:nvPr>
            <p:ph idx="1"/>
          </p:nvPr>
        </p:nvSpPr>
        <p:spPr>
          <a:xfrm>
            <a:off x="914401" y="1676400"/>
            <a:ext cx="10361084" cy="4799014"/>
          </a:xfrm>
          <a:ln/>
        </p:spPr>
        <p:txBody>
          <a:bodyPr/>
          <a:lstStyle/>
          <a:p>
            <a:r>
              <a:rPr lang="en-US" sz="2800" dirty="0"/>
              <a:t>Teleconference in mid-April (as CRC), for WG LB resolutions approval, SA ballot start</a:t>
            </a:r>
          </a:p>
          <a:p>
            <a:endParaRPr lang="en-US" sz="2800" dirty="0"/>
          </a:p>
          <a:p>
            <a:r>
              <a:rPr lang="en-US" sz="2800" dirty="0"/>
              <a:t>Start planning for an ad hoc in June (as CRC), for resolution of SA ballot 1</a:t>
            </a:r>
            <a:r>
              <a:rPr lang="en-US" sz="2800" baseline="30000" dirty="0"/>
              <a:t>st</a:t>
            </a:r>
            <a:r>
              <a:rPr lang="en-US" sz="2800" dirty="0"/>
              <a:t> recirc comments</a:t>
            </a:r>
          </a:p>
          <a:p>
            <a:pPr marL="457200" indent="-457200">
              <a:buFont typeface="Arial" panose="020B0604020202020204" pitchFamily="34" charset="0"/>
              <a:buChar char="•"/>
            </a:pPr>
            <a:r>
              <a:rPr lang="en-US" sz="2800" dirty="0"/>
              <a:t>Bay area (CommScope?)?</a:t>
            </a:r>
          </a:p>
          <a:p>
            <a:pPr marL="457200" indent="-457200">
              <a:buFont typeface="Arial" panose="020B0604020202020204" pitchFamily="34" charset="0"/>
              <a:buChar char="•"/>
            </a:pPr>
            <a:r>
              <a:rPr lang="en-US" sz="2800" dirty="0"/>
              <a:t>Others?</a:t>
            </a:r>
          </a:p>
          <a:p>
            <a:r>
              <a:rPr lang="en-US" sz="2800" dirty="0"/>
              <a:t>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Tree>
    <p:extLst>
      <p:ext uri="{BB962C8B-B14F-4D97-AF65-F5344CB8AC3E}">
        <p14:creationId xmlns:p14="http://schemas.microsoft.com/office/powerpoint/2010/main" val="344828143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May interim session plan</a:t>
            </a:r>
            <a:endParaRPr lang="en-GB" dirty="0"/>
          </a:p>
        </p:txBody>
      </p:sp>
      <p:sp>
        <p:nvSpPr>
          <p:cNvPr id="4098" name="Rectangle 2"/>
          <p:cNvSpPr>
            <a:spLocks noGrp="1" noChangeArrowheads="1"/>
          </p:cNvSpPr>
          <p:nvPr>
            <p:ph idx="1"/>
          </p:nvPr>
        </p:nvSpPr>
        <p:spPr>
          <a:xfrm>
            <a:off x="914401" y="1601787"/>
            <a:ext cx="10361084" cy="4113213"/>
          </a:xfrm>
          <a:ln/>
        </p:spPr>
        <p:txBody>
          <a:bodyPr/>
          <a:lstStyle/>
          <a:p>
            <a:r>
              <a:rPr lang="en-US" sz="2800" dirty="0"/>
              <a:t>? (4/5?) Meeting slots</a:t>
            </a:r>
          </a:p>
          <a:p>
            <a:r>
              <a:rPr lang="en-US" sz="2800" dirty="0"/>
              <a:t>Avoid conflicts with (TGs): TGbi, REVme, ARC, </a:t>
            </a:r>
            <a:r>
              <a:rPr lang="en-US" sz="2800" dirty="0" err="1"/>
              <a:t>TGbn</a:t>
            </a:r>
            <a:r>
              <a:rPr lang="en-US" sz="2800" dirty="0"/>
              <a:t>, TGbe(MAC/Joint) if/as much as possible</a:t>
            </a:r>
          </a:p>
          <a:p>
            <a:endParaRPr lang="en-US" sz="2800" dirty="0"/>
          </a:p>
          <a:p>
            <a:r>
              <a:rPr lang="en-US" sz="2800" dirty="0"/>
              <a:t>Goals:</a:t>
            </a:r>
          </a:p>
          <a:p>
            <a:pPr marL="457200" indent="-457200">
              <a:buFont typeface="Arial" panose="020B0604020202020204" pitchFamily="34" charset="0"/>
              <a:buChar char="•"/>
            </a:pPr>
            <a:r>
              <a:rPr lang="en-US" sz="2800" dirty="0"/>
              <a:t>D5.0 SA ballot, first recirc</a:t>
            </a:r>
            <a:endParaRPr lang="en-US" sz="2800" dirty="0">
              <a:highlight>
                <a:srgbClr val="FFFF00"/>
              </a:highlight>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22</a:t>
            </a:fld>
            <a:endParaRPr lang="en-GB"/>
          </a:p>
        </p:txBody>
      </p:sp>
    </p:spTree>
    <p:extLst>
      <p:ext uri="{BB962C8B-B14F-4D97-AF65-F5344CB8AC3E}">
        <p14:creationId xmlns:p14="http://schemas.microsoft.com/office/powerpoint/2010/main" val="413980407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24</a:t>
            </a:fld>
            <a:endParaRPr lang="en-GB"/>
          </a:p>
        </p:txBody>
      </p:sp>
    </p:spTree>
    <p:extLst>
      <p:ext uri="{BB962C8B-B14F-4D97-AF65-F5344CB8AC3E}">
        <p14:creationId xmlns:p14="http://schemas.microsoft.com/office/powerpoint/2010/main" val="419034788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066800"/>
            <a:ext cx="10744200" cy="1470025"/>
          </a:xfrm>
        </p:spPr>
        <p:txBody>
          <a:bodyPr/>
          <a:lstStyle/>
          <a:p>
            <a:r>
              <a:rPr lang="en-US" altLang="en-US" dirty="0"/>
              <a:t>IEEE 802.11 TGbh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19400"/>
            <a:ext cx="8534400" cy="3656014"/>
          </a:xfrm>
        </p:spPr>
        <p:txBody>
          <a:bodyPr/>
          <a:lstStyle/>
          <a:p>
            <a:r>
              <a:rPr lang="en-US" altLang="en-US" dirty="0"/>
              <a:t>Agenda</a:t>
            </a:r>
          </a:p>
          <a:p>
            <a:r>
              <a:rPr lang="en-US" altLang="en-US" dirty="0"/>
              <a:t>March 2024 Plenary Session</a:t>
            </a:r>
          </a:p>
          <a:p>
            <a:endParaRPr lang="en-US" altLang="en-US" dirty="0"/>
          </a:p>
          <a:p>
            <a:r>
              <a:rPr lang="en-US" altLang="en-US" dirty="0"/>
              <a:t>Chair: Mark Hamilton (Ruckus/CommScope)</a:t>
            </a:r>
          </a:p>
          <a:p>
            <a:r>
              <a:rPr lang="en-US" altLang="en-US" dirty="0"/>
              <a:t>Vice Chair &amp; </a:t>
            </a:r>
            <a:r>
              <a:rPr lang="en-US" altLang="en-US" dirty="0" err="1"/>
              <a:t>Sct’y</a:t>
            </a:r>
            <a:r>
              <a:rPr lang="en-US" altLang="en-US" dirty="0"/>
              <a:t>: Peter Yee (NSA-CSD/AKAYLA)</a:t>
            </a:r>
          </a:p>
          <a:p>
            <a:r>
              <a:rPr lang="en-US" altLang="en-US" dirty="0"/>
              <a:t>Vice Chair: Stephen Orr (Cisco)</a:t>
            </a:r>
          </a:p>
          <a:p>
            <a:r>
              <a:rPr lang="en-US" altLang="en-US" dirty="0"/>
              <a:t>Editor: Carol Ansley (Cox)</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dirty="0"/>
              <a:t>Slide </a:t>
            </a:r>
            <a:fld id="{DE40C9FC-4879-4F20-9ECA-A574A90476B7}" type="slidenum">
              <a:rPr lang="en-GB" smtClean="0"/>
              <a:pPr/>
              <a:t>3</a:t>
            </a:fld>
            <a:endParaRPr lang="en-GB" dirty="0"/>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March IEEE 802 plenary session</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Some name (affiliation)</a:t>
            </a:r>
            <a:endParaRPr lang="en-GB" dirty="0"/>
          </a:p>
        </p:txBody>
      </p:sp>
      <p:sp>
        <p:nvSpPr>
          <p:cNvPr id="8" name="Content Placeholder 2">
            <a:extLst>
              <a:ext uri="{FF2B5EF4-FFF2-40B4-BE49-F238E27FC236}">
                <a16:creationId xmlns:a16="http://schemas.microsoft.com/office/drawing/2014/main" id="{4554726A-EE50-6F48-C172-8606B4E122DE}"/>
              </a:ext>
            </a:extLst>
          </p:cNvPr>
          <p:cNvSpPr txBox="1">
            <a:spLocks/>
          </p:cNvSpPr>
          <p:nvPr/>
        </p:nvSpPr>
        <p:spPr bwMode="auto">
          <a:xfrm>
            <a:off x="915458" y="1905000"/>
            <a:ext cx="10361084" cy="457041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kern="0" dirty="0"/>
              <a:t>This meeting is part of the March IEEE 802 plenary session</a:t>
            </a:r>
          </a:p>
          <a:p>
            <a:pPr>
              <a:buFont typeface="Arial" panose="020B0604020202020204" pitchFamily="34" charset="0"/>
              <a:buChar char="•"/>
            </a:pPr>
            <a:endParaRPr lang="en-US" kern="0" dirty="0"/>
          </a:p>
          <a:p>
            <a:pPr>
              <a:buFont typeface="Arial" panose="020B0604020202020204" pitchFamily="34" charset="0"/>
              <a:buChar char="•"/>
            </a:pPr>
            <a:r>
              <a:rPr lang="en-US" kern="0" dirty="0"/>
              <a:t>You must pay the registration fee whether attending in-person or remotely</a:t>
            </a:r>
          </a:p>
          <a:p>
            <a:pPr>
              <a:buFont typeface="Arial" panose="020B0604020202020204" pitchFamily="34" charset="0"/>
              <a:buChar char="•"/>
            </a:pPr>
            <a:endParaRPr lang="en-US" kern="0" dirty="0"/>
          </a:p>
          <a:p>
            <a:pPr>
              <a:buFont typeface="Arial" panose="020B0604020202020204" pitchFamily="34" charset="0"/>
              <a:buChar char="•"/>
            </a:pPr>
            <a:r>
              <a:rPr lang="en-US" kern="0" dirty="0"/>
              <a:t>If you have not already done so, you can register here: </a:t>
            </a:r>
            <a:r>
              <a:rPr lang="en-US" kern="0" dirty="0">
                <a:hlinkClick r:id="rId2"/>
              </a:rPr>
              <a:t>https://cvent.me/PE85XZ</a:t>
            </a:r>
            <a:endParaRPr lang="en-US" kern="0" dirty="0"/>
          </a:p>
          <a:p>
            <a:pPr>
              <a:buFont typeface="Arial" panose="020B0604020202020204" pitchFamily="34" charset="0"/>
              <a:buChar char="•"/>
            </a:pPr>
            <a:endParaRPr lang="en-US" kern="0" dirty="0"/>
          </a:p>
          <a:p>
            <a:pPr>
              <a:buFont typeface="Arial" panose="020B0604020202020204" pitchFamily="34" charset="0"/>
              <a:buChar char="•"/>
            </a:pPr>
            <a:r>
              <a:rPr lang="en-US" kern="0" dirty="0"/>
              <a:t>If you do not intend to register for this session you must leave this meeting and, if you have logged attendance on IMAT, email the 802.11 chair or vice chairs to have your attendance cancelled</a:t>
            </a:r>
          </a:p>
          <a:p>
            <a:endParaRPr lang="en-US" kern="0" dirty="0"/>
          </a:p>
        </p:txBody>
      </p:sp>
    </p:spTree>
    <p:extLst>
      <p:ext uri="{BB962C8B-B14F-4D97-AF65-F5344CB8AC3E}">
        <p14:creationId xmlns:p14="http://schemas.microsoft.com/office/powerpoint/2010/main" val="1968720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 (if remote connected)</a:t>
            </a:r>
          </a:p>
          <a:p>
            <a:pPr lvl="1"/>
            <a:r>
              <a:rPr lang="en-US" altLang="en-US" sz="2400" dirty="0">
                <a:highlight>
                  <a:srgbClr val="FFFF00"/>
                </a:highlight>
              </a:rPr>
              <a:t>NO AUDIO CXN (if on-site connected)</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theme/theme1.xml><?xml version="1.0" encoding="utf-8"?>
<a:theme xmlns:a="http://schemas.openxmlformats.org/drawingml/2006/main" name="Office Theme">
  <a:themeElements>
    <a:clrScheme name="Custom 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96469</TotalTime>
  <Words>2425</Words>
  <Application>Microsoft Office PowerPoint</Application>
  <PresentationFormat>Widescreen</PresentationFormat>
  <Paragraphs>263</Paragraphs>
  <Slides>24</Slides>
  <Notes>13</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31" baseType="lpstr">
      <vt:lpstr>Arial</vt:lpstr>
      <vt:lpstr>Calibri</vt:lpstr>
      <vt:lpstr>Helvetica</vt:lpstr>
      <vt:lpstr>Monotype Sorts</vt:lpstr>
      <vt:lpstr>Times New Roman</vt:lpstr>
      <vt:lpstr>Office Theme</vt:lpstr>
      <vt:lpstr>Document</vt:lpstr>
      <vt:lpstr>TGbh-agenda-2024-March-Plenary</vt:lpstr>
      <vt:lpstr>Abstract</vt:lpstr>
      <vt:lpstr>IEEE 802.11 TGbh   Randomized and Changing MAC Addresses (RCM)</vt:lpstr>
      <vt:lpstr>Registration for the March IEEE 802 plenary session</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12 Mar 2024, 13:30-15:30 MST</vt:lpstr>
      <vt:lpstr>Approve prior TGbh minutes</vt:lpstr>
      <vt:lpstr>Timeline</vt:lpstr>
      <vt:lpstr>Comment Resolution queue</vt:lpstr>
      <vt:lpstr>TGbh Agenda – 14 Mar 2024, 10:30-12:30 MST</vt:lpstr>
      <vt:lpstr>TGbh Teleconferences</vt:lpstr>
      <vt:lpstr>May interim session plan</vt:lpstr>
      <vt:lpstr>Backup material</vt:lpstr>
      <vt:lpstr>TGbh PAR Scope (emphasis added)</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656</cp:revision>
  <cp:lastPrinted>1601-01-01T00:00:00Z</cp:lastPrinted>
  <dcterms:created xsi:type="dcterms:W3CDTF">2021-01-26T19:12:38Z</dcterms:created>
  <dcterms:modified xsi:type="dcterms:W3CDTF">2024-03-12T18:18:36Z</dcterms:modified>
</cp:coreProperties>
</file>