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3"/>
  </p:sldMasterIdLst>
  <p:notesMasterIdLst>
    <p:notesMasterId r:id="rId36"/>
  </p:notesMasterIdLst>
  <p:handoutMasterIdLst>
    <p:handoutMasterId r:id="rId37"/>
  </p:handoutMasterIdLst>
  <p:sldIdLst>
    <p:sldId id="1263" r:id="rId4"/>
    <p:sldId id="1266" r:id="rId5"/>
    <p:sldId id="1267" r:id="rId6"/>
    <p:sldId id="1268" r:id="rId7"/>
    <p:sldId id="1269" r:id="rId8"/>
    <p:sldId id="1270" r:id="rId9"/>
    <p:sldId id="1271" r:id="rId10"/>
    <p:sldId id="1272" r:id="rId11"/>
    <p:sldId id="1273" r:id="rId12"/>
    <p:sldId id="1274" r:id="rId13"/>
    <p:sldId id="1275" r:id="rId14"/>
    <p:sldId id="1276" r:id="rId15"/>
    <p:sldId id="1277" r:id="rId16"/>
    <p:sldId id="1278" r:id="rId17"/>
    <p:sldId id="1279" r:id="rId18"/>
    <p:sldId id="1281" r:id="rId19"/>
    <p:sldId id="1282" r:id="rId20"/>
    <p:sldId id="1298" r:id="rId21"/>
    <p:sldId id="1310" r:id="rId22"/>
    <p:sldId id="1296" r:id="rId23"/>
    <p:sldId id="1283" r:id="rId24"/>
    <p:sldId id="1284" r:id="rId25"/>
    <p:sldId id="1295" r:id="rId26"/>
    <p:sldId id="1297" r:id="rId27"/>
    <p:sldId id="1286" r:id="rId28"/>
    <p:sldId id="1287" r:id="rId29"/>
    <p:sldId id="1311" r:id="rId30"/>
    <p:sldId id="1313" r:id="rId31"/>
    <p:sldId id="1322" r:id="rId32"/>
    <p:sldId id="1323" r:id="rId33"/>
    <p:sldId id="1312" r:id="rId34"/>
    <p:sldId id="1291" r:id="rId35"/>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93" autoAdjust="0"/>
    <p:restoredTop sz="95405"/>
  </p:normalViewPr>
  <p:slideViewPr>
    <p:cSldViewPr showGuides="1">
      <p:cViewPr varScale="1">
        <p:scale>
          <a:sx n="78" d="100"/>
          <a:sy n="78" d="100"/>
        </p:scale>
        <p:origin x="264" y="60"/>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0" Type="http://schemas.openxmlformats.org/officeDocument/2006/relationships/tableStyles" Target="tableStyles.xml"/><Relationship Id="rId4" Type="http://schemas.openxmlformats.org/officeDocument/2006/relationships/slide" Target="slides/slide1.xml"/><Relationship Id="rId39" Type="http://schemas.openxmlformats.org/officeDocument/2006/relationships/viewProps" Target="viewProps.xml"/><Relationship Id="rId38" Type="http://schemas.openxmlformats.org/officeDocument/2006/relationships/presProps" Target="presProps.xml"/><Relationship Id="rId37" Type="http://schemas.openxmlformats.org/officeDocument/2006/relationships/handoutMaster" Target="handoutMasters/handoutMaster1.xml"/><Relationship Id="rId36" Type="http://schemas.openxmlformats.org/officeDocument/2006/relationships/notesMaster" Target="notesMasters/notesMaster1.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Master" Target="slideMasters/slideMaster2.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Nov 2023</a:t>
            </a:r>
            <a:endParaRPr lang="en-US" dirty="0"/>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Sep 2023</a:t>
            </a:r>
            <a:endParaRPr lang="en-US" dirty="0"/>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Mar 2024</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9.xml"/><Relationship Id="rId8" Type="http://schemas.openxmlformats.org/officeDocument/2006/relationships/slideLayout" Target="../slideLayouts/slideLayout18.xml"/><Relationship Id="rId7" Type="http://schemas.openxmlformats.org/officeDocument/2006/relationships/slideLayout" Target="../slideLayouts/slideLayout17.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3" Type="http://schemas.openxmlformats.org/officeDocument/2006/relationships/slideLayout" Target="../slideLayouts/slideLayout13.xml"/><Relationship Id="rId2" Type="http://schemas.openxmlformats.org/officeDocument/2006/relationships/slideLayout" Target="../slideLayouts/slideLayout12.xml"/><Relationship Id="rId11" Type="http://schemas.openxmlformats.org/officeDocument/2006/relationships/theme" Target="../theme/theme2.xml"/><Relationship Id="rId10" Type="http://schemas.openxmlformats.org/officeDocument/2006/relationships/slideLayout" Target="../slideLayouts/slideLayout20.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2024</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endPar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0242</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hyperlink" Target="http://standards.ieee.org/develop/policies/best_practices_for_ieee_standards_development_051215.pdf" TargetMode="External"/><Relationship Id="rId4" Type="http://schemas.openxmlformats.org/officeDocument/2006/relationships/hyperlink" Target="http://standards.ieee.org/faqs/copyrights.html/" TargetMode="External"/><Relationship Id="rId3" Type="http://schemas.openxmlformats.org/officeDocument/2006/relationships/hyperlink" Target="https://standards.ieee.org/content/dam/ieee-standards/standards/web/documents/other/permissionltrs.zip" TargetMode="External"/><Relationship Id="rId2" Type="http://schemas.openxmlformats.org/officeDocument/2006/relationships/hyperlink" Target="https://standards.ieee.org/about/policies/opman/sect6.html" TargetMode="External"/><Relationship Id="rId1" Type="http://schemas.openxmlformats.org/officeDocument/2006/relationships/hyperlink" Target="https://standards.ieee.org/about/policies/bylaws/sect6-7.html#7"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ec/dcn/22/ec-22-0204-00-00EC-2022-nov-ieee-802-mixed-mode-plenary-meeting-av-training.pptx" TargetMode="Externa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touchpoint.eventsair.com/2024-jan-ieee-802-wireless-interim-session/registratio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hyperlink" Target="https://mentor.ieee.org/802.11/dcn/23/11-23-2158-00-0amp-802-11-amp-sg-meeting-minutes-for-november-2023-plenary.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Mar 2024</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SG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Plenary 2024</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2024-03-02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326" name="Document" r:id="rId1" imgW="8336280" imgH="1019810" progId="Word.Document.8">
                  <p:embed/>
                </p:oleObj>
              </mc:Choice>
              <mc:Fallback>
                <p:oleObj name="Document" r:id="rId1" imgW="8336280" imgH="1019810" progId="Word.Document.8">
                  <p:embed/>
                  <p:pic>
                    <p:nvPicPr>
                      <p:cNvPr id="0" name="Object 11"/>
                      <p:cNvPicPr/>
                      <p:nvPr/>
                    </p:nvPicPr>
                    <p:blipFill>
                      <a:blip r:embed="rId2"/>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endParaRPr lang="en-US" altLang="zh-CN" sz="2000" dirty="0" smtClean="0"/>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endParaRPr lang="en-US" altLang="zh-CN" sz="2000" dirty="0" smtClean="0"/>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1"/>
              </a:rPr>
              <a:t>https</a:t>
            </a:r>
            <a:r>
              <a:rPr lang="en-US" altLang="zh-CN" sz="1600" dirty="0">
                <a:hlinkClick r:id="rId1"/>
              </a:rPr>
              <a:t>://standards.ieee.org/about/policies/bylaws/sect6-7.html#7</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2"/>
              </a:rPr>
              <a:t>https</a:t>
            </a:r>
            <a:r>
              <a:rPr lang="en-US" altLang="zh-CN" sz="1600" dirty="0">
                <a:hlinkClick r:id="rId2"/>
              </a:rPr>
              <a:t>://</a:t>
            </a:r>
            <a:r>
              <a:rPr lang="en-US" altLang="zh-CN" sz="1600" dirty="0" smtClean="0">
                <a:hlinkClick r:id="rId2"/>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endParaRPr lang="en-US" altLang="zh-CN" sz="2000" dirty="0" smtClean="0"/>
          </a:p>
          <a:p>
            <a:pPr lvl="1">
              <a:buSzPct val="150000"/>
            </a:pPr>
            <a:r>
              <a:rPr lang="en-US" altLang="zh-CN" sz="1600" dirty="0" smtClean="0">
                <a:hlinkClick r:id="rId3"/>
              </a:rPr>
              <a:t>https</a:t>
            </a:r>
            <a:r>
              <a:rPr lang="en-US" altLang="zh-CN" sz="1600" dirty="0">
                <a:hlinkClick r:id="rId3"/>
              </a:rPr>
              <a:t>://</a:t>
            </a:r>
            <a:r>
              <a:rPr lang="en-US" altLang="zh-CN" sz="1600" dirty="0" smtClean="0">
                <a:hlinkClick r:id="rId3"/>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endParaRPr lang="en-US" altLang="zh-CN" sz="2000" dirty="0" smtClean="0"/>
          </a:p>
          <a:p>
            <a:pPr lvl="1">
              <a:buSzPct val="150000"/>
            </a:pPr>
            <a:r>
              <a:rPr lang="en-US" altLang="zh-CN" sz="1600" dirty="0" smtClean="0">
                <a:hlinkClick r:id="rId4"/>
              </a:rPr>
              <a:t>http</a:t>
            </a:r>
            <a:r>
              <a:rPr lang="en-US" altLang="zh-CN" sz="1600" dirty="0">
                <a:hlinkClick r:id="rId4"/>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endParaRPr lang="en-US" altLang="zh-CN" sz="2000" dirty="0" smtClean="0"/>
          </a:p>
          <a:p>
            <a:pPr lvl="1">
              <a:buSzPct val="150000"/>
            </a:pPr>
            <a:r>
              <a:rPr lang="en-US" altLang="zh-CN" sz="1600" dirty="0" smtClean="0">
                <a:hlinkClick r:id="rId5"/>
              </a:rPr>
              <a:t>http</a:t>
            </a:r>
            <a:r>
              <a:rPr lang="en-US" altLang="zh-CN" sz="1600" dirty="0">
                <a:hlinkClick r:id="rId5"/>
              </a:rPr>
              <a:t>://</a:t>
            </a:r>
            <a:r>
              <a:rPr lang="en-US" altLang="zh-CN" sz="1600" dirty="0" smtClean="0">
                <a:hlinkClick r:id="rId5"/>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endParaRPr lang="en-US" altLang="zh-CN" sz="2000" dirty="0" smtClean="0"/>
          </a:p>
          <a:p>
            <a:pPr lvl="1">
              <a:buSzPct val="150000"/>
            </a:pPr>
            <a:r>
              <a:rPr lang="en-US" altLang="zh-CN" sz="1600" dirty="0" smtClean="0">
                <a:hlinkClick r:id="rId2"/>
              </a:rPr>
              <a:t>https</a:t>
            </a:r>
            <a:r>
              <a:rPr lang="en-US" altLang="zh-CN" sz="1600" dirty="0">
                <a:hlinkClick r:id="rId2"/>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endParaRPr lang="en-US" sz="2000" dirty="0">
              <a:solidFill>
                <a:srgbClr val="FF0000"/>
              </a:solidFill>
            </a:endParaRP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endParaRPr lang="en-US" altLang="en-US" sz="2000"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endParaRPr lang="en-US" altLang="en-US" sz="1800" b="1" dirty="0">
              <a:latin typeface="Calibri" panose="020F0502020204030204" pitchFamily="34" charset="0"/>
              <a:cs typeface="Calibri" panose="020F0502020204030204" pitchFamily="34" charset="0"/>
            </a:endParaRP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endParaRPr lang="en-US" altLang="en-US" sz="1600" dirty="0">
              <a:latin typeface="Calibri" panose="020F0502020204030204" pitchFamily="34" charset="0"/>
              <a:cs typeface="Calibri" panose="020F0502020204030204" pitchFamily="34" charset="0"/>
            </a:endParaRP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endParaRPr lang="en-US" altLang="en-US" sz="18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endParaRPr lang="en-US" altLang="en-US" sz="1800" b="1"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endParaRPr lang="en-US" altLang="en-US" sz="1400" dirty="0">
              <a:latin typeface="Calibri" panose="020F0502020204030204" pitchFamily="34" charset="0"/>
              <a:cs typeface="Calibri" panose="020F0502020204030204" pitchFamily="34" charset="0"/>
            </a:endParaRP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Guideline for Straw Polls during AMP SG Teleconference/E-meeting</a:t>
            </a:r>
            <a:endParaRPr lang="en-US" altLang="zh-CN" sz="3200" kern="0" dirty="0"/>
          </a:p>
        </p:txBody>
      </p:sp>
      <p:sp>
        <p:nvSpPr>
          <p:cNvPr id="6" name="文本占位符 2"/>
          <p:cNvSpPr txBox="1"/>
          <p:nvPr/>
        </p:nvSpPr>
        <p:spPr>
          <a:xfrm>
            <a:off x="914400" y="1822376"/>
            <a:ext cx="10361930" cy="4425950"/>
          </a:xfrm>
          <a:prstGeom prst="rect">
            <a:avLst/>
          </a:prstGeom>
        </p:spPr>
        <p:txBody>
          <a:bodyPr>
            <a:no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spcBef>
                <a:spcPts val="0"/>
              </a:spcBef>
            </a:pPr>
            <a:r>
              <a:rPr lang="en-US" altLang="zh-CN" sz="1200" kern="0" dirty="0" smtClean="0">
                <a:latin typeface="Arial" panose="020B0604020202020204" pitchFamily="34" charset="0"/>
                <a:cs typeface="Arial" panose="020B0604020202020204" pitchFamily="34" charset="0"/>
              </a:rPr>
              <a:t>Each member that intends to join the conference call (</a:t>
            </a:r>
            <a:r>
              <a:rPr lang="en-US" altLang="zh-CN" sz="1200" kern="0" dirty="0" err="1" smtClean="0">
                <a:latin typeface="Arial" panose="020B0604020202020204" pitchFamily="34" charset="0"/>
                <a:cs typeface="Arial" panose="020B0604020202020204" pitchFamily="34" charset="0"/>
              </a:rPr>
              <a:t>webex</a:t>
            </a:r>
            <a:r>
              <a:rPr lang="en-US" altLang="zh-CN" sz="1200" kern="0" dirty="0" smtClean="0">
                <a:latin typeface="Arial" panose="020B0604020202020204" pitchFamily="34" charset="0"/>
                <a:cs typeface="Arial" panose="020B0604020202020204" pitchFamily="34" charset="0"/>
              </a:rPr>
              <a:t>) and vote needs to:</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1)    Ensure that their name and affiliation is listed in the participants list</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One or more Straw Polls can be run for each presentation (no motions allowed)</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1)    Straw Poll will first be shown on the screen (after discussions as usual))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3)    A Pop-Up window with the SP will appear for each member that is online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After a reasonable time (1 min or so) the chair will close the poll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kern="0" dirty="0" smtClean="0">
              <a:latin typeface="Arial" panose="020B0604020202020204" pitchFamily="34" charset="0"/>
              <a:cs typeface="Arial" panose="020B0604020202020204" pitchFamily="34" charset="0"/>
            </a:endParaRPr>
          </a:p>
          <a:p>
            <a:pPr>
              <a:spcBef>
                <a:spcPts val="0"/>
              </a:spcBef>
            </a:pPr>
            <a:r>
              <a:rPr lang="en-US" altLang="zh-CN" sz="1200" b="0" kern="0" dirty="0" smtClean="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kern="0" dirty="0" smtClean="0">
              <a:latin typeface="Arial" panose="020B0604020202020204" pitchFamily="34" charset="0"/>
              <a:cs typeface="Arial" panose="020B0604020202020204" pitchFamily="34" charset="0"/>
            </a:endParaRPr>
          </a:p>
          <a:p>
            <a:pPr>
              <a:spcBef>
                <a:spcPts val="0"/>
              </a:spcBef>
            </a:pP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kern="0" dirty="0" smtClean="0">
              <a:latin typeface="Arial" panose="020B0604020202020204" pitchFamily="34" charset="0"/>
              <a:cs typeface="Arial" panose="020B0604020202020204" pitchFamily="34" charset="0"/>
            </a:endParaRPr>
          </a:p>
          <a:p>
            <a:pPr>
              <a:spcBef>
                <a:spcPts val="0"/>
              </a:spcBef>
            </a:pPr>
            <a:r>
              <a:rPr lang="en-US" altLang="zh-CN" sz="1200" kern="0" dirty="0" smtClean="0">
                <a:latin typeface="Arial" panose="020B0604020202020204" pitchFamily="34" charset="0"/>
                <a:cs typeface="Arial" panose="020B0604020202020204" pitchFamily="34" charset="0"/>
              </a:rPr>
              <a:t>Note 2: This is the first time that such a system is being used for this purpose and as such the guideline is subject to change.</a:t>
            </a:r>
            <a:endParaRPr lang="en-US" altLang="zh-CN" sz="1200" kern="0" dirty="0">
              <a:latin typeface="Arial" panose="020B0604020202020204" pitchFamily="34" charset="0"/>
              <a:cs typeface="Arial" panose="020B060402020202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endParaRPr lang="en-US" sz="2000" kern="0" dirty="0" smtClean="0"/>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endParaRPr lang="en-US" sz="1800" kern="0" dirty="0" smtClean="0"/>
          </a:p>
          <a:p>
            <a:pPr lvl="1">
              <a:lnSpc>
                <a:spcPct val="120000"/>
              </a:lnSpc>
              <a:spcBef>
                <a:spcPts val="0"/>
              </a:spcBef>
            </a:pPr>
            <a:r>
              <a:rPr lang="en-US" sz="1800" kern="0" dirty="0" smtClean="0"/>
              <a:t>Wait to be called on while standing/holding a microphone to make a comment</a:t>
            </a:r>
            <a:endParaRPr lang="en-US" sz="1800" kern="0" dirty="0" smtClean="0"/>
          </a:p>
          <a:p>
            <a:pPr lvl="1">
              <a:lnSpc>
                <a:spcPct val="120000"/>
              </a:lnSpc>
              <a:spcBef>
                <a:spcPts val="0"/>
              </a:spcBef>
            </a:pPr>
            <a:r>
              <a:rPr lang="en-US" sz="1800" kern="0" dirty="0" smtClean="0"/>
              <a:t>Repeat any questions that are inadvertently asked away from the microphone</a:t>
            </a:r>
            <a:endParaRPr lang="en-US" sz="1800" kern="0" dirty="0" smtClean="0"/>
          </a:p>
          <a:p>
            <a:pPr>
              <a:lnSpc>
                <a:spcPct val="120000"/>
              </a:lnSpc>
            </a:pPr>
            <a:r>
              <a:rPr lang="en-US" sz="2000" kern="0" dirty="0" smtClean="0"/>
              <a:t>Remote Attendees:</a:t>
            </a:r>
            <a:endParaRPr lang="en-US" sz="2000" kern="0" dirty="0" smtClean="0"/>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endParaRPr lang="en-US" sz="1800" kern="0" dirty="0" smtClean="0"/>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endParaRPr lang="en-US" sz="1800" kern="0" dirty="0" smtClean="0"/>
          </a:p>
          <a:p>
            <a:pPr lvl="1">
              <a:lnSpc>
                <a:spcPct val="120000"/>
              </a:lnSpc>
              <a:spcBef>
                <a:spcPts val="0"/>
              </a:spcBef>
            </a:pPr>
            <a:r>
              <a:rPr lang="en-US" sz="1800" kern="0" dirty="0" smtClean="0"/>
              <a:t>Wait to be called on to speak</a:t>
            </a:r>
            <a:endParaRPr lang="en-US" sz="1800" kern="0" dirty="0" smtClean="0"/>
          </a:p>
          <a:p>
            <a:pPr>
              <a:lnSpc>
                <a:spcPct val="120000"/>
              </a:lnSpc>
            </a:pPr>
            <a:r>
              <a:rPr lang="en-US" sz="2000" kern="0" dirty="0" smtClean="0"/>
              <a:t>Host:</a:t>
            </a:r>
            <a:endParaRPr lang="en-US" sz="2000" kern="0" dirty="0" smtClean="0"/>
          </a:p>
          <a:p>
            <a:pPr lvl="1">
              <a:lnSpc>
                <a:spcPct val="120000"/>
              </a:lnSpc>
              <a:spcBef>
                <a:spcPts val="0"/>
              </a:spcBef>
            </a:pPr>
            <a:r>
              <a:rPr lang="en-US" sz="1800" kern="0" dirty="0" smtClean="0"/>
              <a:t>Disable Video for participants</a:t>
            </a:r>
            <a:endParaRPr lang="en-US" sz="1800" kern="0" dirty="0" smtClean="0"/>
          </a:p>
          <a:p>
            <a:pPr lvl="1">
              <a:lnSpc>
                <a:spcPct val="120000"/>
              </a:lnSpc>
              <a:spcBef>
                <a:spcPts val="0"/>
              </a:spcBef>
            </a:pPr>
            <a:r>
              <a:rPr lang="en-US" sz="1800" kern="0" dirty="0" smtClean="0"/>
              <a:t>Set up participants to mute on entry</a:t>
            </a:r>
            <a:endParaRPr lang="en-US" sz="1800" kern="0" dirty="0" smtClean="0"/>
          </a:p>
          <a:p>
            <a:pPr lvl="1">
              <a:lnSpc>
                <a:spcPct val="120000"/>
              </a:lnSpc>
              <a:spcBef>
                <a:spcPts val="0"/>
              </a:spcBef>
            </a:pPr>
            <a:r>
              <a:rPr lang="en-US" sz="1800" strike="sngStrike" kern="0" dirty="0" smtClean="0"/>
              <a:t>Set up Audio Options: </a:t>
            </a:r>
            <a:endParaRPr lang="en-US" sz="1800" strike="sngStrike" kern="0" dirty="0" smtClean="0"/>
          </a:p>
          <a:p>
            <a:pPr lvl="1">
              <a:lnSpc>
                <a:spcPct val="120000"/>
              </a:lnSpc>
              <a:spcBef>
                <a:spcPts val="0"/>
              </a:spcBef>
            </a:pPr>
            <a:r>
              <a:rPr lang="en-US" sz="1800" strike="sngStrike" kern="0" dirty="0" smtClean="0"/>
              <a:t>	Microphone -&gt; USB,  Speaker -&gt; USB,  Smart Audio -&gt; Music</a:t>
            </a:r>
            <a:endParaRPr lang="en-US" sz="1800" strike="sngStrike" kern="0" dirty="0" smtClean="0"/>
          </a:p>
          <a:p>
            <a:pPr lvl="1">
              <a:lnSpc>
                <a:spcPct val="120000"/>
              </a:lnSpc>
              <a:spcBef>
                <a:spcPts val="0"/>
              </a:spcBef>
            </a:pPr>
            <a:r>
              <a:rPr lang="en-US" sz="1800" kern="0" dirty="0" smtClean="0"/>
              <a:t>Use a designated person to monitor speaking requests (manage the queue).</a:t>
            </a:r>
            <a:endParaRPr lang="en-US" altLang="zh-CN" kern="0" dirty="0" smtClean="0">
              <a:solidFill>
                <a:schemeClr val="tx1"/>
              </a:solidFill>
            </a:endParaRPr>
          </a:p>
          <a:p>
            <a:pPr>
              <a:lnSpc>
                <a:spcPct val="120000"/>
              </a:lnSpc>
            </a:pPr>
            <a:r>
              <a:rPr lang="en-US" altLang="zh-CN" sz="2100" kern="0" dirty="0" smtClean="0"/>
              <a:t>Reference:</a:t>
            </a:r>
            <a:endParaRPr lang="en-US" altLang="zh-CN" sz="2100" kern="0" dirty="0" smtClean="0"/>
          </a:p>
          <a:p>
            <a:pPr marL="99695" indent="0">
              <a:lnSpc>
                <a:spcPct val="120000"/>
              </a:lnSpc>
            </a:pPr>
            <a:r>
              <a:rPr lang="en-US" altLang="zh-CN" sz="1800" b="0" u="sng" kern="0" dirty="0" smtClean="0">
                <a:hlinkClick r:id="rId1"/>
              </a:rPr>
              <a:t>https://mentor.ieee.org/802-ec/dcn/22/ec-22-0204-00-00EC-2022-nov-ieee-802-mixed-mode-plenary-meeting-av-training.pptx</a:t>
            </a:r>
            <a:r>
              <a:rPr lang="en-US" altLang="zh-CN" sz="1800" b="0" u="sng" kern="0" dirty="0" smtClean="0"/>
              <a:t> </a:t>
            </a:r>
            <a:endParaRPr lang="en-US" altLang="zh-CN" sz="1800" b="0" u="sng" kern="0"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the </a:t>
            </a:r>
            <a:r>
              <a:rPr lang="en-US" sz="3200" dirty="0" smtClean="0">
                <a:sym typeface="+mn-ea"/>
              </a:rPr>
              <a:t>Mar</a:t>
            </a:r>
            <a:r>
              <a:rPr lang="en-US" sz="3200" dirty="0" smtClean="0">
                <a:sym typeface="+mn-ea"/>
              </a:rPr>
              <a:t> 2024 </a:t>
            </a:r>
            <a:r>
              <a:rPr lang="en-US" sz="3200" dirty="0">
                <a:sym typeface="+mn-ea"/>
              </a:rPr>
              <a:t>IEEE 802 plenary</a:t>
            </a:r>
            <a:r>
              <a:rPr lang="en-US" sz="3200" dirty="0" smtClean="0">
                <a:sym typeface="+mn-ea"/>
              </a:rPr>
              <a:t> </a:t>
            </a:r>
            <a:r>
              <a:rPr 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sz="2400" dirty="0">
                <a:sym typeface="+mn-ea"/>
              </a:rPr>
              <a:t>This meeting is part of the Mar</a:t>
            </a:r>
            <a:r>
              <a:rPr lang="en-US" sz="2400" dirty="0" smtClean="0">
                <a:sym typeface="+mn-ea"/>
              </a:rPr>
              <a:t> 2024 IEEE </a:t>
            </a:r>
            <a:r>
              <a:rPr lang="en-US" sz="2400" dirty="0">
                <a:sym typeface="+mn-ea"/>
              </a:rPr>
              <a:t>802 plenary</a:t>
            </a:r>
            <a:r>
              <a:rPr lang="en-US" sz="2400" dirty="0" smtClean="0">
                <a:sym typeface="+mn-ea"/>
              </a:rPr>
              <a:t> </a:t>
            </a:r>
            <a:r>
              <a:rPr lang="en-US" sz="2400" dirty="0">
                <a:sym typeface="+mn-ea"/>
              </a:rPr>
              <a:t>session</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You must pay the registration fee whether attending in-person or remotely</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have not already done so, you can register here: </a:t>
            </a:r>
            <a:r>
              <a:rPr lang="en-US" sz="2400" dirty="0" smtClean="0">
                <a:sym typeface="+mn-ea"/>
                <a:hlinkClick r:id="rId1"/>
              </a:rPr>
              <a:t>h</a:t>
            </a:r>
            <a:r>
              <a:rPr lang="en-US" altLang="zh-CN" sz="2400" dirty="0">
                <a:hlinkClick r:id="rId1"/>
              </a:rPr>
              <a:t>2024 Jan IEEE 802 Wireless Interim Session (eventsair.com)</a:t>
            </a:r>
            <a:r>
              <a:rPr lang="en-US" sz="2400" dirty="0">
                <a:sym typeface="+mn-ea"/>
              </a:rPr>
              <a:t>	</a:t>
            </a:r>
            <a:endParaRPr lang="en-US" sz="2400" dirty="0"/>
          </a:p>
          <a:p>
            <a:pPr>
              <a:buFont typeface="Arial" panose="020B0604020202020204" pitchFamily="34" charset="0"/>
              <a:buChar char="•"/>
            </a:pPr>
            <a:endParaRPr lang="en-US" sz="2400" dirty="0"/>
          </a:p>
          <a:p>
            <a:pPr>
              <a:buFont typeface="Arial" panose="020B0604020202020204" pitchFamily="34" charset="0"/>
              <a:buChar char="•"/>
            </a:pPr>
            <a:r>
              <a:rPr lang="en-US" sz="2400" dirty="0">
                <a:sym typeface="+mn-ea"/>
              </a:rPr>
              <a:t>If you do not intend to register for this session you must leave this meeting and, if you have logged attendance on IMAT, email the 802.11 chair or vice chairs to have your attendance cancelled</a:t>
            </a:r>
            <a:endParaRPr lang="en-US" sz="2400" dirty="0"/>
          </a:p>
          <a:p>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7" name="文本占位符 2"/>
          <p:cNvSpPr txBox="1"/>
          <p:nvPr/>
        </p:nvSpPr>
        <p:spPr>
          <a:xfrm>
            <a:off x="943946" y="1676446"/>
            <a:ext cx="10210532" cy="4724276"/>
          </a:xfrm>
          <a:prstGeom prst="rect">
            <a:avLst/>
          </a:prstGeom>
          <a:noFill/>
        </p:spPr>
        <p:txBody>
          <a:bodyPr>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11-23/0744, WUR applicability for AMP downlink,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11-23/0806, par-scope-text, Dave </a:t>
            </a:r>
            <a:r>
              <a:rPr lang="en-US" altLang="en-US" sz="1800" kern="0" dirty="0" err="1" smtClean="0">
                <a:solidFill>
                  <a:srgbClr val="00B050"/>
                </a:solidFill>
                <a:latin typeface="Calibri" panose="020F0502020204030204" pitchFamily="34" charset="0"/>
                <a:cs typeface="Calibri" panose="020F0502020204030204" pitchFamily="34" charset="0"/>
              </a:rPr>
              <a:t>Halasz</a:t>
            </a:r>
            <a:r>
              <a:rPr lang="en-US" altLang="en-US" sz="1800" kern="0" dirty="0" smtClean="0">
                <a:solidFill>
                  <a:srgbClr val="00B050"/>
                </a:solidFill>
                <a:latin typeface="Calibri" panose="020F0502020204030204" pitchFamily="34" charset="0"/>
                <a:cs typeface="Calibri" panose="020F0502020204030204" pitchFamily="34" charset="0"/>
              </a:rPr>
              <a:t> (Morse Micro)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11-23/0827,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Medium Access,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11-23/0835, Use cases and Requirements,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11-23/0836, Discussion of Existing Technologies and Technical Challenges in AMP,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11-23/0837, Discussion on AMP PAR Scope,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11-23/0876, X-band Operation,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11-23/1005, Discussion on Requirements for AMP Use Cases,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11-23/1006, ieee-802-11-amp-sg-proposed-par,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11-23/1063, </a:t>
            </a:r>
            <a:r>
              <a:rPr lang="en-US" altLang="zh-CN" sz="1800" kern="0" dirty="0" smtClean="0">
                <a:solidFill>
                  <a:srgbClr val="00B050"/>
                </a:solidFill>
                <a:latin typeface="Calibri" panose="020F0502020204030204" pitchFamily="34" charset="0"/>
                <a:cs typeface="Calibri" panose="020F0502020204030204" pitchFamily="34" charset="0"/>
              </a:rPr>
              <a:t>Further Discussion on Requirements for AMP Use Cases,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11-23/1064, </a:t>
            </a:r>
            <a:r>
              <a:rPr lang="en-US" altLang="zh-CN" sz="1800" kern="0" dirty="0" smtClean="0">
                <a:solidFill>
                  <a:srgbClr val="00B050"/>
                </a:solidFill>
                <a:latin typeface="Calibri" panose="020F0502020204030204" pitchFamily="34" charset="0"/>
                <a:cs typeface="Calibri" panose="020F0502020204030204" pitchFamily="34" charset="0"/>
              </a:rPr>
              <a:t>Discussion on Frequency Band, Channel Bandwidth and Data Rate , </a:t>
            </a:r>
            <a:r>
              <a:rPr lang="en-US" altLang="zh-CN" sz="1800" kern="0" dirty="0" err="1" smtClean="0">
                <a:solidFill>
                  <a:srgbClr val="00B050"/>
                </a:solidFill>
                <a:latin typeface="Calibri" panose="020F0502020204030204" pitchFamily="34" charset="0"/>
                <a:cs typeface="Calibri" panose="020F0502020204030204" pitchFamily="34" charset="0"/>
              </a:rPr>
              <a:t>Yinan</a:t>
            </a:r>
            <a:r>
              <a:rPr lang="en-US" altLang="zh-CN" sz="1800" kern="0" dirty="0" smtClean="0">
                <a:solidFill>
                  <a:srgbClr val="00B050"/>
                </a:solidFill>
                <a:latin typeface="Calibri" panose="020F0502020204030204" pitchFamily="34" charset="0"/>
                <a:cs typeface="Calibri" panose="020F0502020204030204" pitchFamily="34" charset="0"/>
              </a:rPr>
              <a:t> Qi (OPPO)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11-23/1073, device density in logistics, </a:t>
            </a:r>
            <a:r>
              <a:rPr lang="en-US" altLang="en-US" sz="1800" kern="0" dirty="0" err="1" smtClean="0">
                <a:solidFill>
                  <a:srgbClr val="00B050"/>
                </a:solidFill>
                <a:latin typeface="Calibri" panose="020F0502020204030204" pitchFamily="34" charset="0"/>
                <a:cs typeface="Calibri" panose="020F0502020204030204" pitchFamily="34" charset="0"/>
              </a:rPr>
              <a:t>Joerg</a:t>
            </a:r>
            <a:r>
              <a:rPr lang="en-US" altLang="en-US" sz="1800" kern="0" dirty="0" smtClean="0">
                <a:solidFill>
                  <a:srgbClr val="00B050"/>
                </a:solidFill>
                <a:latin typeface="Calibri" panose="020F0502020204030204" pitchFamily="34" charset="0"/>
                <a:cs typeface="Calibri" panose="020F0502020204030204" pitchFamily="34" charset="0"/>
              </a:rPr>
              <a:t> Robert (</a:t>
            </a:r>
            <a:r>
              <a:rPr lang="en-US" altLang="zh-CN" sz="1800" kern="0" dirty="0" smtClean="0">
                <a:solidFill>
                  <a:srgbClr val="00B050"/>
                </a:solidFill>
                <a:latin typeface="Calibri" panose="020F0502020204030204" pitchFamily="34" charset="0"/>
                <a:cs typeface="Calibri" panose="020F0502020204030204" pitchFamily="34" charset="0"/>
              </a:rPr>
              <a:t>TU </a:t>
            </a:r>
            <a:r>
              <a:rPr lang="en-US" altLang="zh-CN" sz="1800" kern="0" dirty="0" err="1" smtClean="0">
                <a:solidFill>
                  <a:srgbClr val="00B050"/>
                </a:solidFill>
                <a:latin typeface="Calibri" panose="020F0502020204030204" pitchFamily="34" charset="0"/>
                <a:cs typeface="Calibri" panose="020F0502020204030204" pitchFamily="34" charset="0"/>
              </a:rPr>
              <a:t>Ilmenau</a:t>
            </a:r>
            <a:r>
              <a:rPr lang="en-US" altLang="zh-CN" sz="1800" kern="0" dirty="0" smtClean="0">
                <a:solidFill>
                  <a:srgbClr val="00B050"/>
                </a:solidFill>
                <a:latin typeface="Calibri" panose="020F0502020204030204" pitchFamily="34" charset="0"/>
                <a:cs typeface="Calibri" panose="020F0502020204030204" pitchFamily="34" charset="0"/>
              </a:rPr>
              <a:t> / </a:t>
            </a:r>
            <a:r>
              <a:rPr lang="en-US" altLang="zh-CN" sz="1800" kern="0" dirty="0" err="1" smtClean="0">
                <a:solidFill>
                  <a:srgbClr val="00B050"/>
                </a:solidFill>
                <a:latin typeface="Calibri" panose="020F0502020204030204" pitchFamily="34" charset="0"/>
                <a:cs typeface="Calibri" panose="020F0502020204030204" pitchFamily="34" charset="0"/>
              </a:rPr>
              <a:t>Fraunhofer</a:t>
            </a:r>
            <a:r>
              <a:rPr lang="en-US" altLang="zh-CN" sz="1800" kern="0" dirty="0" smtClean="0">
                <a:solidFill>
                  <a:srgbClr val="00B050"/>
                </a:solidFill>
                <a:latin typeface="Calibri" panose="020F0502020204030204" pitchFamily="34" charset="0"/>
                <a:cs typeface="Calibri" panose="020F0502020204030204" pitchFamily="34" charset="0"/>
              </a:rPr>
              <a:t> IIS)</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11-23/1074, Suggested PAR changes,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11-23/1135, AMP STA,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11-23/1140,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11-23/1168, AMP PAR Interoperability and Backward Compatibility,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11-23/1189, Discussion on AMP Security,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11-23/1190,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11-23/1192, Distributed Microphone Smart Home Application for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devices, </a:t>
            </a:r>
            <a:r>
              <a:rPr lang="en-US" altLang="en-US" sz="1800" kern="0" dirty="0" err="1" smtClean="0">
                <a:solidFill>
                  <a:srgbClr val="00B050"/>
                </a:solidFill>
                <a:latin typeface="Calibri" panose="020F0502020204030204" pitchFamily="34" charset="0"/>
                <a:cs typeface="Calibri" panose="020F0502020204030204" pitchFamily="34" charset="0"/>
              </a:rPr>
              <a:t>Vytas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Kezys</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Haila</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11-23/1195, Thoughts on AMP IOT and PAR, Bin Tian (Qualcomm)</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11-23/1212, </a:t>
            </a:r>
            <a:r>
              <a:rPr lang="en-US" altLang="en-US" sz="1800" kern="0" dirty="0" err="1" smtClean="0">
                <a:solidFill>
                  <a:srgbClr val="00B050"/>
                </a:solidFill>
                <a:latin typeface="Calibri" panose="020F0502020204030204" pitchFamily="34" charset="0"/>
                <a:cs typeface="Calibri" panose="020F0502020204030204" pitchFamily="34" charset="0"/>
              </a:rPr>
              <a:t>Ieee</a:t>
            </a:r>
            <a:r>
              <a:rPr lang="en-US" altLang="en-US" sz="1800" kern="0" dirty="0" smtClean="0">
                <a:solidFill>
                  <a:srgbClr val="00B050"/>
                </a:solidFill>
                <a:latin typeface="Calibri" panose="020F0502020204030204" pitchFamily="34" charset="0"/>
                <a:cs typeface="Calibri" panose="020F0502020204030204" pitchFamily="34" charset="0"/>
              </a:rPr>
              <a:t> 802.11 AMP SG Proposed CSD, Bo Sun (</a:t>
            </a:r>
            <a:r>
              <a:rPr lang="en-US" altLang="en-US" sz="1800" kern="0" dirty="0" err="1" smtClean="0">
                <a:solidFill>
                  <a:srgbClr val="00B050"/>
                </a:solidFill>
                <a:latin typeface="Calibri" panose="020F0502020204030204" pitchFamily="34" charset="0"/>
                <a:cs typeface="Calibri" panose="020F0502020204030204" pitchFamily="34" charset="0"/>
              </a:rPr>
              <a:t>Sanechips</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11-23/1220, AMP Device Density,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11-23/1221, Clock generation for X-Band Operation, </a:t>
            </a:r>
            <a:r>
              <a:rPr lang="en-US" altLang="en-US" sz="1800" kern="0" dirty="0" err="1">
                <a:solidFill>
                  <a:srgbClr val="00B050"/>
                </a:solidFill>
                <a:latin typeface="Calibri" panose="020F0502020204030204" pitchFamily="34" charset="0"/>
                <a:cs typeface="Calibri" panose="020F0502020204030204" pitchFamily="34" charset="0"/>
              </a:rPr>
              <a:t>Joerg</a:t>
            </a:r>
            <a:r>
              <a:rPr lang="en-US" altLang="en-US"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800" kern="0" dirty="0">
                <a:solidFill>
                  <a:srgbClr val="00B050"/>
                </a:solidFill>
                <a:latin typeface="Calibri" panose="020F0502020204030204" pitchFamily="34" charset="0"/>
                <a:cs typeface="Calibri" panose="020F0502020204030204" pitchFamily="34" charset="0"/>
              </a:rPr>
              <a:t>11-23/1232, Power Consumption </a:t>
            </a:r>
            <a:r>
              <a:rPr lang="en-US" altLang="zh-CN" sz="1800" kern="0" dirty="0" err="1">
                <a:solidFill>
                  <a:srgbClr val="00B050"/>
                </a:solidFill>
                <a:latin typeface="Calibri" panose="020F0502020204030204" pitchFamily="34" charset="0"/>
                <a:cs typeface="Calibri" panose="020F0502020204030204" pitchFamily="34" charset="0"/>
              </a:rPr>
              <a:t>Calculaton</a:t>
            </a:r>
            <a:r>
              <a:rPr lang="en-US" altLang="zh-CN" sz="1800" kern="0" dirty="0">
                <a:solidFill>
                  <a:srgbClr val="00B050"/>
                </a:solidFill>
                <a:latin typeface="Calibri" panose="020F0502020204030204" pitchFamily="34" charset="0"/>
                <a:cs typeface="Calibri" panose="020F0502020204030204" pitchFamily="34" charset="0"/>
              </a:rPr>
              <a:t>, </a:t>
            </a:r>
            <a:r>
              <a:rPr lang="en-US" altLang="zh-CN" sz="1800" kern="0" dirty="0" err="1">
                <a:solidFill>
                  <a:srgbClr val="00B050"/>
                </a:solidFill>
                <a:latin typeface="Calibri" panose="020F0502020204030204" pitchFamily="34" charset="0"/>
                <a:cs typeface="Calibri" panose="020F0502020204030204" pitchFamily="34" charset="0"/>
              </a:rPr>
              <a:t>Joerg</a:t>
            </a:r>
            <a:r>
              <a:rPr lang="en-US" altLang="zh-CN" sz="1800" kern="0" dirty="0">
                <a:solidFill>
                  <a:srgbClr val="00B050"/>
                </a:solidFill>
                <a:latin typeface="Calibri" panose="020F0502020204030204" pitchFamily="34" charset="0"/>
                <a:cs typeface="Calibri" panose="020F0502020204030204" pitchFamily="34" charset="0"/>
              </a:rPr>
              <a:t> Robert (TU </a:t>
            </a:r>
            <a:r>
              <a:rPr lang="en-US" altLang="zh-CN" sz="1800" kern="0" dirty="0" err="1">
                <a:solidFill>
                  <a:srgbClr val="00B050"/>
                </a:solidFill>
                <a:latin typeface="Calibri" panose="020F0502020204030204" pitchFamily="34" charset="0"/>
                <a:cs typeface="Calibri" panose="020F0502020204030204" pitchFamily="34" charset="0"/>
              </a:rPr>
              <a:t>Ilmenau</a:t>
            </a:r>
            <a:r>
              <a:rPr lang="en-US" altLang="zh-CN" sz="1800" kern="0" dirty="0">
                <a:solidFill>
                  <a:srgbClr val="00B050"/>
                </a:solidFill>
                <a:latin typeface="Calibri" panose="020F0502020204030204" pitchFamily="34" charset="0"/>
                <a:cs typeface="Calibri" panose="020F0502020204030204" pitchFamily="34" charset="0"/>
              </a:rPr>
              <a:t> / </a:t>
            </a:r>
            <a:r>
              <a:rPr lang="en-US" altLang="zh-CN" sz="1800" kern="0" dirty="0" err="1">
                <a:solidFill>
                  <a:srgbClr val="00B050"/>
                </a:solidFill>
                <a:latin typeface="Calibri" panose="020F0502020204030204" pitchFamily="34" charset="0"/>
                <a:cs typeface="Calibri" panose="020F0502020204030204" pitchFamily="34" charset="0"/>
              </a:rPr>
              <a:t>Fraunhofer</a:t>
            </a:r>
            <a:r>
              <a:rPr lang="en-US" altLang="zh-CN" sz="1800" kern="0" dirty="0">
                <a:solidFill>
                  <a:srgbClr val="00B050"/>
                </a:solidFill>
                <a:latin typeface="Calibri" panose="020F0502020204030204" pitchFamily="34" charset="0"/>
                <a:cs typeface="Calibri" panose="020F0502020204030204" pitchFamily="34" charset="0"/>
              </a:rPr>
              <a:t> IIS)</a:t>
            </a:r>
            <a:endParaRPr lang="en-US" altLang="zh-CN"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11-23/1271, AMP PAR Scope Modification Suggestions, Rakesh </a:t>
            </a:r>
            <a:r>
              <a:rPr lang="en-US" altLang="en-US" sz="1800" kern="0" dirty="0" err="1">
                <a:solidFill>
                  <a:srgbClr val="00B050"/>
                </a:solidFill>
                <a:latin typeface="Calibri" panose="020F0502020204030204" pitchFamily="34" charset="0"/>
                <a:cs typeface="Calibri" panose="020F0502020204030204" pitchFamily="34" charset="0"/>
              </a:rPr>
              <a:t>Taori</a:t>
            </a:r>
            <a:r>
              <a:rPr lang="en-US" altLang="en-US" sz="1800" kern="0" dirty="0">
                <a:solidFill>
                  <a:srgbClr val="00B050"/>
                </a:solidFill>
                <a:latin typeface="Calibri" panose="020F0502020204030204" pitchFamily="34" charset="0"/>
                <a:cs typeface="Calibri" panose="020F0502020204030204" pitchFamily="34" charset="0"/>
              </a:rPr>
              <a:t> (Infineon Technologies)</a:t>
            </a:r>
            <a:endParaRPr lang="en-US" altLang="en-US" sz="18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rPr>
              <a:t>11-23/1287, Revision Proposal for AMP CSD, </a:t>
            </a:r>
            <a:r>
              <a:rPr lang="en-US" altLang="en-US" sz="1800" kern="0" dirty="0" err="1">
                <a:solidFill>
                  <a:srgbClr val="00B050"/>
                </a:solidFill>
              </a:rPr>
              <a:t>Weijie</a:t>
            </a:r>
            <a:r>
              <a:rPr lang="en-US" altLang="en-US" sz="1800" kern="0" dirty="0">
                <a:solidFill>
                  <a:srgbClr val="00B050"/>
                </a:solidFill>
              </a:rPr>
              <a:t> Xu (OPPO)</a:t>
            </a:r>
            <a:endParaRPr lang="en-US" altLang="en-US" sz="1800" kern="0" dirty="0">
              <a:solidFill>
                <a:srgbClr val="00B050"/>
              </a:solidFill>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11-23/1354, AMP Device Channel Occupancy Analysis,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11-23/1355, Further Discussion on AMP PAR,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11-23/1356, Discussion on AMP Power link,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a:t>
            </a:r>
            <a:r>
              <a:rPr lang="en-US" altLang="zh-CN" sz="1800" kern="0" dirty="0" smtClean="0">
                <a:solidFill>
                  <a:srgbClr val="00B050"/>
                </a:solidFill>
                <a:latin typeface="Calibri" panose="020F0502020204030204" pitchFamily="34" charset="0"/>
                <a:cs typeface="Calibri" panose="020F0502020204030204" pitchFamily="34" charset="0"/>
              </a:rPr>
              <a:t>(OPPO)</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11-23/1379, </a:t>
            </a:r>
            <a:r>
              <a:rPr lang="en-US" altLang="zh-CN" sz="1800" kern="0" dirty="0" smtClean="0">
                <a:solidFill>
                  <a:srgbClr val="00B050"/>
                </a:solidFill>
                <a:latin typeface="Calibri" panose="020F0502020204030204" pitchFamily="34" charset="0"/>
                <a:cs typeface="Calibri" panose="020F0502020204030204" pitchFamily="34" charset="0"/>
              </a:rPr>
              <a:t>AMP Interference example</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11-23/1521, AMP Use Case in Smart Photovoltaics, </a:t>
            </a:r>
            <a:r>
              <a:rPr lang="en-US" altLang="en-US" sz="1800" kern="0" dirty="0" err="1" smtClean="0">
                <a:solidFill>
                  <a:srgbClr val="00B050"/>
                </a:solidFill>
                <a:latin typeface="Calibri" panose="020F0502020204030204" pitchFamily="34" charset="0"/>
                <a:cs typeface="Calibri" panose="020F0502020204030204" pitchFamily="34" charset="0"/>
              </a:rPr>
              <a:t>Shuqiao</a:t>
            </a:r>
            <a:r>
              <a:rPr lang="en-US" altLang="en-US" sz="1800" kern="0" dirty="0" smtClean="0">
                <a:solidFill>
                  <a:srgbClr val="00B050"/>
                </a:solidFill>
                <a:latin typeface="Calibri" panose="020F0502020204030204" pitchFamily="34" charset="0"/>
                <a:cs typeface="Calibri" panose="020F0502020204030204" pitchFamily="34" charset="0"/>
              </a:rPr>
              <a:t> Chen (Huawei)</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11-23/1528, AMP operation @ 2.4 GHz, </a:t>
            </a:r>
            <a:r>
              <a:rPr lang="en-US" altLang="en-US" sz="1800" kern="0" dirty="0" err="1" smtClean="0">
                <a:solidFill>
                  <a:srgbClr val="00B050"/>
                </a:solidFill>
                <a:latin typeface="Calibri" panose="020F0502020204030204" pitchFamily="34" charset="0"/>
                <a:cs typeface="Calibri" panose="020F0502020204030204" pitchFamily="34" charset="0"/>
              </a:rPr>
              <a:t>Weijie</a:t>
            </a:r>
            <a:r>
              <a:rPr lang="en-US" altLang="en-US" sz="1800" kern="0" dirty="0" smtClean="0">
                <a:solidFill>
                  <a:srgbClr val="00B050"/>
                </a:solidFill>
                <a:latin typeface="Calibri" panose="020F0502020204030204" pitchFamily="34" charset="0"/>
                <a:cs typeface="Calibri" panose="020F0502020204030204" pitchFamily="34" charset="0"/>
              </a:rPr>
              <a:t> Xu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11-23/1529, Summary of AMP SG, </a:t>
            </a:r>
            <a:r>
              <a:rPr lang="en-US" altLang="en-US" sz="1800" kern="0" dirty="0" err="1" smtClean="0">
                <a:solidFill>
                  <a:srgbClr val="00B050"/>
                </a:solidFill>
                <a:latin typeface="Calibri" panose="020F0502020204030204" pitchFamily="34" charset="0"/>
                <a:cs typeface="Calibri" panose="020F0502020204030204" pitchFamily="34" charset="0"/>
              </a:rPr>
              <a:t>Yinan</a:t>
            </a:r>
            <a:r>
              <a:rPr lang="en-US" altLang="en-US" sz="1800" kern="0" dirty="0" smtClean="0">
                <a:solidFill>
                  <a:srgbClr val="00B050"/>
                </a:solidFill>
                <a:latin typeface="Calibri" panose="020F0502020204030204" pitchFamily="34" charset="0"/>
                <a:cs typeface="Calibri" panose="020F0502020204030204" pitchFamily="34" charset="0"/>
              </a:rPr>
              <a:t> Qi (OPPO)</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11-23/1534, Discussion on AMP </a:t>
            </a:r>
            <a:r>
              <a:rPr lang="en-US" altLang="en-US" sz="1800" kern="0" dirty="0" err="1" smtClean="0">
                <a:solidFill>
                  <a:srgbClr val="00B050"/>
                </a:solidFill>
                <a:latin typeface="Calibri" panose="020F0502020204030204" pitchFamily="34" charset="0"/>
                <a:cs typeface="Calibri" panose="020F0502020204030204" pitchFamily="34" charset="0"/>
              </a:rPr>
              <a:t>IoT</a:t>
            </a:r>
            <a:r>
              <a:rPr lang="en-US" altLang="en-US" sz="1800" kern="0" dirty="0" smtClean="0">
                <a:solidFill>
                  <a:srgbClr val="00B050"/>
                </a:solidFill>
                <a:latin typeface="Calibri" panose="020F0502020204030204" pitchFamily="34" charset="0"/>
                <a:cs typeface="Calibri" panose="020F0502020204030204" pitchFamily="34" charset="0"/>
              </a:rPr>
              <a:t> PAR, You-Wei Chen (</a:t>
            </a:r>
            <a:r>
              <a:rPr lang="en-US" altLang="en-US" sz="1800" kern="0" dirty="0" err="1" smtClean="0">
                <a:solidFill>
                  <a:srgbClr val="00B050"/>
                </a:solidFill>
                <a:latin typeface="Calibri" panose="020F0502020204030204" pitchFamily="34" charset="0"/>
                <a:cs typeface="Calibri" panose="020F0502020204030204" pitchFamily="34" charset="0"/>
              </a:rPr>
              <a:t>MediaTek</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11-23/1601, AMP Communication Channel Usage Estimation,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11-23/1596, PHY considerations for AMP devices, </a:t>
            </a:r>
            <a:r>
              <a:rPr lang="en-US" altLang="en-US" sz="1800" kern="0" dirty="0" err="1" smtClean="0">
                <a:solidFill>
                  <a:srgbClr val="00B050"/>
                </a:solidFill>
                <a:latin typeface="Calibri" panose="020F0502020204030204" pitchFamily="34" charset="0"/>
                <a:cs typeface="Calibri" panose="020F0502020204030204" pitchFamily="34" charset="0"/>
              </a:rPr>
              <a:t>Amichai</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Sanderovich</a:t>
            </a:r>
            <a:r>
              <a:rPr lang="en-US" altLang="en-US" sz="1800" kern="0" dirty="0" smtClean="0">
                <a:solidFill>
                  <a:srgbClr val="00B050"/>
                </a:solidFill>
                <a:latin typeface="Calibri" panose="020F0502020204030204" pitchFamily="34" charset="0"/>
                <a:cs typeface="Calibri" panose="020F0502020204030204" pitchFamily="34" charset="0"/>
              </a:rPr>
              <a:t> (</a:t>
            </a:r>
            <a:r>
              <a:rPr lang="en-US" altLang="en-US" sz="1800" kern="0" dirty="0" err="1" smtClean="0">
                <a:solidFill>
                  <a:srgbClr val="00B050"/>
                </a:solidFill>
                <a:latin typeface="Calibri" panose="020F0502020204030204" pitchFamily="34" charset="0"/>
                <a:cs typeface="Calibri" panose="020F0502020204030204" pitchFamily="34" charset="0"/>
              </a:rPr>
              <a:t>Wiliot</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smtClean="0">
                <a:solidFill>
                  <a:srgbClr val="00B050"/>
                </a:solidFill>
                <a:latin typeface="Calibri" panose="020F0502020204030204" pitchFamily="34" charset="0"/>
                <a:cs typeface="Calibri" panose="020F0502020204030204" pitchFamily="34" charset="0"/>
              </a:rPr>
              <a:t>11-23/1627, AMP Communication Channel Usage Estimation Part 2: AC_BK, Sebastian Max (Ericsson)</a:t>
            </a:r>
            <a:endParaRPr lang="en-US" altLang="en-US" sz="18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800" kern="0" dirty="0">
                <a:solidFill>
                  <a:srgbClr val="00B050"/>
                </a:solidFill>
                <a:latin typeface="Calibri" panose="020F0502020204030204" pitchFamily="34" charset="0"/>
                <a:cs typeface="Calibri" panose="020F0502020204030204" pitchFamily="34" charset="0"/>
              </a:rPr>
              <a:t>11-23/1724, Ambient </a:t>
            </a:r>
            <a:r>
              <a:rPr lang="en-US" altLang="en-US" sz="1800" kern="0" dirty="0" err="1">
                <a:solidFill>
                  <a:srgbClr val="00B050"/>
                </a:solidFill>
                <a:latin typeface="Calibri" panose="020F0502020204030204" pitchFamily="34" charset="0"/>
                <a:cs typeface="Calibri" panose="020F0502020204030204" pitchFamily="34" charset="0"/>
              </a:rPr>
              <a:t>IoT</a:t>
            </a:r>
            <a:r>
              <a:rPr lang="en-US" altLang="en-US" sz="1800" kern="0" dirty="0">
                <a:solidFill>
                  <a:srgbClr val="00B050"/>
                </a:solidFill>
                <a:latin typeface="Calibri" panose="020F0502020204030204" pitchFamily="34" charset="0"/>
                <a:cs typeface="Calibri" panose="020F0502020204030204" pitchFamily="34" charset="0"/>
              </a:rPr>
              <a:t> Positioning, </a:t>
            </a:r>
            <a:r>
              <a:rPr lang="en-US" altLang="en-US" sz="1800" kern="0" dirty="0" err="1">
                <a:solidFill>
                  <a:srgbClr val="00B050"/>
                </a:solidFill>
                <a:latin typeface="Calibri" panose="020F0502020204030204" pitchFamily="34" charset="0"/>
                <a:cs typeface="Calibri" panose="020F0502020204030204" pitchFamily="34" charset="0"/>
              </a:rPr>
              <a:t>Weijie</a:t>
            </a:r>
            <a:r>
              <a:rPr lang="en-US" altLang="en-US" sz="1800" kern="0" dirty="0">
                <a:solidFill>
                  <a:srgbClr val="00B050"/>
                </a:solidFill>
                <a:latin typeface="Calibri" panose="020F0502020204030204" pitchFamily="34" charset="0"/>
                <a:cs typeface="Calibri" panose="020F0502020204030204" pitchFamily="34" charset="0"/>
              </a:rPr>
              <a:t> Xu (OPPO</a:t>
            </a:r>
            <a:r>
              <a:rPr lang="en-US" altLang="en-US" sz="1800" kern="0" dirty="0" smtClean="0">
                <a:solidFill>
                  <a:srgbClr val="00B050"/>
                </a:solidFill>
                <a:latin typeface="Calibri" panose="020F0502020204030204" pitchFamily="34" charset="0"/>
                <a:cs typeface="Calibri" panose="020F0502020204030204" pitchFamily="34" charset="0"/>
              </a:rPr>
              <a:t>)</a:t>
            </a:r>
            <a:endParaRPr lang="en-US" altLang="zh-CN" sz="18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8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(Cont.)</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fontScale="925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11-23/1994, Simulation on coexistence of AMP traffic and existing traffic, </a:t>
            </a:r>
            <a:r>
              <a:rPr lang="en-US" altLang="en-US" sz="1600" kern="0" dirty="0" err="1" smtClean="0">
                <a:solidFill>
                  <a:srgbClr val="00B050"/>
                </a:solidFill>
                <a:latin typeface="Calibri" panose="020F0502020204030204" pitchFamily="34" charset="0"/>
                <a:cs typeface="Calibri" panose="020F0502020204030204" pitchFamily="34" charset="0"/>
              </a:rPr>
              <a:t>Weijie</a:t>
            </a:r>
            <a:r>
              <a:rPr lang="en-US" altLang="en-US" sz="1600" kern="0" dirty="0" smtClean="0">
                <a:solidFill>
                  <a:srgbClr val="00B050"/>
                </a:solidFill>
                <a:latin typeface="Calibri" panose="020F0502020204030204" pitchFamily="34" charset="0"/>
                <a:cs typeface="Calibri" panose="020F0502020204030204" pitchFamily="34" charset="0"/>
              </a:rPr>
              <a:t> Xu (OPPO)</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11-23/2000, AMP Communication Channel Usage Estimation Part 3, Sebastian Max (Ericsson)</a:t>
            </a:r>
            <a:endParaRPr lang="en-US" altLang="en-US" sz="1600" strike="sngStrike"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11-23/2013, Discussions on AMP Link Budgets, Wei Lin (Huawei)</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11-23/2038, Close-rang AMP Backscattering in 2.4 GHz, </a:t>
            </a:r>
            <a:r>
              <a:rPr lang="en-US" altLang="en-US" sz="1600" kern="0" dirty="0" err="1" smtClean="0">
                <a:solidFill>
                  <a:srgbClr val="00B050"/>
                </a:solidFill>
                <a:latin typeface="Calibri" panose="020F0502020204030204" pitchFamily="34" charset="0"/>
                <a:cs typeface="Calibri" panose="020F0502020204030204" pitchFamily="34" charset="0"/>
              </a:rPr>
              <a:t>Rui</a:t>
            </a:r>
            <a:r>
              <a:rPr lang="en-US" altLang="en-US" sz="1600" kern="0" dirty="0" smtClean="0">
                <a:solidFill>
                  <a:srgbClr val="00B050"/>
                </a:solidFill>
                <a:latin typeface="Calibri" panose="020F0502020204030204" pitchFamily="34" charset="0"/>
                <a:cs typeface="Calibri" panose="020F0502020204030204" pitchFamily="34" charset="0"/>
              </a:rPr>
              <a:t> Cao (NXP)</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11-23/2042, Further Discussion on AMP PAR, </a:t>
            </a:r>
            <a:r>
              <a:rPr lang="en-US" altLang="en-US" sz="1600" kern="0" dirty="0" err="1" smtClean="0">
                <a:solidFill>
                  <a:srgbClr val="00B050"/>
                </a:solidFill>
                <a:latin typeface="Calibri" panose="020F0502020204030204" pitchFamily="34" charset="0"/>
                <a:cs typeface="Calibri" panose="020F0502020204030204" pitchFamily="34" charset="0"/>
              </a:rPr>
              <a:t>Yinan</a:t>
            </a:r>
            <a:r>
              <a:rPr lang="en-US" altLang="en-US" sz="1600" kern="0" dirty="0" smtClean="0">
                <a:solidFill>
                  <a:srgbClr val="00B050"/>
                </a:solidFill>
                <a:latin typeface="Calibri" panose="020F0502020204030204" pitchFamily="34" charset="0"/>
                <a:cs typeface="Calibri" panose="020F0502020204030204" pitchFamily="34" charset="0"/>
              </a:rPr>
              <a:t> Qi (OPPO)</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strike="sngStrike" kern="0" dirty="0" smtClean="0">
                <a:solidFill>
                  <a:schemeClr val="tx1"/>
                </a:solidFill>
                <a:latin typeface="Calibri" panose="020F0502020204030204" pitchFamily="34" charset="0"/>
                <a:cs typeface="Calibri" panose="020F0502020204030204" pitchFamily="34" charset="0"/>
              </a:rPr>
              <a:t>11-23/2107, Simulation on coexistence of AMP traffic and existing traffic Part 2, </a:t>
            </a:r>
            <a:r>
              <a:rPr lang="en-US" altLang="en-US" sz="1600" strike="sngStrike" kern="0" dirty="0" err="1" smtClean="0">
                <a:solidFill>
                  <a:schemeClr val="tx1"/>
                </a:solidFill>
                <a:latin typeface="Calibri" panose="020F0502020204030204" pitchFamily="34" charset="0"/>
                <a:cs typeface="Calibri" panose="020F0502020204030204" pitchFamily="34" charset="0"/>
              </a:rPr>
              <a:t>Weijie</a:t>
            </a:r>
            <a:r>
              <a:rPr lang="en-US" altLang="en-US" sz="1600" strike="sngStrike" kern="0" dirty="0" smtClean="0">
                <a:solidFill>
                  <a:schemeClr val="tx1"/>
                </a:solidFill>
                <a:latin typeface="Calibri" panose="020F0502020204030204" pitchFamily="34" charset="0"/>
                <a:cs typeface="Calibri" panose="020F0502020204030204" pitchFamily="34" charset="0"/>
              </a:rPr>
              <a:t> Xu (OPPO)</a:t>
            </a:r>
            <a:endParaRPr lang="en-US" altLang="en-US" sz="1600" strike="sngStrike"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11-23/2203,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11-23/0436, </a:t>
            </a:r>
            <a:r>
              <a:rPr lang="en-US" altLang="zh-CN" sz="1600" kern="0" dirty="0">
                <a:solidFill>
                  <a:srgbClr val="00B050"/>
                </a:solidFill>
                <a:latin typeface="Calibri" panose="020F0502020204030204" pitchFamily="34" charset="0"/>
                <a:cs typeface="Calibri" panose="020F0502020204030204" pitchFamily="34" charset="0"/>
              </a:rPr>
              <a:t>Updated Technical Report on support of AMP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devices in WLAN,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11-24/0047, </a:t>
            </a:r>
            <a:r>
              <a:rPr lang="en-US" altLang="zh-CN" sz="1600" kern="0" dirty="0">
                <a:solidFill>
                  <a:srgbClr val="00B050"/>
                </a:solidFill>
                <a:latin typeface="Calibri" panose="020F0502020204030204" pitchFamily="34" charset="0"/>
                <a:cs typeface="Calibri" panose="020F0502020204030204" pitchFamily="34" charset="0"/>
              </a:rPr>
              <a:t>AMP Station operation states,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11-24/0056, How 11ba Handled SNR, Steve </a:t>
            </a:r>
            <a:r>
              <a:rPr lang="en-US" altLang="en-US" sz="1600" kern="0" dirty="0" err="1">
                <a:solidFill>
                  <a:srgbClr val="00B050"/>
                </a:solidFill>
                <a:latin typeface="Calibri" panose="020F0502020204030204" pitchFamily="34" charset="0"/>
                <a:cs typeface="Calibri" panose="020F0502020204030204" pitchFamily="34" charset="0"/>
              </a:rPr>
              <a:t>Shellhammer</a:t>
            </a:r>
            <a:r>
              <a:rPr lang="en-US" altLang="en-US" sz="1600" kern="0" dirty="0">
                <a:solidFill>
                  <a:srgbClr val="00B050"/>
                </a:solidFill>
                <a:latin typeface="Calibri" panose="020F0502020204030204" pitchFamily="34" charset="0"/>
                <a:cs typeface="Calibri" panose="020F0502020204030204" pitchFamily="34" charset="0"/>
              </a:rPr>
              <a:t> (Qualcomm)</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11-24/0075, Follow Up on AMP Link Budgets, Wei Lin (Huawei)	</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11-24/0112, Uplink Modulations Comparison for AMP Devices, </a:t>
            </a:r>
            <a:r>
              <a:rPr lang="en-US" altLang="en-US" sz="1600" kern="0" dirty="0" err="1" smtClean="0">
                <a:solidFill>
                  <a:srgbClr val="00B050"/>
                </a:solidFill>
                <a:latin typeface="Calibri" panose="020F0502020204030204" pitchFamily="34" charset="0"/>
                <a:cs typeface="Calibri" panose="020F0502020204030204" pitchFamily="34" charset="0"/>
              </a:rPr>
              <a:t>Amichai</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Sanderovich</a:t>
            </a:r>
            <a:r>
              <a:rPr lang="en-US" altLang="en-US" sz="1600" kern="0" dirty="0" smtClean="0">
                <a:solidFill>
                  <a:srgbClr val="00B050"/>
                </a:solidFill>
                <a:latin typeface="Calibri" panose="020F0502020204030204" pitchFamily="34" charset="0"/>
                <a:cs typeface="Calibri" panose="020F0502020204030204" pitchFamily="34" charset="0"/>
              </a:rPr>
              <a:t> (</a:t>
            </a:r>
            <a:r>
              <a:rPr lang="en-US" altLang="en-US" sz="1600" kern="0" dirty="0" err="1" smtClean="0">
                <a:solidFill>
                  <a:srgbClr val="00B050"/>
                </a:solidFill>
                <a:latin typeface="Calibri" panose="020F0502020204030204" pitchFamily="34" charset="0"/>
                <a:cs typeface="Calibri" panose="020F0502020204030204" pitchFamily="34" charset="0"/>
              </a:rPr>
              <a:t>Wiliot</a:t>
            </a:r>
            <a:r>
              <a:rPr lang="en-US" altLang="en-US" sz="1600" kern="0" dirty="0" smtClean="0">
                <a:solidFill>
                  <a:srgbClr val="00B050"/>
                </a:solidFill>
                <a:latin typeface="Calibri" panose="020F0502020204030204" pitchFamily="34" charset="0"/>
                <a:cs typeface="Calibri" panose="020F0502020204030204" pitchFamily="34" charset="0"/>
              </a:rPr>
              <a:t>)</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lnSpc>
                <a:spcPct val="110000"/>
              </a:lnSpc>
              <a:buFontTx/>
              <a:buChar char="•"/>
              <a:defRPr/>
            </a:pPr>
            <a:r>
              <a:rPr lang="en-US" altLang="en-US" sz="1600" kern="0" dirty="0">
                <a:solidFill>
                  <a:srgbClr val="00B050"/>
                </a:solidFill>
                <a:latin typeface="Calibri" panose="020F0502020204030204" pitchFamily="34" charset="0"/>
                <a:cs typeface="Calibri" panose="020F0502020204030204" pitchFamily="34" charset="0"/>
              </a:rPr>
              <a:t>11-24/2202, </a:t>
            </a:r>
            <a:r>
              <a:rPr lang="en-US" altLang="zh-CN" sz="1600" kern="0" dirty="0">
                <a:solidFill>
                  <a:srgbClr val="00B050"/>
                </a:solidFill>
                <a:latin typeface="Calibri" panose="020F0502020204030204" pitchFamily="34" charset="0"/>
                <a:cs typeface="Calibri" panose="020F0502020204030204" pitchFamily="34" charset="0"/>
              </a:rPr>
              <a:t>Draft Response to ITU-T SG20 LS on the draft Technical Report ITU-T </a:t>
            </a:r>
            <a:r>
              <a:rPr lang="en-US" altLang="zh-CN" sz="1600" kern="0" dirty="0" err="1">
                <a:solidFill>
                  <a:srgbClr val="00B050"/>
                </a:solidFill>
                <a:latin typeface="Calibri" panose="020F0502020204030204" pitchFamily="34" charset="0"/>
                <a:cs typeface="Calibri" panose="020F0502020204030204" pitchFamily="34" charset="0"/>
              </a:rPr>
              <a:t>YSTR.Ambient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IoT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a:t>
            </a:r>
            <a:r>
              <a:rPr lang="en-US" altLang="zh-CN" sz="1600" kern="0" dirty="0" smtClean="0">
                <a:solidFill>
                  <a:srgbClr val="00B050"/>
                </a:solidFill>
                <a:latin typeface="Calibri" panose="020F0502020204030204" pitchFamily="34" charset="0"/>
                <a:cs typeface="Calibri" panose="020F0502020204030204" pitchFamily="34" charset="0"/>
              </a:rPr>
              <a:t>OPPO)</a:t>
            </a:r>
            <a:endParaRPr lang="en-US" altLang="en-US" sz="1600" kern="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rPr>
              <a:t>11-24/0163, Update on Dual-Band Operation, </a:t>
            </a:r>
            <a:r>
              <a:rPr lang="en-US" altLang="en-US" sz="1600" kern="0" dirty="0" err="1" smtClean="0">
                <a:solidFill>
                  <a:srgbClr val="00B050"/>
                </a:solidFill>
                <a:latin typeface="Calibri" panose="020F0502020204030204" pitchFamily="34" charset="0"/>
                <a:cs typeface="Calibri" panose="020F0502020204030204" pitchFamily="34" charset="0"/>
              </a:rPr>
              <a:t>Joerg</a:t>
            </a:r>
            <a:r>
              <a:rPr lang="en-US" altLang="en-US" sz="1600" kern="0" dirty="0" smtClean="0">
                <a:solidFill>
                  <a:srgbClr val="00B050"/>
                </a:solidFill>
                <a:latin typeface="Calibri" panose="020F0502020204030204" pitchFamily="34" charset="0"/>
                <a:cs typeface="Calibri" panose="020F0502020204030204" pitchFamily="34" charset="0"/>
              </a:rPr>
              <a:t> Robert (TU </a:t>
            </a:r>
            <a:r>
              <a:rPr lang="en-US" altLang="en-US" sz="1600" kern="0" dirty="0" err="1" smtClean="0">
                <a:solidFill>
                  <a:srgbClr val="00B050"/>
                </a:solidFill>
                <a:latin typeface="Calibri" panose="020F0502020204030204" pitchFamily="34" charset="0"/>
                <a:cs typeface="Calibri" panose="020F0502020204030204" pitchFamily="34" charset="0"/>
              </a:rPr>
              <a:t>Ilmenau</a:t>
            </a:r>
            <a:r>
              <a:rPr lang="en-US" altLang="en-US" sz="1600" kern="0" dirty="0" smtClean="0">
                <a:solidFill>
                  <a:srgbClr val="00B050"/>
                </a:solidFill>
                <a:latin typeface="Calibri" panose="020F0502020204030204" pitchFamily="34" charset="0"/>
                <a:cs typeface="Calibri" panose="020F0502020204030204" pitchFamily="34" charset="0"/>
              </a:rPr>
              <a:t> / </a:t>
            </a:r>
            <a:r>
              <a:rPr lang="en-US" altLang="en-US" sz="1600" kern="0" dirty="0" err="1" smtClean="0">
                <a:solidFill>
                  <a:srgbClr val="00B050"/>
                </a:solidFill>
                <a:latin typeface="Calibri" panose="020F0502020204030204" pitchFamily="34" charset="0"/>
                <a:cs typeface="Calibri" panose="020F0502020204030204" pitchFamily="34" charset="0"/>
              </a:rPr>
              <a:t>Fraunhofer</a:t>
            </a:r>
            <a:r>
              <a:rPr lang="en-US" altLang="en-US" sz="1600" kern="0" dirty="0" smtClean="0">
                <a:solidFill>
                  <a:srgbClr val="00B050"/>
                </a:solidFill>
                <a:latin typeface="Calibri" panose="020F0502020204030204" pitchFamily="34" charset="0"/>
                <a:cs typeface="Calibri" panose="020F0502020204030204" pitchFamily="34" charset="0"/>
              </a:rPr>
              <a:t> IIS)</a:t>
            </a:r>
            <a:endParaRPr lang="en-US" altLang="en-US" sz="1600" kern="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rPr>
              <a:t>11-24/0178, </a:t>
            </a:r>
            <a:r>
              <a:rPr lang="en-US" altLang="en-US" sz="1600" kern="0" dirty="0">
                <a:solidFill>
                  <a:srgbClr val="FFC000"/>
                </a:solidFill>
                <a:latin typeface="Calibri" panose="020F0502020204030204" pitchFamily="34" charset="0"/>
                <a:cs typeface="Calibri" panose="020F0502020204030204" pitchFamily="34" charset="0"/>
              </a:rPr>
              <a:t>Security considerations in </a:t>
            </a:r>
            <a:r>
              <a:rPr lang="en-US" altLang="en-GB" sz="1600" kern="0" dirty="0">
                <a:solidFill>
                  <a:srgbClr val="FFC000"/>
                </a:solidFill>
                <a:latin typeface="Calibri" panose="020F0502020204030204" pitchFamily="34" charset="0"/>
                <a:cs typeface="Calibri" panose="020F0502020204030204" pitchFamily="34" charset="0"/>
              </a:rPr>
              <a:t>Ambient Power Communications, Hui Luo (Infineon </a:t>
            </a:r>
            <a:r>
              <a:rPr lang="en-US" altLang="en-GB" sz="1600" kern="0" dirty="0" smtClean="0">
                <a:solidFill>
                  <a:srgbClr val="FFC000"/>
                </a:solidFill>
                <a:latin typeface="Calibri" panose="020F0502020204030204" pitchFamily="34" charset="0"/>
                <a:cs typeface="Calibri" panose="020F0502020204030204" pitchFamily="34" charset="0"/>
              </a:rPr>
              <a:t>Technologies)</a:t>
            </a: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(up to now)</a:t>
            </a:r>
            <a:endParaRPr lang="en-US" altLang="zh-CN" sz="3200" kern="0" dirty="0"/>
          </a:p>
        </p:txBody>
      </p:sp>
      <p:sp>
        <p:nvSpPr>
          <p:cNvPr id="8" name="文本占位符 2"/>
          <p:cNvSpPr txBox="1"/>
          <p:nvPr/>
        </p:nvSpPr>
        <p:spPr>
          <a:xfrm>
            <a:off x="943946" y="1830388"/>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11-24/0404, AMP Energizer Devices and BSS Coloring, Ugo Campiglio (Cisco)</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11-24/0421, AMP link access, </a:t>
            </a:r>
            <a:r>
              <a:rPr lang="en-US" altLang="zh-CN" sz="1600" kern="0" dirty="0">
                <a:solidFill>
                  <a:schemeClr val="tx1"/>
                </a:solidFill>
                <a:latin typeface="Calibri" panose="020F0502020204030204" pitchFamily="34" charset="0"/>
                <a:cs typeface="Calibri" panose="020F0502020204030204" pitchFamily="34" charset="0"/>
                <a:sym typeface="+mn-ea"/>
              </a:rPr>
              <a:t>Solomon </a:t>
            </a:r>
            <a:r>
              <a:rPr lang="en-US" altLang="zh-CN" sz="1600" kern="0" dirty="0" err="1">
                <a:solidFill>
                  <a:schemeClr val="tx1"/>
                </a:solidFill>
                <a:latin typeface="Calibri" panose="020F0502020204030204" pitchFamily="34" charset="0"/>
                <a:cs typeface="Calibri" panose="020F0502020204030204" pitchFamily="34" charset="0"/>
                <a:sym typeface="+mn-ea"/>
              </a:rPr>
              <a:t>Trainin</a:t>
            </a:r>
            <a:r>
              <a:rPr lang="en-US" altLang="zh-CN" sz="1600" kern="0" dirty="0">
                <a:solidFill>
                  <a:schemeClr val="tx1"/>
                </a:solidFill>
                <a:latin typeface="Calibri" panose="020F0502020204030204" pitchFamily="34" charset="0"/>
                <a:cs typeface="Calibri" panose="020F0502020204030204" pitchFamily="34" charset="0"/>
                <a:sym typeface="+mn-ea"/>
              </a:rPr>
              <a:t> (</a:t>
            </a:r>
            <a:r>
              <a:rPr lang="en-US" altLang="zh-CN" sz="1600" kern="0" dirty="0" err="1">
                <a:solidFill>
                  <a:schemeClr val="tx1"/>
                </a:solidFill>
                <a:latin typeface="Calibri" panose="020F0502020204030204" pitchFamily="34" charset="0"/>
                <a:cs typeface="Calibri" panose="020F0502020204030204" pitchFamily="34" charset="0"/>
                <a:sym typeface="+mn-ea"/>
              </a:rPr>
              <a:t>Wiliot</a:t>
            </a:r>
            <a:r>
              <a:rPr lang="en-US" altLang="zh-CN" sz="1600" kern="0" dirty="0">
                <a:solidFill>
                  <a:schemeClr val="tx1"/>
                </a:solidFill>
                <a:latin typeface="Calibri" panose="020F0502020204030204" pitchFamily="34" charset="0"/>
                <a:cs typeface="Calibri" panose="020F0502020204030204" pitchFamily="34" charset="0"/>
                <a:sym typeface="+mn-ea"/>
              </a:rPr>
              <a:t>)</a:t>
            </a:r>
            <a:endParaRPr lang="en-US" altLang="en-US" sz="1600" kern="0" dirty="0" smtClean="0">
              <a:solidFill>
                <a:schemeClr val="tx1"/>
              </a:solidFill>
              <a:latin typeface="Calibri" panose="020F0502020204030204" pitchFamily="34" charset="0"/>
              <a:cs typeface="Calibri" panose="020F0502020204030204" pitchFamily="34" charset="0"/>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rPr>
              <a:t>11-24/0452, Overview of the 802.11ba PHY, </a:t>
            </a:r>
            <a:r>
              <a:rPr lang="en-US" altLang="en-US" sz="1600" kern="0" dirty="0" smtClean="0">
                <a:solidFill>
                  <a:schemeClr val="tx1"/>
                </a:solidFill>
                <a:latin typeface="Calibri" panose="020F0502020204030204" pitchFamily="34" charset="0"/>
                <a:cs typeface="Calibri" panose="020F0502020204030204" pitchFamily="34" charset="0"/>
                <a:sym typeface="+mn-ea"/>
              </a:rPr>
              <a:t>Steve Shellhammer (Qualcomm)</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11-24/0482, AMP Terminology, Shuqiao Chen (Huawei)</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11-24/0526, Server-Managed Secure Transaction with AMP Devices, Hui Luo (Infineon)</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SzTx/>
              <a:buFontTx/>
              <a:buChar char="•"/>
              <a:defRPr/>
            </a:pPr>
            <a:r>
              <a:rPr lang="en-US" altLang="en-US" sz="1600" kern="0" dirty="0" smtClean="0">
                <a:solidFill>
                  <a:schemeClr val="tx1"/>
                </a:solidFill>
                <a:latin typeface="Calibri" panose="020F0502020204030204" pitchFamily="34" charset="0"/>
                <a:cs typeface="Calibri" panose="020F0502020204030204" pitchFamily="34" charset="0"/>
                <a:sym typeface="+mn-ea"/>
              </a:rPr>
              <a:t>11-24/0537, close-range-backscattering-feasibility-study, Rui Cao (NXP)</a:t>
            </a:r>
            <a:endParaRPr lang="en-US" altLang="en-US" sz="1600" kern="0" dirty="0" smtClean="0">
              <a:solidFill>
                <a:schemeClr val="tx1"/>
              </a:solidFill>
              <a:latin typeface="Calibri" panose="020F0502020204030204" pitchFamily="34" charset="0"/>
              <a:cs typeface="Calibri" panose="020F0502020204030204" pitchFamily="34" charset="0"/>
              <a:sym typeface="+mn-ea"/>
            </a:endParaRP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rPr>
              <a:t>TBC </a:t>
            </a:r>
            <a:r>
              <a:rPr lang="en-US" altLang="en-US" sz="1600" kern="0" dirty="0">
                <a:solidFill>
                  <a:schemeClr val="tx1"/>
                </a:solidFill>
                <a:latin typeface="Calibri" panose="020F0502020204030204" pitchFamily="34" charset="0"/>
                <a:cs typeface="Calibri" panose="020F0502020204030204" pitchFamily="34" charset="0"/>
              </a:rPr>
              <a:t>(call for submissions)</a:t>
            </a:r>
            <a:endParaRPr lang="en-US" altLang="en-US" sz="1600"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en-US" sz="1600" kern="0" dirty="0" smtClean="0">
              <a:solidFill>
                <a:schemeClr val="tx1"/>
              </a:solidFill>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936625" y="1573530"/>
            <a:ext cx="4864100" cy="4826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4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20000"/>
              </a:lnSpc>
              <a:spcBef>
                <a:spcPts val="600"/>
              </a:spcBef>
              <a:buNone/>
              <a:defRPr/>
            </a:pPr>
            <a:r>
              <a:rPr lang="en-US" altLang="en-GB" u="sng" dirty="0" smtClean="0">
                <a:solidFill>
                  <a:schemeClr val="tx1"/>
                </a:solidFill>
              </a:rPr>
              <a:t>Tuesday</a:t>
            </a:r>
            <a:r>
              <a:rPr lang="en-GB" altLang="en-US" u="sng" dirty="0" smtClean="0">
                <a:solidFill>
                  <a:schemeClr val="tx1"/>
                </a:solidFill>
              </a:rPr>
              <a:t> (AM2,  </a:t>
            </a:r>
            <a:r>
              <a:rPr lang="en-US" altLang="en-GB" u="sng" dirty="0" smtClean="0">
                <a:solidFill>
                  <a:schemeClr val="tx1"/>
                </a:solidFill>
              </a:rPr>
              <a:t>Centennial G</a:t>
            </a:r>
            <a:r>
              <a:rPr lang="en-GB" altLang="en-US" u="sng" dirty="0" smtClean="0">
                <a:solidFill>
                  <a:schemeClr val="tx1"/>
                </a:solidFill>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olidFill>
                  <a:schemeClr val="tx1"/>
                </a:solidFill>
              </a:rPr>
              <a:t>Call </a:t>
            </a:r>
            <a:r>
              <a:rPr lang="en-US" altLang="en-GB" dirty="0">
                <a:solidFill>
                  <a:schemeClr val="tx1"/>
                </a:solidFill>
              </a:rPr>
              <a:t>meeting to order and remind the group to record </a:t>
            </a:r>
            <a:r>
              <a:rPr lang="en-US" altLang="en-GB" dirty="0" smtClean="0">
                <a:solidFill>
                  <a:schemeClr val="tx1"/>
                </a:solidFill>
              </a:rPr>
              <a:t>attendance </a:t>
            </a:r>
            <a:r>
              <a:rPr lang="en-US" altLang="en-GB" dirty="0">
                <a:solidFill>
                  <a:schemeClr val="tx1"/>
                </a:solidFill>
              </a:rPr>
              <a:t>on imat.ieee.org</a:t>
            </a:r>
            <a:endParaRPr lang="en-GB" altLang="en-US" dirty="0">
              <a:solidFill>
                <a:schemeClr val="tx1"/>
              </a:solidFill>
            </a:endParaRPr>
          </a:p>
          <a:p>
            <a:pPr lvl="0" eaLnBrk="0" hangingPunct="0">
              <a:lnSpc>
                <a:spcPct val="120000"/>
              </a:lnSpc>
              <a:spcBef>
                <a:spcPts val="600"/>
              </a:spcBef>
              <a:defRPr/>
            </a:pPr>
            <a:r>
              <a:rPr lang="en-GB" altLang="en-US" dirty="0">
                <a:solidFill>
                  <a:schemeClr val="tx1"/>
                </a:solidFill>
              </a:rPr>
              <a:t>IEEE-SA IPR policies </a:t>
            </a:r>
            <a:r>
              <a:rPr lang="en-US" altLang="en-GB" dirty="0">
                <a:solidFill>
                  <a:schemeClr val="tx1"/>
                </a:solidFill>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olidFill>
                  <a:schemeClr val="tx1"/>
                </a:solidFill>
              </a:rPr>
              <a:t>Approve weekly meeting </a:t>
            </a:r>
            <a:r>
              <a:rPr lang="en-GB" altLang="en-US" dirty="0" smtClean="0">
                <a:solidFill>
                  <a:schemeClr val="tx1"/>
                </a:solidFill>
              </a:rPr>
              <a:t>agenda</a:t>
            </a:r>
            <a:endParaRPr lang="en-GB" altLang="en-US" dirty="0" smtClean="0">
              <a:solidFill>
                <a:schemeClr val="tx1"/>
              </a:solidFill>
            </a:endParaRPr>
          </a:p>
          <a:p>
            <a:pPr lvl="0" eaLnBrk="0" hangingPunct="0">
              <a:lnSpc>
                <a:spcPct val="120000"/>
              </a:lnSpc>
              <a:spcBef>
                <a:spcPts val="600"/>
              </a:spcBef>
              <a:defRPr/>
            </a:pPr>
            <a:r>
              <a:rPr lang="en-US" altLang="zh-CN" dirty="0" smtClean="0">
                <a:solidFill>
                  <a:schemeClr val="tx1"/>
                </a:solidFill>
              </a:rPr>
              <a:t>Approve past meeting minutes</a:t>
            </a:r>
            <a:endParaRPr lang="en-US" altLang="zh-CN" dirty="0" smtClean="0">
              <a:solidFill>
                <a:schemeClr val="tx1"/>
              </a:solidFill>
            </a:endParaRPr>
          </a:p>
          <a:p>
            <a:pPr lvl="0" eaLnBrk="0" hangingPunct="0">
              <a:lnSpc>
                <a:spcPct val="120000"/>
              </a:lnSpc>
              <a:spcBef>
                <a:spcPts val="600"/>
              </a:spcBef>
              <a:defRPr/>
            </a:pPr>
            <a:r>
              <a:rPr lang="en-GB" altLang="en-US" dirty="0" smtClean="0">
                <a:solidFill>
                  <a:schemeClr val="tx1"/>
                </a:solidFill>
              </a:rPr>
              <a:t>AMP SG timeline and progress review</a:t>
            </a:r>
            <a:endParaRPr lang="en-GB" altLang="en-US" dirty="0" smtClean="0">
              <a:solidFill>
                <a:schemeClr val="tx1"/>
              </a:solidFill>
            </a:endParaRPr>
          </a:p>
          <a:p>
            <a:pPr eaLnBrk="0" hangingPunct="0">
              <a:lnSpc>
                <a:spcPct val="120000"/>
              </a:lnSpc>
              <a:spcBef>
                <a:spcPts val="600"/>
              </a:spcBef>
              <a:defRPr/>
            </a:pPr>
            <a:r>
              <a:rPr lang="en-US" altLang="en-GB" dirty="0" smtClean="0">
                <a:solidFill>
                  <a:schemeClr val="tx1"/>
                </a:solidFill>
              </a:rPr>
              <a:t>PAR/CSD Comments and resolutions (11/24/0479)</a:t>
            </a:r>
            <a:endParaRPr lang="en-US" altLang="en-GB" dirty="0" smtClean="0">
              <a:solidFill>
                <a:schemeClr val="tx1"/>
              </a:solidFill>
            </a:endParaRPr>
          </a:p>
          <a:p>
            <a:pPr eaLnBrk="0" hangingPunct="0">
              <a:lnSpc>
                <a:spcPct val="120000"/>
              </a:lnSpc>
              <a:spcBef>
                <a:spcPts val="600"/>
              </a:spcBef>
              <a:defRPr/>
            </a:pPr>
            <a:r>
              <a:rPr lang="en-US" altLang="en-GB" dirty="0" smtClean="0">
                <a:solidFill>
                  <a:schemeClr val="tx1"/>
                </a:solidFill>
              </a:rPr>
              <a:t>Contribution discussion</a:t>
            </a:r>
            <a:endParaRPr lang="en-US" altLang="en-GB" dirty="0" smtClean="0">
              <a:solidFill>
                <a:schemeClr val="tx1"/>
              </a:solidFill>
            </a:endParaRPr>
          </a:p>
          <a:p>
            <a:pPr eaLnBrk="0" hangingPunct="0">
              <a:lnSpc>
                <a:spcPct val="120000"/>
              </a:lnSpc>
              <a:spcBef>
                <a:spcPts val="600"/>
              </a:spcBef>
              <a:defRPr/>
            </a:pPr>
            <a:r>
              <a:rPr lang="en-US" altLang="en-GB" dirty="0" smtClean="0">
                <a:solidFill>
                  <a:schemeClr val="tx1"/>
                </a:solidFill>
              </a:rPr>
              <a:t>Any </a:t>
            </a:r>
            <a:r>
              <a:rPr lang="en-US" altLang="en-GB" dirty="0">
                <a:solidFill>
                  <a:schemeClr val="tx1"/>
                </a:solidFill>
              </a:rPr>
              <a:t>other business?</a:t>
            </a:r>
            <a:endParaRPr lang="en-US" altLang="en-GB" dirty="0">
              <a:solidFill>
                <a:schemeClr val="tx1"/>
              </a:solidFill>
            </a:endParaRPr>
          </a:p>
          <a:p>
            <a:pPr lvl="0" eaLnBrk="0" hangingPunct="0">
              <a:lnSpc>
                <a:spcPct val="120000"/>
              </a:lnSpc>
              <a:spcBef>
                <a:spcPts val="600"/>
              </a:spcBef>
              <a:defRPr/>
            </a:pPr>
            <a:r>
              <a:rPr lang="en-GB" altLang="en-US" dirty="0">
                <a:solidFill>
                  <a:schemeClr val="tx1"/>
                </a:solidFill>
                <a:sym typeface="+mn-ea"/>
              </a:rPr>
              <a:t>Recess</a:t>
            </a:r>
            <a:endParaRPr lang="en-GB" altLang="en-US" dirty="0">
              <a:solidFill>
                <a:schemeClr val="tx1"/>
              </a:solidFill>
              <a:sym typeface="+mn-ea"/>
            </a:endParaRPr>
          </a:p>
          <a:p>
            <a:pPr lvl="0" eaLnBrk="0" hangingPunct="0">
              <a:lnSpc>
                <a:spcPct val="120000"/>
              </a:lnSpc>
              <a:spcBef>
                <a:spcPts val="600"/>
              </a:spcBef>
              <a:defRPr/>
            </a:pPr>
            <a:endParaRPr lang="en-GB" altLang="en-US" dirty="0">
              <a:solidFill>
                <a:schemeClr val="tx1"/>
              </a:solidFill>
              <a:sym typeface="+mn-ea"/>
            </a:endParaRPr>
          </a:p>
          <a:p>
            <a:pPr marL="0" lvl="0" indent="0" eaLnBrk="0" hangingPunct="0">
              <a:lnSpc>
                <a:spcPct val="120000"/>
              </a:lnSpc>
              <a:spcBef>
                <a:spcPts val="600"/>
              </a:spcBef>
              <a:buNone/>
              <a:defRPr/>
            </a:pPr>
            <a:r>
              <a:rPr lang="en-US" altLang="en-GB" u="sng" dirty="0" smtClean="0">
                <a:sym typeface="+mn-ea"/>
              </a:rPr>
              <a:t>Tuesday</a:t>
            </a:r>
            <a:r>
              <a:rPr lang="en-GB" altLang="en-US" u="sng" dirty="0" smtClean="0">
                <a:sym typeface="+mn-ea"/>
              </a:rPr>
              <a:t> (</a:t>
            </a:r>
            <a:r>
              <a:rPr lang="en-US" altLang="en-GB" u="sng" dirty="0" smtClean="0">
                <a:sym typeface="+mn-ea"/>
              </a:rPr>
              <a:t>EVE</a:t>
            </a:r>
            <a:r>
              <a:rPr lang="en-GB" altLang="en-US" u="sng" dirty="0" smtClean="0">
                <a:sym typeface="+mn-ea"/>
              </a:rPr>
              <a:t>,  </a:t>
            </a:r>
            <a:r>
              <a:rPr lang="en-US" altLang="en-GB" u="sng" dirty="0" smtClean="0">
                <a:sym typeface="+mn-ea"/>
              </a:rPr>
              <a:t>Centennial G</a:t>
            </a:r>
            <a:r>
              <a:rPr lang="en-GB" altLang="en-US" u="sng" dirty="0" smtClean="0">
                <a:sym typeface="+mn-ea"/>
              </a:rPr>
              <a:t>)</a:t>
            </a:r>
            <a:endParaRPr lang="en-GB" altLang="en-US" u="sng" dirty="0" smtClean="0">
              <a:solidFill>
                <a:schemeClr val="tx1"/>
              </a:solidFill>
            </a:endParaRPr>
          </a:p>
          <a:p>
            <a:pPr lvl="0" eaLnBrk="0" hangingPunct="0">
              <a:lnSpc>
                <a:spcPct val="120000"/>
              </a:lnSpc>
              <a:spcBef>
                <a:spcPts val="600"/>
              </a:spcBef>
              <a:defRPr/>
            </a:pPr>
            <a:r>
              <a:rPr lang="en-GB" altLang="en-US" dirty="0" smtClean="0">
                <a:sym typeface="+mn-ea"/>
              </a:rPr>
              <a:t>Call </a:t>
            </a:r>
            <a:r>
              <a:rPr lang="en-US" altLang="en-GB" dirty="0">
                <a:sym typeface="+mn-ea"/>
              </a:rPr>
              <a:t>meeting to order and remind the group to record </a:t>
            </a:r>
            <a:r>
              <a:rPr lang="en-US" altLang="en-GB" dirty="0" smtClean="0">
                <a:sym typeface="+mn-ea"/>
              </a:rPr>
              <a:t>attendance </a:t>
            </a:r>
            <a:r>
              <a:rPr lang="en-US" altLang="en-GB" dirty="0">
                <a:sym typeface="+mn-ea"/>
              </a:rPr>
              <a:t>on imat.ieee.org</a:t>
            </a:r>
            <a:endParaRPr lang="en-GB" altLang="en-US" dirty="0">
              <a:solidFill>
                <a:schemeClr val="tx1"/>
              </a:solidFill>
            </a:endParaRPr>
          </a:p>
          <a:p>
            <a:pPr lvl="0" eaLnBrk="0" hangingPunct="0">
              <a:lnSpc>
                <a:spcPct val="120000"/>
              </a:lnSpc>
              <a:spcBef>
                <a:spcPts val="600"/>
              </a:spcBef>
              <a:defRPr/>
            </a:pPr>
            <a:r>
              <a:rPr lang="en-GB" altLang="en-US" dirty="0">
                <a:sym typeface="+mn-ea"/>
              </a:rPr>
              <a:t>IEEE-SA IPR policies </a:t>
            </a:r>
            <a:r>
              <a:rPr lang="en-US" altLang="en-GB" dirty="0">
                <a:sym typeface="+mn-ea"/>
              </a:rPr>
              <a:t>and meeting rules</a:t>
            </a:r>
            <a:endParaRPr lang="en-US" altLang="en-GB" dirty="0">
              <a:solidFill>
                <a:schemeClr val="tx1"/>
              </a:solidFill>
            </a:endParaRPr>
          </a:p>
          <a:p>
            <a:pPr lvl="0" eaLnBrk="0" hangingPunct="0">
              <a:lnSpc>
                <a:spcPct val="120000"/>
              </a:lnSpc>
              <a:spcBef>
                <a:spcPts val="600"/>
              </a:spcBef>
              <a:defRPr/>
            </a:pPr>
            <a:r>
              <a:rPr lang="en-US" altLang="en-GB" dirty="0" smtClean="0">
                <a:sym typeface="+mn-ea"/>
              </a:rPr>
              <a:t>Approve meeting </a:t>
            </a:r>
            <a:r>
              <a:rPr lang="en-GB" altLang="en-US" dirty="0" smtClean="0">
                <a:sym typeface="+mn-ea"/>
              </a:rPr>
              <a:t>agenda</a:t>
            </a:r>
            <a:endParaRPr lang="en-GB" altLang="en-US" dirty="0" smtClean="0">
              <a:sym typeface="+mn-ea"/>
            </a:endParaRPr>
          </a:p>
          <a:p>
            <a:pPr lvl="0" eaLnBrk="0" hangingPunct="0">
              <a:lnSpc>
                <a:spcPct val="120000"/>
              </a:lnSpc>
              <a:spcBef>
                <a:spcPts val="600"/>
              </a:spcBef>
              <a:defRPr/>
            </a:pPr>
            <a:r>
              <a:rPr lang="en-US" altLang="en-GB" dirty="0" smtClean="0">
                <a:sym typeface="+mn-ea"/>
              </a:rPr>
              <a:t>PAR/CSD comments and resolutions </a:t>
            </a:r>
            <a:r>
              <a:rPr lang="en-US" altLang="en-GB" dirty="0" smtClean="0">
                <a:sym typeface="+mn-ea"/>
              </a:rPr>
              <a:t>(11/24/0479)</a:t>
            </a:r>
            <a:endParaRPr lang="en-US" altLang="en-GB" dirty="0" smtClean="0">
              <a:sym typeface="+mn-ea"/>
            </a:endParaRPr>
          </a:p>
          <a:p>
            <a:pPr lvl="0" eaLnBrk="0" hangingPunct="0">
              <a:lnSpc>
                <a:spcPct val="120000"/>
              </a:lnSpc>
              <a:spcBef>
                <a:spcPts val="600"/>
              </a:spcBef>
              <a:defRPr/>
            </a:pPr>
            <a:r>
              <a:rPr lang="en-US" altLang="en-GB" dirty="0" smtClean="0">
                <a:sym typeface="+mn-ea"/>
              </a:rPr>
              <a:t>Contribution discussion</a:t>
            </a:r>
            <a:endParaRPr lang="en-US" altLang="en-GB" dirty="0" smtClean="0">
              <a:sym typeface="+mn-ea"/>
            </a:endParaRPr>
          </a:p>
          <a:p>
            <a:pPr lvl="0" eaLnBrk="0" hangingPunct="0">
              <a:lnSpc>
                <a:spcPct val="120000"/>
              </a:lnSpc>
              <a:spcBef>
                <a:spcPts val="600"/>
              </a:spcBef>
              <a:defRPr/>
            </a:pPr>
            <a:r>
              <a:rPr lang="en-US" altLang="en-GB" dirty="0" smtClean="0">
                <a:sym typeface="+mn-ea"/>
              </a:rPr>
              <a:t>Recess</a:t>
            </a:r>
            <a:endParaRPr lang="en-GB" altLang="en-US" dirty="0" smtClean="0">
              <a:sym typeface="+mn-ea"/>
            </a:endParaRPr>
          </a:p>
          <a:p>
            <a:pPr lvl="0" eaLnBrk="0" hangingPunct="0">
              <a:lnSpc>
                <a:spcPct val="120000"/>
              </a:lnSpc>
              <a:spcBef>
                <a:spcPts val="600"/>
              </a:spcBef>
              <a:defRPr/>
            </a:pPr>
            <a:endParaRPr lang="en-GB" altLang="en-US" dirty="0" smtClean="0">
              <a:solidFill>
                <a:schemeClr val="tx1"/>
              </a:solidFill>
            </a:endParaRPr>
          </a:p>
          <a:p>
            <a:pPr marL="0" lvl="0" indent="0" eaLnBrk="0" hangingPunct="0">
              <a:lnSpc>
                <a:spcPct val="120000"/>
              </a:lnSpc>
              <a:spcBef>
                <a:spcPts val="600"/>
              </a:spcBef>
              <a:buNone/>
              <a:defRPr/>
            </a:pPr>
            <a:endParaRPr lang="en-GB" altLang="en-US" dirty="0">
              <a:solidFill>
                <a:schemeClr val="tx1"/>
              </a:solidFill>
              <a:sym typeface="+mn-ea"/>
            </a:endParaRPr>
          </a:p>
        </p:txBody>
      </p:sp>
      <p:sp>
        <p:nvSpPr>
          <p:cNvPr id="7" name="Rectangle 3"/>
          <p:cNvSpPr txBox="1">
            <a:spLocks noChangeArrowheads="1"/>
          </p:cNvSpPr>
          <p:nvPr/>
        </p:nvSpPr>
        <p:spPr bwMode="auto">
          <a:xfrm>
            <a:off x="6280150" y="1576070"/>
            <a:ext cx="5015230" cy="4824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en-GB" sz="1000" u="sng" dirty="0" smtClean="0">
                <a:sym typeface="+mn-ea"/>
              </a:rPr>
              <a:t>Wednesday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PAR/CSD comments and resolutions </a:t>
            </a:r>
            <a:r>
              <a:rPr lang="en-US" altLang="en-GB" sz="1000" dirty="0" smtClean="0">
                <a:sym typeface="+mn-ea"/>
              </a:rPr>
              <a:t> (11/24/0479)</a:t>
            </a:r>
            <a:endParaRPr lang="en-US" altLang="en-GB" sz="1000" dirty="0" smtClean="0">
              <a:solidFill>
                <a:schemeClr val="tx1"/>
              </a:solidFill>
            </a:endParaRPr>
          </a:p>
          <a:p>
            <a:pPr eaLnBrk="0" hangingPunct="0">
              <a:defRPr/>
            </a:pPr>
            <a:r>
              <a:rPr lang="en-US" altLang="en-GB" sz="1000" dirty="0" smtClean="0">
                <a:sym typeface="+mn-ea"/>
              </a:rPr>
              <a:t>Motion to approve PAR/CSD CRs and updated PAR/CSD</a:t>
            </a:r>
            <a:endParaRPr lang="en-US" altLang="en-GB"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US" altLang="en-GB" sz="1000" u="sng" dirty="0" smtClean="0">
                <a:sym typeface="+mn-ea"/>
              </a:rPr>
              <a:t>Thursday</a:t>
            </a:r>
            <a:r>
              <a:rPr lang="en-GB" altLang="en-US" sz="1000" u="sng" dirty="0" smtClean="0">
                <a:sym typeface="+mn-ea"/>
              </a:rPr>
              <a:t> (AM</a:t>
            </a:r>
            <a:r>
              <a:rPr lang="en-US" altLang="en-GB" sz="1000" u="sng" dirty="0" smtClean="0">
                <a:sym typeface="+mn-ea"/>
              </a:rPr>
              <a:t>1</a:t>
            </a:r>
            <a:r>
              <a:rPr lang="en-US" altLang="en-US" sz="1000" u="sng" dirty="0" smtClean="0">
                <a:sym typeface="+mn-ea"/>
              </a:rPr>
              <a:t>,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smtClean="0">
                <a:sym typeface="+mn-ea"/>
              </a:rPr>
              <a:t>agenda</a:t>
            </a:r>
            <a:endParaRPr lang="en-GB" altLang="en-US" sz="1000" dirty="0" smtClean="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Recess</a:t>
            </a:r>
            <a:endParaRPr lang="en-GB" altLang="en-US" sz="1000" dirty="0" smtClean="0">
              <a:solidFill>
                <a:schemeClr val="tx1"/>
              </a:solidFill>
              <a:sym typeface="+mn-ea"/>
            </a:endParaRPr>
          </a:p>
          <a:p>
            <a:pPr lvl="0" eaLnBrk="0" hangingPunct="0">
              <a:defRPr/>
            </a:pPr>
            <a:endParaRPr lang="en-GB" altLang="en-US" sz="1000" dirty="0" smtClean="0">
              <a:solidFill>
                <a:schemeClr val="tx1"/>
              </a:solidFill>
              <a:sym typeface="+mn-ea"/>
            </a:endParaRPr>
          </a:p>
          <a:p>
            <a:pPr marL="0" lvl="0" indent="0" eaLnBrk="0" hangingPunct="0">
              <a:buNone/>
              <a:defRPr/>
            </a:pPr>
            <a:r>
              <a:rPr lang="en-GB" altLang="en-US" sz="1000" u="sng" dirty="0" smtClean="0">
                <a:sym typeface="+mn-ea"/>
              </a:rPr>
              <a:t>Thursday (</a:t>
            </a:r>
            <a:r>
              <a:rPr lang="en-US" altLang="en-GB" sz="1000" u="sng" dirty="0" smtClean="0">
                <a:sym typeface="+mn-ea"/>
              </a:rPr>
              <a:t>P</a:t>
            </a:r>
            <a:r>
              <a:rPr lang="en-GB" altLang="en-US" sz="1000" u="sng" dirty="0" smtClean="0">
                <a:sym typeface="+mn-ea"/>
              </a:rPr>
              <a:t>M1, </a:t>
            </a:r>
            <a:r>
              <a:rPr lang="en-US" altLang="en-GB" sz="1000" u="sng" dirty="0" smtClean="0">
                <a:sym typeface="+mn-ea"/>
              </a:rPr>
              <a:t>Centennial G</a:t>
            </a:r>
            <a:r>
              <a:rPr lang="en-GB" altLang="en-US" sz="1000" u="sng" dirty="0" smtClean="0">
                <a:sym typeface="+mn-ea"/>
              </a:rPr>
              <a:t>)</a:t>
            </a:r>
            <a:endParaRPr lang="en-GB" altLang="en-US" sz="1000" u="sng" dirty="0" smtClean="0">
              <a:solidFill>
                <a:schemeClr val="tx1"/>
              </a:solidFill>
            </a:endParaRPr>
          </a:p>
          <a:p>
            <a:pPr lvl="0" eaLnBrk="0" hangingPunct="0">
              <a:defRPr/>
            </a:pPr>
            <a:r>
              <a:rPr lang="en-GB" altLang="en-US" sz="1000" dirty="0" smtClean="0">
                <a:sym typeface="+mn-ea"/>
              </a:rPr>
              <a:t>Call </a:t>
            </a:r>
            <a:r>
              <a:rPr lang="en-US" altLang="en-GB" sz="1000" dirty="0">
                <a:sym typeface="+mn-ea"/>
              </a:rPr>
              <a:t>meeting to order and remind the group to record </a:t>
            </a:r>
            <a:r>
              <a:rPr lang="en-US" altLang="en-GB" sz="1000" dirty="0" smtClean="0">
                <a:sym typeface="+mn-ea"/>
              </a:rPr>
              <a:t>attendance </a:t>
            </a:r>
            <a:r>
              <a:rPr lang="en-US" altLang="en-GB" sz="1000" dirty="0">
                <a:sym typeface="+mn-ea"/>
              </a:rPr>
              <a:t>on imat.ieee.org</a:t>
            </a:r>
            <a:endParaRPr lang="en-GB" altLang="en-US" sz="1000" dirty="0">
              <a:solidFill>
                <a:schemeClr val="tx1"/>
              </a:solidFill>
            </a:endParaRPr>
          </a:p>
          <a:p>
            <a:pPr lvl="0" eaLnBrk="0" hangingPunct="0">
              <a:defRPr/>
            </a:pPr>
            <a:r>
              <a:rPr lang="en-GB" altLang="en-US" sz="1000" dirty="0">
                <a:sym typeface="+mn-ea"/>
              </a:rPr>
              <a:t>IEEE-SA IPR policies </a:t>
            </a:r>
            <a:r>
              <a:rPr lang="en-US" altLang="en-GB" sz="1000" dirty="0">
                <a:sym typeface="+mn-ea"/>
              </a:rPr>
              <a:t>and meeting rules</a:t>
            </a:r>
            <a:endParaRPr lang="en-US" altLang="en-GB" sz="1000" dirty="0">
              <a:solidFill>
                <a:schemeClr val="tx1"/>
              </a:solidFill>
            </a:endParaRPr>
          </a:p>
          <a:p>
            <a:pPr lvl="0" eaLnBrk="0" hangingPunct="0">
              <a:defRPr/>
            </a:pPr>
            <a:r>
              <a:rPr lang="en-US" altLang="en-GB" sz="1000" dirty="0">
                <a:sym typeface="+mn-ea"/>
              </a:rPr>
              <a:t>Approval of </a:t>
            </a:r>
            <a:r>
              <a:rPr lang="en-GB" altLang="en-US" sz="1000" dirty="0">
                <a:sym typeface="+mn-ea"/>
              </a:rPr>
              <a:t>agenda</a:t>
            </a:r>
            <a:endParaRPr lang="en-GB" altLang="en-US" sz="1000" dirty="0">
              <a:solidFill>
                <a:schemeClr val="tx1"/>
              </a:solidFill>
            </a:endParaRPr>
          </a:p>
          <a:p>
            <a:pPr eaLnBrk="0" hangingPunct="0">
              <a:defRPr/>
            </a:pPr>
            <a:r>
              <a:rPr lang="en-US" altLang="en-GB" sz="1000" dirty="0" smtClean="0">
                <a:sym typeface="+mn-ea"/>
              </a:rPr>
              <a:t>Contribution </a:t>
            </a:r>
            <a:r>
              <a:rPr lang="en-US" altLang="en-GB" sz="1000" dirty="0">
                <a:sym typeface="+mn-ea"/>
              </a:rPr>
              <a:t>discussion</a:t>
            </a:r>
            <a:endParaRPr lang="en-US" altLang="en-GB" sz="1000" dirty="0">
              <a:solidFill>
                <a:schemeClr val="tx1"/>
              </a:solidFill>
            </a:endParaRPr>
          </a:p>
          <a:p>
            <a:pPr eaLnBrk="0" hangingPunct="0">
              <a:defRPr/>
            </a:pPr>
            <a:r>
              <a:rPr lang="en-US" altLang="en-GB" sz="1000" dirty="0" smtClean="0">
                <a:sym typeface="+mn-ea"/>
              </a:rPr>
              <a:t>Teleconference Plan</a:t>
            </a:r>
            <a:endParaRPr lang="en-US" altLang="en-GB" sz="1000" dirty="0" smtClean="0">
              <a:solidFill>
                <a:schemeClr val="tx1"/>
              </a:solidFill>
            </a:endParaRPr>
          </a:p>
          <a:p>
            <a:pPr eaLnBrk="0" hangingPunct="0">
              <a:defRPr/>
            </a:pPr>
            <a:r>
              <a:rPr lang="en-US" altLang="en-GB" sz="1000" dirty="0" smtClean="0">
                <a:sym typeface="+mn-ea"/>
              </a:rPr>
              <a:t>Any </a:t>
            </a:r>
            <a:r>
              <a:rPr lang="en-US" altLang="en-GB" sz="1000" dirty="0">
                <a:sym typeface="+mn-ea"/>
              </a:rPr>
              <a:t>other business</a:t>
            </a:r>
            <a:r>
              <a:rPr lang="en-US" altLang="en-GB" sz="1000" dirty="0" smtClean="0">
                <a:sym typeface="+mn-ea"/>
              </a:rPr>
              <a:t>?</a:t>
            </a:r>
            <a:endParaRPr lang="en-US" altLang="en-GB" sz="1000" dirty="0" smtClean="0">
              <a:solidFill>
                <a:schemeClr val="tx1"/>
              </a:solidFill>
            </a:endParaRPr>
          </a:p>
          <a:p>
            <a:pPr lvl="0" eaLnBrk="0" hangingPunct="0">
              <a:defRPr/>
            </a:pPr>
            <a:r>
              <a:rPr lang="en-GB" altLang="en-US" sz="1000" dirty="0" smtClean="0">
                <a:sym typeface="+mn-ea"/>
              </a:rPr>
              <a:t>Adjourn</a:t>
            </a:r>
            <a:endParaRPr lang="en-GB" altLang="en-US" sz="1000" dirty="0" smtClean="0">
              <a:solidFill>
                <a:schemeClr val="tx1"/>
              </a:solidFill>
              <a:sym typeface="+mn-ea"/>
            </a:endParaRP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4"/>
            <a:ext cx="10375582" cy="448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GB" altLang="en-US" dirty="0" smtClean="0"/>
              <a:t>Approve meeting agenda</a:t>
            </a:r>
            <a:endParaRPr lang="en-GB" altLang="en-US" dirty="0" smtClean="0"/>
          </a:p>
          <a:p>
            <a:pPr lvl="0" eaLnBrk="0" hangingPunct="0">
              <a:defRPr/>
            </a:pPr>
            <a:r>
              <a:rPr lang="en-GB" altLang="en-US" dirty="0" smtClean="0"/>
              <a:t>Approve past meeting minutes</a:t>
            </a:r>
            <a:endParaRPr lang="en-GB" altLang="en-US" dirty="0" smtClean="0"/>
          </a:p>
          <a:p>
            <a:pPr lvl="0" eaLnBrk="0" hangingPunct="0">
              <a:defRPr/>
            </a:pPr>
            <a:r>
              <a:rPr lang="en-GB" altLang="en-US" dirty="0" smtClean="0"/>
              <a:t>AMP SG timeline and progress review</a:t>
            </a:r>
            <a:endParaRPr lang="en-GB" altLang="en-US" dirty="0" smtClean="0"/>
          </a:p>
          <a:p>
            <a:pPr lvl="0" eaLnBrk="0" hangingPunct="0">
              <a:defRPr/>
            </a:pPr>
            <a:r>
              <a:rPr lang="en-GB" altLang="en-US" dirty="0" smtClean="0"/>
              <a:t>ITU-T SG20 Liaison Response (11-23/2203) discussion</a:t>
            </a:r>
            <a:endParaRPr lang="en-GB" altLang="en-US" dirty="0" smtClean="0"/>
          </a:p>
          <a:p>
            <a:pPr eaLnBrk="0" hangingPunct="0">
              <a:defRPr/>
            </a:pPr>
            <a:r>
              <a:rPr lang="en-GB" altLang="en-US" dirty="0" smtClean="0"/>
              <a:t>Contribution discussion</a:t>
            </a:r>
            <a:endParaRPr lang="en-GB" altLang="en-US" dirty="0" smtClean="0"/>
          </a:p>
          <a:p>
            <a:pPr lvl="1" eaLnBrk="0" hangingPunct="0">
              <a:defRPr/>
            </a:pPr>
            <a:r>
              <a:rPr lang="en-GB" altLang="en-US" i="1" dirty="0" smtClean="0"/>
              <a:t>TBD</a:t>
            </a:r>
            <a:endParaRPr lang="en-GB" altLang="en-US" i="1" dirty="0" smtClean="0"/>
          </a:p>
          <a:p>
            <a:pPr eaLnBrk="0" hangingPunct="0">
              <a:defRPr/>
            </a:pPr>
            <a:r>
              <a:rPr lang="en-GB" altLang="en-US" dirty="0" smtClean="0"/>
              <a:t>Any other business?</a:t>
            </a:r>
            <a:endParaRPr lang="en-GB" altLang="en-US" dirty="0" smtClean="0"/>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latin typeface="Times New Roman" panose="02020603050405020304" pitchFamily="18" charset="0"/>
              </a:rPr>
              <a:t>Approve AMP SG </a:t>
            </a:r>
            <a:r>
              <a:rPr lang="en-US" altLang="en-US" sz="3200" b="1" dirty="0" smtClean="0">
                <a:solidFill>
                  <a:schemeClr val="tx2"/>
                </a:solidFill>
              </a:rPr>
              <a:t>Meeting</a:t>
            </a:r>
            <a:r>
              <a:rPr lang="en-US" altLang="en-US" sz="3200" b="1" dirty="0" smtClean="0">
                <a:solidFill>
                  <a:schemeClr val="tx2"/>
                </a:solidFill>
                <a:latin typeface="Times New Roman" panose="02020603050405020304" pitchFamily="18" charset="0"/>
              </a:rPr>
              <a:t>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dirty="0" smtClean="0"/>
              <a:t>Approve the meeting minutes for AMP SG meetings during 802 </a:t>
            </a:r>
            <a:r>
              <a:rPr lang="en-US" altLang="en-GB" dirty="0" smtClean="0"/>
              <a:t>Jan Interim</a:t>
            </a:r>
            <a:r>
              <a:rPr lang="en-US" altLang="zh-CN" dirty="0" smtClean="0"/>
              <a:t> </a:t>
            </a:r>
            <a:r>
              <a:rPr lang="en-GB" altLang="en-US" dirty="0" smtClean="0"/>
              <a:t>session as below:</a:t>
            </a:r>
            <a:endParaRPr lang="en-GB" altLang="en-US" dirty="0" smtClean="0"/>
          </a:p>
          <a:p>
            <a:pPr lvl="1" indent="-342900" eaLnBrk="0" hangingPunct="0">
              <a:buFontTx/>
              <a:buChar char="-"/>
              <a:defRPr/>
            </a:pPr>
            <a:r>
              <a:rPr lang="en-GB" altLang="en-US" dirty="0">
                <a:hlinkClick r:id="rId1"/>
              </a:rPr>
              <a:t>https://mentor.ieee.org/802.11/dcn/24/11-24-0230-00-0amp-amp-sg-meeting-minutes-for-january-2024-interim.docx</a:t>
            </a:r>
            <a:endParaRPr lang="en-GB" altLang="en-US" dirty="0">
              <a:hlinkClick r:id="rId1"/>
            </a:endParaRPr>
          </a:p>
          <a:p>
            <a:pPr lvl="1" indent="-342900" eaLnBrk="0" hangingPunct="0">
              <a:buFontTx/>
              <a:buChar char="-"/>
              <a:defRPr/>
            </a:pPr>
            <a:endParaRPr lang="en-GB" altLang="en-US" dirty="0"/>
          </a:p>
          <a:p>
            <a:pPr marL="0" lvl="0" indent="0" eaLnBrk="0" hangingPunct="0">
              <a:buNone/>
              <a:defRPr/>
            </a:pPr>
            <a:r>
              <a:rPr lang="en-GB" altLang="en-US" dirty="0" smtClean="0"/>
              <a:t>Moved: Harry </a:t>
            </a:r>
            <a:r>
              <a:rPr lang="en-GB" altLang="en-US" dirty="0" err="1" smtClean="0"/>
              <a:t>Hao</a:t>
            </a:r>
            <a:r>
              <a:rPr lang="en-GB" altLang="en-US" dirty="0" smtClean="0"/>
              <a:t> Wang</a:t>
            </a:r>
            <a:endParaRPr lang="en-GB" altLang="en-US" dirty="0" smtClean="0"/>
          </a:p>
          <a:p>
            <a:pPr marL="0" lvl="0" indent="0" eaLnBrk="0" hangingPunct="0">
              <a:buNone/>
              <a:defRPr/>
            </a:pPr>
            <a:r>
              <a:rPr lang="en-GB" altLang="en-US" dirty="0" smtClean="0"/>
              <a:t>Seconded: </a:t>
            </a:r>
            <a:endParaRPr lang="en-GB" altLang="en-US" dirty="0"/>
          </a:p>
          <a:p>
            <a:pPr marL="0" lvl="0" indent="0" eaLnBrk="0" hangingPunct="0">
              <a:buNone/>
              <a:defRPr/>
            </a:pPr>
            <a:r>
              <a:rPr lang="en-GB" altLang="en-US" dirty="0" smtClean="0"/>
              <a:t>Result</a:t>
            </a:r>
            <a:r>
              <a:rPr lang="en-GB" altLang="en-US" dirty="0" smtClean="0"/>
              <a:t>: </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AMP TIG/SG Timeline Plan</a:t>
            </a:r>
            <a:endParaRPr lang="zh-CN" altLang="en-US" sz="2800" kern="0" dirty="0"/>
          </a:p>
        </p:txBody>
      </p:sp>
      <p:sp>
        <p:nvSpPr>
          <p:cNvPr id="6" name="内容占位符 2"/>
          <p:cNvSpPr txBox="1"/>
          <p:nvPr/>
        </p:nvSpPr>
        <p:spPr>
          <a:xfrm>
            <a:off x="914400" y="1828843"/>
            <a:ext cx="10361613" cy="2703669"/>
          </a:xfrm>
          <a:prstGeom prst="rect">
            <a:avLst/>
          </a:prstGeom>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285750">
              <a:lnSpc>
                <a:spcPct val="120000"/>
              </a:lnSpc>
              <a:spcAft>
                <a:spcPts val="600"/>
              </a:spcAft>
              <a:buFontTx/>
              <a:buChar char="-"/>
              <a:defRPr/>
            </a:pPr>
            <a:r>
              <a:rPr lang="en-US" altLang="zh-CN" sz="1800" kern="0" dirty="0" smtClean="0">
                <a:sym typeface="+mn-ea"/>
              </a:rPr>
              <a:t>The AMP TIG was formed at the 2022 May session and kicked off during 2022 Jul session</a:t>
            </a:r>
            <a:endParaRPr lang="en-US" altLang="zh-CN" sz="1800" kern="0" dirty="0" smtClean="0">
              <a:sym typeface="+mn-ea"/>
            </a:endParaRPr>
          </a:p>
          <a:p>
            <a:pPr marL="285750">
              <a:lnSpc>
                <a:spcPct val="120000"/>
              </a:lnSpc>
              <a:spcAft>
                <a:spcPts val="600"/>
              </a:spcAft>
              <a:buFontTx/>
              <a:buChar char="-"/>
              <a:defRPr/>
            </a:pPr>
            <a:r>
              <a:rPr lang="en-US" altLang="zh-CN" sz="1800" kern="0" dirty="0" smtClean="0">
                <a:sym typeface="+mn-ea"/>
              </a:rPr>
              <a:t>The AMP TIG completed its work in 2023 Mar session and decided to move forward to SG.</a:t>
            </a:r>
            <a:endParaRPr lang="en-US" altLang="zh-CN" sz="1800" kern="0" dirty="0" smtClean="0">
              <a:sym typeface="+mn-ea"/>
            </a:endParaRPr>
          </a:p>
          <a:p>
            <a:pPr marL="285750">
              <a:lnSpc>
                <a:spcPct val="120000"/>
              </a:lnSpc>
              <a:spcAft>
                <a:spcPts val="600"/>
              </a:spcAft>
              <a:buFontTx/>
              <a:buChar char="-"/>
              <a:defRPr/>
            </a:pPr>
            <a:r>
              <a:rPr lang="en-US" altLang="zh-CN" sz="1800" kern="0" dirty="0" smtClean="0">
                <a:sym typeface="+mn-ea"/>
              </a:rPr>
              <a:t>The AMP SG was formed in Mar 2023 to develop AMP PAR/CSD.</a:t>
            </a:r>
            <a:endParaRPr lang="en-US" altLang="zh-CN" sz="1800" kern="0" dirty="0" smtClean="0">
              <a:sym typeface="+mn-ea"/>
            </a:endParaRPr>
          </a:p>
          <a:p>
            <a:pPr marL="586105" lvl="1">
              <a:lnSpc>
                <a:spcPct val="120000"/>
              </a:lnSpc>
              <a:spcAft>
                <a:spcPts val="600"/>
              </a:spcAft>
              <a:buFontTx/>
              <a:buChar char="-"/>
            </a:pPr>
            <a:r>
              <a:rPr lang="en-US" sz="1400" kern="0" dirty="0" smtClean="0"/>
              <a:t>The Study Group will investigate MAC and PHY capabilities to enable 802.11 WLAN support of ultra-low complexity and ultra-low power consumption (e.g. less than one </a:t>
            </a:r>
            <a:r>
              <a:rPr lang="en-US" sz="1400" kern="0" dirty="0" err="1" smtClean="0"/>
              <a:t>milliwatt</a:t>
            </a:r>
            <a:r>
              <a:rPr lang="en-US" sz="1400" kern="0" dirty="0" smtClean="0"/>
              <a:t>) devices powered by ambient power source</a:t>
            </a:r>
            <a:r>
              <a:rPr lang="en-US" sz="1400" kern="0" dirty="0" smtClean="0">
                <a:solidFill>
                  <a:schemeClr val="tx1"/>
                </a:solidFill>
              </a:rPr>
              <a:t>, and reuse existing 802.11 features as much as possible, with a target start of the task group in Jan 2024</a:t>
            </a:r>
            <a:endParaRPr lang="en-US" sz="1400" kern="0" dirty="0" smtClean="0">
              <a:solidFill>
                <a:schemeClr val="tx1"/>
              </a:solidFill>
            </a:endParaRPr>
          </a:p>
          <a:p>
            <a:pPr marL="285750">
              <a:lnSpc>
                <a:spcPct val="120000"/>
              </a:lnSpc>
              <a:spcAft>
                <a:spcPts val="600"/>
              </a:spcAft>
              <a:buFontTx/>
              <a:buChar char="-"/>
            </a:pPr>
            <a:r>
              <a:rPr lang="en-US" altLang="zh-CN" sz="1800" kern="0" dirty="0">
                <a:sym typeface="+mn-ea"/>
              </a:rPr>
              <a:t>The </a:t>
            </a:r>
            <a:r>
              <a:rPr lang="en-US" altLang="zh-CN" sz="1800" kern="0" dirty="0" smtClean="0">
                <a:sym typeface="+mn-ea"/>
              </a:rPr>
              <a:t>AMP PAR/CSD was approved by WG to submit to EC for pre-view during Nov 2023 session.</a:t>
            </a:r>
            <a:endParaRPr lang="en-US" altLang="zh-CN" sz="1800" kern="0" dirty="0">
              <a:sym typeface="+mn-ea"/>
            </a:endParaRPr>
          </a:p>
        </p:txBody>
      </p:sp>
      <p:grpSp>
        <p:nvGrpSpPr>
          <p:cNvPr id="44" name="组合 43"/>
          <p:cNvGrpSpPr/>
          <p:nvPr/>
        </p:nvGrpSpPr>
        <p:grpSpPr>
          <a:xfrm>
            <a:off x="914536" y="4595286"/>
            <a:ext cx="10259981" cy="1576842"/>
            <a:chOff x="914536" y="4948483"/>
            <a:chExt cx="10259981" cy="1576842"/>
          </a:xfrm>
        </p:grpSpPr>
        <p:cxnSp>
          <p:nvCxnSpPr>
            <p:cNvPr id="7" name="直接箭头连接符 6"/>
            <p:cNvCxnSpPr/>
            <p:nvPr/>
          </p:nvCxnSpPr>
          <p:spPr bwMode="auto">
            <a:xfrm>
              <a:off x="990734" y="5893885"/>
              <a:ext cx="10058136" cy="0"/>
            </a:xfrm>
            <a:prstGeom prst="straightConnector1">
              <a:avLst/>
            </a:prstGeom>
            <a:solidFill>
              <a:srgbClr val="00B8FF"/>
            </a:solidFill>
            <a:ln w="38100" cap="flat" cmpd="sng" algn="ctr">
              <a:solidFill>
                <a:schemeClr val="bg1">
                  <a:lumMod val="50000"/>
                </a:schemeClr>
              </a:solidFill>
              <a:prstDash val="solid"/>
              <a:round/>
              <a:headEnd type="none" w="med" len="med"/>
              <a:tailEnd type="triangle"/>
            </a:ln>
          </p:spPr>
        </p:cxnSp>
        <p:sp>
          <p:nvSpPr>
            <p:cNvPr id="8" name="文本框 7"/>
            <p:cNvSpPr txBox="1"/>
            <p:nvPr/>
          </p:nvSpPr>
          <p:spPr>
            <a:xfrm>
              <a:off x="1027715" y="6043056"/>
              <a:ext cx="990574" cy="276999"/>
            </a:xfrm>
            <a:prstGeom prst="rect">
              <a:avLst/>
            </a:prstGeom>
            <a:noFill/>
          </p:spPr>
          <p:txBody>
            <a:bodyPr wrap="square" rtlCol="0">
              <a:spAutoFit/>
            </a:bodyPr>
            <a:lstStyle/>
            <a:p>
              <a:r>
                <a:rPr lang="en-US" dirty="0" smtClean="0"/>
                <a:t>May 2023</a:t>
              </a:r>
              <a:endParaRPr lang="en-US" dirty="0"/>
            </a:p>
          </p:txBody>
        </p:sp>
        <p:sp>
          <p:nvSpPr>
            <p:cNvPr id="9" name="文本框 8"/>
            <p:cNvSpPr txBox="1"/>
            <p:nvPr/>
          </p:nvSpPr>
          <p:spPr>
            <a:xfrm>
              <a:off x="2550529" y="6043056"/>
              <a:ext cx="990574" cy="276999"/>
            </a:xfrm>
            <a:prstGeom prst="rect">
              <a:avLst/>
            </a:prstGeom>
            <a:noFill/>
          </p:spPr>
          <p:txBody>
            <a:bodyPr wrap="square" rtlCol="0">
              <a:spAutoFit/>
            </a:bodyPr>
            <a:lstStyle/>
            <a:p>
              <a:r>
                <a:rPr lang="en-US" dirty="0" smtClean="0"/>
                <a:t>Jul 2023</a:t>
              </a:r>
              <a:endParaRPr lang="en-US" dirty="0"/>
            </a:p>
          </p:txBody>
        </p:sp>
        <p:sp>
          <p:nvSpPr>
            <p:cNvPr id="10" name="文本框 9"/>
            <p:cNvSpPr txBox="1"/>
            <p:nvPr/>
          </p:nvSpPr>
          <p:spPr>
            <a:xfrm>
              <a:off x="4073343" y="6043056"/>
              <a:ext cx="990574" cy="276999"/>
            </a:xfrm>
            <a:prstGeom prst="rect">
              <a:avLst/>
            </a:prstGeom>
            <a:noFill/>
          </p:spPr>
          <p:txBody>
            <a:bodyPr wrap="square" rtlCol="0">
              <a:spAutoFit/>
            </a:bodyPr>
            <a:lstStyle/>
            <a:p>
              <a:r>
                <a:rPr lang="en-US" dirty="0" smtClean="0"/>
                <a:t>Sep 2023</a:t>
              </a:r>
              <a:endParaRPr lang="en-US" dirty="0"/>
            </a:p>
          </p:txBody>
        </p:sp>
        <p:sp>
          <p:nvSpPr>
            <p:cNvPr id="11" name="文本框 10"/>
            <p:cNvSpPr txBox="1"/>
            <p:nvPr/>
          </p:nvSpPr>
          <p:spPr>
            <a:xfrm>
              <a:off x="5596157" y="6043055"/>
              <a:ext cx="990574" cy="276999"/>
            </a:xfrm>
            <a:prstGeom prst="rect">
              <a:avLst/>
            </a:prstGeom>
            <a:noFill/>
          </p:spPr>
          <p:txBody>
            <a:bodyPr wrap="square" rtlCol="0">
              <a:spAutoFit/>
            </a:bodyPr>
            <a:lstStyle/>
            <a:p>
              <a:r>
                <a:rPr lang="en-US" b="1" dirty="0" smtClean="0">
                  <a:solidFill>
                    <a:schemeClr val="tx1"/>
                  </a:solidFill>
                </a:rPr>
                <a:t>Nov 2023</a:t>
              </a:r>
              <a:endParaRPr lang="en-US" b="1" dirty="0" smtClean="0">
                <a:solidFill>
                  <a:schemeClr val="tx1"/>
                </a:solidFill>
              </a:endParaRPr>
            </a:p>
          </p:txBody>
        </p:sp>
        <p:sp>
          <p:nvSpPr>
            <p:cNvPr id="12" name="文本框 11"/>
            <p:cNvSpPr txBox="1"/>
            <p:nvPr/>
          </p:nvSpPr>
          <p:spPr>
            <a:xfrm>
              <a:off x="7118971" y="6047525"/>
              <a:ext cx="990574" cy="276999"/>
            </a:xfrm>
            <a:prstGeom prst="rect">
              <a:avLst/>
            </a:prstGeom>
            <a:noFill/>
          </p:spPr>
          <p:txBody>
            <a:bodyPr wrap="square" rtlCol="0">
              <a:spAutoFit/>
            </a:bodyPr>
            <a:lstStyle/>
            <a:p>
              <a:r>
                <a:rPr lang="en-US" dirty="0" smtClean="0"/>
                <a:t>Jan 2024</a:t>
              </a:r>
              <a:endParaRPr lang="en-US" dirty="0"/>
            </a:p>
          </p:txBody>
        </p:sp>
        <p:sp>
          <p:nvSpPr>
            <p:cNvPr id="13" name="椭圆 12"/>
            <p:cNvSpPr/>
            <p:nvPr/>
          </p:nvSpPr>
          <p:spPr bwMode="auto">
            <a:xfrm>
              <a:off x="141991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4" name="椭圆 13"/>
            <p:cNvSpPr/>
            <p:nvPr/>
          </p:nvSpPr>
          <p:spPr bwMode="auto">
            <a:xfrm>
              <a:off x="2941145"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5" name="椭圆 14"/>
            <p:cNvSpPr/>
            <p:nvPr/>
          </p:nvSpPr>
          <p:spPr bwMode="auto">
            <a:xfrm>
              <a:off x="4462379"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6" name="椭圆 15"/>
            <p:cNvSpPr/>
            <p:nvPr/>
          </p:nvSpPr>
          <p:spPr bwMode="auto">
            <a:xfrm>
              <a:off x="5983613"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7" name="椭圆 16"/>
            <p:cNvSpPr/>
            <p:nvPr/>
          </p:nvSpPr>
          <p:spPr bwMode="auto">
            <a:xfrm>
              <a:off x="750484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18" name="文本框 17"/>
            <p:cNvSpPr txBox="1"/>
            <p:nvPr/>
          </p:nvSpPr>
          <p:spPr>
            <a:xfrm>
              <a:off x="914536" y="5317815"/>
              <a:ext cx="1312346" cy="461665"/>
            </a:xfrm>
            <a:prstGeom prst="rect">
              <a:avLst/>
            </a:prstGeom>
            <a:noFill/>
          </p:spPr>
          <p:txBody>
            <a:bodyPr wrap="square" rtlCol="0">
              <a:spAutoFit/>
            </a:bodyPr>
            <a:lstStyle/>
            <a:p>
              <a:r>
                <a:rPr lang="en-US" dirty="0" smtClean="0">
                  <a:solidFill>
                    <a:srgbClr val="00B050"/>
                  </a:solidFill>
                </a:rPr>
                <a:t>SG Kick-off</a:t>
              </a:r>
              <a:endParaRPr lang="en-US" dirty="0" smtClean="0">
                <a:solidFill>
                  <a:srgbClr val="00B050"/>
                </a:solidFill>
              </a:endParaRPr>
            </a:p>
            <a:p>
              <a:r>
                <a:rPr lang="en-US" dirty="0" smtClean="0">
                  <a:solidFill>
                    <a:srgbClr val="00B050"/>
                  </a:solidFill>
                </a:rPr>
                <a:t>PAR/CSD draft</a:t>
              </a:r>
              <a:endParaRPr lang="en-US" dirty="0">
                <a:solidFill>
                  <a:srgbClr val="00B050"/>
                </a:solidFill>
              </a:endParaRPr>
            </a:p>
          </p:txBody>
        </p:sp>
        <p:sp>
          <p:nvSpPr>
            <p:cNvPr id="19" name="文本框 18"/>
            <p:cNvSpPr txBox="1"/>
            <p:nvPr/>
          </p:nvSpPr>
          <p:spPr>
            <a:xfrm>
              <a:off x="3940001" y="5317815"/>
              <a:ext cx="1089227" cy="461665"/>
            </a:xfrm>
            <a:prstGeom prst="rect">
              <a:avLst/>
            </a:prstGeom>
            <a:noFill/>
          </p:spPr>
          <p:txBody>
            <a:bodyPr wrap="square" rtlCol="0">
              <a:spAutoFit/>
            </a:bodyPr>
            <a:lstStyle/>
            <a:p>
              <a:r>
                <a:rPr lang="en-US" altLang="zh-CN" dirty="0">
                  <a:solidFill>
                    <a:srgbClr val="00B050"/>
                  </a:solidFill>
                </a:rPr>
                <a:t>PAR/CSD development</a:t>
              </a:r>
              <a:endParaRPr lang="en-US" altLang="zh-CN" dirty="0">
                <a:solidFill>
                  <a:srgbClr val="00B050"/>
                </a:solidFill>
              </a:endParaRPr>
            </a:p>
          </p:txBody>
        </p:sp>
        <p:sp>
          <p:nvSpPr>
            <p:cNvPr id="22" name="文本框 21"/>
            <p:cNvSpPr txBox="1"/>
            <p:nvPr/>
          </p:nvSpPr>
          <p:spPr>
            <a:xfrm>
              <a:off x="2438496" y="5317815"/>
              <a:ext cx="990574" cy="461665"/>
            </a:xfrm>
            <a:prstGeom prst="rect">
              <a:avLst/>
            </a:prstGeom>
            <a:noFill/>
          </p:spPr>
          <p:txBody>
            <a:bodyPr wrap="square" rtlCol="0">
              <a:spAutoFit/>
            </a:bodyPr>
            <a:lstStyle/>
            <a:p>
              <a:r>
                <a:rPr lang="en-US" dirty="0" smtClean="0">
                  <a:solidFill>
                    <a:srgbClr val="00B050"/>
                  </a:solidFill>
                </a:rPr>
                <a:t>PAR/CSD development</a:t>
              </a:r>
              <a:endParaRPr lang="en-US" dirty="0">
                <a:solidFill>
                  <a:srgbClr val="00B050"/>
                </a:solidFill>
              </a:endParaRPr>
            </a:p>
          </p:txBody>
        </p:sp>
        <p:sp>
          <p:nvSpPr>
            <p:cNvPr id="24" name="文本框 23"/>
            <p:cNvSpPr txBox="1"/>
            <p:nvPr/>
          </p:nvSpPr>
          <p:spPr>
            <a:xfrm>
              <a:off x="10164597" y="6043055"/>
              <a:ext cx="990574" cy="276999"/>
            </a:xfrm>
            <a:prstGeom prst="rect">
              <a:avLst/>
            </a:prstGeom>
            <a:noFill/>
          </p:spPr>
          <p:txBody>
            <a:bodyPr wrap="square" rtlCol="0">
              <a:spAutoFit/>
            </a:bodyPr>
            <a:lstStyle/>
            <a:p>
              <a:r>
                <a:rPr lang="en-US" dirty="0" smtClean="0"/>
                <a:t>May 2024</a:t>
              </a:r>
              <a:endParaRPr lang="en-US" dirty="0"/>
            </a:p>
          </p:txBody>
        </p:sp>
        <p:sp>
          <p:nvSpPr>
            <p:cNvPr id="25" name="椭圆 24"/>
            <p:cNvSpPr/>
            <p:nvPr/>
          </p:nvSpPr>
          <p:spPr bwMode="auto">
            <a:xfrm>
              <a:off x="10547317"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26" name="文本框 25"/>
            <p:cNvSpPr txBox="1"/>
            <p:nvPr/>
          </p:nvSpPr>
          <p:spPr>
            <a:xfrm>
              <a:off x="10183943" y="5502481"/>
              <a:ext cx="990574" cy="276999"/>
            </a:xfrm>
            <a:prstGeom prst="rect">
              <a:avLst/>
            </a:prstGeom>
            <a:noFill/>
          </p:spPr>
          <p:txBody>
            <a:bodyPr wrap="square" rtlCol="0">
              <a:spAutoFit/>
            </a:bodyPr>
            <a:lstStyle/>
            <a:p>
              <a:r>
                <a:rPr lang="en-US" dirty="0" smtClean="0"/>
                <a:t>TG kickoff</a:t>
              </a:r>
              <a:endParaRPr lang="en-US" dirty="0"/>
            </a:p>
          </p:txBody>
        </p:sp>
        <p:sp>
          <p:nvSpPr>
            <p:cNvPr id="27" name="文本框 26"/>
            <p:cNvSpPr txBox="1"/>
            <p:nvPr/>
          </p:nvSpPr>
          <p:spPr>
            <a:xfrm>
              <a:off x="8641785" y="6043055"/>
              <a:ext cx="990574" cy="276999"/>
            </a:xfrm>
            <a:prstGeom prst="rect">
              <a:avLst/>
            </a:prstGeom>
            <a:noFill/>
          </p:spPr>
          <p:txBody>
            <a:bodyPr wrap="square" rtlCol="0">
              <a:spAutoFit/>
            </a:bodyPr>
            <a:lstStyle/>
            <a:p>
              <a:r>
                <a:rPr lang="en-US" dirty="0" smtClean="0"/>
                <a:t>Mar 2024</a:t>
              </a:r>
              <a:endParaRPr lang="en-US" dirty="0"/>
            </a:p>
          </p:txBody>
        </p:sp>
        <p:sp>
          <p:nvSpPr>
            <p:cNvPr id="28" name="椭圆 27"/>
            <p:cNvSpPr/>
            <p:nvPr/>
          </p:nvSpPr>
          <p:spPr bwMode="auto">
            <a:xfrm>
              <a:off x="9026081" y="5855786"/>
              <a:ext cx="76198" cy="76198"/>
            </a:xfrm>
            <a:prstGeom prst="ellipse">
              <a:avLst/>
            </a:prstGeom>
            <a:solidFill>
              <a:srgbClr val="00B8FF"/>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pPr>
              <a:endParaRPr kumimoji="0" lang="en-US"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endParaRPr>
            </a:p>
          </p:txBody>
        </p:sp>
        <p:sp>
          <p:nvSpPr>
            <p:cNvPr id="30" name="文本框 29"/>
            <p:cNvSpPr txBox="1"/>
            <p:nvPr/>
          </p:nvSpPr>
          <p:spPr>
            <a:xfrm>
              <a:off x="8641785" y="4948483"/>
              <a:ext cx="1143344" cy="830997"/>
            </a:xfrm>
            <a:prstGeom prst="rect">
              <a:avLst/>
            </a:prstGeom>
            <a:noFill/>
          </p:spPr>
          <p:txBody>
            <a:bodyPr wrap="square" rtlCol="0">
              <a:spAutoFit/>
            </a:bodyPr>
            <a:lstStyle/>
            <a:p>
              <a:r>
                <a:rPr lang="en-US" dirty="0" smtClean="0">
                  <a:solidFill>
                    <a:srgbClr val="FF0000"/>
                  </a:solidFill>
                </a:rPr>
                <a:t>Comments reply and potential update</a:t>
              </a:r>
              <a:endParaRPr lang="en-US" dirty="0">
                <a:solidFill>
                  <a:srgbClr val="FF0000"/>
                </a:solidFill>
              </a:endParaRPr>
            </a:p>
          </p:txBody>
        </p:sp>
        <p:sp>
          <p:nvSpPr>
            <p:cNvPr id="32" name="文本框 31"/>
            <p:cNvSpPr txBox="1"/>
            <p:nvPr/>
          </p:nvSpPr>
          <p:spPr>
            <a:xfrm>
              <a:off x="5212215" y="5322393"/>
              <a:ext cx="1888866" cy="461665"/>
            </a:xfrm>
            <a:prstGeom prst="rect">
              <a:avLst/>
            </a:prstGeom>
            <a:noFill/>
          </p:spPr>
          <p:txBody>
            <a:bodyPr wrap="square" rtlCol="0">
              <a:spAutoFit/>
            </a:bodyPr>
            <a:lstStyle/>
            <a:p>
              <a:r>
                <a:rPr lang="en-US" dirty="0" smtClean="0">
                  <a:solidFill>
                    <a:srgbClr val="00B050"/>
                  </a:solidFill>
                </a:rPr>
                <a:t>WG approve PAR/CSD submitted to EC for review </a:t>
              </a:r>
              <a:endParaRPr lang="en-US" dirty="0">
                <a:solidFill>
                  <a:srgbClr val="00B050"/>
                </a:solidFill>
              </a:endParaRPr>
            </a:p>
          </p:txBody>
        </p:sp>
        <p:sp>
          <p:nvSpPr>
            <p:cNvPr id="33" name="文本框 32"/>
            <p:cNvSpPr txBox="1"/>
            <p:nvPr/>
          </p:nvSpPr>
          <p:spPr>
            <a:xfrm>
              <a:off x="7980846" y="5133149"/>
              <a:ext cx="731610" cy="646331"/>
            </a:xfrm>
            <a:prstGeom prst="rect">
              <a:avLst/>
            </a:prstGeom>
            <a:noFill/>
          </p:spPr>
          <p:txBody>
            <a:bodyPr wrap="square" rtlCol="0">
              <a:spAutoFit/>
            </a:bodyPr>
            <a:lstStyle/>
            <a:p>
              <a:r>
                <a:rPr lang="en-US" dirty="0" smtClean="0">
                  <a:solidFill>
                    <a:srgbClr val="00B050"/>
                  </a:solidFill>
                </a:rPr>
                <a:t>EC Review in Feb</a:t>
              </a:r>
              <a:endParaRPr lang="en-US" dirty="0" smtClean="0">
                <a:solidFill>
                  <a:srgbClr val="00B050"/>
                </a:solidFill>
              </a:endParaRPr>
            </a:p>
          </p:txBody>
        </p:sp>
        <p:sp>
          <p:nvSpPr>
            <p:cNvPr id="34" name="文本框 33"/>
            <p:cNvSpPr txBox="1"/>
            <p:nvPr/>
          </p:nvSpPr>
          <p:spPr>
            <a:xfrm>
              <a:off x="5943604" y="6248326"/>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6" name="直接连接符 35"/>
            <p:cNvCxnSpPr/>
            <p:nvPr/>
          </p:nvCxnSpPr>
          <p:spPr bwMode="auto">
            <a:xfrm>
              <a:off x="6373436" y="5867336"/>
              <a:ext cx="0" cy="380990"/>
            </a:xfrm>
            <a:prstGeom prst="line">
              <a:avLst/>
            </a:prstGeom>
            <a:solidFill>
              <a:srgbClr val="00B8FF"/>
            </a:solidFill>
            <a:ln w="28575" cap="flat" cmpd="sng" algn="ctr">
              <a:solidFill>
                <a:schemeClr val="tx1"/>
              </a:solidFill>
              <a:prstDash val="solid"/>
              <a:round/>
              <a:headEnd type="none" w="med" len="med"/>
              <a:tailEnd type="none" w="med" len="med"/>
            </a:ln>
          </p:spPr>
        </p:cxnSp>
        <p:sp>
          <p:nvSpPr>
            <p:cNvPr id="37" name="文本框 36"/>
            <p:cNvSpPr txBox="1"/>
            <p:nvPr/>
          </p:nvSpPr>
          <p:spPr>
            <a:xfrm>
              <a:off x="8999915" y="6236512"/>
              <a:ext cx="1089227" cy="276999"/>
            </a:xfrm>
            <a:prstGeom prst="rect">
              <a:avLst/>
            </a:prstGeom>
            <a:noFill/>
          </p:spPr>
          <p:txBody>
            <a:bodyPr wrap="square" rtlCol="0">
              <a:spAutoFit/>
            </a:bodyPr>
            <a:lstStyle/>
            <a:p>
              <a:r>
                <a:rPr lang="en-US" altLang="zh-CN" dirty="0" smtClean="0"/>
                <a:t>EC meeting</a:t>
              </a:r>
              <a:endParaRPr lang="en-US" altLang="zh-CN" dirty="0"/>
            </a:p>
          </p:txBody>
        </p:sp>
        <p:cxnSp>
          <p:nvCxnSpPr>
            <p:cNvPr id="38" name="直接连接符 37"/>
            <p:cNvCxnSpPr/>
            <p:nvPr/>
          </p:nvCxnSpPr>
          <p:spPr bwMode="auto">
            <a:xfrm>
              <a:off x="9429747" y="5867336"/>
              <a:ext cx="0" cy="452718"/>
            </a:xfrm>
            <a:prstGeom prst="line">
              <a:avLst/>
            </a:prstGeom>
            <a:solidFill>
              <a:srgbClr val="00B8FF"/>
            </a:solidFill>
            <a:ln w="28575" cap="flat" cmpd="sng" algn="ctr">
              <a:solidFill>
                <a:schemeClr val="tx1"/>
              </a:solidFill>
              <a:prstDash val="solid"/>
              <a:round/>
              <a:headEnd type="none" w="med" len="med"/>
              <a:tailEnd type="none" w="med" len="med"/>
            </a:ln>
          </p:spPr>
        </p:cxnSp>
      </p:grpSp>
      <p:sp>
        <p:nvSpPr>
          <p:cNvPr id="39"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12</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EVE,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a:t>agenda</a:t>
            </a:r>
            <a:endParaRPr lang="en-GB" altLang="en-US" dirty="0"/>
          </a:p>
          <a:p>
            <a:pPr eaLnBrk="0" hangingPunct="0">
              <a:defRPr/>
            </a:pPr>
            <a:r>
              <a:rPr lang="en-US" altLang="en-GB" dirty="0" smtClean="0"/>
              <a:t>PAR/CSD comments and resolutions (11-24/0242)</a:t>
            </a:r>
            <a:endParaRPr lang="en-US" altLang="en-GB" dirty="0"/>
          </a:p>
          <a:p>
            <a:pPr eaLnBrk="0" hangingPunct="0">
              <a:defRPr/>
            </a:pPr>
            <a:r>
              <a:rPr lang="en-GB" altLang="en-US" dirty="0"/>
              <a:t>Contribution discussion</a:t>
            </a:r>
            <a:endParaRPr lang="en-GB" altLang="en-US" dirty="0"/>
          </a:p>
          <a:p>
            <a:pPr lvl="1" eaLnBrk="0" hangingPunct="0">
              <a:defRPr/>
            </a:pPr>
            <a:r>
              <a:rPr lang="en-GB" altLang="en-US" sz="2000" i="1" dirty="0"/>
              <a:t>TBD</a:t>
            </a:r>
            <a:r>
              <a:rPr lang="en-GB" altLang="en-US" sz="2000" dirty="0"/>
              <a:t>	</a:t>
            </a:r>
            <a:endParaRPr lang="en-GB" altLang="en-US" sz="2000" dirty="0"/>
          </a:p>
          <a:p>
            <a:pPr eaLnBrk="0" hangingPunct="0">
              <a:defRPr/>
            </a:pPr>
            <a:r>
              <a:rPr lang="en-GB" altLang="en-US" dirty="0"/>
              <a:t>Any other business?</a:t>
            </a:r>
            <a:endParaRPr lang="en-GB" altLang="en-US" dirty="0"/>
          </a:p>
          <a:p>
            <a:pPr lvl="0" eaLnBrk="0" hangingPunct="0">
              <a:defRPr/>
            </a:pPr>
            <a:r>
              <a:rPr lang="en-GB" altLang="en-US" dirty="0" smtClean="0">
                <a:sym typeface="+mn-ea"/>
              </a:rPr>
              <a:t>Recess</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13</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
            </a:r>
            <a:r>
              <a:rPr lang="en-US" altLang="en-GB" dirty="0"/>
              <a:t>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PAR/CSD comments and resolutions (11-24/0242)</a:t>
            </a:r>
            <a:endParaRPr lang="en-US" altLang="en-GB" dirty="0"/>
          </a:p>
          <a:p>
            <a:pPr eaLnBrk="0" hangingPunct="0">
              <a:defRPr/>
            </a:pPr>
            <a:r>
              <a:rPr lang="en-US" altLang="en-GB" dirty="0"/>
              <a:t>Motion to approve PAR/CSD CRs and updated PAR/CSD</a:t>
            </a:r>
            <a:endParaRPr lang="en-US" altLang="en-GB" dirty="0"/>
          </a:p>
          <a:p>
            <a:pPr algn="l" eaLnBrk="0" hangingPunct="0">
              <a:buClrTx/>
              <a:buSzTx/>
              <a:buFontTx/>
              <a:defRPr/>
            </a:pPr>
            <a:r>
              <a:rPr lang="en-US" altLang="en-GB" dirty="0"/>
              <a:t>Contribution discussion</a:t>
            </a:r>
            <a:endParaRPr lang="en-US" altLang="en-GB" dirty="0"/>
          </a:p>
          <a:p>
            <a:pPr lvl="1" algn="l" eaLnBrk="0" hangingPunct="0">
              <a:buClrTx/>
              <a:buSzTx/>
              <a:buFontTx/>
              <a:defRPr/>
            </a:pPr>
            <a:r>
              <a:rPr lang="en-US" altLang="en-GB" sz="2000" dirty="0">
                <a:sym typeface="+mn-ea"/>
              </a:rPr>
              <a:t>11-24/0452, Overview of the 802.11ba PHY, </a:t>
            </a:r>
            <a:r>
              <a:rPr lang="en-US" altLang="en-GB" sz="2000" dirty="0">
                <a:sym typeface="+mn-ea"/>
              </a:rPr>
              <a:t>Steve Shellhammer (Qualcomm)</a:t>
            </a:r>
            <a:endParaRPr lang="en-US" altLang="en-GB" sz="2000" dirty="0">
              <a:sym typeface="+mn-ea"/>
            </a:endParaRPr>
          </a:p>
          <a:p>
            <a:pPr lvl="1" algn="l" eaLnBrk="0" hangingPunct="0">
              <a:buClrTx/>
              <a:buSzTx/>
              <a:buFontTx/>
              <a:defRPr/>
            </a:pPr>
            <a:r>
              <a:rPr lang="en-US" altLang="en-GB" sz="2000" i="1" dirty="0"/>
              <a:t>TBD	</a:t>
            </a:r>
            <a:endParaRPr lang="en-US" altLang="en-GB" sz="2000" i="1"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
            </a:r>
            <a:r>
              <a:rPr lang="en-US" altLang="en-GB" dirty="0"/>
              <a:t>attendance on imat.ieee.org</a:t>
            </a:r>
            <a:endParaRPr lang="en-US" altLang="en-GB" dirty="0"/>
          </a:p>
          <a:p>
            <a:pPr lvl="0" eaLnBrk="0" hangingPunct="0">
              <a:defRPr/>
            </a:pPr>
            <a:r>
              <a:rPr lang="en-US" altLang="en-GB" dirty="0"/>
              <a:t>IEEE-SA IPR policies and meeting rules</a:t>
            </a:r>
            <a:endParaRPr lang="en-US" altLang="en-GB" dirty="0"/>
          </a:p>
          <a:p>
            <a:pPr lvl="0" eaLnBrk="0" hangingPunct="0">
              <a:defRPr/>
            </a:pPr>
            <a:r>
              <a:rPr lang="en-US" altLang="en-GB" dirty="0"/>
              <a:t>Approval of agenda</a:t>
            </a:r>
            <a:endParaRPr lang="en-US" altLang="en-GB" dirty="0"/>
          </a:p>
          <a:p>
            <a:pPr eaLnBrk="0" hangingPunct="0">
              <a:defRPr/>
            </a:pPr>
            <a:r>
              <a:rPr lang="en-US" altLang="en-GB" dirty="0"/>
              <a:t>Contribution discussion</a:t>
            </a:r>
            <a:endParaRPr lang="en-US" altLang="en-GB" dirty="0"/>
          </a:p>
          <a:p>
            <a:pPr lvl="1" algn="l" eaLnBrk="0" hangingPunct="0">
              <a:buClrTx/>
              <a:buSzTx/>
              <a:buFontTx/>
              <a:defRPr/>
            </a:pPr>
            <a:r>
              <a:rPr lang="en-US" altLang="en-GB" sz="2000" i="1" dirty="0"/>
              <a:t>TBD	</a:t>
            </a:r>
            <a:endParaRPr lang="en-US" altLang="en-GB" sz="2000" i="1" dirty="0"/>
          </a:p>
          <a:p>
            <a:pPr algn="l" eaLnBrk="0" hangingPunct="0">
              <a:buClrTx/>
              <a:buSzTx/>
              <a:buFontTx/>
              <a:defRPr/>
            </a:pPr>
            <a:r>
              <a:rPr lang="en-US" altLang="en-GB" dirty="0"/>
              <a:t>Any other business?</a:t>
            </a:r>
            <a:endParaRPr lang="en-US" altLang="en-GB" dirty="0"/>
          </a:p>
          <a:p>
            <a:pPr lvl="0" eaLnBrk="0" hangingPunct="0">
              <a:defRPr/>
            </a:pPr>
            <a:r>
              <a:rPr lang="en-US" altLang="en-GB" dirty="0">
                <a:sym typeface="+mn-ea"/>
              </a:rPr>
              <a:t>Recess</a:t>
            </a:r>
            <a:endParaRPr lang="en-US" altLang="en-GB"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AMP SG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Mar Plenary 2024</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Mar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2024</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a:t>
            </a:r>
            <a:r>
              <a:rPr lang="en-US" altLang="en-US" sz="2000" kern="0" dirty="0" err="1" smtClean="0">
                <a:latin typeface="Arial" panose="020B0604020202020204" pitchFamily="34" charset="0"/>
              </a:rPr>
              <a:t>Shellhammer</a:t>
            </a:r>
            <a:r>
              <a:rPr lang="en-US" altLang="en-US" sz="2000" kern="0" dirty="0" smtClean="0">
                <a:latin typeface="Arial" panose="020B0604020202020204" pitchFamily="34" charset="0"/>
              </a:rPr>
              <a:t> (Qualcomm)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err="1" smtClean="0">
                <a:latin typeface="Arial" panose="020B0604020202020204" pitchFamily="34" charset="0"/>
              </a:rPr>
              <a:t>Hao</a:t>
            </a:r>
            <a:r>
              <a:rPr lang="en-US" altLang="en-US" sz="2000" kern="0" dirty="0" smtClean="0">
                <a:latin typeface="Arial" panose="020B0604020202020204" pitchFamily="34" charset="0"/>
              </a:rPr>
              <a:t> Wang (</a:t>
            </a:r>
            <a:r>
              <a:rPr lang="en-US" altLang="en-US" sz="2000" kern="0" dirty="0" err="1" smtClean="0">
                <a:latin typeface="Arial" panose="020B0604020202020204" pitchFamily="34" charset="0"/>
              </a:rPr>
              <a:t>Tencent</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a:lnSpc>
                <a:spcPct val="90000"/>
              </a:lnSpc>
              <a:buNone/>
              <a:defRPr/>
            </a:pPr>
            <a:r>
              <a:rPr lang="en-US" altLang="en-US" sz="2000" kern="0" dirty="0">
                <a:latin typeface="Arial" panose="020B0604020202020204" pitchFamily="34" charset="0"/>
              </a:rPr>
              <a:t>	</a:t>
            </a:r>
            <a:endParaRPr lang="en-US" altLang="en-US" sz="2000" kern="0" dirty="0">
              <a:latin typeface="Arial" panose="020B060402020202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endParaRPr lang="en-US" altLang="en-GB" dirty="0"/>
          </a:p>
          <a:p>
            <a:pPr lvl="0" eaLnBrk="0" hangingPunct="0">
              <a:defRPr/>
            </a:pPr>
            <a:r>
              <a:rPr lang="en-US" altLang="en-GB" dirty="0"/>
              <a:t>Approval of </a:t>
            </a:r>
            <a:r>
              <a:rPr lang="en-GB" altLang="en-US" dirty="0" smtClean="0"/>
              <a:t>agenda</a:t>
            </a:r>
            <a:endParaRPr lang="en-GB" altLang="en-US" dirty="0" smtClean="0"/>
          </a:p>
          <a:p>
            <a:pPr eaLnBrk="0" hangingPunct="0">
              <a:defRPr/>
            </a:pPr>
            <a:r>
              <a:rPr lang="en-US" altLang="en-GB" dirty="0" smtClean="0"/>
              <a:t>Contribution </a:t>
            </a:r>
            <a:r>
              <a:rPr lang="en-US" altLang="en-GB" dirty="0" smtClean="0"/>
              <a:t>discussion</a:t>
            </a:r>
            <a:endParaRPr lang="en-US" altLang="en-GB" dirty="0" smtClean="0"/>
          </a:p>
          <a:p>
            <a:pPr lvl="1" eaLnBrk="0" hangingPunct="0">
              <a:defRPr/>
            </a:pPr>
            <a:r>
              <a:rPr lang="en-US" altLang="en-US" sz="2100" i="1" dirty="0" smtClean="0">
                <a:solidFill>
                  <a:schemeClr val="tx1"/>
                </a:solidFill>
              </a:rPr>
              <a:t>TBD</a:t>
            </a:r>
            <a:endParaRPr lang="en-US" altLang="en-GB" sz="2100" i="1" dirty="0">
              <a:solidFill>
                <a:schemeClr val="tx1"/>
              </a:solidFill>
            </a:endParaRPr>
          </a:p>
          <a:p>
            <a:pPr eaLnBrk="0" hangingPunct="0">
              <a:defRPr/>
            </a:pPr>
            <a:r>
              <a:rPr lang="en-US" altLang="en-GB" dirty="0" smtClean="0"/>
              <a:t>Teleconference </a:t>
            </a:r>
            <a:r>
              <a:rPr lang="en-US" altLang="en-GB" dirty="0" smtClean="0"/>
              <a:t>Plan</a:t>
            </a:r>
            <a:endParaRPr lang="en-US" altLang="en-GB" dirty="0" smtClean="0"/>
          </a:p>
          <a:p>
            <a:pPr eaLnBrk="0" hangingPunct="0">
              <a:defRPr/>
            </a:pPr>
            <a:r>
              <a:rPr lang="en-US" altLang="en-GB" dirty="0" smtClean="0"/>
              <a:t>Any other business?</a:t>
            </a:r>
            <a:endParaRPr lang="en-US" altLang="en-GB" dirty="0" smtClean="0"/>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en-US" sz="3200" u="sng" kern="0" dirty="0" smtClean="0">
                <a:solidFill>
                  <a:schemeClr val="tx1"/>
                </a:solidFill>
                <a:latin typeface="Calibri" panose="020F0502020204030204" pitchFamily="34" charset="0"/>
                <a:cs typeface="Calibri" panose="020F0502020204030204" pitchFamily="34" charset="0"/>
              </a:rPr>
              <a:t>Instructions for the WG Chair</a:t>
            </a:r>
            <a:endParaRPr lang="zh-CN" altLang="en-US" sz="3200" kern="0" dirty="0"/>
          </a:p>
        </p:txBody>
      </p:sp>
      <p:sp>
        <p:nvSpPr>
          <p:cNvPr id="6" name="内容占位符 2"/>
          <p:cNvSpPr txBox="1"/>
          <p:nvPr/>
        </p:nvSpPr>
        <p:spPr>
          <a:xfrm>
            <a:off x="914400" y="1524050"/>
            <a:ext cx="10361613" cy="4113213"/>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80000"/>
              </a:lnSpc>
              <a:spcAft>
                <a:spcPct val="30000"/>
              </a:spcAft>
              <a:buFont typeface="Monotype Sorts"/>
              <a:buNone/>
            </a:pPr>
            <a:r>
              <a:rPr lang="en-US" altLang="en-US" sz="2000" kern="0"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Show slides 1 through 4 of this presentation</a:t>
            </a:r>
            <a:endParaRPr lang="en-US" altLang="en-US" sz="1600" b="1" kern="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Advise the WG attendees that:</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kern="0" dirty="0" smtClean="0">
                <a:solidFill>
                  <a:schemeClr val="tx1"/>
                </a:solidFill>
                <a:latin typeface="Calibri" panose="020F0502020204030204" pitchFamily="34" charset="0"/>
                <a:cs typeface="Calibri" panose="020F0502020204030204" pitchFamily="34" charset="0"/>
              </a:rPr>
              <a:t>IEEE SA Standards Board Bylaws</a:t>
            </a:r>
            <a:r>
              <a:rPr lang="en-US" altLang="en-US" sz="1400" kern="0" dirty="0" smtClean="0">
                <a:solidFill>
                  <a:schemeClr val="tx1"/>
                </a:solidFill>
                <a:latin typeface="Calibri" panose="020F0502020204030204" pitchFamily="34" charset="0"/>
                <a:cs typeface="Calibri" panose="020F0502020204030204" pitchFamily="34" charset="0"/>
              </a:rPr>
              <a:t>;</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kern="0" dirty="0" smtClean="0">
                <a:solidFill>
                  <a:schemeClr val="tx1"/>
                </a:solidFill>
                <a:latin typeface="Calibri" panose="020F0502020204030204" pitchFamily="34" charset="0"/>
                <a:cs typeface="Calibri" panose="020F0502020204030204" pitchFamily="34" charset="0"/>
              </a:rPr>
            </a:br>
            <a:endParaRPr lang="en-US" altLang="en-US" sz="1600" kern="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kern="0"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kern="0" dirty="0" smtClean="0">
                <a:solidFill>
                  <a:schemeClr val="tx1"/>
                </a:solidFill>
                <a:latin typeface="Calibri" panose="020F0502020204030204" pitchFamily="34" charset="0"/>
                <a:cs typeface="Calibri" panose="020F0502020204030204" pitchFamily="34" charset="0"/>
              </a:rPr>
              <a:t> </a:t>
            </a:r>
            <a:endParaRPr lang="en-US" altLang="en-US" sz="16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endParaRPr lang="en-US" altLang="en-US" sz="1400" kern="0" dirty="0" smtClean="0">
              <a:solidFill>
                <a:schemeClr val="tx1"/>
              </a:solidFill>
              <a:latin typeface="Calibri" panose="020F0502020204030204" pitchFamily="34" charset="0"/>
              <a:cs typeface="Calibri" panose="020F0502020204030204" pitchFamily="34" charset="0"/>
            </a:endParaRPr>
          </a:p>
          <a:p>
            <a:pPr lvl="2">
              <a:lnSpc>
                <a:spcPct val="80000"/>
              </a:lnSpc>
              <a:buSzPct val="150000"/>
              <a:buFont typeface="Arial" panose="020B0604020202020204" pitchFamily="34" charset="0"/>
              <a:buChar char="•"/>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kern="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kern="0"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endParaRPr lang="en-US" altLang="en-US" sz="1400" kern="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kern="0" dirty="0" smtClean="0">
                <a:solidFill>
                  <a:schemeClr val="tx1"/>
                </a:solidFill>
                <a:latin typeface="Calibri" panose="020F0502020204030204" pitchFamily="34" charset="0"/>
                <a:cs typeface="Calibri" panose="020F0502020204030204" pitchFamily="34" charset="0"/>
              </a:rPr>
              <a:t>	Note: </a:t>
            </a:r>
            <a:r>
              <a:rPr lang="en-US" altLang="en-US" sz="1400" b="1" kern="0" dirty="0" smtClean="0">
                <a:solidFill>
                  <a:schemeClr val="tx1"/>
                </a:solidFill>
                <a:latin typeface="Calibri" panose="020F0502020204030204" pitchFamily="34" charset="0"/>
                <a:cs typeface="Calibri" panose="020F0502020204030204" pitchFamily="34" charset="0"/>
              </a:rPr>
              <a:t>WG</a:t>
            </a:r>
            <a:r>
              <a:rPr lang="en-US" altLang="en-US" sz="1400" kern="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endParaRPr lang="en-US" altLang="en-US" sz="1400" kern="0" dirty="0" smtClean="0">
              <a:solidFill>
                <a:schemeClr val="tx1"/>
              </a:solidFill>
              <a:latin typeface="Calibri" panose="020F0502020204030204" pitchFamily="34" charset="0"/>
              <a:cs typeface="Calibri" panose="020F0502020204030204" pitchFamily="34" charset="0"/>
            </a:endParaRPr>
          </a:p>
          <a:p>
            <a:endParaRPr lang="zh-CN" altLang="en-US" sz="1800" kern="0" dirty="0"/>
          </a:p>
        </p:txBody>
      </p:sp>
      <p:sp>
        <p:nvSpPr>
          <p:cNvPr id="7" name="Text Box 1030"/>
          <p:cNvSpPr txBox="1">
            <a:spLocks noChangeArrowheads="1"/>
          </p:cNvSpPr>
          <p:nvPr/>
        </p:nvSpPr>
        <p:spPr bwMode="auto">
          <a:xfrm>
            <a:off x="928688" y="6223776"/>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endParaRPr lang="en-US" altLang="en-US" sz="1400" b="1" dirty="0">
              <a:solidFill>
                <a:schemeClr val="tx1"/>
              </a:solidFill>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endParaRPr lang="en-US" altLang="en-US" sz="2400" b="1" dirty="0">
              <a:latin typeface="Calibri" panose="020F0502020204030204" pitchFamily="34" charset="0"/>
            </a:endParaRP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endParaRPr lang="en-US" altLang="en-US" sz="2400" b="1"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143268" y="607616"/>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466" y="2131015"/>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5"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5"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Show the following slides (or provide them beforehand)</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Advise the standards development group participants that: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Instruct the Secretary to record in the minutes of the relevant meeting: </a:t>
            </a:r>
            <a:endParaRPr lang="en-US" altLang="en-US" sz="1865"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5" dirty="0">
                <a:latin typeface="Arial" panose="020B0604020202020204" pitchFamily="34" charset="0"/>
                <a:cs typeface="Arial" panose="020B0604020202020204" pitchFamily="34" charset="0"/>
              </a:rPr>
              <a:t>That the foregoing information was provided and that the copyright slides were shown (or provided beforehand). </a:t>
            </a:r>
            <a:endParaRPr lang="en-US" altLang="en-US" sz="1865" dirty="0">
              <a:latin typeface="Arial" panose="020B0604020202020204" pitchFamily="34" charset="0"/>
              <a:cs typeface="Arial" panose="020B0604020202020204" pitchFamily="34" charset="0"/>
            </a:endParaRPr>
          </a:p>
        </p:txBody>
      </p:sp>
      <p:sp>
        <p:nvSpPr>
          <p:cNvPr id="7" name="Text Box 4"/>
          <p:cNvSpPr txBox="1"/>
          <p:nvPr/>
        </p:nvSpPr>
        <p:spPr>
          <a:xfrm>
            <a:off x="838338" y="6106081"/>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endParaRPr lang="en-US" altLang="en-US" sz="2400" i="1" dirty="0">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t>Mar 2024</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23936</Words>
  <Application>WPS 演示</Application>
  <PresentationFormat>宽屏</PresentationFormat>
  <Paragraphs>684</Paragraphs>
  <Slides>32</Slides>
  <Notes>0</Notes>
  <HiddenSlides>0</HiddenSlides>
  <MMClips>0</MMClips>
  <ScaleCrop>false</ScaleCrop>
  <HeadingPairs>
    <vt:vector size="8" baseType="variant">
      <vt:variant>
        <vt:lpstr>已用的字体</vt:lpstr>
      </vt:variant>
      <vt:variant>
        <vt:i4>15</vt:i4>
      </vt:variant>
      <vt:variant>
        <vt:lpstr>主题</vt:lpstr>
      </vt:variant>
      <vt:variant>
        <vt:i4>2</vt:i4>
      </vt:variant>
      <vt:variant>
        <vt:lpstr>嵌入 OLE 服务器</vt:lpstr>
      </vt:variant>
      <vt:variant>
        <vt:i4>1</vt:i4>
      </vt:variant>
      <vt:variant>
        <vt:lpstr>幻灯片标题</vt:lpstr>
      </vt:variant>
      <vt:variant>
        <vt:i4>32</vt:i4>
      </vt:variant>
    </vt:vector>
  </HeadingPairs>
  <TitlesOfParts>
    <vt:vector size="50"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Cambria</vt:lpstr>
      <vt:lpstr>微软雅黑</vt:lpstr>
      <vt:lpstr>Arial Black</vt:lpstr>
      <vt:lpstr>Wingdings</vt:lpstr>
      <vt:lpstr>802-11-Submission-16-9</vt:lpstr>
      <vt:lpstr>1_802-11-Submission-16-9</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Sanechips</Company>
  <LinksUpToDate>false</LinksUpToDate>
  <SharedDoc>false</SharedDoc>
  <HyperlinksChanged>false</HyperlinksChanged>
  <AppVersion>14.0000</AppVersion>
  <Manager>Mr. Bo Sun</Manager>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 SG Meeting Agenda</dc:title>
  <dc:creator>Mr. Bo Sun</dc:creator>
  <cp:keywords>Sep 2023</cp:keywords>
  <dc:subject>IEEE 802.11 AMP SG Meeting Agenda</dc:subject>
  <cp:lastModifiedBy>0318003590</cp:lastModifiedBy>
  <cp:revision>164</cp:revision>
  <cp:lastPrinted>2014-11-04T15:04:00Z</cp:lastPrinted>
  <dcterms:created xsi:type="dcterms:W3CDTF">2007-04-17T18:10:00Z</dcterms:created>
  <dcterms:modified xsi:type="dcterms:W3CDTF">2024-03-10T16:24:53Z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