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32" dt="2024-03-12T22:59:39.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2T22:59:36.565" v="1738"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12T21:04:17.212" v="1682" actId="2057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2T21:04:17.212" v="1682"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12T21:03:25.812" v="1663" actId="20577"/>
        <pc:sldMkLst>
          <pc:docMk/>
          <pc:sldMk cId="3814028870" sldId="1039"/>
        </pc:sldMkLst>
        <pc:spChg chg="mod">
          <ac:chgData name="Alfred Asterjadhi" userId="39de57b9-85c0-4fd1-aaac-8ca2b6560ad0" providerId="ADAL" clId="{65BF4D91-7971-4BD5-ACFB-6ADC0D7A16D2}" dt="2024-03-12T21:03:25.812" v="1663" actId="2057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2T22:59:36.565" v="1738" actId="20577"/>
        <pc:sldMkLst>
          <pc:docMk/>
          <pc:sldMk cId="2501485540" sldId="1085"/>
        </pc:sldMkLst>
        <pc:spChg chg="mod">
          <ac:chgData name="Alfred Asterjadhi" userId="39de57b9-85c0-4fd1-aaac-8ca2b6560ad0" providerId="ADAL" clId="{65BF4D91-7971-4BD5-ACFB-6ADC0D7A16D2}" dt="2024-03-11T00:38:36.040" v="954"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2T22:59:36.565" v="1738" actId="2057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2T04:57:14.456" v="1633" actId="20577"/>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2T04:57:14.456" v="1633"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12T22:40:12.691" v="1707" actId="20577"/>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2T22:40:12.691" v="1707" actId="2057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2T04:36:29.736" v="1453" actId="20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2T04:36:29.736" v="1453" actId="20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1T01:01:42.086" v="1066" actId="255"/>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1T01:01:42.086" v="1066" actId="255"/>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2T04:37:15.659" v="1458" actId="20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2T04:37:15.659" v="1458" actId="20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2T21:04:09.179" v="1676"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2T21:04:09.179" v="1676"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2T04:46:05.635" v="1523" actId="14100"/>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2T04:46:05.635" v="1523" actId="14100"/>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2T22:55:46.459" v="1709" actId="20577"/>
        <pc:sldMasterMkLst>
          <pc:docMk/>
          <pc:sldMasterMk cId="0" sldId="2147483648"/>
        </pc:sldMasterMkLst>
        <pc:spChg chg="mod">
          <ac:chgData name="Alfred Asterjadhi" userId="39de57b9-85c0-4fd1-aaac-8ca2b6560ad0" providerId="ADAL" clId="{65BF4D91-7971-4BD5-ACFB-6ADC0D7A16D2}" dt="2024-03-12T22:55:46.459" v="1709"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802.11-24/0237r6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8-00-00be-tgbe-sa1-resolution-to-mlo-mbssid-cids.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312-00-00be-d5-0-cr-for-cid-22055-22192.docx" TargetMode="External"/><Relationship Id="rId3" Type="http://schemas.openxmlformats.org/officeDocument/2006/relationships/hyperlink" Target="https://mentor.ieee.org/802.11/dcn/24/11-24-0368-02-00be-resolutions-for-cid-22177.docx" TargetMode="External"/><Relationship Id="rId7"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21-02-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7-00-00be-initial-sa-ballot-cr-for-35-3-21-2.docx" TargetMode="External"/><Relationship Id="rId5" Type="http://schemas.openxmlformats.org/officeDocument/2006/relationships/hyperlink" Target="https://mentor.ieee.org/802.11/dcn/24/11-24-0324-01-00be-cr-for-802-11be-isb.docx" TargetMode="External"/><Relationship Id="rId4" Type="http://schemas.openxmlformats.org/officeDocument/2006/relationships/hyperlink" Target="https://mentor.ieee.org/802.11/dcn/24/11-24-0291-02-00be-resolution-of-epcs-related-cids-sa-ballot.docx" TargetMode="External"/><Relationship Id="rId9" Type="http://schemas.openxmlformats.org/officeDocument/2006/relationships/hyperlink" Target="https://mentor.ieee.org/802.11/dcn/24/11-24-0319-03-00be-cr-for-miscellaneous-cids-part-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5-00-00be-crs-on-phy-comments-from-initial-sa-ballot.docx" TargetMode="Externa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50-00-00be-cr-for-cids-on-scs.docx" TargetMode="External"/><Relationship Id="rId3" Type="http://schemas.openxmlformats.org/officeDocument/2006/relationships/hyperlink" Target="https://mentor.ieee.org/802.11/dcn/24/11-24-0339-00-00be-sa-ballot-cr-for-35-1.docx" TargetMode="External"/><Relationship Id="rId7" Type="http://schemas.openxmlformats.org/officeDocument/2006/relationships/hyperlink" Target="https://mentor.ieee.org/802.11/dcn/24/11-24-0347-00-00be-sa-ballot-cr-for-a-mpdu-in-eht-ppdu.docx" TargetMode="External"/><Relationship Id="rId2" Type="http://schemas.openxmlformats.org/officeDocument/2006/relationships/hyperlink" Target="https://mentor.ieee.org/802.11/dcn/24/11-24-0305-01-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3-00-00be-initial-sa-cr-emlsr-misc.docx" TargetMode="External"/><Relationship Id="rId5" Type="http://schemas.openxmlformats.org/officeDocument/2006/relationships/hyperlink" Target="https://mentor.ieee.org/802.11/dcn/24/11-24-0341-00-00be-sa-ballot-cr-for-miscellaneous-cids.docx" TargetMode="External"/><Relationship Id="rId4" Type="http://schemas.openxmlformats.org/officeDocument/2006/relationships/hyperlink" Target="https://mentor.ieee.org/802.11/dcn/24/11-24-0340-00-00be-sa-ballot-cr-for-35-3-16-8-3.docx" TargetMode="External"/><Relationship Id="rId9" Type="http://schemas.openxmlformats.org/officeDocument/2006/relationships/hyperlink" Target="https://mentor.ieee.org/802.11/dcn/24/11-24-0356-00-00be-sa-ballot-cr-for-str.docx"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261-00-00be-sa-ballot-cr-for-ttlm-element.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4/11-24-0588-00-00be-tgbe-sa1-resolution-to-mlo-mbssid-cids.docx" TargetMode="External"/><Relationship Id="rId2" Type="http://schemas.openxmlformats.org/officeDocument/2006/relationships/hyperlink" Target="https://mentor.ieee.org/802.11/dcn/24/11-24-0483-00-00be-cr-for-eht-link-adaptation.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726803196"/>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Resolutions for CID 22177</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Jianhan Liu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588r0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err="1">
                          <a:effectLst/>
                          <a:latin typeface="+mn-lt"/>
                          <a:ea typeface="Times New Roman" panose="02020603050405020304" pitchFamily="18" charset="0"/>
                        </a:rPr>
                        <a:t>TGbe</a:t>
                      </a:r>
                      <a:r>
                        <a:rPr lang="en-US" sz="1000" dirty="0">
                          <a:effectLst/>
                          <a:latin typeface="+mn-lt"/>
                          <a:ea typeface="Times New Roman" panose="02020603050405020304" pitchFamily="18" charset="0"/>
                        </a:rPr>
                        <a:t> SA1 Resolution to MLO MBSSID CIDs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 Montemurro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259472918"/>
              </p:ext>
            </p:extLst>
          </p:nvPr>
        </p:nvGraphicFramePr>
        <p:xfrm>
          <a:off x="851217" y="1582301"/>
          <a:ext cx="7736268" cy="38565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7"/>
                        </a:rPr>
                        <a:t>305r0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23554799"/>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35.3.21.2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22056696"/>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66746948"/>
              </p:ext>
            </p:extLst>
          </p:nvPr>
        </p:nvGraphicFramePr>
        <p:xfrm>
          <a:off x="851217" y="1582301"/>
          <a:ext cx="7736268" cy="2911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hlinkClick r:id="rId2"/>
              </a:rPr>
              <a:t>321r2</a:t>
            </a:r>
            <a:r>
              <a:rPr lang="en-US" sz="1200" b="0" i="0" strike="noStrike" dirty="0">
                <a:solidFill>
                  <a:srgbClr val="FF0000"/>
                </a:solidFill>
                <a:effectLst/>
              </a:rPr>
              <a:t> </a:t>
            </a:r>
            <a:r>
              <a:rPr lang="en-US" sz="1200" b="0" i="0" strike="noStrike" dirty="0">
                <a:solidFill>
                  <a:schemeClr val="tx1"/>
                </a:solidFill>
                <a:effectLst/>
              </a:rPr>
              <a:t>Initial SA Ballot CR for CID 22159		Juseong Moon		 	[1C SP]</a:t>
            </a:r>
          </a:p>
          <a:p>
            <a:pPr lvl="1">
              <a:buFont typeface="Arial" panose="020B0604020202020204" pitchFamily="34" charset="0"/>
              <a:buChar char="•"/>
            </a:pPr>
            <a:r>
              <a:rPr lang="en-US" sz="1200" b="0" i="0" strike="noStrike" dirty="0">
                <a:solidFill>
                  <a:schemeClr val="tx1"/>
                </a:solidFill>
                <a:effectLst/>
                <a:hlinkClick r:id="rId3"/>
              </a:rPr>
              <a:t>368r2</a:t>
            </a:r>
            <a:r>
              <a:rPr lang="en-US" sz="1200" b="0" i="0" strike="noStrike" dirty="0">
                <a:solidFill>
                  <a:schemeClr val="tx1"/>
                </a:solidFill>
                <a:effectLst/>
              </a:rPr>
              <a:t> Resolutions for CID 22177			</a:t>
            </a:r>
            <a:r>
              <a:rPr lang="en-US" sz="1200" b="0" i="0" strike="noStrike" dirty="0" err="1">
                <a:solidFill>
                  <a:schemeClr val="tx1"/>
                </a:solidFill>
                <a:effectLst/>
              </a:rPr>
              <a:t>Kaiying</a:t>
            </a:r>
            <a:r>
              <a:rPr lang="en-US" sz="1200" b="0" i="0" strike="noStrike" dirty="0">
                <a:solidFill>
                  <a:schemeClr val="tx1"/>
                </a:solidFill>
                <a:effectLst/>
              </a:rPr>
              <a:t> Lu			[1C SP]</a:t>
            </a:r>
          </a:p>
          <a:p>
            <a:pPr lvl="1">
              <a:buFont typeface="Arial" panose="020B0604020202020204" pitchFamily="34" charset="0"/>
              <a:buChar char="•"/>
            </a:pPr>
            <a:r>
              <a:rPr lang="en-US" sz="1200" b="0" i="0" strike="noStrike" dirty="0">
                <a:solidFill>
                  <a:schemeClr val="tx1"/>
                </a:solidFill>
                <a:effectLst/>
                <a:hlinkClick r:id="rId4"/>
              </a:rPr>
              <a:t>291r2</a:t>
            </a:r>
            <a:r>
              <a:rPr lang="en-US" sz="1200" b="0" i="0" strike="noStrike" dirty="0">
                <a:solidFill>
                  <a:schemeClr val="tx1"/>
                </a:solidFill>
                <a:effectLst/>
              </a:rPr>
              <a:t> Resolution of EPCS-related CIDs (SA Ballot)	John </a:t>
            </a:r>
            <a:r>
              <a:rPr lang="en-US" sz="1200" b="0" i="0" strike="noStrike" dirty="0" err="1">
                <a:solidFill>
                  <a:schemeClr val="tx1"/>
                </a:solidFill>
                <a:effectLst/>
              </a:rPr>
              <a:t>Wullert</a:t>
            </a:r>
            <a:r>
              <a:rPr lang="en-US" sz="1200" b="0" i="0" strike="noStrike" dirty="0">
                <a:solidFill>
                  <a:schemeClr val="tx1"/>
                </a:solidFill>
                <a:effectLst/>
              </a:rPr>
              <a:t>			[1C SP]</a:t>
            </a:r>
          </a:p>
          <a:p>
            <a:pPr lvl="1">
              <a:buFont typeface="Arial" panose="020B0604020202020204" pitchFamily="34" charset="0"/>
              <a:buChar char="•"/>
            </a:pPr>
            <a:r>
              <a:rPr lang="en-US" sz="1200" b="0" i="0" strike="noStrike" dirty="0">
                <a:solidFill>
                  <a:srgbClr val="FF0000"/>
                </a:solidFill>
                <a:effectLst/>
                <a:hlinkClick r:id="rId5"/>
              </a:rPr>
              <a:t>324r0</a:t>
            </a:r>
            <a:r>
              <a:rPr lang="en-US" sz="1200" b="0" i="0" strike="noStrike" dirty="0">
                <a:solidFill>
                  <a:schemeClr val="tx1"/>
                </a:solidFill>
                <a:effectLst/>
              </a:rPr>
              <a:t> CR for 802.11be ISB				Laurent Cariou		43</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6"/>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7"/>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US" sz="1200" b="0" i="0" strike="noStrike" dirty="0">
                <a:solidFill>
                  <a:srgbClr val="FF0000"/>
                </a:solidFill>
                <a:effectLst/>
                <a:hlinkClick r:id="rId8"/>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chemeClr val="tx1"/>
                </a:solidFill>
                <a:effectLst/>
                <a:hlinkClick r:id="rId9"/>
              </a:rPr>
              <a:t>319r3</a:t>
            </a:r>
            <a:r>
              <a:rPr lang="en-US" sz="1200" b="0" i="0" strike="noStrike" dirty="0">
                <a:solidFill>
                  <a:schemeClr val="tx1"/>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hlinkClick r:id="rId5"/>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1">
              <a:buFont typeface="Arial" panose="020B0604020202020204" pitchFamily="34" charset="0"/>
              <a:buChar char="•"/>
            </a:pPr>
            <a:r>
              <a:rPr lang="en-US" sz="1200">
                <a:solidFill>
                  <a:schemeClr val="tx1"/>
                </a:solidFill>
              </a:rPr>
              <a:t>Other submissions?</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nn-NO" sz="1200" b="0" i="0" strike="noStrike" dirty="0">
                <a:solidFill>
                  <a:srgbClr val="FF0000"/>
                </a:solidFill>
                <a:effectLst/>
                <a:hlinkClick r:id="rId2"/>
              </a:rPr>
              <a:t>305r1</a:t>
            </a:r>
            <a:r>
              <a:rPr lang="nn-NO" sz="1200" b="0" i="0" strike="noStrike" dirty="0">
                <a:solidFill>
                  <a:srgbClr val="FF0000"/>
                </a:solidFill>
                <a:effectLst/>
              </a:rPr>
              <a:t> </a:t>
            </a:r>
            <a:r>
              <a:rPr lang="nn-NO" sz="1200" b="0" i="0" strike="noStrike" dirty="0">
                <a:solidFill>
                  <a:schemeClr val="tx1"/>
                </a:solidFill>
                <a:effectLst/>
              </a:rPr>
              <a:t>SA-CR-for-RCM-relevant-CIDs				Jay Yang		 </a:t>
            </a:r>
            <a:r>
              <a:rPr lang="nn-NO" sz="1200" b="0" i="0" strike="noStrike">
                <a:solidFill>
                  <a:schemeClr val="tx1"/>
                </a:solidFill>
                <a:effectLst/>
              </a:rPr>
              <a:t>[3C SP]</a:t>
            </a:r>
            <a:endParaRPr lang="nn-NO" sz="12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hlinkClick r:id="rId3"/>
              </a:rPr>
              <a:t>339r0</a:t>
            </a:r>
            <a:r>
              <a:rPr lang="en-US" sz="1200" b="0" i="0" strike="noStrike" dirty="0">
                <a:solidFill>
                  <a:srgbClr val="FF0000"/>
                </a:solidFill>
                <a:effectLst/>
              </a:rPr>
              <a:t>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hlinkClick r:id="rId4"/>
              </a:rPr>
              <a:t>340r0</a:t>
            </a:r>
            <a:r>
              <a:rPr lang="en-US" sz="1200" b="0" i="0" strike="noStrike" dirty="0">
                <a:solidFill>
                  <a:srgbClr val="FF0000"/>
                </a:solidFill>
                <a:effectLst/>
              </a:rPr>
              <a:t> </a:t>
            </a:r>
            <a:r>
              <a:rPr lang="en-US" sz="1200" b="0" i="0" strike="noStrike" dirty="0">
                <a:solidFill>
                  <a:schemeClr val="tx1"/>
                </a:solidFill>
                <a:effectLst/>
              </a:rPr>
              <a:t>SA Ballot CR for 35.3.16.8.3				Ming Gan		4</a:t>
            </a:r>
          </a:p>
          <a:p>
            <a:pPr lvl="1">
              <a:buFont typeface="Arial" panose="020B0604020202020204" pitchFamily="34" charset="0"/>
              <a:buChar char="•"/>
            </a:pPr>
            <a:r>
              <a:rPr lang="en-US" sz="1200" b="0" i="0" strike="noStrike" dirty="0">
                <a:solidFill>
                  <a:srgbClr val="FF0000"/>
                </a:solidFill>
                <a:effectLst/>
                <a:hlinkClick r:id="rId5"/>
              </a:rPr>
              <a:t>341r0</a:t>
            </a:r>
            <a:r>
              <a:rPr lang="en-US" sz="1200" b="0" i="0" strike="noStrike" dirty="0">
                <a:solidFill>
                  <a:srgbClr val="FF0000"/>
                </a:solidFill>
                <a:effectLst/>
              </a:rPr>
              <a:t>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hlinkClick r:id="rId6"/>
              </a:rPr>
              <a:t>343r0</a:t>
            </a:r>
            <a:r>
              <a:rPr lang="en-US" sz="1200" b="0" i="0" strike="noStrike" dirty="0">
                <a:solidFill>
                  <a:srgbClr val="FF0000"/>
                </a:solidFill>
                <a:effectLst/>
              </a:rPr>
              <a:t>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hlinkClick r:id="rId7"/>
              </a:rPr>
              <a:t>347r0</a:t>
            </a:r>
            <a:r>
              <a:rPr lang="en-US" sz="1200" b="0" i="0" strike="noStrike" dirty="0">
                <a:solidFill>
                  <a:srgbClr val="FF0000"/>
                </a:solidFill>
                <a:effectLst/>
              </a:rPr>
              <a:t>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hlinkClick r:id="rId8"/>
              </a:rPr>
              <a:t>350r0</a:t>
            </a:r>
            <a:r>
              <a:rPr lang="en-US" sz="1200" b="0" i="0" strike="noStrike" dirty="0">
                <a:solidFill>
                  <a:srgbClr val="FF0000"/>
                </a:solidFill>
                <a:effectLst/>
              </a:rPr>
              <a:t>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hlinkClick r:id="rId9"/>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dirty="0">
                <a:solidFill>
                  <a:srgbClr val="FF0000"/>
                </a:solidFill>
              </a:rPr>
              <a:t>578r0</a:t>
            </a:r>
            <a:r>
              <a:rPr lang="en-US" sz="1200" dirty="0">
                <a:solidFill>
                  <a:schemeClr val="tx1"/>
                </a:solidFill>
              </a:rPr>
              <a:t> Channel Usage						Brian Hart		1</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hlinkClick r:id="rId2"/>
              </a:rPr>
              <a:t>261r0</a:t>
            </a:r>
            <a:r>
              <a:rPr lang="en-US" sz="1200" b="0" i="0" strike="noStrike" dirty="0">
                <a:solidFill>
                  <a:srgbClr val="FF0000"/>
                </a:solidFill>
                <a:effectLst/>
              </a:rPr>
              <a:t>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tx1"/>
                </a:solidFill>
                <a:hlinkClick r:id="rId2"/>
              </a:rPr>
              <a:t>483r0</a:t>
            </a:r>
            <a:r>
              <a:rPr lang="en-US" sz="1600" b="0" dirty="0">
                <a:solidFill>
                  <a:schemeClr val="tx1"/>
                </a:solidFill>
              </a:rPr>
              <a:t> CR for EHT link adaptation						Bo Gong			[2C]</a:t>
            </a:r>
          </a:p>
          <a:p>
            <a:pPr>
              <a:buFont typeface="Arial" panose="020B0604020202020204" pitchFamily="34" charset="0"/>
              <a:buChar char="•"/>
            </a:pPr>
            <a:r>
              <a:rPr lang="en-US" sz="1600" b="0" dirty="0">
                <a:solidFill>
                  <a:srgbClr val="FF0000"/>
                </a:solidFill>
                <a:hlinkClick r:id="rId3"/>
              </a:rPr>
              <a:t>24/588</a:t>
            </a:r>
            <a:r>
              <a:rPr lang="en-US" sz="1600" b="0" dirty="0">
                <a:solidFill>
                  <a:srgbClr val="FF0000"/>
                </a:solidFill>
              </a:rPr>
              <a:t> </a:t>
            </a:r>
            <a:r>
              <a:rPr lang="en-US" sz="1600" b="0" dirty="0" err="1">
                <a:solidFill>
                  <a:schemeClr val="tx1"/>
                </a:solidFill>
              </a:rPr>
              <a:t>TGbe</a:t>
            </a:r>
            <a:r>
              <a:rPr lang="en-US" sz="1600" b="0" dirty="0">
                <a:solidFill>
                  <a:schemeClr val="tx1"/>
                </a:solidFill>
              </a:rPr>
              <a:t> SA1 Resolution to MLO MBSSID CIDs		Michael Montemurro [4C]</a:t>
            </a:r>
          </a:p>
          <a:p>
            <a:pPr>
              <a:buFont typeface="Arial" panose="020B0604020202020204" pitchFamily="34" charset="0"/>
              <a:buChar char="•"/>
            </a:pPr>
            <a:r>
              <a:rPr lang="en-US" sz="1600" b="0" dirty="0">
                <a:solidFill>
                  <a:srgbClr val="FF0000"/>
                </a:solidFill>
              </a:rPr>
              <a:t>24/374</a:t>
            </a:r>
            <a:r>
              <a:rPr lang="en-US" sz="1600" b="0" dirty="0"/>
              <a:t> CR for CID 22179 and 22180					Bo Gong			[2C]</a:t>
            </a:r>
          </a:p>
          <a:p>
            <a:pPr>
              <a:buFont typeface="Arial" panose="020B0604020202020204" pitchFamily="34" charset="0"/>
              <a:buChar char="•"/>
            </a:pPr>
            <a:r>
              <a:rPr lang="en-US" sz="1600"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163234</TotalTime>
  <Words>5262</Words>
  <Application>Microsoft Office PowerPoint</Application>
  <PresentationFormat>On-screen Show (4:3)</PresentationFormat>
  <Paragraphs>940</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2024-03-12T22:59:40Z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