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112" r:id="rId49"/>
    <p:sldId id="1063" r:id="rId50"/>
    <p:sldId id="1064" r:id="rId51"/>
    <p:sldId id="1113" r:id="rId52"/>
    <p:sldId id="1103" r:id="rId53"/>
    <p:sldId id="1100" r:id="rId54"/>
    <p:sldId id="1114" r:id="rId55"/>
    <p:sldId id="1104" r:id="rId56"/>
    <p:sldId id="1105"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265" dt="2024-03-13T15:23:43.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13T16:15:54.878" v="4754" actId="14100"/>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09T20:19:18.922" v="1790"/>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1T04:48:00.655" v="2648"/>
        <pc:sldMkLst>
          <pc:docMk/>
          <pc:sldMk cId="3814028870" sldId="1039"/>
        </pc:sldMkLst>
        <pc:spChg chg="mod">
          <ac:chgData name="Alfred Asterjadhi" userId="39de57b9-85c0-4fd1-aaac-8ca2b6560ad0" providerId="ADAL" clId="{6DB0D687-C88D-4306-A291-1C75F3A322C2}" dt="2024-03-11T04:48:00.655" v="2648"/>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3T15:49:24.172" v="4694" actId="20577"/>
        <pc:sldMkLst>
          <pc:docMk/>
          <pc:sldMk cId="1079960312" sldId="1100"/>
        </pc:sldMkLst>
        <pc:spChg chg="mod">
          <ac:chgData name="Alfred Asterjadhi" userId="39de57b9-85c0-4fd1-aaac-8ca2b6560ad0" providerId="ADAL" clId="{6DB0D687-C88D-4306-A291-1C75F3A322C2}" dt="2024-03-11T03:58:16.219" v="1850" actId="6549"/>
          <ac:spMkLst>
            <pc:docMk/>
            <pc:sldMk cId="1079960312" sldId="1100"/>
            <ac:spMk id="2" creationId="{4B5F0D0E-8BB7-48AB-9160-728B8B3399A2}"/>
          </ac:spMkLst>
        </pc:spChg>
        <pc:spChg chg="mod">
          <ac:chgData name="Alfred Asterjadhi" userId="39de57b9-85c0-4fd1-aaac-8ca2b6560ad0" providerId="ADAL" clId="{6DB0D687-C88D-4306-A291-1C75F3A322C2}" dt="2024-03-13T15:49:24.172" v="4694" actId="2057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6:15:54.878" v="4754" actId="14100"/>
        <pc:sldMkLst>
          <pc:docMk/>
          <pc:sldMk cId="2496265761" sldId="1103"/>
        </pc:sldMkLst>
        <pc:spChg chg="mod">
          <ac:chgData name="Alfred Asterjadhi" userId="39de57b9-85c0-4fd1-aaac-8ca2b6560ad0" providerId="ADAL" clId="{6DB0D687-C88D-4306-A291-1C75F3A322C2}" dt="2024-03-11T03:58:59.515" v="1856" actId="20577"/>
          <ac:spMkLst>
            <pc:docMk/>
            <pc:sldMk cId="2496265761" sldId="1103"/>
            <ac:spMk id="2" creationId="{4B5F0D0E-8BB7-48AB-9160-728B8B3399A2}"/>
          </ac:spMkLst>
        </pc:spChg>
        <pc:spChg chg="mod">
          <ac:chgData name="Alfred Asterjadhi" userId="39de57b9-85c0-4fd1-aaac-8ca2b6560ad0" providerId="ADAL" clId="{6DB0D687-C88D-4306-A291-1C75F3A322C2}" dt="2024-03-13T16:15:54.878" v="4754" actId="14100"/>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2T22:47:31.046" v="4305"/>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2T22:47:31.046" v="4305"/>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2T05:14:23.601" v="3802"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2T05:14:23.601" v="3802"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2T22:45:13.427" v="4287"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2T22:45:13.427" v="4287"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2T19:24:45.195" v="4210" actId="20577"/>
        <pc:sldMkLst>
          <pc:docMk/>
          <pc:sldMk cId="3684869715" sldId="1112"/>
        </pc:sldMkLst>
        <pc:spChg chg="mod">
          <ac:chgData name="Alfred Asterjadhi" userId="39de57b9-85c0-4fd1-aaac-8ca2b6560ad0" providerId="ADAL" clId="{6DB0D687-C88D-4306-A291-1C75F3A322C2}" dt="2024-03-12T19:24:45.195" v="4210"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3T06:27:43.844" v="4484" actId="14100"/>
        <pc:sldMkLst>
          <pc:docMk/>
          <pc:sldMk cId="2132934075" sldId="1113"/>
        </pc:sldMkLst>
        <pc:spChg chg="mod">
          <ac:chgData name="Alfred Asterjadhi" userId="39de57b9-85c0-4fd1-aaac-8ca2b6560ad0" providerId="ADAL" clId="{6DB0D687-C88D-4306-A291-1C75F3A322C2}" dt="2024-03-13T06:27:43.844" v="4484" actId="14100"/>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3T15:49:32.782" v="4707" actId="113"/>
        <pc:sldMkLst>
          <pc:docMk/>
          <pc:sldMk cId="2871942750" sldId="1114"/>
        </pc:sldMkLst>
        <pc:spChg chg="mod">
          <ac:chgData name="Alfred Asterjadhi" userId="39de57b9-85c0-4fd1-aaac-8ca2b6560ad0" providerId="ADAL" clId="{6DB0D687-C88D-4306-A291-1C75F3A322C2}" dt="2024-03-13T15:49:32.782" v="4707" actId="113"/>
          <ac:spMkLst>
            <pc:docMk/>
            <pc:sldMk cId="2871942750" sldId="1114"/>
            <ac:spMk id="3" creationId="{7238D357-906C-0607-293E-358D67EAC46E}"/>
          </ac:spMkLst>
        </pc:spChg>
      </pc:sldChg>
      <pc:sldMasterChg chg="modSp mod">
        <pc:chgData name="Alfred Asterjadhi" userId="39de57b9-85c0-4fd1-aaac-8ca2b6560ad0" providerId="ADAL" clId="{6DB0D687-C88D-4306-A291-1C75F3A322C2}" dt="2024-03-13T15:50:44.087" v="4710" actId="20577"/>
        <pc:sldMasterMkLst>
          <pc:docMk/>
          <pc:sldMasterMk cId="0" sldId="2147483648"/>
        </pc:sldMasterMkLst>
        <pc:spChg chg="mod">
          <ac:chgData name="Alfred Asterjadhi" userId="39de57b9-85c0-4fd1-aaac-8ca2b6560ad0" providerId="ADAL" clId="{6DB0D687-C88D-4306-A291-1C75F3A322C2}" dt="2024-03-13T15:50:44.087" v="4710"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001-00-00bn-dl-mu-ext-ppdus.pptx"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7" Type="http://schemas.openxmlformats.org/officeDocument/2006/relationships/hyperlink" Target="https://mentor.ieee.org/802.11/dcn/24/11-24-0224-00-00bn-discussion-on-a-ppdu-follow-up.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10-00-00bn-high-level-thoughts-on-ldpc-rate-matching-design-for-11bn.pptx" TargetMode="External"/><Relationship Id="rId5" Type="http://schemas.openxmlformats.org/officeDocument/2006/relationships/hyperlink" Target="https://mentor.ieee.org/802.11/dcn/24/11-24-0187-00-00bn-clarifications-on-the-ldpc-rate-matching.pptx" TargetMode="External"/><Relationship Id="rId4" Type="http://schemas.openxmlformats.org/officeDocument/2006/relationships/hyperlink" Target="https://mentor.ieee.org/802.11/dcn/24/11-24-0395-00-00bn-mu-csi-fb-type-for-non-tb-sound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2007-01-00bn-enhancement-of-bsr.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27-00-00bn-11bn-power-save.pptx" TargetMode="External"/><Relationship Id="rId5" Type="http://schemas.openxmlformats.org/officeDocument/2006/relationships/hyperlink" Target="https://mentor.ieee.org/802.11/dcn/23/11-23-2126-00-00bn-low-latency-channel-access-follow-up.pptx" TargetMode="External"/><Relationship Id="rId4" Type="http://schemas.openxmlformats.org/officeDocument/2006/relationships/hyperlink" Target="https://mentor.ieee.org/802.11/dcn/23/11-23-2063-00-00bn-enhanced-acknowledgement-for-low-latency-communication-follow-up.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468-00-00bn-dru-tone-plan-for-11bn.pptx" TargetMode="External"/><Relationship Id="rId7"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4/11-24-0429-00-00bn-range-extension-with-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77-01-00bn-high-level-perspective-on-dru-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3/11-23-2127-00-00bn-11bn-power-save.pptx" TargetMode="External"/><Relationship Id="rId2" Type="http://schemas.openxmlformats.org/officeDocument/2006/relationships/hyperlink" Target="https://mentor.ieee.org/802.11/dcn/23/11-23-2126-00-00bn-low-latency-channel-acces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1-00-00bn-txop-bandwidth-expansio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1103-00-0uhr-in-device-interference-discussion.pptx" TargetMode="External"/><Relationship Id="rId3" Type="http://schemas.openxmlformats.org/officeDocument/2006/relationships/hyperlink" Target="https://mentor.ieee.org/802.11/dcn/23/11-23-2003-01-00bn-client-power-save.pptx" TargetMode="External"/><Relationship Id="rId7" Type="http://schemas.openxmlformats.org/officeDocument/2006/relationships/hyperlink" Target="https://mentor.ieee.org/802.11/dcn/23/11-23-2002-02-00bn-in-device-coexistence-and-interference-follow-up.pptx" TargetMode="External"/><Relationship Id="rId2" Type="http://schemas.openxmlformats.org/officeDocument/2006/relationships/hyperlink" Target="https://mentor.ieee.org/802.11/dcn/23/11-23-1875-01-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40-01-00bn-enabling-ap-power-save-follow-up.pptx" TargetMode="External"/><Relationship Id="rId5"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65-02-00bn-dynamic-power-save-follow-up.pptx" TargetMode="External"/><Relationship Id="rId9" Type="http://schemas.openxmlformats.org/officeDocument/2006/relationships/hyperlink" Target="https://mentor.ieee.org/802.11/dcn/24/11-24-0097-00-00bn-ap-power-management-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417-00-00bn-impact-of-tx-evm-on-mimo-detection-follow-up.pptx" TargetMode="External"/><Relationship Id="rId3" Type="http://schemas.openxmlformats.org/officeDocument/2006/relationships/hyperlink" Target="https://mentor.ieee.org/802.11/dcn/24/11-24-0500-00-00bn-follow-up-on-high-level-thoughts-on-dru-design.pptx" TargetMode="External"/><Relationship Id="rId7" Type="http://schemas.openxmlformats.org/officeDocument/2006/relationships/hyperlink" Target="https://mentor.ieee.org/802.11/dcn/24/11-24-0457-00-00bn-hierarchical-modulation-for-802-11-initial-results.pptx" TargetMode="External"/><Relationship Id="rId12" Type="http://schemas.openxmlformats.org/officeDocument/2006/relationships/hyperlink" Target="https://mentor.ieee.org/802.11/dcn/24/11-24-0508-00-00bn-extended-6-ghz-channelization.pptx" TargetMode="External"/><Relationship Id="rId2" Type="http://schemas.openxmlformats.org/officeDocument/2006/relationships/hyperlink" Target="https://mentor.ieee.org/802.11/dcn/24/11-24-0476-00-00bn-11-24-xxxx-00-tone-plan-design-principles-for-distributed-ru-v0.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9-03-00bn-hierarchical-modulation-for-802-11.pptx" TargetMode="External"/><Relationship Id="rId11" Type="http://schemas.openxmlformats.org/officeDocument/2006/relationships/hyperlink" Target="https://mentor.ieee.org/802.11/dcn/24/11-24-0437-00-00bn-interference-mitigation-for-improved-reliability-more-insights.pptx" TargetMode="External"/><Relationship Id="rId5" Type="http://schemas.openxmlformats.org/officeDocument/2006/relationships/hyperlink" Target="https://mentor.ieee.org/802.11/dcn/24/11-24-0520-00-00bn-discussion-on-dru.pptx" TargetMode="External"/><Relationship Id="rId10" Type="http://schemas.openxmlformats.org/officeDocument/2006/relationships/hyperlink" Target="https://mentor.ieee.org/802.11/dcn/24/11-24-0435-00-00bn-ideas-related-to-achieving-ultra-high-reliability.pptx" TargetMode="External"/><Relationship Id="rId4" Type="http://schemas.openxmlformats.org/officeDocument/2006/relationships/hyperlink" Target="https://mentor.ieee.org/802.11/dcn/24/11-24-0501-00-00bn-pilot-design-considerations-for-dru.pptx" TargetMode="External"/><Relationship Id="rId9" Type="http://schemas.openxmlformats.org/officeDocument/2006/relationships/hyperlink" Target="https://mentor.ieee.org/802.11/dcn/24/11-24-0428-00-00bn-uhr-preamble-design-options.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031-00-00bn-deterministic-backoff.pptx" TargetMode="External"/><Relationship Id="rId7" Type="http://schemas.openxmlformats.org/officeDocument/2006/relationships/hyperlink" Target="https://mentor.ieee.org/802.11/dcn/24/11-24-0074-00-00bn-relay-operation-follow-up.pptx" TargetMode="External"/><Relationship Id="rId2" Type="http://schemas.openxmlformats.org/officeDocument/2006/relationships/hyperlink" Target="https://mentor.ieee.org/802.11/dcn/23/11-23-2211-00-00bn-txop-bandwidth-expan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4/11-24-0042-00-00bn-thoughts-on-flexible-control-frames.pptx"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3/11-23-1517-00-0uhr-follow-up-on-the-relay-transmission.pptx" TargetMode="External"/><Relationship Id="rId13" Type="http://schemas.openxmlformats.org/officeDocument/2006/relationships/hyperlink" Target="https://mentor.ieee.org/802.11/dcn/23/11-23-1889-00-00bn-considerations-for-relay-operation-in-next-generation-wi-fi-networks.pptx" TargetMode="External"/><Relationship Id="rId18" Type="http://schemas.openxmlformats.org/officeDocument/2006/relationships/hyperlink" Target="https://mentor.ieee.org/802.11/dcn/23/11-23-1955-01-00bn-considerations-for-relay-operation-in-next-generation-wi-fi-networks-part-3.pptx" TargetMode="External"/><Relationship Id="rId3" Type="http://schemas.openxmlformats.org/officeDocument/2006/relationships/hyperlink" Target="https://mentor.ieee.org/802.11/dcn/23/11-23-1138-01-0uhr-features-to-consider-for-efficient-relay-operation.pptx" TargetMode="External"/><Relationship Id="rId21" Type="http://schemas.openxmlformats.org/officeDocument/2006/relationships/hyperlink" Target="https://mentor.ieee.org/802.11/dcn/24/11-24-0105-00-00bn-txop-for-relay-communication-in-11bn.pptx" TargetMode="External"/><Relationship Id="rId7" Type="http://schemas.openxmlformats.org/officeDocument/2006/relationships/hyperlink" Target="https://mentor.ieee.org/802.11/dcn/23/11-23-1450-01-0uhr-consideration-on-uhr-relay-architecture.pptx" TargetMode="External"/><Relationship Id="rId12" Type="http://schemas.openxmlformats.org/officeDocument/2006/relationships/hyperlink" Target="https://mentor.ieee.org/802.11/dcn/23/11-23-1840-02-00bn-relay-for-11bn.pptx" TargetMode="External"/><Relationship Id="rId17"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2/11-22-1908-01-0uhr-uhr-rate-vs-range-enhancement-with-relay.pptx" TargetMode="External"/><Relationship Id="rId16" Type="http://schemas.openxmlformats.org/officeDocument/2006/relationships/hyperlink" Target="https://mentor.ieee.org/802.11/dcn/23/11-23-1948-00-00bn-txop-sharing-based-ul-relaying.pptx" TargetMode="External"/><Relationship Id="rId20"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75-00-0uhr-uhr-relay-follow-up.pptx" TargetMode="External"/><Relationship Id="rId11" Type="http://schemas.openxmlformats.org/officeDocument/2006/relationships/hyperlink" Target="https://mentor.ieee.org/802.11/dcn/23/11-23-1839-00-00bn-evaluation-for-the-relay-transmission.pptx" TargetMode="External"/><Relationship Id="rId5" Type="http://schemas.openxmlformats.org/officeDocument/2006/relationships/hyperlink" Target="https://mentor.ieee.org/802.11/dcn/23/11-23-1146-01-0uhr-relaying-for-low-latency-traffic-in-uhr.pptx" TargetMode="External"/><Relationship Id="rId15" Type="http://schemas.openxmlformats.org/officeDocument/2006/relationships/hyperlink" Target="https://mentor.ieee.org/802.11/dcn/23/11-23-1928-00-00bn-considerations-for-relay-operation-in-next-generation-wi-fi-networks-part-2.pptx" TargetMode="External"/><Relationship Id="rId23" Type="http://schemas.openxmlformats.org/officeDocument/2006/relationships/hyperlink" Target="https://mentor.ieee.org/802.11/dcn/24/11-24-0386-00-00bn-lower-mac-relay-follow-up.pptx" TargetMode="External"/><Relationship Id="rId10" Type="http://schemas.openxmlformats.org/officeDocument/2006/relationships/hyperlink" Target="https://mentor.ieee.org/802.11/dcn/23/11-23-1838-00-00bn-follow-up-on-the-relay-transmission.pptx" TargetMode="External"/><Relationship Id="rId19" Type="http://schemas.openxmlformats.org/officeDocument/2006/relationships/hyperlink" Target="https://mentor.ieee.org/802.11/dcn/23/11-23-2217-01-00bn-some-thoughts-on-relay-improvement.pptx" TargetMode="External"/><Relationship Id="rId4" Type="http://schemas.openxmlformats.org/officeDocument/2006/relationships/hyperlink" Target="https://mentor.ieee.org/802.11/dcn/23/11-23-1139-00-0uhr-relay-transmission-in-uhr.pptx" TargetMode="External"/><Relationship Id="rId9" Type="http://schemas.openxmlformats.org/officeDocument/2006/relationships/hyperlink" Target="https://mentor.ieee.org/802.11/dcn/23/11-23-1518-00-0uhr-evaluation-for-the-relay-transmission.pptx" TargetMode="External"/><Relationship Id="rId14" Type="http://schemas.openxmlformats.org/officeDocument/2006/relationships/hyperlink" Target="https://mentor.ieee.org/802.11/dcn/23/11-23-1899-00-00bn-relay-operation-for-11bn.pptx" TargetMode="External"/><Relationship Id="rId22" Type="http://schemas.openxmlformats.org/officeDocument/2006/relationships/hyperlink" Target="https://mentor.ieee.org/802.11/dcn/24/11-24-0385-00-00bn-discussion-on-11bn-relay-operation.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438-00-00bn-ueqm-benefit-analysis.pptx" TargetMode="External"/><Relationship Id="rId7" Type="http://schemas.openxmlformats.org/officeDocument/2006/relationships/hyperlink" Target="https://mentor.ieee.org/802.11/dcn/24/11-24-0507-00-00bn-ueqm-further-details.pptx" TargetMode="External"/><Relationship Id="rId2" Type="http://schemas.openxmlformats.org/officeDocument/2006/relationships/hyperlink" Target="https://mentor.ieee.org/802.11/dcn/24/11-24-0433-00-00bn-analysis-on-ueqm-and-ueq-mc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98-00-00bn-unequal-modulation-in-mimo-txbf-and-new-mcs-for-11bn.pptx" TargetMode="External"/><Relationship Id="rId5" Type="http://schemas.openxmlformats.org/officeDocument/2006/relationships/hyperlink" Target="https://mentor.ieee.org/802.11/dcn/24/11-24-0469-00-00bn-new-mcss-for-11bn.pptx" TargetMode="External"/><Relationship Id="rId4" Type="http://schemas.openxmlformats.org/officeDocument/2006/relationships/hyperlink" Target="https://mentor.ieee.org/802.11/dcn/24/11-24-0439-00-00bn-ueqm-evaluation-and-simulation-results.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0090-00-00bn-protected-low-latency-communications-for-mlo.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94-00-00bn-probe-before-talk-and-unsolicited-unavailability-announcement-for-co-ex-management.pptx" TargetMode="External"/><Relationship Id="rId4" Type="http://schemas.openxmlformats.org/officeDocument/2006/relationships/hyperlink" Target="https://mentor.ieee.org/802.11/dcn/24/11-24-0091-00-00bn-enhanced-scheduling-method-for-low-latency-traffic-follow-up.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55657933"/>
              </p:ext>
            </p:extLst>
          </p:nvPr>
        </p:nvGraphicFramePr>
        <p:xfrm>
          <a:off x="851217" y="1587465"/>
          <a:ext cx="7736268" cy="485340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24/573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Channel bonding rules in EN 301 893 &amp; EN 303 687</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Guido R. </a:t>
                      </a:r>
                      <a:r>
                        <a:rPr lang="en-GB" sz="1000" b="0" i="0" u="none" strike="noStrike" dirty="0" err="1">
                          <a:solidFill>
                            <a:srgbClr val="000000"/>
                          </a:solidFill>
                          <a:effectLst/>
                          <a:latin typeface="Times New Roman" panose="02020603050405020304" pitchFamily="18" charset="0"/>
                        </a:rPr>
                        <a:t>Hiertz</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Regulatory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181354723"/>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hlinkClick r:id="rId2"/>
                        </a:rPr>
                        <a:t>24/0001</a:t>
                      </a: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Michail KOUNDOURAKIS</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 (mornings)</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24/577</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C-SR</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24/478</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Giovanni </a:t>
                      </a:r>
                      <a:r>
                        <a:rPr lang="en-GB" sz="1000" b="0" i="0" u="none" strike="noStrike" dirty="0" err="1">
                          <a:solidFill>
                            <a:srgbClr val="000000"/>
                          </a:solidFill>
                          <a:effectLst/>
                          <a:latin typeface="Times New Roman" panose="02020603050405020304" pitchFamily="18" charset="0"/>
                        </a:rPr>
                        <a:t>Chisci</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24/0025</a:t>
            </a:r>
            <a:r>
              <a:rPr lang="en-US" sz="1200" dirty="0">
                <a:solidFill>
                  <a:srgbClr val="00B050"/>
                </a:solidFill>
              </a:rPr>
              <a:t> PHY modifications for high-mobility STAs				</a:t>
            </a:r>
            <a:r>
              <a:rPr lang="en-US" sz="1200" dirty="0" err="1">
                <a:solidFill>
                  <a:srgbClr val="00B050"/>
                </a:solidFill>
              </a:rPr>
              <a:t>Azin</a:t>
            </a:r>
            <a:r>
              <a:rPr lang="en-US" sz="1200" dirty="0">
                <a:solidFill>
                  <a:srgbClr val="00B050"/>
                </a:solidFill>
              </a:rPr>
              <a:t> </a:t>
            </a:r>
            <a:r>
              <a:rPr lang="en-US" sz="1200" dirty="0" err="1">
                <a:solidFill>
                  <a:srgbClr val="00B050"/>
                </a:solidFill>
              </a:rPr>
              <a:t>Neishaboori</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24/0180</a:t>
            </a:r>
            <a:r>
              <a:rPr lang="en-US" sz="1200" dirty="0">
                <a:solidFill>
                  <a:srgbClr val="00B050"/>
                </a:solidFill>
              </a:rPr>
              <a:t> Thoughts Beamforming						Xiaogang Chen</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24/0395</a:t>
            </a:r>
            <a:r>
              <a:rPr lang="en-GB" sz="1200" dirty="0">
                <a:solidFill>
                  <a:srgbClr val="00B050"/>
                </a:solidFill>
              </a:rPr>
              <a:t> MU CSI Feedback Type for Non-TB Sounding			Junghoon Suh</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24/0187</a:t>
            </a:r>
            <a:r>
              <a:rPr lang="en-US" sz="1200" dirty="0">
                <a:solidFill>
                  <a:srgbClr val="00B050"/>
                </a:solidFill>
              </a:rPr>
              <a:t> Clarifications on the LDPC rate matching				Xiaogang Chen</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24/0510</a:t>
            </a:r>
            <a:r>
              <a:rPr lang="en-US" sz="1200" dirty="0">
                <a:solidFill>
                  <a:srgbClr val="00B050"/>
                </a:solidFill>
              </a:rPr>
              <a:t> High Level Thoughts on LDPC Rate Matching for 11bn		Yan Zhang</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24/0224</a:t>
            </a:r>
            <a:r>
              <a:rPr lang="en-GB" sz="1200" dirty="0">
                <a:solidFill>
                  <a:srgbClr val="00B050"/>
                </a:solidFill>
              </a:rPr>
              <a:t> Discussion on A-PPDU follow-up					Ross Jian Yu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solidFill>
                  <a:srgbClr val="00B050"/>
                </a:solidFill>
              </a:rPr>
              <a:t>Converged SP on Header Security [10’] – see next slide</a:t>
            </a:r>
          </a:p>
          <a:p>
            <a:pPr lvl="2">
              <a:buFont typeface="Arial" panose="020B0604020202020204" pitchFamily="34" charset="0"/>
              <a:buChar char="•"/>
            </a:pPr>
            <a:r>
              <a:rPr lang="en-GB" sz="1200" dirty="0">
                <a:solidFill>
                  <a:srgbClr val="00B050"/>
                </a:solidFill>
              </a:rPr>
              <a:t>Converged SP on Roaming [10’] – see next slide</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23/2026</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Balanced Wireless In-Device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Brian Hart</a:t>
            </a:r>
            <a:r>
              <a:rPr lang="en-US" sz="1200" dirty="0">
                <a:solidFill>
                  <a:srgbClr val="00B050"/>
                </a:solidFill>
              </a:rPr>
              <a:t> 		[Q&amp;A, 5’]</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23/2002</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In-device coexistence and interference follow-up</a:t>
            </a:r>
            <a:r>
              <a:rPr lang="en-US" sz="1200" dirty="0">
                <a:solidFill>
                  <a:srgbClr val="00B050"/>
                </a:solidFill>
              </a:rPr>
              <a:t> 		</a:t>
            </a:r>
            <a:r>
              <a:rPr lang="en-US" sz="1200" kern="1200" dirty="0">
                <a:solidFill>
                  <a:srgbClr val="00B050"/>
                </a:solidFill>
                <a:ea typeface="MS Gothic" panose="020B0609070205080204" pitchFamily="49" charset="-128"/>
              </a:rPr>
              <a:t>Laurent Cariou 	</a:t>
            </a:r>
            <a:endParaRPr lang="en-US" sz="1200" b="0" i="0" u="none" strike="noStrike" kern="1200" dirty="0">
              <a:solidFill>
                <a:srgbClr val="00B050"/>
              </a:solidFill>
              <a:effectLst/>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23/1963</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Periodical NSS Adjustment for an MLD</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Yunbo Li</a:t>
            </a:r>
            <a:r>
              <a:rPr lang="en-US" sz="1200" b="0" i="0" u="none" strike="noStrike" kern="1200" dirty="0">
                <a:solidFill>
                  <a:srgbClr val="000000"/>
                </a:solidFill>
                <a:effectLst/>
                <a:ea typeface="MS Gothic" panose="020B0609070205080204" pitchFamily="49" charset="-128"/>
              </a:rPr>
              <a:t>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chemeClr val="bg1">
                    <a:lumMod val="7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23/2007</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Enhancement of BSR</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Frank Hsu</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	</a:t>
            </a:r>
            <a:r>
              <a:rPr lang="en-US" sz="1200" dirty="0">
                <a:solidFill>
                  <a:schemeClr val="bg1">
                    <a:lumMod val="75000"/>
                  </a:schemeClr>
                </a:solidFill>
              </a:rPr>
              <a:t> </a:t>
            </a:r>
            <a:endParaRPr lang="en-US" sz="1200" b="0" i="0" strike="noStrike" dirty="0">
              <a:solidFill>
                <a:schemeClr val="bg1">
                  <a:lumMod val="7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23/2200</a:t>
            </a:r>
            <a:r>
              <a:rPr lang="en-US" sz="1100" dirty="0">
                <a:solidFill>
                  <a:srgbClr val="00B050"/>
                </a:solidFill>
              </a:rPr>
              <a:t> Distribution bandwidth of DRU					Ross J. Yu</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24/0332</a:t>
            </a:r>
            <a:r>
              <a:rPr lang="en-US" sz="1100" dirty="0">
                <a:solidFill>
                  <a:srgbClr val="00B050"/>
                </a:solidFill>
              </a:rPr>
              <a:t> Discussion on DRUs						Brian Hart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24/0400</a:t>
            </a:r>
            <a:r>
              <a:rPr lang="en-GB" sz="1100" dirty="0">
                <a:solidFill>
                  <a:srgbClr val="00B050"/>
                </a:solidFill>
              </a:rPr>
              <a:t> Hybrid PPDU and Distribution Bandwidth for DRU		Eunsung Park	 </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24/0401</a:t>
            </a:r>
            <a:r>
              <a:rPr lang="en-US" sz="1100" dirty="0">
                <a:solidFill>
                  <a:srgbClr val="00B050"/>
                </a:solidFill>
              </a:rPr>
              <a:t> Multiple DRU Follow Up						Eunsung Park		 </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24/0402</a:t>
            </a:r>
            <a:r>
              <a:rPr lang="en-US" sz="1100" dirty="0">
                <a:solidFill>
                  <a:srgbClr val="00B050"/>
                </a:solidFill>
              </a:rPr>
              <a:t> 20 MHz Tone Plan and Pilot Design for DRU			Eunsung Park	 </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24/0429</a:t>
            </a:r>
            <a:r>
              <a:rPr lang="en-GB" sz="1100" dirty="0">
                <a:solidFill>
                  <a:schemeClr val="bg1">
                    <a:lumMod val="65000"/>
                  </a:schemeClr>
                </a:solidFill>
              </a:rPr>
              <a:t> Range Extension with </a:t>
            </a:r>
            <a:r>
              <a:rPr lang="en-GB" sz="1100" dirty="0" err="1">
                <a:solidFill>
                  <a:schemeClr val="bg1">
                    <a:lumMod val="65000"/>
                  </a:schemeClr>
                </a:solidFill>
              </a:rPr>
              <a:t>dRU</a:t>
            </a:r>
            <a:r>
              <a:rPr lang="en-GB" sz="1100" dirty="0">
                <a:solidFill>
                  <a:schemeClr val="bg1">
                    <a:lumMod val="65000"/>
                  </a:schemeClr>
                </a:solidFill>
              </a:rPr>
              <a:t>					Sigurd Schelstraete</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24/0468</a:t>
            </a:r>
            <a:r>
              <a:rPr lang="en-GB" sz="1100" dirty="0">
                <a:solidFill>
                  <a:schemeClr val="bg1">
                    <a:lumMod val="65000"/>
                  </a:schemeClr>
                </a:solidFill>
              </a:rPr>
              <a:t> DRU Tone Plan for 11bn 						</a:t>
            </a:r>
            <a:r>
              <a:rPr lang="en-GB" sz="1100" dirty="0" err="1">
                <a:solidFill>
                  <a:schemeClr val="bg1">
                    <a:lumMod val="65000"/>
                  </a:schemeClr>
                </a:solidFill>
              </a:rPr>
              <a:t>Shengquan</a:t>
            </a:r>
            <a:r>
              <a:rPr lang="en-GB" sz="1100" dirty="0">
                <a:solidFill>
                  <a:schemeClr val="bg1">
                    <a:lumMod val="65000"/>
                  </a:schemeClr>
                </a:solidFill>
              </a:rPr>
              <a:t> Hu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24/0477</a:t>
            </a:r>
            <a:r>
              <a:rPr lang="en-US" sz="1100" dirty="0">
                <a:solidFill>
                  <a:schemeClr val="bg1">
                    <a:lumMod val="65000"/>
                  </a:schemeClr>
                </a:solidFill>
              </a:rPr>
              <a:t> High Level Perspective on DRU-Follow Up 			</a:t>
            </a:r>
            <a:r>
              <a:rPr lang="en-US" sz="1100" dirty="0" err="1">
                <a:solidFill>
                  <a:schemeClr val="bg1">
                    <a:lumMod val="65000"/>
                  </a:schemeClr>
                </a:solidFill>
              </a:rPr>
              <a:t>Shengquan</a:t>
            </a:r>
            <a:r>
              <a:rPr lang="en-US" sz="1100" dirty="0">
                <a:solidFill>
                  <a:schemeClr val="bg1">
                    <a:lumMod val="65000"/>
                  </a:schemeClr>
                </a:solidFill>
              </a:rPr>
              <a:t> Hu</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24/0476</a:t>
            </a:r>
            <a:r>
              <a:rPr lang="en-US" sz="1100" dirty="0">
                <a:solidFill>
                  <a:schemeClr val="bg1">
                    <a:lumMod val="65000"/>
                  </a:schemeClr>
                </a:solidFill>
              </a:rPr>
              <a:t> Tone Plan Design Principles for Distributed RU			Bo Gong	 </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24/0500</a:t>
            </a:r>
            <a:r>
              <a:rPr lang="en-US" sz="1100" dirty="0">
                <a:solidFill>
                  <a:schemeClr val="bg1">
                    <a:lumMod val="65000"/>
                  </a:schemeClr>
                </a:solidFill>
              </a:rPr>
              <a:t> Follow up on high level thoughts on </a:t>
            </a:r>
            <a:r>
              <a:rPr lang="en-US" sz="1100" dirty="0" err="1">
                <a:solidFill>
                  <a:schemeClr val="bg1">
                    <a:lumMod val="65000"/>
                  </a:schemeClr>
                </a:solidFill>
              </a:rPr>
              <a:t>dRU</a:t>
            </a:r>
            <a:r>
              <a:rPr lang="en-US" sz="1100" dirty="0">
                <a:solidFill>
                  <a:schemeClr val="bg1">
                    <a:lumMod val="65000"/>
                  </a:schemeClr>
                </a:solidFill>
              </a:rPr>
              <a:t> design			Lin Yang	 </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24/0501</a:t>
            </a:r>
            <a:r>
              <a:rPr lang="en-US" sz="1100" dirty="0">
                <a:solidFill>
                  <a:schemeClr val="bg1">
                    <a:lumMod val="65000"/>
                  </a:schemeClr>
                </a:solidFill>
              </a:rPr>
              <a:t> Pilot design considerations for </a:t>
            </a:r>
            <a:r>
              <a:rPr lang="en-US" sz="1100" dirty="0" err="1">
                <a:solidFill>
                  <a:schemeClr val="bg1">
                    <a:lumMod val="65000"/>
                  </a:schemeClr>
                </a:solidFill>
              </a:rPr>
              <a:t>dRU</a:t>
            </a:r>
            <a:r>
              <a:rPr lang="en-US" sz="1100" dirty="0">
                <a:solidFill>
                  <a:schemeClr val="bg1">
                    <a:lumMod val="65000"/>
                  </a:schemeClr>
                </a:solidFill>
              </a:rPr>
              <a:t>				Lin Yang</a:t>
            </a:r>
          </a:p>
          <a:p>
            <a:pPr lvl="1">
              <a:buFont typeface="Arial" panose="020B0604020202020204" pitchFamily="34" charset="0"/>
              <a:buChar char="•"/>
            </a:pPr>
            <a:r>
              <a:rPr lang="en-US" sz="1100" dirty="0">
                <a:solidFill>
                  <a:schemeClr val="bg1">
                    <a:lumMod val="65000"/>
                  </a:schemeClr>
                </a:solidFill>
                <a:hlinkClick r:id="rId13">
                  <a:extLst>
                    <a:ext uri="{A12FA001-AC4F-418D-AE19-62706E023703}">
                      <ahyp:hlinkClr xmlns:ahyp="http://schemas.microsoft.com/office/drawing/2018/hyperlinkcolor" val="tx"/>
                    </a:ext>
                  </a:extLst>
                </a:hlinkClick>
              </a:rPr>
              <a:t>24/0520</a:t>
            </a:r>
            <a:r>
              <a:rPr lang="en-US" sz="1100" dirty="0">
                <a:solidFill>
                  <a:schemeClr val="bg1">
                    <a:lumMod val="65000"/>
                  </a:schemeClr>
                </a:solidFill>
              </a:rPr>
              <a:t> Discussion on DRU						Mahmoud Kamel</a:t>
            </a:r>
            <a:r>
              <a:rPr lang="en-US" sz="11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FFC000"/>
                </a:solidFill>
              </a:rPr>
              <a:t>SP on Relay [10’] – see next slide</a:t>
            </a:r>
          </a:p>
          <a:p>
            <a:pPr lvl="2">
              <a:buFont typeface="Arial" panose="020B0604020202020204" pitchFamily="34" charset="0"/>
              <a:buChar char="•"/>
            </a:pPr>
            <a:r>
              <a:rPr lang="en-US" sz="1000" dirty="0">
                <a:solidFill>
                  <a:srgbClr val="00B050"/>
                </a:solidFill>
              </a:rPr>
              <a:t>SP on Control Security [10’] – see next slide</a:t>
            </a:r>
            <a:endParaRPr lang="en-GB" sz="1000" dirty="0">
              <a:solidFill>
                <a:srgbClr val="00B050"/>
              </a:solidFill>
            </a:endParaRPr>
          </a:p>
          <a:p>
            <a:pPr lvl="1">
              <a:buFont typeface="Arial" panose="020B0604020202020204" pitchFamily="34" charset="0"/>
              <a:buChar char="•"/>
            </a:pPr>
            <a:r>
              <a:rPr lang="en-US" sz="1200" b="0" i="0"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23/2007</a:t>
            </a:r>
            <a:r>
              <a:rPr lang="en-US" sz="1200" b="0" i="0" strike="noStrike" kern="1200" dirty="0">
                <a:solidFill>
                  <a:srgbClr val="00B050"/>
                </a:solidFill>
                <a:effectLst/>
                <a:ea typeface="MS Gothic" panose="020B0609070205080204" pitchFamily="49" charset="-128"/>
              </a:rPr>
              <a:t> Enhancement of BSR 							Frank Hsu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23/2023</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Further discussion on Non-Primary Channel Access</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Sindhu Verma</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23/2063</a:t>
            </a:r>
            <a:r>
              <a:rPr lang="en-US" sz="1200" dirty="0">
                <a:solidFill>
                  <a:srgbClr val="00B050"/>
                </a:solidFill>
              </a:rPr>
              <a:t> Enhanced Ack. for Low Latency Communication Follow-Up	Tuncer Baykas</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23/2126</a:t>
            </a:r>
            <a:r>
              <a:rPr lang="en-US" sz="1200" dirty="0">
                <a:solidFill>
                  <a:schemeClr val="bg1">
                    <a:lumMod val="65000"/>
                  </a:schemeClr>
                </a:solidFill>
              </a:rPr>
              <a:t> Low latency channel access follow up				Dmitry Akhmetov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23/2127</a:t>
            </a:r>
            <a:r>
              <a:rPr lang="en-US" sz="1200" dirty="0">
                <a:solidFill>
                  <a:schemeClr val="bg1">
                    <a:lumMod val="65000"/>
                  </a:schemeClr>
                </a:solidFill>
              </a:rPr>
              <a:t> 11bn Power Save							Jeongki Kim</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 (Dongguk, else?):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a relay protocol in 11bn to improve throughput, and coverage as well as latency?</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for the relay protocol are TBD.</a:t>
            </a: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p>
          <a:p>
            <a:r>
              <a:rPr lang="en-US" sz="1200" dirty="0"/>
              <a:t>SP 2 on Control Security:</a:t>
            </a:r>
          </a:p>
          <a:p>
            <a:r>
              <a:rPr lang="en-US" sz="1200" b="0" i="0" dirty="0">
                <a:solidFill>
                  <a:srgbClr val="222222"/>
                </a:solidFill>
                <a:effectLst/>
              </a:rPr>
              <a:t>Do you support to define Trigger frame protection, BlockAck frame protection (variant TBD), BlockAckReq frame protection (variant TBD) in 802.11bn?</a:t>
            </a:r>
          </a:p>
          <a:p>
            <a:pPr>
              <a:buFont typeface="Arial" panose="020B0604020202020204" pitchFamily="34" charset="0"/>
              <a:buChar char="•"/>
            </a:pPr>
            <a:r>
              <a:rPr lang="en-US" sz="1200" b="0" i="0" dirty="0">
                <a:solidFill>
                  <a:srgbClr val="222222"/>
                </a:solidFill>
                <a:effectLst/>
              </a:rPr>
              <a:t>The detailed method is TBD.</a:t>
            </a:r>
          </a:p>
          <a:p>
            <a:endParaRPr lang="en-US" sz="1200" b="0" i="0" dirty="0">
              <a:solidFill>
                <a:srgbClr val="222222"/>
              </a:solidFill>
              <a:effectLst/>
            </a:endParaRPr>
          </a:p>
          <a:p>
            <a:r>
              <a:rPr lang="en-US" sz="1200" b="0" i="0" dirty="0">
                <a:solidFill>
                  <a:srgbClr val="222222"/>
                </a:solidFill>
                <a:effectLst/>
              </a:rPr>
              <a:t>Note: Discussed in several sessions and several submissions discuss similar concept, ref: 23/1995r0, 23/1933r0, 23/1914r2, 23/1915r1, 23/2001r2, 23/312r0, 23/286r0, 23/352r1, 23/1102r0</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4869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 </a:t>
            </a:r>
            <a:r>
              <a:rPr lang="en-GB" sz="1600" dirty="0" err="1"/>
              <a:t>Cont</a:t>
            </a:r>
            <a:endParaRPr lang="en-GB" sz="1600" dirty="0"/>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24/0429</a:t>
            </a:r>
            <a:r>
              <a:rPr lang="en-GB" sz="1200" dirty="0">
                <a:solidFill>
                  <a:srgbClr val="00B050"/>
                </a:solidFill>
              </a:rPr>
              <a:t> Range Extension with </a:t>
            </a:r>
            <a:r>
              <a:rPr lang="en-GB" sz="1200" dirty="0" err="1">
                <a:solidFill>
                  <a:srgbClr val="00B050"/>
                </a:solidFill>
              </a:rPr>
              <a:t>dRU</a:t>
            </a:r>
            <a:r>
              <a:rPr lang="en-GB" sz="1200" dirty="0">
                <a:solidFill>
                  <a:srgbClr val="00B050"/>
                </a:solidFill>
              </a:rPr>
              <a:t>					Sigurd Schelstraete</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24/0468</a:t>
            </a:r>
            <a:r>
              <a:rPr lang="en-GB" sz="1200" dirty="0">
                <a:solidFill>
                  <a:srgbClr val="00B050"/>
                </a:solidFill>
              </a:rPr>
              <a:t> DRU Tone Plan for 11bn 					</a:t>
            </a:r>
            <a:r>
              <a:rPr lang="en-GB" sz="1200" dirty="0" err="1">
                <a:solidFill>
                  <a:srgbClr val="00B050"/>
                </a:solidFill>
              </a:rPr>
              <a:t>Shengquan</a:t>
            </a:r>
            <a:r>
              <a:rPr lang="en-GB" sz="1200" dirty="0">
                <a:solidFill>
                  <a:srgbClr val="00B050"/>
                </a:solidFill>
              </a:rPr>
              <a:t> Hu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24/0477</a:t>
            </a:r>
            <a:r>
              <a:rPr lang="en-US" sz="1200" dirty="0">
                <a:solidFill>
                  <a:srgbClr val="00B050"/>
                </a:solidFill>
              </a:rPr>
              <a:t> High Level Perspective on DRU-Follow Up 			</a:t>
            </a:r>
            <a:r>
              <a:rPr lang="en-US" sz="1200" dirty="0" err="1">
                <a:solidFill>
                  <a:srgbClr val="00B050"/>
                </a:solidFill>
              </a:rPr>
              <a:t>Shengquan</a:t>
            </a:r>
            <a:r>
              <a:rPr lang="en-US" sz="1200" dirty="0">
                <a:solidFill>
                  <a:srgbClr val="00B050"/>
                </a:solidFill>
              </a:rPr>
              <a:t> Hu</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24/0476</a:t>
            </a:r>
            <a:r>
              <a:rPr lang="en-US" sz="1200" dirty="0">
                <a:solidFill>
                  <a:srgbClr val="00B050"/>
                </a:solidFill>
              </a:rPr>
              <a:t> Tone Plan Design Principles for Distributed RU		Bo Gong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24/0500</a:t>
            </a:r>
            <a:r>
              <a:rPr lang="en-US" sz="1200" dirty="0">
                <a:solidFill>
                  <a:schemeClr val="bg1">
                    <a:lumMod val="65000"/>
                  </a:schemeClr>
                </a:solidFill>
              </a:rPr>
              <a:t> Follow up on high level thoughts on </a:t>
            </a:r>
            <a:r>
              <a:rPr lang="en-US" sz="1200" dirty="0" err="1">
                <a:solidFill>
                  <a:schemeClr val="bg1">
                    <a:lumMod val="65000"/>
                  </a:schemeClr>
                </a:solidFill>
              </a:rPr>
              <a:t>dRU</a:t>
            </a:r>
            <a:r>
              <a:rPr lang="en-US" sz="1200" dirty="0">
                <a:solidFill>
                  <a:schemeClr val="bg1">
                    <a:lumMod val="65000"/>
                  </a:schemeClr>
                </a:solidFill>
              </a:rPr>
              <a:t> design		Lin Yang	 </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24/0501</a:t>
            </a:r>
            <a:r>
              <a:rPr lang="en-US" sz="1200" dirty="0">
                <a:solidFill>
                  <a:schemeClr val="bg1">
                    <a:lumMod val="65000"/>
                  </a:schemeClr>
                </a:solidFill>
              </a:rPr>
              <a:t> Pilot design considerations for </a:t>
            </a:r>
            <a:r>
              <a:rPr lang="en-US" sz="1200" dirty="0" err="1">
                <a:solidFill>
                  <a:schemeClr val="bg1">
                    <a:lumMod val="65000"/>
                  </a:schemeClr>
                </a:solidFill>
              </a:rPr>
              <a:t>dRU</a:t>
            </a:r>
            <a:r>
              <a:rPr lang="en-US" sz="1200" dirty="0">
                <a:solidFill>
                  <a:schemeClr val="bg1">
                    <a:lumMod val="65000"/>
                  </a:schemeClr>
                </a:solidFill>
              </a:rPr>
              <a:t>				Lin Yang</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24/0520</a:t>
            </a:r>
            <a:r>
              <a:rPr lang="en-US" sz="1200" dirty="0">
                <a:solidFill>
                  <a:schemeClr val="bg1">
                    <a:lumMod val="65000"/>
                  </a:schemeClr>
                </a:solidFill>
              </a:rPr>
              <a:t> Discussion on DRU						Mahmoud Kamel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00B050"/>
                </a:solidFill>
              </a:rPr>
              <a:t>SP on Power Save [10’] – see next slide</a:t>
            </a:r>
          </a:p>
          <a:p>
            <a:pPr lvl="2">
              <a:buFont typeface="Arial" panose="020B0604020202020204" pitchFamily="34" charset="0"/>
              <a:buChar char="•"/>
            </a:pPr>
            <a:r>
              <a:rPr lang="en-US" sz="1000" dirty="0">
                <a:solidFill>
                  <a:srgbClr val="FFC000"/>
                </a:solidFill>
              </a:rPr>
              <a:t>SP on Power Save [10’] – see next slide</a:t>
            </a:r>
            <a:endParaRPr lang="en-GB" sz="1000" dirty="0">
              <a:solidFill>
                <a:srgbClr val="FFC000"/>
              </a:solidFill>
            </a:endParaRP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23/2126</a:t>
            </a:r>
            <a:r>
              <a:rPr lang="en-US" sz="1200" dirty="0">
                <a:solidFill>
                  <a:srgbClr val="00B050"/>
                </a:solidFill>
              </a:rPr>
              <a:t> Low latency channel access follow up				Dmitry Akhmetov	</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23/2127</a:t>
            </a:r>
            <a:r>
              <a:rPr lang="en-US" sz="1200" dirty="0">
                <a:solidFill>
                  <a:srgbClr val="00B050"/>
                </a:solidFill>
              </a:rPr>
              <a:t> 11bn Power Save							Jeongki Kim</a:t>
            </a:r>
            <a:endParaRPr lang="en-GB" sz="14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23/2147</a:t>
            </a:r>
            <a:r>
              <a:rPr lang="en-GB" sz="1200" dirty="0">
                <a:solidFill>
                  <a:srgbClr val="00B050"/>
                </a:solidFill>
              </a:rPr>
              <a:t> Improved UHR Seamless Roaming for MLD				Hui Che</a:t>
            </a:r>
            <a:r>
              <a:rPr lang="en-GB" sz="1200" dirty="0"/>
              <a:t>	</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23/2150</a:t>
            </a:r>
            <a:r>
              <a:rPr lang="en-GB" sz="1200" dirty="0">
                <a:solidFill>
                  <a:srgbClr val="00B050"/>
                </a:solidFill>
              </a:rPr>
              <a:t> Low STA Cost UHR Seamless Roaming for MLD			Hui Che</a:t>
            </a:r>
            <a:r>
              <a:rPr lang="en-GB" sz="1200" dirty="0"/>
              <a:t>	</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23/2211</a:t>
            </a:r>
            <a:r>
              <a:rPr lang="en-GB" sz="1200" dirty="0">
                <a:solidFill>
                  <a:schemeClr val="bg1">
                    <a:lumMod val="75000"/>
                  </a:schemeClr>
                </a:solidFill>
              </a:rPr>
              <a:t> TXOP bandwidth expansion						Shawn Kim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Power Save</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in 11bn a power save mode for a STA that is a UHR Mobile AP or a UHR non-AP STA wherein the STA may transition from a lower capability mode to a higher capability mode upon reception of an initial control frame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Lower capability mode (e.g., 20 MHz BW, one SS, limited data rates, PPDU format)</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Higher capability mode (e.g., operating BW, NSS and MCSs, with at least one higher capability than that in the lower power capability mode)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Initial Control frame is TBD</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Whether that applies for a non-mobile AP is TBD</a:t>
            </a:r>
          </a:p>
          <a:p>
            <a:pPr marL="0" marR="0" indent="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2"/>
              </a:rPr>
              <a:t>23/1875</a:t>
            </a:r>
            <a:r>
              <a:rPr lang="en-US" sz="1200" b="0" i="1" dirty="0">
                <a:solidFill>
                  <a:srgbClr val="222222"/>
                </a:solidFill>
                <a:effectLst/>
              </a:rPr>
              <a:t>, </a:t>
            </a:r>
            <a:r>
              <a:rPr lang="en-US" sz="1200" b="0" i="1" dirty="0">
                <a:solidFill>
                  <a:srgbClr val="222222"/>
                </a:solidFill>
                <a:effectLst/>
                <a:hlinkClick r:id="rId3"/>
              </a:rPr>
              <a:t>23/2003</a:t>
            </a:r>
            <a:r>
              <a:rPr lang="en-US" sz="1200" b="0" i="1" dirty="0">
                <a:solidFill>
                  <a:srgbClr val="222222"/>
                </a:solidFill>
                <a:effectLst/>
              </a:rPr>
              <a:t>, </a:t>
            </a:r>
            <a:r>
              <a:rPr lang="en-US" sz="1200" b="0" i="1" dirty="0">
                <a:solidFill>
                  <a:srgbClr val="222222"/>
                </a:solidFill>
                <a:effectLst/>
                <a:hlinkClick r:id="rId4"/>
              </a:rPr>
              <a:t>23/1965</a:t>
            </a:r>
            <a:r>
              <a:rPr lang="en-US" sz="1200" b="0" i="1" dirty="0">
                <a:solidFill>
                  <a:srgbClr val="222222"/>
                </a:solidFill>
                <a:effectLst/>
              </a:rPr>
              <a:t>, </a:t>
            </a:r>
            <a:r>
              <a:rPr lang="en-US" sz="1200" b="0" i="1" dirty="0">
                <a:solidFill>
                  <a:srgbClr val="222222"/>
                </a:solidFill>
                <a:effectLst/>
                <a:hlinkClick r:id="rId5"/>
              </a:rPr>
              <a:t>23/1936</a:t>
            </a:r>
            <a:endParaRPr lang="en-US" sz="1200" b="0" i="1" dirty="0">
              <a:solidFill>
                <a:srgbClr val="222222"/>
              </a:solidFill>
              <a:effectLst/>
            </a:endParaRPr>
          </a:p>
          <a:p>
            <a:pPr marL="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200" dirty="0"/>
              <a:t>SP 2 on Power Save:</a:t>
            </a:r>
          </a:p>
          <a:p>
            <a:r>
              <a:rPr lang="en-US" sz="1200" b="0" i="0" dirty="0">
                <a:solidFill>
                  <a:srgbClr val="222222"/>
                </a:solidFill>
                <a:effectLst/>
              </a:rPr>
              <a:t>Do you agree to define in 11bn a mechanism to allow a STA to optionally indicate or update a periodic unavailability in time to its peer STA</a:t>
            </a:r>
          </a:p>
          <a:p>
            <a:pPr>
              <a:buFont typeface="Arial" panose="020B0604020202020204" pitchFamily="34" charset="0"/>
              <a:buChar char="•"/>
            </a:pPr>
            <a:r>
              <a:rPr lang="en-US" sz="1200" b="0" i="0" dirty="0">
                <a:solidFill>
                  <a:srgbClr val="222222"/>
                </a:solidFill>
                <a:effectLst/>
              </a:rPr>
              <a:t>Expectation is to use existing protocols</a:t>
            </a:r>
          </a:p>
          <a:p>
            <a:pPr>
              <a:buFont typeface="Arial" panose="020B0604020202020204" pitchFamily="34" charset="0"/>
              <a:buChar char="•"/>
            </a:pPr>
            <a:r>
              <a:rPr lang="en-US" sz="1200" b="0" i="0" dirty="0">
                <a:solidFill>
                  <a:srgbClr val="222222"/>
                </a:solidFill>
                <a:effectLst/>
              </a:rPr>
              <a:t>Applies when the peer STA(s) supports the mechanism</a:t>
            </a:r>
          </a:p>
          <a:p>
            <a:pPr>
              <a:buFont typeface="Arial" panose="020B0604020202020204" pitchFamily="34" charset="0"/>
              <a:buChar char="•"/>
            </a:pPr>
            <a:endParaRPr lang="en-US" sz="1200" b="0" i="0" dirty="0">
              <a:solidFill>
                <a:srgbClr val="222222"/>
              </a:solidFill>
              <a:effectLst/>
            </a:endParaRPr>
          </a:p>
          <a:p>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6"/>
              </a:rPr>
              <a:t>23/2040</a:t>
            </a:r>
            <a:r>
              <a:rPr lang="en-US" sz="1200" b="0" i="1" dirty="0">
                <a:solidFill>
                  <a:srgbClr val="222222"/>
                </a:solidFill>
                <a:effectLst/>
              </a:rPr>
              <a:t>, </a:t>
            </a:r>
            <a:r>
              <a:rPr lang="en-US" sz="1200" b="0" i="1" dirty="0">
                <a:solidFill>
                  <a:srgbClr val="222222"/>
                </a:solidFill>
                <a:effectLst/>
                <a:hlinkClick r:id="rId7"/>
              </a:rPr>
              <a:t>23/2002</a:t>
            </a:r>
            <a:r>
              <a:rPr lang="en-US" sz="1200" b="0" i="1" dirty="0">
                <a:solidFill>
                  <a:srgbClr val="222222"/>
                </a:solidFill>
                <a:effectLst/>
              </a:rPr>
              <a:t>, </a:t>
            </a:r>
            <a:r>
              <a:rPr lang="en-US" sz="1200" b="0" i="1" dirty="0">
                <a:solidFill>
                  <a:srgbClr val="222222"/>
                </a:solidFill>
                <a:effectLst/>
                <a:hlinkClick r:id="rId8"/>
              </a:rPr>
              <a:t>23/1103</a:t>
            </a:r>
            <a:r>
              <a:rPr lang="en-US" sz="1200" b="0" i="1" dirty="0">
                <a:solidFill>
                  <a:srgbClr val="222222"/>
                </a:solidFill>
                <a:effectLst/>
              </a:rPr>
              <a:t>, </a:t>
            </a:r>
            <a:r>
              <a:rPr lang="en-US" sz="1200" b="0" i="1" dirty="0">
                <a:solidFill>
                  <a:srgbClr val="222222"/>
                </a:solidFill>
                <a:effectLst/>
                <a:hlinkClick r:id="rId9"/>
              </a:rPr>
              <a:t>24/0097</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1329340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Distributed RU – Cont. </a:t>
            </a:r>
          </a:p>
          <a:p>
            <a:pPr lvl="1">
              <a:buFont typeface="Arial" panose="020B0604020202020204" pitchFamily="34" charset="0"/>
              <a:buChar char="•"/>
            </a:pPr>
            <a:r>
              <a:rPr lang="en-US" sz="1100" dirty="0">
                <a:hlinkClick r:id="rId2"/>
              </a:rPr>
              <a:t>24/0476</a:t>
            </a:r>
            <a:r>
              <a:rPr lang="en-US" sz="1100" dirty="0"/>
              <a:t> Tone Plan Design Principles for Distributed RU		Bo Gong	 Q&amp;A</a:t>
            </a:r>
          </a:p>
          <a:p>
            <a:pPr lvl="1">
              <a:buFont typeface="Arial" panose="020B0604020202020204" pitchFamily="34" charset="0"/>
              <a:buChar char="•"/>
            </a:pPr>
            <a:r>
              <a:rPr lang="en-US" sz="1100" dirty="0">
                <a:solidFill>
                  <a:srgbClr val="FF0000"/>
                </a:solidFill>
                <a:hlinkClick r:id="rId3"/>
              </a:rPr>
              <a:t>24/0500</a:t>
            </a:r>
            <a:r>
              <a:rPr lang="en-US" sz="1100" dirty="0">
                <a:solidFill>
                  <a:srgbClr val="FF0000"/>
                </a:solidFill>
              </a:rPr>
              <a:t> </a:t>
            </a:r>
            <a:r>
              <a:rPr lang="en-US" sz="1100" dirty="0"/>
              <a:t>Follow up on high level thoughts on </a:t>
            </a:r>
            <a:r>
              <a:rPr lang="en-US" sz="1100" dirty="0" err="1"/>
              <a:t>dRU</a:t>
            </a:r>
            <a:r>
              <a:rPr lang="en-US" sz="1100" dirty="0"/>
              <a:t> design		Lin Yang	 </a:t>
            </a:r>
          </a:p>
          <a:p>
            <a:pPr lvl="1">
              <a:buFont typeface="Arial" panose="020B0604020202020204" pitchFamily="34" charset="0"/>
              <a:buChar char="•"/>
            </a:pPr>
            <a:r>
              <a:rPr lang="en-US" sz="1100" dirty="0">
                <a:solidFill>
                  <a:srgbClr val="FF0000"/>
                </a:solidFill>
                <a:hlinkClick r:id="rId4"/>
              </a:rPr>
              <a:t>24/0501</a:t>
            </a:r>
            <a:r>
              <a:rPr lang="en-US" sz="1100" dirty="0">
                <a:solidFill>
                  <a:srgbClr val="FF0000"/>
                </a:solidFill>
              </a:rPr>
              <a:t> </a:t>
            </a:r>
            <a:r>
              <a:rPr lang="en-US" sz="1100" dirty="0"/>
              <a:t>Pilot design considerations for </a:t>
            </a:r>
            <a:r>
              <a:rPr lang="en-US" sz="1100" dirty="0" err="1"/>
              <a:t>dRU</a:t>
            </a:r>
            <a:r>
              <a:rPr lang="en-US" sz="1100" dirty="0"/>
              <a:t>				Lin Yang</a:t>
            </a:r>
          </a:p>
          <a:p>
            <a:pPr lvl="1">
              <a:buFont typeface="Arial" panose="020B0604020202020204" pitchFamily="34" charset="0"/>
              <a:buChar char="•"/>
            </a:pPr>
            <a:r>
              <a:rPr lang="en-US" sz="1100" dirty="0">
                <a:hlinkClick r:id="rId5"/>
              </a:rPr>
              <a:t>24/0520</a:t>
            </a:r>
            <a:r>
              <a:rPr lang="en-US" sz="1100" dirty="0"/>
              <a:t> Discussion on DRU						Mahmoud Kamel </a:t>
            </a:r>
            <a:endParaRPr lang="en-GB" sz="1400" dirty="0"/>
          </a:p>
          <a:p>
            <a:pPr>
              <a:buFont typeface="Arial" panose="020B0604020202020204" pitchFamily="34" charset="0"/>
              <a:buChar char="•"/>
            </a:pPr>
            <a:r>
              <a:rPr lang="en-GB" sz="1400" dirty="0"/>
              <a:t>Submissions – Miscellaneous part 2 (Modulation/MIMO/preamble, etc.)</a:t>
            </a:r>
          </a:p>
          <a:p>
            <a:pPr lvl="1">
              <a:buFont typeface="Arial" panose="020B0604020202020204" pitchFamily="34" charset="0"/>
              <a:buChar char="•"/>
            </a:pPr>
            <a:r>
              <a:rPr lang="en-US" sz="1100" dirty="0">
                <a:hlinkClick r:id="rId6"/>
              </a:rPr>
              <a:t>24/0409</a:t>
            </a:r>
            <a:r>
              <a:rPr lang="en-US" sz="1100" dirty="0"/>
              <a:t> Hierarchical Modulation for 802.11					</a:t>
            </a:r>
            <a:r>
              <a:rPr lang="en-US" sz="1100" dirty="0" err="1"/>
              <a:t>Vamadevan</a:t>
            </a:r>
            <a:r>
              <a:rPr lang="en-US" sz="1100" dirty="0"/>
              <a:t> Namboodiri	</a:t>
            </a:r>
          </a:p>
          <a:p>
            <a:pPr lvl="1">
              <a:buFont typeface="Arial" panose="020B0604020202020204" pitchFamily="34" charset="0"/>
              <a:buChar char="•"/>
            </a:pPr>
            <a:r>
              <a:rPr lang="en-US" sz="1100" dirty="0">
                <a:hlinkClick r:id="rId7"/>
              </a:rPr>
              <a:t>24/0457</a:t>
            </a:r>
            <a:r>
              <a:rPr lang="en-US" sz="1100" dirty="0"/>
              <a:t>*	Hierarchical Modulation_for_802.11_initial_results		</a:t>
            </a:r>
            <a:r>
              <a:rPr lang="en-US" sz="1100" dirty="0" err="1"/>
              <a:t>Vamadevan</a:t>
            </a:r>
            <a:r>
              <a:rPr lang="en-US" sz="1100" dirty="0"/>
              <a:t> Namboodiri</a:t>
            </a:r>
          </a:p>
          <a:p>
            <a:pPr lvl="1">
              <a:buFont typeface="Arial" panose="020B0604020202020204" pitchFamily="34" charset="0"/>
              <a:buChar char="•"/>
            </a:pPr>
            <a:r>
              <a:rPr lang="en-US" sz="1100" dirty="0">
                <a:hlinkClick r:id="rId8"/>
              </a:rPr>
              <a:t>24/0417</a:t>
            </a:r>
            <a:r>
              <a:rPr lang="en-US" sz="1100" dirty="0"/>
              <a:t> Impact of Tx EVM on MIMO Detection Follow Up			Genadiy Tsodik</a:t>
            </a:r>
          </a:p>
          <a:p>
            <a:pPr lvl="1">
              <a:buFont typeface="Arial" panose="020B0604020202020204" pitchFamily="34" charset="0"/>
              <a:buChar char="•"/>
            </a:pPr>
            <a:r>
              <a:rPr lang="en-GB" sz="1100" dirty="0">
                <a:solidFill>
                  <a:srgbClr val="FF0000"/>
                </a:solidFill>
                <a:hlinkClick r:id="rId9"/>
              </a:rPr>
              <a:t>24/0428</a:t>
            </a:r>
            <a:r>
              <a:rPr lang="en-GB" sz="1100" dirty="0"/>
              <a:t> UHR preamble design options						Sigurd Schelstraete	</a:t>
            </a:r>
          </a:p>
          <a:p>
            <a:pPr lvl="1">
              <a:buFont typeface="Arial" panose="020B0604020202020204" pitchFamily="34" charset="0"/>
              <a:buChar char="•"/>
            </a:pPr>
            <a:r>
              <a:rPr lang="en-US" sz="1100" dirty="0">
                <a:hlinkClick r:id="rId10"/>
              </a:rPr>
              <a:t>24/0435</a:t>
            </a:r>
            <a:r>
              <a:rPr lang="en-US" sz="1100" dirty="0"/>
              <a:t> Ideas related to achieving (Ultra) High Reliability			Leif Wilhelmsson	</a:t>
            </a:r>
          </a:p>
          <a:p>
            <a:pPr lvl="1">
              <a:buFont typeface="Arial" panose="020B0604020202020204" pitchFamily="34" charset="0"/>
              <a:buChar char="•"/>
            </a:pPr>
            <a:r>
              <a:rPr lang="en-US" sz="1100" dirty="0">
                <a:hlinkClick r:id="rId11"/>
              </a:rPr>
              <a:t>24/0437</a:t>
            </a:r>
            <a:r>
              <a:rPr lang="en-US" sz="1100" dirty="0"/>
              <a:t> Interference Mitigation for Improved Reliability – More Insights	Shimi Shilo</a:t>
            </a:r>
          </a:p>
          <a:p>
            <a:pPr lvl="1">
              <a:buFont typeface="Arial" panose="020B0604020202020204" pitchFamily="34" charset="0"/>
              <a:buChar char="•"/>
            </a:pPr>
            <a:r>
              <a:rPr lang="en-GB" sz="1100" dirty="0">
                <a:hlinkClick r:id="rId12"/>
              </a:rPr>
              <a:t>24/0508</a:t>
            </a:r>
            <a:r>
              <a:rPr lang="en-GB" sz="1100" dirty="0"/>
              <a:t> Extended 6 GHz channelization					Thomas Derham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1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100" b="0" i="0" u="none" strike="noStrike" kern="0" cap="none" spc="0" normalizeH="0" baseline="0" noProof="0" dirty="0">
              <a:ln>
                <a:noFill/>
              </a:ln>
              <a:solidFill>
                <a:srgbClr val="000000"/>
              </a:solidFill>
              <a:effectLst/>
              <a:uLnTx/>
              <a:uFillTx/>
              <a:latin typeface="Times New Roman"/>
              <a:ea typeface="MS Gothic"/>
              <a:cs typeface="+mn-cs"/>
            </a:endParaRPr>
          </a:p>
          <a:p>
            <a:pPr marL="0" lvl="0" indent="0"/>
            <a:endParaRPr lang="en-GB"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10 mins</a:t>
            </a:r>
          </a:p>
          <a:p>
            <a:pPr lvl="2">
              <a:buFont typeface="Arial" panose="020B0604020202020204" pitchFamily="34" charset="0"/>
              <a:buChar char="•"/>
            </a:pPr>
            <a:r>
              <a:rPr lang="en-US" sz="1000" dirty="0">
                <a:solidFill>
                  <a:schemeClr val="tx1"/>
                </a:solidFill>
              </a:rPr>
              <a:t>SP on Relay [10’] – see next slide</a:t>
            </a:r>
          </a:p>
          <a:p>
            <a:pPr lvl="2">
              <a:buFont typeface="Arial" panose="020B0604020202020204" pitchFamily="34" charset="0"/>
              <a:buChar char="•"/>
            </a:pPr>
            <a:r>
              <a:rPr lang="en-US" sz="1000" dirty="0">
                <a:solidFill>
                  <a:schemeClr val="tx1"/>
                </a:solidFill>
              </a:rPr>
              <a:t>SP on ??</a:t>
            </a:r>
          </a:p>
          <a:p>
            <a:pPr lvl="1">
              <a:buFont typeface="Arial" panose="020B0604020202020204" pitchFamily="34" charset="0"/>
              <a:buChar char="•"/>
            </a:pPr>
            <a:r>
              <a:rPr lang="en-GB" sz="1200" dirty="0">
                <a:hlinkClick r:id="rId2"/>
              </a:rPr>
              <a:t>23/2211</a:t>
            </a:r>
            <a:r>
              <a:rPr lang="en-GB" sz="1200" dirty="0"/>
              <a:t> TXOP bandwidth expansion				Shawn Kim	</a:t>
            </a:r>
          </a:p>
          <a:p>
            <a:pPr lvl="1">
              <a:buFont typeface="Arial" panose="020B0604020202020204" pitchFamily="34" charset="0"/>
              <a:buChar char="•"/>
            </a:pPr>
            <a:r>
              <a:rPr lang="en-GB" sz="1200" dirty="0">
                <a:hlinkClick r:id="rId3"/>
              </a:rPr>
              <a:t>24/0031</a:t>
            </a:r>
            <a:r>
              <a:rPr lang="en-GB" sz="1200" dirty="0"/>
              <a:t> Deterministic Backoff					Menzo Wentink </a:t>
            </a:r>
          </a:p>
          <a:p>
            <a:pPr lvl="1">
              <a:buFont typeface="Arial" panose="020B0604020202020204" pitchFamily="34" charset="0"/>
              <a:buChar char="•"/>
            </a:pPr>
            <a:r>
              <a:rPr lang="en-GB" sz="1200" dirty="0">
                <a:hlinkClick r:id="rId4"/>
              </a:rPr>
              <a:t>24/0042</a:t>
            </a:r>
            <a:r>
              <a:rPr lang="en-GB" sz="1200" dirty="0"/>
              <a:t> Thoughts on Flexible Control frames			George Cherian</a:t>
            </a:r>
          </a:p>
          <a:p>
            <a:pPr lvl="1">
              <a:buFont typeface="Arial" panose="020B0604020202020204" pitchFamily="34" charset="0"/>
              <a:buChar char="•"/>
            </a:pPr>
            <a:r>
              <a:rPr lang="en-GB" sz="1200" dirty="0">
                <a:hlinkClick r:id="rId5"/>
              </a:rPr>
              <a:t>24/0052</a:t>
            </a:r>
            <a:r>
              <a:rPr lang="en-GB" sz="1200" dirty="0"/>
              <a:t> Seamless Roaming details				Duncan Ho 	</a:t>
            </a:r>
          </a:p>
          <a:p>
            <a:pPr lvl="1">
              <a:buFont typeface="Arial" panose="020B0604020202020204" pitchFamily="34" charset="0"/>
              <a:buChar char="•"/>
            </a:pPr>
            <a:r>
              <a:rPr lang="en-GB" sz="1200" dirty="0">
                <a:hlinkClick r:id="rId6"/>
              </a:rPr>
              <a:t>24/0073</a:t>
            </a:r>
            <a:r>
              <a:rPr lang="en-GB" sz="1200" dirty="0"/>
              <a:t> Thoughts on proxy SCS				Guogang Huang</a:t>
            </a:r>
          </a:p>
          <a:p>
            <a:pPr lvl="1">
              <a:buFont typeface="Arial" panose="020B0604020202020204" pitchFamily="34" charset="0"/>
              <a:buChar char="•"/>
            </a:pPr>
            <a:r>
              <a:rPr lang="en-US" sz="1200" dirty="0">
                <a:hlinkClick r:id="rId7"/>
              </a:rPr>
              <a:t>24/0074</a:t>
            </a:r>
            <a:r>
              <a:rPr lang="en-US" sz="1200" dirty="0"/>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relay protocol in 11bn?</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A UHR relay forwards frames between an AP and a non-AP STA.</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of the relay protocol are TBD.</a:t>
            </a: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pt-BR" sz="1200" b="0" i="1" dirty="0">
                <a:solidFill>
                  <a:srgbClr val="222222"/>
                </a:solidFill>
                <a:effectLst/>
                <a:hlinkClick r:id="rId2"/>
              </a:rPr>
              <a:t>22/1908r1</a:t>
            </a:r>
            <a:r>
              <a:rPr lang="pt-BR" sz="1200" b="0" i="1" dirty="0">
                <a:solidFill>
                  <a:srgbClr val="222222"/>
                </a:solidFill>
                <a:effectLst/>
              </a:rPr>
              <a:t>, </a:t>
            </a:r>
            <a:r>
              <a:rPr lang="pt-BR" sz="1200" b="0" i="1" dirty="0">
                <a:solidFill>
                  <a:srgbClr val="222222"/>
                </a:solidFill>
                <a:effectLst/>
                <a:hlinkClick r:id="rId3"/>
              </a:rPr>
              <a:t>23/1138r1</a:t>
            </a:r>
            <a:r>
              <a:rPr lang="pt-BR" sz="1200" b="0" i="1" dirty="0">
                <a:solidFill>
                  <a:srgbClr val="222222"/>
                </a:solidFill>
                <a:effectLst/>
              </a:rPr>
              <a:t>, </a:t>
            </a:r>
            <a:r>
              <a:rPr lang="pt-BR" sz="1200" b="0" i="1" dirty="0">
                <a:solidFill>
                  <a:srgbClr val="222222"/>
                </a:solidFill>
                <a:effectLst/>
                <a:hlinkClick r:id="rId4"/>
              </a:rPr>
              <a:t>23/1139r0</a:t>
            </a:r>
            <a:r>
              <a:rPr lang="pt-BR" sz="1200" b="0" i="1" dirty="0">
                <a:solidFill>
                  <a:srgbClr val="222222"/>
                </a:solidFill>
                <a:effectLst/>
              </a:rPr>
              <a:t>, </a:t>
            </a:r>
            <a:r>
              <a:rPr lang="pt-BR" sz="1200" b="0" i="1" dirty="0">
                <a:solidFill>
                  <a:srgbClr val="222222"/>
                </a:solidFill>
                <a:effectLst/>
                <a:hlinkClick r:id="rId5"/>
              </a:rPr>
              <a:t>23/1146r1</a:t>
            </a:r>
            <a:r>
              <a:rPr lang="pt-BR" sz="1200" b="0" i="1" dirty="0">
                <a:solidFill>
                  <a:srgbClr val="222222"/>
                </a:solidFill>
                <a:effectLst/>
              </a:rPr>
              <a:t>, </a:t>
            </a:r>
            <a:r>
              <a:rPr lang="pt-BR" sz="1200" b="0" i="1" dirty="0">
                <a:solidFill>
                  <a:srgbClr val="222222"/>
                </a:solidFill>
                <a:effectLst/>
                <a:hlinkClick r:id="rId6"/>
              </a:rPr>
              <a:t>23/1175r0</a:t>
            </a:r>
            <a:r>
              <a:rPr lang="pt-BR" sz="1200" b="0" i="1" dirty="0">
                <a:solidFill>
                  <a:srgbClr val="222222"/>
                </a:solidFill>
                <a:effectLst/>
              </a:rPr>
              <a:t>, </a:t>
            </a:r>
            <a:r>
              <a:rPr lang="pt-BR" sz="1200" b="0" i="1" dirty="0">
                <a:solidFill>
                  <a:srgbClr val="222222"/>
                </a:solidFill>
                <a:effectLst/>
                <a:hlinkClick r:id="rId7"/>
              </a:rPr>
              <a:t>23/1450r0</a:t>
            </a:r>
            <a:r>
              <a:rPr lang="pt-BR" sz="1200" b="0" i="1" dirty="0">
                <a:solidFill>
                  <a:srgbClr val="222222"/>
                </a:solidFill>
                <a:effectLst/>
              </a:rPr>
              <a:t>, </a:t>
            </a:r>
            <a:r>
              <a:rPr lang="pt-BR" sz="1200" b="0" i="1" dirty="0">
                <a:solidFill>
                  <a:srgbClr val="222222"/>
                </a:solidFill>
                <a:effectLst/>
                <a:hlinkClick r:id="rId8"/>
              </a:rPr>
              <a:t>23/1517r0</a:t>
            </a:r>
            <a:r>
              <a:rPr lang="pt-BR" sz="1200" b="0" i="1" dirty="0">
                <a:solidFill>
                  <a:srgbClr val="222222"/>
                </a:solidFill>
                <a:effectLst/>
              </a:rPr>
              <a:t>, </a:t>
            </a:r>
            <a:r>
              <a:rPr lang="pt-BR" sz="1200" b="0" i="1" dirty="0">
                <a:solidFill>
                  <a:srgbClr val="222222"/>
                </a:solidFill>
                <a:effectLst/>
                <a:hlinkClick r:id="rId9"/>
              </a:rPr>
              <a:t>23/1518r0</a:t>
            </a:r>
            <a:r>
              <a:rPr lang="pt-BR" sz="1200" b="0" i="1" dirty="0">
                <a:solidFill>
                  <a:srgbClr val="222222"/>
                </a:solidFill>
                <a:effectLst/>
              </a:rPr>
              <a:t>, </a:t>
            </a:r>
            <a:r>
              <a:rPr lang="pt-BR" sz="1200" b="0" i="1" dirty="0">
                <a:solidFill>
                  <a:srgbClr val="222222"/>
                </a:solidFill>
                <a:effectLst/>
                <a:hlinkClick r:id="rId7"/>
              </a:rPr>
              <a:t>23/1450r1</a:t>
            </a:r>
            <a:r>
              <a:rPr lang="pt-BR" sz="1200" b="0" i="1" dirty="0">
                <a:solidFill>
                  <a:srgbClr val="222222"/>
                </a:solidFill>
                <a:effectLst/>
              </a:rPr>
              <a:t>, </a:t>
            </a:r>
            <a:r>
              <a:rPr lang="pt-BR" sz="1200" b="0" i="1" dirty="0">
                <a:solidFill>
                  <a:srgbClr val="222222"/>
                </a:solidFill>
                <a:effectLst/>
                <a:hlinkClick r:id="rId10"/>
              </a:rPr>
              <a:t>23/1838r0</a:t>
            </a:r>
            <a:r>
              <a:rPr lang="pt-BR" sz="1200" b="0" i="1" dirty="0">
                <a:solidFill>
                  <a:srgbClr val="222222"/>
                </a:solidFill>
                <a:effectLst/>
              </a:rPr>
              <a:t>, </a:t>
            </a:r>
            <a:r>
              <a:rPr lang="pt-BR" sz="1200" b="0" i="1" dirty="0">
                <a:solidFill>
                  <a:srgbClr val="222222"/>
                </a:solidFill>
                <a:effectLst/>
                <a:hlinkClick r:id="rId11"/>
              </a:rPr>
              <a:t>23/1839r0</a:t>
            </a:r>
            <a:r>
              <a:rPr lang="pt-BR" sz="1200" b="0" i="1" dirty="0">
                <a:solidFill>
                  <a:srgbClr val="222222"/>
                </a:solidFill>
                <a:effectLst/>
              </a:rPr>
              <a:t>, </a:t>
            </a:r>
            <a:r>
              <a:rPr lang="pt-BR" sz="1200" b="0" i="1" dirty="0">
                <a:solidFill>
                  <a:srgbClr val="222222"/>
                </a:solidFill>
                <a:effectLst/>
                <a:hlinkClick r:id="rId12"/>
              </a:rPr>
              <a:t>23/1840r2</a:t>
            </a:r>
            <a:r>
              <a:rPr lang="pt-BR" sz="1200" b="0" i="1" dirty="0">
                <a:solidFill>
                  <a:srgbClr val="222222"/>
                </a:solidFill>
                <a:effectLst/>
              </a:rPr>
              <a:t>, </a:t>
            </a:r>
            <a:r>
              <a:rPr lang="pt-BR" sz="1200" b="0" i="1" dirty="0">
                <a:solidFill>
                  <a:srgbClr val="222222"/>
                </a:solidFill>
                <a:effectLst/>
                <a:hlinkClick r:id="rId13"/>
              </a:rPr>
              <a:t>23/1889r0</a:t>
            </a:r>
            <a:r>
              <a:rPr lang="pt-BR" sz="1200" b="0" i="1" dirty="0">
                <a:solidFill>
                  <a:srgbClr val="222222"/>
                </a:solidFill>
                <a:effectLst/>
              </a:rPr>
              <a:t>, </a:t>
            </a:r>
            <a:r>
              <a:rPr lang="pt-BR" sz="1200" b="0" i="1" dirty="0">
                <a:solidFill>
                  <a:srgbClr val="222222"/>
                </a:solidFill>
                <a:effectLst/>
                <a:hlinkClick r:id="rId14"/>
              </a:rPr>
              <a:t>23/1899r0</a:t>
            </a:r>
            <a:r>
              <a:rPr lang="pt-BR" sz="1200" b="0" i="1" dirty="0">
                <a:solidFill>
                  <a:srgbClr val="222222"/>
                </a:solidFill>
                <a:effectLst/>
              </a:rPr>
              <a:t>, </a:t>
            </a:r>
            <a:r>
              <a:rPr lang="pt-BR" sz="1200" b="0" i="1" dirty="0">
                <a:solidFill>
                  <a:srgbClr val="222222"/>
                </a:solidFill>
                <a:effectLst/>
                <a:hlinkClick r:id="rId15"/>
              </a:rPr>
              <a:t>23/1928r0</a:t>
            </a:r>
            <a:r>
              <a:rPr lang="pt-BR" sz="1200" b="0" i="1" dirty="0">
                <a:solidFill>
                  <a:srgbClr val="222222"/>
                </a:solidFill>
                <a:effectLst/>
              </a:rPr>
              <a:t>, </a:t>
            </a:r>
            <a:r>
              <a:rPr lang="pt-BR" sz="1200" b="0" i="1" dirty="0">
                <a:solidFill>
                  <a:srgbClr val="222222"/>
                </a:solidFill>
                <a:effectLst/>
                <a:hlinkClick r:id="rId16"/>
              </a:rPr>
              <a:t>23/1948r0</a:t>
            </a:r>
            <a:r>
              <a:rPr lang="pt-BR" sz="1200" b="0" i="1" dirty="0">
                <a:solidFill>
                  <a:srgbClr val="222222"/>
                </a:solidFill>
                <a:effectLst/>
              </a:rPr>
              <a:t>, </a:t>
            </a:r>
            <a:r>
              <a:rPr lang="pt-BR" sz="1200" b="0" i="1" dirty="0">
                <a:solidFill>
                  <a:srgbClr val="222222"/>
                </a:solidFill>
                <a:effectLst/>
                <a:hlinkClick r:id="rId17"/>
              </a:rPr>
              <a:t>23/1969r0</a:t>
            </a:r>
            <a:r>
              <a:rPr lang="pt-BR" sz="1200" b="0" i="1" dirty="0">
                <a:solidFill>
                  <a:srgbClr val="222222"/>
                </a:solidFill>
                <a:effectLst/>
              </a:rPr>
              <a:t>, </a:t>
            </a:r>
            <a:r>
              <a:rPr lang="pt-BR" sz="1200" b="0" i="1" dirty="0">
                <a:solidFill>
                  <a:srgbClr val="222222"/>
                </a:solidFill>
                <a:effectLst/>
                <a:hlinkClick r:id="rId18"/>
              </a:rPr>
              <a:t>23/1955r1,</a:t>
            </a:r>
            <a:r>
              <a:rPr lang="pt-BR" sz="1200" b="0" i="1" dirty="0">
                <a:solidFill>
                  <a:srgbClr val="222222"/>
                </a:solidFill>
                <a:effectLst/>
              </a:rPr>
              <a:t> </a:t>
            </a:r>
            <a:r>
              <a:rPr lang="pt-BR" sz="1200" b="0" i="1" dirty="0">
                <a:solidFill>
                  <a:srgbClr val="222222"/>
                </a:solidFill>
                <a:effectLst/>
                <a:hlinkClick r:id="rId19"/>
              </a:rPr>
              <a:t>23/2217r1</a:t>
            </a:r>
            <a:r>
              <a:rPr lang="pt-BR" sz="1200" b="0" i="1" dirty="0">
                <a:solidFill>
                  <a:srgbClr val="222222"/>
                </a:solidFill>
                <a:effectLst/>
              </a:rPr>
              <a:t>, </a:t>
            </a:r>
            <a:r>
              <a:rPr lang="pt-BR" sz="1200" b="0" i="1" dirty="0">
                <a:solidFill>
                  <a:srgbClr val="222222"/>
                </a:solidFill>
                <a:effectLst/>
                <a:hlinkClick r:id="rId20"/>
              </a:rPr>
              <a:t>24/74r0</a:t>
            </a:r>
            <a:r>
              <a:rPr lang="pt-BR" sz="1200" b="0" i="1" dirty="0">
                <a:solidFill>
                  <a:srgbClr val="222222"/>
                </a:solidFill>
                <a:effectLst/>
              </a:rPr>
              <a:t>, </a:t>
            </a:r>
            <a:r>
              <a:rPr lang="pt-BR" sz="1200" b="0" i="1" dirty="0">
                <a:solidFill>
                  <a:srgbClr val="222222"/>
                </a:solidFill>
                <a:effectLst/>
                <a:hlinkClick r:id="rId21"/>
              </a:rPr>
              <a:t>24/105r0</a:t>
            </a:r>
            <a:r>
              <a:rPr lang="pt-BR" sz="1200" b="0" i="1" dirty="0">
                <a:solidFill>
                  <a:srgbClr val="222222"/>
                </a:solidFill>
                <a:effectLst/>
              </a:rPr>
              <a:t>, </a:t>
            </a:r>
            <a:r>
              <a:rPr lang="pt-BR" sz="1200" b="0" i="1" dirty="0">
                <a:solidFill>
                  <a:srgbClr val="222222"/>
                </a:solidFill>
                <a:effectLst/>
                <a:hlinkClick r:id="rId22"/>
              </a:rPr>
              <a:t>24/385r0</a:t>
            </a:r>
            <a:r>
              <a:rPr lang="pt-BR" sz="1200" b="0" i="1" dirty="0">
                <a:solidFill>
                  <a:srgbClr val="222222"/>
                </a:solidFill>
                <a:effectLst/>
              </a:rPr>
              <a:t>, </a:t>
            </a:r>
            <a:r>
              <a:rPr lang="pt-BR" sz="1200" b="0" i="1" dirty="0">
                <a:solidFill>
                  <a:srgbClr val="222222"/>
                </a:solidFill>
                <a:effectLst/>
                <a:hlinkClick r:id="rId23"/>
              </a:rPr>
              <a:t>24/386r0</a:t>
            </a:r>
            <a:endParaRPr lang="en-US" sz="1200" b="0" i="1" dirty="0">
              <a:solidFill>
                <a:srgbClr val="222222"/>
              </a:solidFill>
              <a:effectLst/>
            </a:endParaRPr>
          </a:p>
          <a:p>
            <a:pPr marL="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endParaRPr lang="en-US" sz="1200" b="0" dirty="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SP 2 on ??:</a:t>
            </a:r>
          </a:p>
          <a:p>
            <a:pPr marL="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8719427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a:t>
            </a:r>
          </a:p>
          <a:p>
            <a:pPr lvl="1">
              <a:buFont typeface="Arial" panose="020B0604020202020204" pitchFamily="34" charset="0"/>
              <a:buChar char="•"/>
            </a:pPr>
            <a:r>
              <a:rPr lang="en-GB" sz="1200" dirty="0">
                <a:solidFill>
                  <a:srgbClr val="FF0000"/>
                </a:solidFill>
                <a:hlinkClick r:id="rId2"/>
              </a:rPr>
              <a:t>24/0433</a:t>
            </a:r>
            <a:r>
              <a:rPr lang="en-GB" sz="1200" dirty="0"/>
              <a:t> Analysis on UEQM and UEQ MCS					Ross Jian Yu</a:t>
            </a:r>
          </a:p>
          <a:p>
            <a:pPr lvl="1">
              <a:buFont typeface="Arial" panose="020B0604020202020204" pitchFamily="34" charset="0"/>
              <a:buChar char="•"/>
            </a:pPr>
            <a:r>
              <a:rPr lang="en-GB" sz="1200" dirty="0">
                <a:hlinkClick r:id="rId3"/>
              </a:rPr>
              <a:t>24/0438</a:t>
            </a:r>
            <a:r>
              <a:rPr lang="en-GB" sz="1200" dirty="0"/>
              <a:t> UEQM Benefit Analysis						Rainer Strobel	</a:t>
            </a:r>
          </a:p>
          <a:p>
            <a:pPr lvl="1">
              <a:buFont typeface="Arial" panose="020B0604020202020204" pitchFamily="34" charset="0"/>
              <a:buChar char="•"/>
            </a:pPr>
            <a:r>
              <a:rPr lang="en-GB" sz="1200" dirty="0">
                <a:hlinkClick r:id="rId4"/>
              </a:rPr>
              <a:t>24/0439</a:t>
            </a:r>
            <a:r>
              <a:rPr lang="en-GB" sz="1200" dirty="0"/>
              <a:t> UEQM evaluation and simulation results				Rainer Strobel	</a:t>
            </a:r>
          </a:p>
          <a:p>
            <a:pPr lvl="1">
              <a:buFont typeface="Arial" panose="020B0604020202020204" pitchFamily="34" charset="0"/>
              <a:buChar char="•"/>
            </a:pPr>
            <a:r>
              <a:rPr lang="en-GB" sz="1200" dirty="0">
                <a:hlinkClick r:id="rId5"/>
              </a:rPr>
              <a:t>24/0469</a:t>
            </a:r>
            <a:r>
              <a:rPr lang="en-GB" sz="1200" dirty="0"/>
              <a:t> New MCSs for 11bn 							</a:t>
            </a:r>
            <a:r>
              <a:rPr lang="en-GB" sz="1200" dirty="0" err="1"/>
              <a:t>Shengquan</a:t>
            </a:r>
            <a:r>
              <a:rPr lang="en-GB" sz="1200" dirty="0"/>
              <a:t> Hu	</a:t>
            </a:r>
          </a:p>
          <a:p>
            <a:pPr lvl="1">
              <a:buFont typeface="Arial" panose="020B0604020202020204" pitchFamily="34" charset="0"/>
              <a:buChar char="•"/>
            </a:pPr>
            <a:r>
              <a:rPr lang="en-GB" sz="1200" dirty="0">
                <a:solidFill>
                  <a:srgbClr val="FF0000"/>
                </a:solidFill>
              </a:rPr>
              <a:t>24/0474</a:t>
            </a:r>
            <a:r>
              <a:rPr lang="en-GB" sz="1200" dirty="0"/>
              <a:t> UHR unequal modulation pattern and new MCS			Rui Cao</a:t>
            </a:r>
          </a:p>
          <a:p>
            <a:pPr lvl="1">
              <a:buFont typeface="Arial" panose="020B0604020202020204" pitchFamily="34" charset="0"/>
              <a:buChar char="•"/>
            </a:pPr>
            <a:r>
              <a:rPr lang="en-GB" sz="1200" dirty="0">
                <a:solidFill>
                  <a:srgbClr val="FF0000"/>
                </a:solidFill>
                <a:hlinkClick r:id="rId6"/>
              </a:rPr>
              <a:t>24/0498</a:t>
            </a:r>
            <a:r>
              <a:rPr lang="en-GB" sz="1200" dirty="0"/>
              <a:t> Unequal Modulation in MIMO </a:t>
            </a:r>
            <a:r>
              <a:rPr lang="en-GB" sz="1200" dirty="0" err="1"/>
              <a:t>TxBF</a:t>
            </a:r>
            <a:r>
              <a:rPr lang="en-GB" sz="1200" dirty="0"/>
              <a:t> and New MCS for 11bn	Alice Chen</a:t>
            </a:r>
          </a:p>
          <a:p>
            <a:pPr lvl="1">
              <a:buFont typeface="Arial" panose="020B0604020202020204" pitchFamily="34" charset="0"/>
              <a:buChar char="•"/>
            </a:pPr>
            <a:r>
              <a:rPr lang="en-GB" sz="1200" dirty="0">
                <a:solidFill>
                  <a:srgbClr val="FF0000"/>
                </a:solidFill>
                <a:hlinkClick r:id="rId7"/>
              </a:rPr>
              <a:t>24/0507</a:t>
            </a:r>
            <a:r>
              <a:rPr lang="en-GB" sz="1200" dirty="0"/>
              <a:t> UEQM – Further details						Ron Porat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24/0083</a:t>
            </a:r>
            <a:r>
              <a:rPr lang="en-GB" sz="1200" dirty="0"/>
              <a:t> Smooth roaming follow up 2							Liwen Chu	</a:t>
            </a:r>
          </a:p>
          <a:p>
            <a:pPr lvl="1">
              <a:buFont typeface="Arial" panose="020B0604020202020204" pitchFamily="34" charset="0"/>
              <a:buChar char="•"/>
            </a:pPr>
            <a:r>
              <a:rPr lang="en-GB" sz="1200" dirty="0">
                <a:hlinkClick r:id="rId3"/>
              </a:rPr>
              <a:t>24/0090</a:t>
            </a:r>
            <a:r>
              <a:rPr lang="en-GB" sz="1200" dirty="0"/>
              <a:t> Protected Low Latency Communications for MLO				Serhat Erkucuk	</a:t>
            </a:r>
          </a:p>
          <a:p>
            <a:pPr lvl="1">
              <a:buFont typeface="Arial" panose="020B0604020202020204" pitchFamily="34" charset="0"/>
              <a:buChar char="•"/>
            </a:pPr>
            <a:r>
              <a:rPr lang="en-GB" sz="1200" dirty="0">
                <a:hlinkClick r:id="rId4"/>
              </a:rPr>
              <a:t>24/0091</a:t>
            </a:r>
            <a:r>
              <a:rPr lang="en-GB" sz="1200" dirty="0"/>
              <a:t> Enhanced Scheduling Method for Low Latency Traffic – Follow Up	Serhat Erkucuk</a:t>
            </a:r>
            <a:endParaRPr lang="en-GB" sz="1200" b="1"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24/0094</a:t>
            </a:r>
            <a:r>
              <a:rPr lang="en-GB" sz="1200" b="0" i="0" u="sng" strike="noStrike" kern="1200" dirty="0">
                <a:solidFill>
                  <a:srgbClr val="0563C1"/>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Probe-before-Talk and Unsolicited Unavailability Announcement for Co-ex Management </a:t>
            </a:r>
            <a:r>
              <a:rPr lang="en-GB" sz="1200" b="0" i="0" u="none" strike="noStrike" kern="1200" dirty="0">
                <a:solidFill>
                  <a:srgbClr val="000000"/>
                </a:solidFill>
                <a:effectLst/>
                <a:ea typeface="MS Gothic" panose="020B0609070205080204" pitchFamily="49" charset="-128"/>
              </a:rPr>
              <a:t>Qi Wang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195586</TotalTime>
  <Words>7615</Words>
  <Application>Microsoft Office PowerPoint</Application>
  <PresentationFormat>On-screen Show (4:3)</PresentationFormat>
  <Paragraphs>1876</Paragraphs>
  <Slides>63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4" baseType="lpstr">
      <vt:lpstr>MS Gothic</vt:lpstr>
      <vt:lpstr>PMingLiU</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Converged SPs</vt:lpstr>
      <vt:lpstr>Wednesday PHY Agenda–AM1</vt:lpstr>
      <vt:lpstr>Wednesday MAC Agenda–AM1</vt:lpstr>
      <vt:lpstr>Converged SPs</vt:lpstr>
      <vt:lpstr>Wednesday PHY Agenda–AM2</vt:lpstr>
      <vt:lpstr>Wednesday MAC Agenda–AM2</vt:lpstr>
      <vt:lpstr>Converged SPs</vt:lpstr>
      <vt:lpstr>Thursday PHY Agenda–AM2</vt:lpstr>
      <vt:lpstr>Thursday MAC Agenda–AM2</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2024-03-13T16:15:56Z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