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5"/>
  </p:notes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389" r:id="rId18"/>
    <p:sldId id="2390" r:id="rId19"/>
    <p:sldId id="2388" r:id="rId20"/>
    <p:sldId id="2377" r:id="rId21"/>
    <p:sldId id="2373" r:id="rId22"/>
    <p:sldId id="293" r:id="rId23"/>
    <p:sldId id="267" r:id="rId2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6786"/>
  </p:normalViewPr>
  <p:slideViewPr>
    <p:cSldViewPr snapToGrid="0" snapToObjects="1">
      <p:cViewPr varScale="1">
        <p:scale>
          <a:sx n="114" d="100"/>
          <a:sy n="114" d="100"/>
        </p:scale>
        <p:origin x="27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453860"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February </a:t>
            </a:r>
            <a:r>
              <a:rPr dirty="0"/>
              <a:t>202</a:t>
            </a:r>
            <a:r>
              <a:rPr lang="en-US" dirty="0"/>
              <a:t>4</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4/0226r5</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February 2024</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dirty="0"/>
              <a:t>2024-02-13</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850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200" dirty="0"/>
          </a:p>
          <a:p>
            <a:r>
              <a:rPr lang="en-US" sz="1200" dirty="0"/>
              <a:t>The current version of the IEEE-SA Standards Board Bylaws is available at: </a:t>
            </a:r>
          </a:p>
          <a:p>
            <a:pPr lvl="1">
              <a:buNone/>
            </a:pPr>
            <a:r>
              <a:rPr lang="en-US" sz="1200" dirty="0">
                <a:hlinkClick r:id="rId8"/>
              </a:rPr>
              <a:t>http://standards.ieee.org/develop/policies/bylaws/index.html</a:t>
            </a:r>
            <a:r>
              <a:rPr lang="en-US" sz="1200" dirty="0"/>
              <a:t> (HTML version) </a:t>
            </a:r>
          </a:p>
          <a:p>
            <a:pPr lvl="1">
              <a:buNone/>
            </a:pPr>
            <a:r>
              <a:rPr lang="en-US" sz="1200" dirty="0">
                <a:hlinkClick r:id="rId9"/>
              </a:rPr>
              <a:t>http://standards.ieee.org/develop/policies/bylaws/sb_bylaws.pdf</a:t>
            </a:r>
            <a:r>
              <a:rPr lang="en-US" sz="1200" dirty="0"/>
              <a:t> (PDF version) </a:t>
            </a:r>
          </a:p>
          <a:p>
            <a:pPr>
              <a:buNone/>
            </a:pPr>
            <a:br>
              <a:rPr lang="en-US" sz="1200" dirty="0"/>
            </a:br>
            <a:endParaRPr lang="en-US" sz="1200" dirty="0"/>
          </a:p>
          <a:p>
            <a:r>
              <a:rPr lang="en-US" sz="1200" dirty="0"/>
              <a:t>The current version of the IEEE-SA Standards Board Operations Manual is available at: </a:t>
            </a:r>
          </a:p>
          <a:p>
            <a:pPr lvl="1">
              <a:buNone/>
            </a:pPr>
            <a:r>
              <a:rPr lang="en-US" sz="1200" dirty="0">
                <a:hlinkClick r:id="rId10"/>
              </a:rPr>
              <a:t>http://standards.ieee.org/develop/policies/opman/index.html</a:t>
            </a:r>
            <a:r>
              <a:rPr lang="en-US" sz="1200" dirty="0"/>
              <a:t> (HTML version) </a:t>
            </a:r>
          </a:p>
          <a:p>
            <a:pPr lvl="1">
              <a:buNone/>
            </a:pPr>
            <a:r>
              <a:rPr lang="en-US" sz="1200" dirty="0">
                <a:hlinkClick r:id="rId11"/>
              </a:rPr>
              <a:t>http://standards.ieee.org/develop/policies/opman/sb_om.pdf</a:t>
            </a:r>
            <a:r>
              <a:rPr lang="en-US" sz="1200" dirty="0"/>
              <a:t> (PDF version) </a:t>
            </a:r>
          </a:p>
          <a:p>
            <a:endParaRPr lang="en-US" sz="12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February 15, 2024</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Upcoming Telecon dates, 10:00am</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Wednesday Feb. 28</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Mar. 7</a:t>
            </a:r>
          </a:p>
          <a:p>
            <a:pPr lvl="1">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marL="1257300" lvl="2" indent="-342900">
              <a:defRPr sz="1500" spc="-1">
                <a:latin typeface="Arial"/>
                <a:ea typeface="Arial"/>
                <a:cs typeface="Arial"/>
                <a:sym typeface="Arial"/>
              </a:defRPr>
            </a:pPr>
            <a:r>
              <a:rPr lang="en-US" sz="1400" spc="-1">
                <a:latin typeface="Times New Roman" panose="02020603050405020304" pitchFamily="18" charset="0"/>
                <a:cs typeface="Times New Roman" panose="02020603050405020304" pitchFamily="18" charset="0"/>
                <a:sym typeface="Arial"/>
              </a:rPr>
              <a:t>24/150r4 </a:t>
            </a:r>
            <a:r>
              <a:rPr lang="en-US" sz="1400" spc="-1" dirty="0">
                <a:latin typeface="Times New Roman" panose="02020603050405020304" pitchFamily="18" charset="0"/>
                <a:cs typeface="Times New Roman" panose="02020603050405020304" pitchFamily="18" charset="0"/>
                <a:sym typeface="Arial"/>
              </a:rPr>
              <a:t>– Po-kai Huang</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24/68r1 – Duncan Ho</a:t>
            </a: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434194369"/>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February 07, 2024</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(15 participants)</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Upcoming Telecon dates, 10:00am</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Thursday 	Feb. 15</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Wednesday Feb. 28</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Thursday 	Mar. 7</a:t>
            </a:r>
          </a:p>
          <a:p>
            <a:pPr lvl="1">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23/1664r6 – Po-kai - presented</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24/150r4 – Po-kai - presented</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2069953672"/>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a:t>
            </a:r>
            <a:r>
              <a:rPr lang="en-US">
                <a:solidFill>
                  <a:schemeClr val="bg1">
                    <a:lumMod val="50000"/>
                  </a:schemeClr>
                </a:solidFill>
              </a:rPr>
              <a:t>– January 31, </a:t>
            </a:r>
            <a:r>
              <a:rPr lang="en-US" dirty="0">
                <a:solidFill>
                  <a:schemeClr val="bg1">
                    <a:lumMod val="50000"/>
                  </a:schemeClr>
                </a:solidFill>
              </a:rPr>
              <a:t>2024</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(23 participants)</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Upcoming Telecon dates, 10:00am</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Thursday 	Feb. 8</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Thursday 	Feb. 15</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Wednesday Feb. 28</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Thursday 	Mar. 7</a:t>
            </a:r>
          </a:p>
          <a:p>
            <a:pPr lvl="1">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Initial D0.1 Document</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24/0229r0 – proposed outline for discussion</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24/222r1 – new submission</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Motion #39 run on including 24/222r2 in D0.1 </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4113849318"/>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39</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350" dirty="0">
                <a:solidFill>
                  <a:schemeClr val="tx1"/>
                </a:solidFill>
                <a:sym typeface="Arial"/>
              </a:rPr>
              <a:t>The Technical Editor is instructed to add to Draft 0.1 the following submission:</a:t>
            </a:r>
            <a:endParaRPr lang="en-US" sz="1350" dirty="0">
              <a:solidFill>
                <a:srgbClr val="262626"/>
              </a:solidFill>
              <a:latin typeface="Helvetica Neue" panose="02000503000000020004" pitchFamily="2" charset="0"/>
            </a:endParaRPr>
          </a:p>
          <a:p>
            <a:r>
              <a:rPr lang="en-US" sz="1350" dirty="0">
                <a:solidFill>
                  <a:srgbClr val="262626"/>
                </a:solidFill>
                <a:latin typeface="Helvetica Neue" panose="02000503000000020004" pitchFamily="2" charset="0"/>
              </a:rPr>
              <a:t>11-24-0222r2</a:t>
            </a:r>
          </a:p>
          <a:p>
            <a:endParaRPr lang="en-US" sz="1350" dirty="0">
              <a:solidFill>
                <a:srgbClr val="262626"/>
              </a:solidFill>
              <a:latin typeface="Helvetica Neue" panose="02000503000000020004" pitchFamily="2" charset="0"/>
            </a:endParaRPr>
          </a:p>
          <a:p>
            <a:r>
              <a:rPr lang="en-US" sz="1350" dirty="0"/>
              <a:t>Mover:  Duncan Ho</a:t>
            </a:r>
          </a:p>
          <a:p>
            <a:r>
              <a:rPr lang="en-US" sz="1350" dirty="0"/>
              <a:t>Second:  Stephane Baron</a:t>
            </a:r>
          </a:p>
          <a:p>
            <a:endParaRPr lang="en-US" sz="1350" dirty="0"/>
          </a:p>
          <a:p>
            <a:r>
              <a:rPr lang="en-US" sz="1350" dirty="0">
                <a:solidFill>
                  <a:srgbClr val="262626"/>
                </a:solidFill>
                <a:latin typeface="Helvetica Neue" panose="02000503000000020004" pitchFamily="2" charset="0"/>
              </a:rPr>
              <a:t>The secretary to include in the minutes that the expectation is that additional editorial clarifications and corrections will be done before a release for comment collection.</a:t>
            </a:r>
            <a:r>
              <a:rPr lang="en-US" sz="1350" dirty="0"/>
              <a:t> </a:t>
            </a:r>
          </a:p>
          <a:p>
            <a:r>
              <a:rPr lang="en-US" sz="1350" strike="sngStrike" dirty="0"/>
              <a:t>Approved by unanimous consent</a:t>
            </a:r>
            <a:r>
              <a:rPr lang="en-US" sz="1350" dirty="0"/>
              <a:t>,  10 Yes,  3 No,  9 A, Motion passes (provisionally)</a:t>
            </a:r>
          </a:p>
        </p:txBody>
      </p:sp>
    </p:spTree>
    <p:extLst>
      <p:ext uri="{BB962C8B-B14F-4D97-AF65-F5344CB8AC3E}">
        <p14:creationId xmlns:p14="http://schemas.microsoft.com/office/powerpoint/2010/main" val="15926523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highlight>
                  <a:srgbClr val="FFFF00"/>
                </a:highlight>
              </a:rPr>
              <a:t>March 2024</a:t>
            </a:r>
          </a:p>
          <a:p>
            <a:r>
              <a:rPr lang="en-US" dirty="0"/>
              <a:t>LB initial:   				July 2024</a:t>
            </a:r>
            <a:endParaRPr lang="en-US" dirty="0">
              <a:solidFill>
                <a:srgbClr val="FF0000"/>
              </a:solidFill>
            </a:endParaRPr>
          </a:p>
          <a:p>
            <a:r>
              <a:rPr lang="en-US" dirty="0"/>
              <a:t>LB re-circ:  				December 2024 </a:t>
            </a:r>
          </a:p>
          <a:p>
            <a:r>
              <a:rPr lang="en-US" dirty="0"/>
              <a:t>Ballot Pool: 				January 2025</a:t>
            </a:r>
          </a:p>
          <a:p>
            <a:r>
              <a:rPr lang="en-US" dirty="0"/>
              <a:t>MDR: 				January 2025</a:t>
            </a:r>
          </a:p>
          <a:p>
            <a:r>
              <a:rPr lang="en-US" dirty="0"/>
              <a:t>SA ballot: 				May 2025</a:t>
            </a:r>
          </a:p>
          <a:p>
            <a:r>
              <a:rPr lang="en-US" dirty="0"/>
              <a:t>SA re-circ: 				July 2025</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February 15 Teleconference 2024</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customXml/itemProps3.xml><?xml version="1.0" encoding="utf-8"?>
<ds:datastoreItem xmlns:ds="http://schemas.openxmlformats.org/officeDocument/2006/customXml" ds:itemID="{FAE4A522-AFED-47CB-AC31-6D753E3D75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16265</TotalTime>
  <Words>2112</Words>
  <Application>Microsoft Office PowerPoint</Application>
  <PresentationFormat>On-screen Show (4:3)</PresentationFormat>
  <Paragraphs>207</Paragraphs>
  <Slides>20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February 15, 2024 </vt:lpstr>
      <vt:lpstr>TGbi Agenda – February 07, 2024 </vt:lpstr>
      <vt:lpstr>TGbi Agenda – January 31, 2024 </vt:lpstr>
      <vt:lpstr>Motion # 39</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258</cp:revision>
  <dcterms:modified xsi:type="dcterms:W3CDTF">2024-02-15T13:52:02Z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ies>
</file>