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8"/>
  </p:notesMasterIdLst>
  <p:handoutMasterIdLst>
    <p:handoutMasterId r:id="rId79"/>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2672" r:id="rId29"/>
    <p:sldId id="2671" r:id="rId30"/>
    <p:sldId id="679" r:id="rId31"/>
    <p:sldId id="680" r:id="rId32"/>
    <p:sldId id="2530" r:id="rId33"/>
    <p:sldId id="2531" r:id="rId34"/>
    <p:sldId id="2533" r:id="rId35"/>
    <p:sldId id="2673" r:id="rId36"/>
    <p:sldId id="2535" r:id="rId37"/>
    <p:sldId id="2536" r:id="rId38"/>
    <p:sldId id="2537" r:id="rId39"/>
    <p:sldId id="2551" r:id="rId40"/>
    <p:sldId id="2527" r:id="rId41"/>
    <p:sldId id="2659" r:id="rId42"/>
    <p:sldId id="2660" r:id="rId43"/>
    <p:sldId id="2661" r:id="rId44"/>
    <p:sldId id="2666" r:id="rId45"/>
    <p:sldId id="2667" r:id="rId46"/>
    <p:sldId id="2569" r:id="rId47"/>
    <p:sldId id="2570" r:id="rId48"/>
    <p:sldId id="2571" r:id="rId49"/>
    <p:sldId id="2583" r:id="rId50"/>
    <p:sldId id="2668" r:id="rId51"/>
    <p:sldId id="2585" r:id="rId52"/>
    <p:sldId id="2572" r:id="rId53"/>
    <p:sldId id="2586" r:id="rId54"/>
    <p:sldId id="2651" r:id="rId55"/>
    <p:sldId id="2652" r:id="rId56"/>
    <p:sldId id="2653" r:id="rId57"/>
    <p:sldId id="2655" r:id="rId58"/>
    <p:sldId id="2656" r:id="rId59"/>
    <p:sldId id="2657" r:id="rId60"/>
    <p:sldId id="2658" r:id="rId61"/>
    <p:sldId id="2552" r:id="rId62"/>
    <p:sldId id="315" r:id="rId63"/>
    <p:sldId id="312" r:id="rId64"/>
    <p:sldId id="318" r:id="rId65"/>
    <p:sldId id="472" r:id="rId66"/>
    <p:sldId id="473" r:id="rId67"/>
    <p:sldId id="474" r:id="rId68"/>
    <p:sldId id="480" r:id="rId69"/>
    <p:sldId id="259" r:id="rId70"/>
    <p:sldId id="260" r:id="rId71"/>
    <p:sldId id="261" r:id="rId72"/>
    <p:sldId id="2525" r:id="rId73"/>
    <p:sldId id="2555" r:id="rId74"/>
    <p:sldId id="2556" r:id="rId75"/>
    <p:sldId id="2557" r:id="rId76"/>
    <p:sldId id="2558" r:id="rId7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March 11th - March IEEE Plenary meeting" id="{DE843586-E506-4D30-A655-52B441F0114A}">
          <p14:sldIdLst>
            <p14:sldId id="690"/>
            <p14:sldId id="694"/>
            <p14:sldId id="2568"/>
            <p14:sldId id="2672"/>
            <p14:sldId id="2671"/>
            <p14:sldId id="679"/>
            <p14:sldId id="680"/>
          </p14:sldIdLst>
        </p14:section>
        <p14:section name="March 12th - March IEEE Plenary meeting" id="{D686ED55-D2EA-43E3-A87F-725BDBE41CF2}">
          <p14:sldIdLst>
            <p14:sldId id="2530"/>
            <p14:sldId id="2531"/>
            <p14:sldId id="2533"/>
            <p14:sldId id="2673"/>
            <p14:sldId id="2535"/>
          </p14:sldIdLst>
        </p14:section>
        <p14:section name="March 13th - March IEEE Plenary meeting" id="{8E838D38-B45C-442C-8603-25CE94919C41}">
          <p14:sldIdLst>
            <p14:sldId id="2536"/>
            <p14:sldId id="2537"/>
            <p14:sldId id="2551"/>
            <p14:sldId id="2527"/>
          </p14:sldIdLst>
        </p14:section>
        <p14:section name="March 14th - March IEEE Plenary meeting" id="{05B24CC9-B4F8-429C-BEB2-F768EEF9F95C}">
          <p14:sldIdLst>
            <p14:sldId id="2659"/>
            <p14:sldId id="2660"/>
            <p14:sldId id="2661"/>
            <p14:sldId id="2666"/>
            <p14:sldId id="2667"/>
          </p14:sldIdLst>
        </p14:section>
        <p14:section name="March 14th - March IEEE Plenary meeting" id="{ED07B73E-3417-4C27-85C9-944D735BB0CE}">
          <p14:sldIdLst>
            <p14:sldId id="2569"/>
            <p14:sldId id="2570"/>
            <p14:sldId id="2571"/>
            <p14:sldId id="2583"/>
            <p14:sldId id="2668"/>
            <p14:sldId id="2585"/>
            <p14:sldId id="2572"/>
            <p14:sldId id="2586"/>
          </p14:sldIdLst>
        </p14:section>
        <p14:section name="March 26th Telecon" id="{81CF3F60-1D46-480B-B4E4-FD3CA087846D}">
          <p14:sldIdLst>
            <p14:sldId id="2651"/>
            <p14:sldId id="2652"/>
            <p14:sldId id="2653"/>
            <p14:sldId id="2655"/>
            <p14:sldId id="2656"/>
            <p14:sldId id="2657"/>
            <p14:sldId id="2658"/>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C0287D-0BAD-428E-AAC4-6556ED6E279B}" v="31" dt="2024-03-12T14:22:52.65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92" d="100"/>
          <a:sy n="92" d="100"/>
        </p:scale>
        <p:origin x="509" y="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microsoft.com/office/2016/11/relationships/changesInfo" Target="changesInfos/changesInfo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85"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ECC0287D-0BAD-428E-AAC4-6556ED6E279B}"/>
    <pc:docChg chg="undo custSel addSld modSld modMainMaster modSection">
      <pc:chgData name="Segev, Jonathan" userId="7c67a1b0-8725-4553-8055-0888dbcaef94" providerId="ADAL" clId="{ECC0287D-0BAD-428E-AAC4-6556ED6E279B}" dt="2024-03-12T14:25:02.925" v="433" actId="6549"/>
      <pc:docMkLst>
        <pc:docMk/>
      </pc:docMkLst>
      <pc:sldChg chg="modSp mod">
        <pc:chgData name="Segev, Jonathan" userId="7c67a1b0-8725-4553-8055-0888dbcaef94" providerId="ADAL" clId="{ECC0287D-0BAD-428E-AAC4-6556ED6E279B}" dt="2024-03-12T14:24:42.084" v="431" actId="20577"/>
        <pc:sldMkLst>
          <pc:docMk/>
          <pc:sldMk cId="0" sldId="256"/>
        </pc:sldMkLst>
        <pc:spChg chg="mod">
          <ac:chgData name="Segev, Jonathan" userId="7c67a1b0-8725-4553-8055-0888dbcaef94" providerId="ADAL" clId="{ECC0287D-0BAD-428E-AAC4-6556ED6E279B}" dt="2024-03-12T14:24:42.084" v="431" actId="20577"/>
          <ac:spMkLst>
            <pc:docMk/>
            <pc:sldMk cId="0" sldId="256"/>
            <ac:spMk id="3074" creationId="{00000000-0000-0000-0000-000000000000}"/>
          </ac:spMkLst>
        </pc:spChg>
      </pc:sldChg>
      <pc:sldChg chg="modSp mod">
        <pc:chgData name="Segev, Jonathan" userId="7c67a1b0-8725-4553-8055-0888dbcaef94" providerId="ADAL" clId="{ECC0287D-0BAD-428E-AAC4-6556ED6E279B}" dt="2024-03-12T14:20:00.464" v="379" actId="20577"/>
        <pc:sldMkLst>
          <pc:docMk/>
          <pc:sldMk cId="1606978152" sldId="345"/>
        </pc:sldMkLst>
        <pc:graphicFrameChg chg="mod modGraphic">
          <ac:chgData name="Segev, Jonathan" userId="7c67a1b0-8725-4553-8055-0888dbcaef94" providerId="ADAL" clId="{ECC0287D-0BAD-428E-AAC4-6556ED6E279B}" dt="2024-03-12T14:20:00.464" v="379"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ECC0287D-0BAD-428E-AAC4-6556ED6E279B}" dt="2024-03-11T22:27:16.534" v="103" actId="2164"/>
        <pc:sldMkLst>
          <pc:docMk/>
          <pc:sldMk cId="3473345634" sldId="694"/>
        </pc:sldMkLst>
        <pc:graphicFrameChg chg="mod modGraphic">
          <ac:chgData name="Segev, Jonathan" userId="7c67a1b0-8725-4553-8055-0888dbcaef94" providerId="ADAL" clId="{ECC0287D-0BAD-428E-AAC4-6556ED6E279B}" dt="2024-03-11T22:27:16.534" v="103" actId="2164"/>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ECC0287D-0BAD-428E-AAC4-6556ED6E279B}" dt="2024-03-11T22:35:29.606" v="352" actId="20577"/>
        <pc:sldMkLst>
          <pc:docMk/>
          <pc:sldMk cId="343005988" sldId="2530"/>
        </pc:sldMkLst>
        <pc:spChg chg="mod">
          <ac:chgData name="Segev, Jonathan" userId="7c67a1b0-8725-4553-8055-0888dbcaef94" providerId="ADAL" clId="{ECC0287D-0BAD-428E-AAC4-6556ED6E279B}" dt="2024-03-11T22:35:29.606" v="352" actId="20577"/>
          <ac:spMkLst>
            <pc:docMk/>
            <pc:sldMk cId="343005988" sldId="2530"/>
            <ac:spMk id="3" creationId="{00000000-0000-0000-0000-000000000000}"/>
          </ac:spMkLst>
        </pc:spChg>
      </pc:sldChg>
      <pc:sldChg chg="modSp mod">
        <pc:chgData name="Segev, Jonathan" userId="7c67a1b0-8725-4553-8055-0888dbcaef94" providerId="ADAL" clId="{ECC0287D-0BAD-428E-AAC4-6556ED6E279B}" dt="2024-03-11T22:33:03.991" v="259"/>
        <pc:sldMkLst>
          <pc:docMk/>
          <pc:sldMk cId="726842924" sldId="2531"/>
        </pc:sldMkLst>
        <pc:graphicFrameChg chg="mod modGraphic">
          <ac:chgData name="Segev, Jonathan" userId="7c67a1b0-8725-4553-8055-0888dbcaef94" providerId="ADAL" clId="{ECC0287D-0BAD-428E-AAC4-6556ED6E279B}" dt="2024-03-11T22:33:03.991" v="259"/>
          <ac:graphicFrameMkLst>
            <pc:docMk/>
            <pc:sldMk cId="726842924" sldId="2531"/>
            <ac:graphicFrameMk id="7" creationId="{00000000-0000-0000-0000-000000000000}"/>
          </ac:graphicFrameMkLst>
        </pc:graphicFrameChg>
      </pc:sldChg>
      <pc:sldChg chg="modSp mod">
        <pc:chgData name="Segev, Jonathan" userId="7c67a1b0-8725-4553-8055-0888dbcaef94" providerId="ADAL" clId="{ECC0287D-0BAD-428E-AAC4-6556ED6E279B}" dt="2024-03-11T22:34:57.449" v="350" actId="20577"/>
        <pc:sldMkLst>
          <pc:docMk/>
          <pc:sldMk cId="472360850" sldId="2533"/>
        </pc:sldMkLst>
        <pc:spChg chg="mod">
          <ac:chgData name="Segev, Jonathan" userId="7c67a1b0-8725-4553-8055-0888dbcaef94" providerId="ADAL" clId="{ECC0287D-0BAD-428E-AAC4-6556ED6E279B}" dt="2024-03-11T22:34:57.449" v="350" actId="20577"/>
          <ac:spMkLst>
            <pc:docMk/>
            <pc:sldMk cId="472360850" sldId="2533"/>
            <ac:spMk id="2" creationId="{7A5D5F0D-2B7C-4331-BBF9-46A6803CCBA9}"/>
          </ac:spMkLst>
        </pc:spChg>
      </pc:sldChg>
      <pc:sldChg chg="modSp mod">
        <pc:chgData name="Segev, Jonathan" userId="7c67a1b0-8725-4553-8055-0888dbcaef94" providerId="ADAL" clId="{ECC0287D-0BAD-428E-AAC4-6556ED6E279B}" dt="2024-03-11T22:35:13.948" v="351" actId="20577"/>
        <pc:sldMkLst>
          <pc:docMk/>
          <pc:sldMk cId="875095996" sldId="2536"/>
        </pc:sldMkLst>
        <pc:spChg chg="mod">
          <ac:chgData name="Segev, Jonathan" userId="7c67a1b0-8725-4553-8055-0888dbcaef94" providerId="ADAL" clId="{ECC0287D-0BAD-428E-AAC4-6556ED6E279B}" dt="2024-03-11T22:35:13.948" v="351" actId="20577"/>
          <ac:spMkLst>
            <pc:docMk/>
            <pc:sldMk cId="875095996" sldId="2536"/>
            <ac:spMk id="3" creationId="{00000000-0000-0000-0000-000000000000}"/>
          </ac:spMkLst>
        </pc:spChg>
      </pc:sldChg>
      <pc:sldChg chg="modSp mod">
        <pc:chgData name="Segev, Jonathan" userId="7c67a1b0-8725-4553-8055-0888dbcaef94" providerId="ADAL" clId="{ECC0287D-0BAD-428E-AAC4-6556ED6E279B}" dt="2024-03-12T14:24:02.738" v="427" actId="6549"/>
        <pc:sldMkLst>
          <pc:docMk/>
          <pc:sldMk cId="451544889" sldId="2537"/>
        </pc:sldMkLst>
        <pc:graphicFrameChg chg="mod modGraphic">
          <ac:chgData name="Segev, Jonathan" userId="7c67a1b0-8725-4553-8055-0888dbcaef94" providerId="ADAL" clId="{ECC0287D-0BAD-428E-AAC4-6556ED6E279B}" dt="2024-03-12T14:24:02.738" v="427" actId="6549"/>
          <ac:graphicFrameMkLst>
            <pc:docMk/>
            <pc:sldMk cId="451544889" sldId="2537"/>
            <ac:graphicFrameMk id="7" creationId="{00000000-0000-0000-0000-000000000000}"/>
          </ac:graphicFrameMkLst>
        </pc:graphicFrameChg>
      </pc:sldChg>
      <pc:sldChg chg="add">
        <pc:chgData name="Segev, Jonathan" userId="7c67a1b0-8725-4553-8055-0888dbcaef94" providerId="ADAL" clId="{ECC0287D-0BAD-428E-AAC4-6556ED6E279B}" dt="2024-03-11T22:34:46.460" v="325" actId="2890"/>
        <pc:sldMkLst>
          <pc:docMk/>
          <pc:sldMk cId="2604133254" sldId="2673"/>
        </pc:sldMkLst>
      </pc:sldChg>
      <pc:sldMasterChg chg="modSp mod">
        <pc:chgData name="Segev, Jonathan" userId="7c67a1b0-8725-4553-8055-0888dbcaef94" providerId="ADAL" clId="{ECC0287D-0BAD-428E-AAC4-6556ED6E279B}" dt="2024-03-12T14:25:02.925" v="433" actId="6549"/>
        <pc:sldMasterMkLst>
          <pc:docMk/>
          <pc:sldMasterMk cId="0" sldId="2147483648"/>
        </pc:sldMasterMkLst>
        <pc:spChg chg="mod">
          <ac:chgData name="Segev, Jonathan" userId="7c67a1b0-8725-4553-8055-0888dbcaef94" providerId="ADAL" clId="{ECC0287D-0BAD-428E-AAC4-6556ED6E279B}" dt="2024-03-12T14:25:02.925" v="433" actId="6549"/>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Resolved</c:v>
                </c:pt>
              </c:strCache>
            </c:strRef>
          </c:tx>
          <c:spPr>
            <a:solidFill>
              <a:schemeClr val="accent1"/>
            </a:solidFill>
            <a:ln>
              <a:noFill/>
            </a:ln>
            <a:effectLst/>
            <a:sp3d/>
          </c:spPr>
          <c:invertIfNegative val="0"/>
          <c:cat>
            <c:strRef>
              <c:f>Sheet1!$A$2:$A$4</c:f>
              <c:strCache>
                <c:ptCount val="3"/>
                <c:pt idx="0">
                  <c:v>Technical\General</c:v>
                </c:pt>
                <c:pt idx="1">
                  <c:v>Editorial</c:v>
                </c:pt>
                <c:pt idx="2">
                  <c:v>Total</c:v>
                </c:pt>
              </c:strCache>
            </c:strRef>
          </c:cat>
          <c:val>
            <c:numRef>
              <c:f>Sheet1!$B$2:$B$4</c:f>
              <c:numCache>
                <c:formatCode>General</c:formatCode>
                <c:ptCount val="3"/>
                <c:pt idx="0">
                  <c:v>109</c:v>
                </c:pt>
                <c:pt idx="1">
                  <c:v>207</c:v>
                </c:pt>
                <c:pt idx="2">
                  <c:v>316</c:v>
                </c:pt>
              </c:numCache>
            </c:numRef>
          </c:val>
          <c:extLst>
            <c:ext xmlns:c16="http://schemas.microsoft.com/office/drawing/2014/chart" uri="{C3380CC4-5D6E-409C-BE32-E72D297353CC}">
              <c16:uniqueId val="{00000000-AFCF-4713-B06B-4E9E4C0FBEC5}"/>
            </c:ext>
          </c:extLst>
        </c:ser>
        <c:ser>
          <c:idx val="1"/>
          <c:order val="1"/>
          <c:tx>
            <c:strRef>
              <c:f>Sheet1!$C$1</c:f>
              <c:strCache>
                <c:ptCount val="1"/>
                <c:pt idx="0">
                  <c:v>In process</c:v>
                </c:pt>
              </c:strCache>
            </c:strRef>
          </c:tx>
          <c:spPr>
            <a:solidFill>
              <a:srgbClr val="00B0F0"/>
            </a:solidFill>
            <a:ln>
              <a:noFill/>
            </a:ln>
            <a:effectLst/>
            <a:sp3d/>
          </c:spPr>
          <c:invertIfNegative val="0"/>
          <c:cat>
            <c:strRef>
              <c:f>Sheet1!$A$2:$A$4</c:f>
              <c:strCache>
                <c:ptCount val="3"/>
                <c:pt idx="0">
                  <c:v>Technical\General</c:v>
                </c:pt>
                <c:pt idx="1">
                  <c:v>Editorial</c:v>
                </c:pt>
                <c:pt idx="2">
                  <c:v>Total</c:v>
                </c:pt>
              </c:strCache>
            </c:strRef>
          </c:cat>
          <c:val>
            <c:numRef>
              <c:f>Sheet1!$C$2:$C$4</c:f>
              <c:numCache>
                <c:formatCode>General</c:formatCode>
                <c:ptCount val="3"/>
                <c:pt idx="0">
                  <c:v>8</c:v>
                </c:pt>
                <c:pt idx="1">
                  <c:v>0</c:v>
                </c:pt>
                <c:pt idx="2">
                  <c:v>8</c:v>
                </c:pt>
              </c:numCache>
            </c:numRef>
          </c:val>
          <c:extLst>
            <c:ext xmlns:c16="http://schemas.microsoft.com/office/drawing/2014/chart" uri="{C3380CC4-5D6E-409C-BE32-E72D297353CC}">
              <c16:uniqueId val="{00000001-AFCF-4713-B06B-4E9E4C0FBEC5}"/>
            </c:ext>
          </c:extLst>
        </c:ser>
        <c:ser>
          <c:idx val="2"/>
          <c:order val="2"/>
          <c:tx>
            <c:strRef>
              <c:f>Sheet1!$D$1</c:f>
              <c:strCache>
                <c:ptCount val="1"/>
                <c:pt idx="0">
                  <c:v>In development</c:v>
                </c:pt>
              </c:strCache>
            </c:strRef>
          </c:tx>
          <c:spPr>
            <a:solidFill>
              <a:srgbClr val="FF0000"/>
            </a:solidFill>
            <a:ln>
              <a:noFill/>
            </a:ln>
            <a:effectLst/>
            <a:sp3d/>
          </c:spPr>
          <c:invertIfNegative val="0"/>
          <c:cat>
            <c:strRef>
              <c:f>Sheet1!$A$2:$A$4</c:f>
              <c:strCache>
                <c:ptCount val="3"/>
                <c:pt idx="0">
                  <c:v>Technical\General</c:v>
                </c:pt>
                <c:pt idx="1">
                  <c:v>Editorial</c:v>
                </c:pt>
                <c:pt idx="2">
                  <c:v>Total</c:v>
                </c:pt>
              </c:strCache>
            </c:strRef>
          </c:cat>
          <c:val>
            <c:numRef>
              <c:f>Sheet1!$D$2:$D$4</c:f>
              <c:numCache>
                <c:formatCode>General</c:formatCode>
                <c:ptCount val="3"/>
                <c:pt idx="0">
                  <c:v>58</c:v>
                </c:pt>
                <c:pt idx="1">
                  <c:v>19</c:v>
                </c:pt>
                <c:pt idx="2">
                  <c:v>77</c:v>
                </c:pt>
              </c:numCache>
            </c:numRef>
          </c:val>
          <c:extLst>
            <c:ext xmlns:c16="http://schemas.microsoft.com/office/drawing/2014/chart" uri="{C3380CC4-5D6E-409C-BE32-E72D297353CC}">
              <c16:uniqueId val="{00000002-AFCF-4713-B06B-4E9E4C0FBEC5}"/>
            </c:ext>
          </c:extLst>
        </c:ser>
        <c:dLbls>
          <c:showLegendKey val="0"/>
          <c:showVal val="0"/>
          <c:showCatName val="0"/>
          <c:showSerName val="0"/>
          <c:showPercent val="0"/>
          <c:showBubbleSize val="0"/>
        </c:dLbls>
        <c:gapWidth val="150"/>
        <c:shape val="box"/>
        <c:axId val="1466172560"/>
        <c:axId val="1893339536"/>
        <c:axId val="0"/>
      </c:bar3DChart>
      <c:catAx>
        <c:axId val="14661725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3339536"/>
        <c:crosses val="autoZero"/>
        <c:auto val="1"/>
        <c:lblAlgn val="ctr"/>
        <c:lblOffset val="100"/>
        <c:noMultiLvlLbl val="0"/>
      </c:catAx>
      <c:valAx>
        <c:axId val="1893339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6172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Results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Resolved</c:v>
                </c:pt>
              </c:strCache>
            </c:strRef>
          </c:tx>
          <c:spPr>
            <a:solidFill>
              <a:schemeClr val="accent1"/>
            </a:solidFill>
            <a:ln>
              <a:noFill/>
            </a:ln>
            <a:effectLst/>
            <a:sp3d/>
          </c:spPr>
          <c:invertIfNegative val="0"/>
          <c:cat>
            <c:strRef>
              <c:f>Sheet1!$A$2:$A$4</c:f>
              <c:strCache>
                <c:ptCount val="3"/>
                <c:pt idx="0">
                  <c:v>Technical\General</c:v>
                </c:pt>
                <c:pt idx="1">
                  <c:v>Editorial</c:v>
                </c:pt>
                <c:pt idx="2">
                  <c:v>Total</c:v>
                </c:pt>
              </c:strCache>
            </c:strRef>
          </c:cat>
          <c:val>
            <c:numRef>
              <c:f>Sheet1!$B$2:$B$4</c:f>
              <c:numCache>
                <c:formatCode>General</c:formatCode>
                <c:ptCount val="3"/>
                <c:pt idx="0">
                  <c:v>109</c:v>
                </c:pt>
                <c:pt idx="1">
                  <c:v>207</c:v>
                </c:pt>
                <c:pt idx="2">
                  <c:v>316</c:v>
                </c:pt>
              </c:numCache>
            </c:numRef>
          </c:val>
          <c:extLst>
            <c:ext xmlns:c16="http://schemas.microsoft.com/office/drawing/2014/chart" uri="{C3380CC4-5D6E-409C-BE32-E72D297353CC}">
              <c16:uniqueId val="{00000000-AFCF-4713-B06B-4E9E4C0FBEC5}"/>
            </c:ext>
          </c:extLst>
        </c:ser>
        <c:ser>
          <c:idx val="1"/>
          <c:order val="1"/>
          <c:tx>
            <c:strRef>
              <c:f>Sheet1!$C$1</c:f>
              <c:strCache>
                <c:ptCount val="1"/>
                <c:pt idx="0">
                  <c:v>In process</c:v>
                </c:pt>
              </c:strCache>
            </c:strRef>
          </c:tx>
          <c:spPr>
            <a:solidFill>
              <a:srgbClr val="00B0F0"/>
            </a:solidFill>
            <a:ln>
              <a:noFill/>
            </a:ln>
            <a:effectLst/>
            <a:sp3d/>
          </c:spPr>
          <c:invertIfNegative val="0"/>
          <c:cat>
            <c:strRef>
              <c:f>Sheet1!$A$2:$A$4</c:f>
              <c:strCache>
                <c:ptCount val="3"/>
                <c:pt idx="0">
                  <c:v>Technical\General</c:v>
                </c:pt>
                <c:pt idx="1">
                  <c:v>Editorial</c:v>
                </c:pt>
                <c:pt idx="2">
                  <c:v>Total</c:v>
                </c:pt>
              </c:strCache>
            </c:strRef>
          </c:cat>
          <c:val>
            <c:numRef>
              <c:f>Sheet1!$C$2:$C$4</c:f>
              <c:numCache>
                <c:formatCode>General</c:formatCode>
                <c:ptCount val="3"/>
                <c:pt idx="0">
                  <c:v>8</c:v>
                </c:pt>
                <c:pt idx="1">
                  <c:v>0</c:v>
                </c:pt>
                <c:pt idx="2">
                  <c:v>8</c:v>
                </c:pt>
              </c:numCache>
            </c:numRef>
          </c:val>
          <c:extLst>
            <c:ext xmlns:c16="http://schemas.microsoft.com/office/drawing/2014/chart" uri="{C3380CC4-5D6E-409C-BE32-E72D297353CC}">
              <c16:uniqueId val="{00000001-AFCF-4713-B06B-4E9E4C0FBEC5}"/>
            </c:ext>
          </c:extLst>
        </c:ser>
        <c:ser>
          <c:idx val="2"/>
          <c:order val="2"/>
          <c:tx>
            <c:strRef>
              <c:f>Sheet1!$D$1</c:f>
              <c:strCache>
                <c:ptCount val="1"/>
                <c:pt idx="0">
                  <c:v>In development</c:v>
                </c:pt>
              </c:strCache>
            </c:strRef>
          </c:tx>
          <c:spPr>
            <a:solidFill>
              <a:srgbClr val="FF0000"/>
            </a:solidFill>
            <a:ln>
              <a:noFill/>
            </a:ln>
            <a:effectLst/>
            <a:sp3d/>
          </c:spPr>
          <c:invertIfNegative val="0"/>
          <c:cat>
            <c:strRef>
              <c:f>Sheet1!$A$2:$A$4</c:f>
              <c:strCache>
                <c:ptCount val="3"/>
                <c:pt idx="0">
                  <c:v>Technical\General</c:v>
                </c:pt>
                <c:pt idx="1">
                  <c:v>Editorial</c:v>
                </c:pt>
                <c:pt idx="2">
                  <c:v>Total</c:v>
                </c:pt>
              </c:strCache>
            </c:strRef>
          </c:cat>
          <c:val>
            <c:numRef>
              <c:f>Sheet1!$D$2:$D$4</c:f>
              <c:numCache>
                <c:formatCode>General</c:formatCode>
                <c:ptCount val="3"/>
                <c:pt idx="0">
                  <c:v>58</c:v>
                </c:pt>
                <c:pt idx="1">
                  <c:v>19</c:v>
                </c:pt>
                <c:pt idx="2">
                  <c:v>77</c:v>
                </c:pt>
              </c:numCache>
            </c:numRef>
          </c:val>
          <c:extLst>
            <c:ext xmlns:c16="http://schemas.microsoft.com/office/drawing/2014/chart" uri="{C3380CC4-5D6E-409C-BE32-E72D297353CC}">
              <c16:uniqueId val="{00000002-AFCF-4713-B06B-4E9E4C0FBEC5}"/>
            </c:ext>
          </c:extLst>
        </c:ser>
        <c:dLbls>
          <c:showLegendKey val="0"/>
          <c:showVal val="0"/>
          <c:showCatName val="0"/>
          <c:showSerName val="0"/>
          <c:showPercent val="0"/>
          <c:showBubbleSize val="0"/>
        </c:dLbls>
        <c:gapWidth val="150"/>
        <c:shape val="box"/>
        <c:axId val="1466172560"/>
        <c:axId val="1893339536"/>
        <c:axId val="0"/>
      </c:bar3DChart>
      <c:catAx>
        <c:axId val="14661725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3339536"/>
        <c:crosses val="autoZero"/>
        <c:auto val="1"/>
        <c:lblAlgn val="ctr"/>
        <c:lblOffset val="100"/>
        <c:noMultiLvlLbl val="0"/>
      </c:catAx>
      <c:valAx>
        <c:axId val="1893339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6172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Results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219423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32090418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2483828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74</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261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25501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802.11-24/219r1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PE85XZ"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2024-03-12</a:t>
            </a:r>
            <a:endParaRPr lang="en-GB" sz="2000" b="0" dirty="0"/>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March and May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progress and current of LB279 completion (15 min) </a:t>
            </a:r>
          </a:p>
          <a:p>
            <a:pPr algn="just">
              <a:spcBef>
                <a:spcPct val="20000"/>
              </a:spcBef>
              <a:buFontTx/>
              <a:buChar char="•"/>
            </a:pPr>
            <a:r>
              <a:rPr lang="en-US" sz="1800" b="0" dirty="0"/>
              <a:t>Continue LB279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possible.</a:t>
            </a:r>
          </a:p>
          <a:p>
            <a:pPr algn="just">
              <a:spcBef>
                <a:spcPct val="20000"/>
              </a:spcBef>
              <a:buFontTx/>
              <a:buChar char="•"/>
            </a:pPr>
            <a:r>
              <a:rPr lang="en-US" sz="1800" b="0" dirty="0"/>
              <a:t>Consider LB recirculation.</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10388009"/>
              </p:ext>
            </p:extLst>
          </p:nvPr>
        </p:nvGraphicFramePr>
        <p:xfrm>
          <a:off x="907229" y="1265032"/>
          <a:ext cx="10475382" cy="4602240"/>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extLst>
                  <a:ext uri="{0D108BD9-81ED-4DB2-BD59-A6C34878D82A}">
                    <a16:rowId xmlns:a16="http://schemas.microsoft.com/office/drawing/2014/main" val="2037088717"/>
                  </a:ext>
                </a:extLst>
              </a:tr>
              <a:tr h="0">
                <a:tc>
                  <a:txBody>
                    <a:bodyPr/>
                    <a:lstStyle/>
                    <a:p>
                      <a:r>
                        <a:rPr lang="en-US" sz="1400" dirty="0"/>
                        <a:t>11-24-288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r h="0">
                <a:tc>
                  <a:txBody>
                    <a:bodyPr/>
                    <a:lstStyle/>
                    <a:p>
                      <a:r>
                        <a:rPr lang="en-US" sz="1400" dirty="0"/>
                        <a:t>11-24-422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sec-11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1033840"/>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615597903"/>
                  </a:ext>
                </a:extLst>
              </a:tr>
              <a:tr h="0">
                <a:tc>
                  <a:txBody>
                    <a:bodyPr/>
                    <a:lstStyle/>
                    <a:p>
                      <a:r>
                        <a:rPr lang="en-US" sz="1400" kern="1200" dirty="0">
                          <a:solidFill>
                            <a:schemeClr val="dk1"/>
                          </a:solidFill>
                          <a:latin typeface="+mn-lt"/>
                          <a:ea typeface="+mn-ea"/>
                          <a:cs typeface="+mn-cs"/>
                        </a:rPr>
                        <a:t>11-24-506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372584398"/>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448193832"/>
                  </a:ext>
                </a:extLst>
              </a:tr>
              <a:tr h="0">
                <a:tc>
                  <a:txBody>
                    <a:bodyPr/>
                    <a:lstStyle/>
                    <a:p>
                      <a:r>
                        <a:rPr lang="en-US" sz="1400" kern="1200" dirty="0">
                          <a:solidFill>
                            <a:schemeClr val="dk1"/>
                          </a:solidFill>
                          <a:latin typeface="+mn-lt"/>
                          <a:ea typeface="+mn-ea"/>
                          <a:cs typeface="+mn-cs"/>
                        </a:rPr>
                        <a:t>11-24-574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6</a:t>
                      </a:r>
                    </a:p>
                  </a:txBody>
                  <a:tcPr marT="45712" marB="45712"/>
                </a:tc>
                <a:tc>
                  <a:txBody>
                    <a:bodyPr/>
                    <a:lstStyle/>
                    <a:p>
                      <a:r>
                        <a:rPr lang="en-US" sz="1400" kern="1200" dirty="0">
                          <a:solidFill>
                            <a:schemeClr val="dk1"/>
                          </a:solidFill>
                          <a:latin typeface="+mn-lt"/>
                          <a:ea typeface="+mn-ea"/>
                          <a:cs typeface="+mn-cs"/>
                        </a:rPr>
                        <a:t>CR </a:t>
                      </a:r>
                    </a:p>
                  </a:txBody>
                  <a:tcPr marT="45712" marB="45712"/>
                </a:tc>
                <a:extLst>
                  <a:ext uri="{0D108BD9-81ED-4DB2-BD59-A6C34878D82A}">
                    <a16:rowId xmlns:a16="http://schemas.microsoft.com/office/drawing/2014/main" val="1051882403"/>
                  </a:ext>
                </a:extLst>
              </a:tr>
              <a:tr h="0">
                <a:tc>
                  <a:txBody>
                    <a:bodyPr/>
                    <a:lstStyle/>
                    <a:p>
                      <a:r>
                        <a:rPr lang="en-US" sz="1400" kern="1200" dirty="0">
                          <a:solidFill>
                            <a:schemeClr val="dk1"/>
                          </a:solidFill>
                          <a:latin typeface="+mn-lt"/>
                          <a:ea typeface="+mn-ea"/>
                          <a:cs typeface="+mn-cs"/>
                        </a:rPr>
                        <a:t>11-24-580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CIDs in 11.21.6.4.3.1</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7365126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3811519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11</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status and CID assignment (10 min) – Editor.</a:t>
            </a:r>
          </a:p>
          <a:p>
            <a:pPr algn="just">
              <a:spcBef>
                <a:spcPct val="20000"/>
              </a:spcBef>
              <a:buFontTx/>
              <a:buChar char="•"/>
            </a:pPr>
            <a:r>
              <a:rPr lang="en-US" sz="1600" b="0" dirty="0"/>
              <a:t>Continue CR per CR submissions (as time permits)</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29949385"/>
              </p:ext>
            </p:extLst>
          </p:nvPr>
        </p:nvGraphicFramePr>
        <p:xfrm>
          <a:off x="914401" y="1260086"/>
          <a:ext cx="10460566" cy="2377328"/>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152392">
                <a:tc>
                  <a:txBody>
                    <a:bodyPr/>
                    <a:lstStyle/>
                    <a:p>
                      <a:r>
                        <a:rPr lang="en-US" sz="1400" kern="1200" dirty="0">
                          <a:solidFill>
                            <a:schemeClr val="dk1"/>
                          </a:solidFill>
                          <a:latin typeface="+mn-lt"/>
                          <a:ea typeface="+mn-ea"/>
                          <a:cs typeface="+mn-cs"/>
                        </a:rPr>
                        <a:t>11-24-285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10min</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r>
                        <a:rPr lang="en-US" sz="1400" dirty="0"/>
                        <a:t>15min </a:t>
                      </a:r>
                    </a:p>
                  </a:txBody>
                  <a:tcPr marT="45712" marB="45712"/>
                </a:tc>
                <a:extLst>
                  <a:ext uri="{0D108BD9-81ED-4DB2-BD59-A6C34878D82A}">
                    <a16:rowId xmlns:a16="http://schemas.microsoft.com/office/drawing/2014/main" val="3066023250"/>
                  </a:ext>
                </a:extLst>
              </a:tr>
              <a:tr h="0">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35min</a:t>
                      </a:r>
                    </a:p>
                  </a:txBody>
                  <a:tcPr marT="45712" marB="45712"/>
                </a:tc>
                <a:extLst>
                  <a:ext uri="{0D108BD9-81ED-4DB2-BD59-A6C34878D82A}">
                    <a16:rowId xmlns:a16="http://schemas.microsoft.com/office/drawing/2014/main" val="128304536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279 Status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LB279 coming out of the Nov. meeting, results: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94.8% approval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T/G/E 163/12/226 </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Progress since the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Group met for 7 times.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LB 279 status: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109 Technical and General CIDs.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207 Editorial CIDs.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dirty="0"/>
              <a:t>March 2024</a:t>
            </a:r>
            <a:endParaRPr lang="en-GB" dirty="0"/>
          </a:p>
        </p:txBody>
      </p:sp>
      <p:graphicFrame>
        <p:nvGraphicFramePr>
          <p:cNvPr id="9" name="Chart 8">
            <a:extLst>
              <a:ext uri="{FF2B5EF4-FFF2-40B4-BE49-F238E27FC236}">
                <a16:creationId xmlns:a16="http://schemas.microsoft.com/office/drawing/2014/main" id="{8B8D330B-610B-1444-33AC-79C6B2DD1C03}"/>
              </a:ext>
            </a:extLst>
          </p:cNvPr>
          <p:cNvGraphicFramePr/>
          <p:nvPr/>
        </p:nvGraphicFramePr>
        <p:xfrm>
          <a:off x="7143757" y="3717033"/>
          <a:ext cx="5048243" cy="2880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08168" y="1198045"/>
          <a:ext cx="3801904" cy="25189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035230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LB279 Status</a:t>
            </a:r>
          </a:p>
        </p:txBody>
      </p:sp>
      <p:sp>
        <p:nvSpPr>
          <p:cNvPr id="4098" name="Rectangle 2"/>
          <p:cNvSpPr>
            <a:spLocks noGrp="1" noChangeArrowheads="1"/>
          </p:cNvSpPr>
          <p:nvPr>
            <p:ph idx="1"/>
          </p:nvPr>
        </p:nvSpPr>
        <p:spPr>
          <a:xfrm>
            <a:off x="191344" y="1348136"/>
            <a:ext cx="7128792" cy="2512435"/>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this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 LB279 comment resolution to the extend possible.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Evaluate expected progress and project timelines going forward.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Generate a new draft.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dirty="0"/>
              <a:t>March 2024</a:t>
            </a:r>
            <a:endParaRPr lang="en-GB" dirty="0"/>
          </a:p>
        </p:txBody>
      </p:sp>
      <p:graphicFrame>
        <p:nvGraphicFramePr>
          <p:cNvPr id="9" name="Chart 8">
            <a:extLst>
              <a:ext uri="{FF2B5EF4-FFF2-40B4-BE49-F238E27FC236}">
                <a16:creationId xmlns:a16="http://schemas.microsoft.com/office/drawing/2014/main" id="{8B8D330B-610B-1444-33AC-79C6B2DD1C03}"/>
              </a:ext>
            </a:extLst>
          </p:cNvPr>
          <p:cNvGraphicFramePr/>
          <p:nvPr>
            <p:extLst>
              <p:ext uri="{D42A27DB-BD31-4B8C-83A1-F6EECF244321}">
                <p14:modId xmlns:p14="http://schemas.microsoft.com/office/powerpoint/2010/main" val="265178203"/>
              </p:ext>
            </p:extLst>
          </p:nvPr>
        </p:nvGraphicFramePr>
        <p:xfrm>
          <a:off x="7143757" y="3717033"/>
          <a:ext cx="5048243" cy="2880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a:extLst>
              <a:ext uri="{FF2B5EF4-FFF2-40B4-BE49-F238E27FC236}">
                <a16:creationId xmlns:a16="http://schemas.microsoft.com/office/drawing/2014/main" id="{449CEF1F-AC4C-3343-3628-12BD01E882FF}"/>
              </a:ext>
            </a:extLst>
          </p:cNvPr>
          <p:cNvGraphicFramePr/>
          <p:nvPr>
            <p:extLst>
              <p:ext uri="{D42A27DB-BD31-4B8C-83A1-F6EECF244321}">
                <p14:modId xmlns:p14="http://schemas.microsoft.com/office/powerpoint/2010/main" val="4062036588"/>
              </p:ext>
            </p:extLst>
          </p:nvPr>
        </p:nvGraphicFramePr>
        <p:xfrm>
          <a:off x="7608168" y="1198045"/>
          <a:ext cx="3801904" cy="25189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125737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Vice Chair Ali Raissinia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12</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Motion telecon minute running Jan. to March. </a:t>
            </a:r>
          </a:p>
          <a:p>
            <a:pPr algn="just">
              <a:spcBef>
                <a:spcPct val="20000"/>
              </a:spcBef>
              <a:buFontTx/>
              <a:buChar char="•"/>
            </a:pPr>
            <a:r>
              <a:rPr lang="en-US" sz="1600" b="0" dirty="0"/>
              <a:t>Continue CR per CR submissions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12</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02566846"/>
              </p:ext>
            </p:extLst>
          </p:nvPr>
        </p:nvGraphicFramePr>
        <p:xfrm>
          <a:off x="914401" y="1260086"/>
          <a:ext cx="10460566" cy="310881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a:p>
                  </a:txBody>
                  <a:tcPr marT="45712" marB="45712"/>
                </a:tc>
                <a:extLst>
                  <a:ext uri="{0D108BD9-81ED-4DB2-BD59-A6C34878D82A}">
                    <a16:rowId xmlns:a16="http://schemas.microsoft.com/office/drawing/2014/main" val="10008"/>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15 min (follow up)</a:t>
                      </a:r>
                    </a:p>
                  </a:txBody>
                  <a:tcPr marT="45712" marB="45712"/>
                </a:tc>
                <a:extLst>
                  <a:ext uri="{0D108BD9-81ED-4DB2-BD59-A6C34878D82A}">
                    <a16:rowId xmlns:a16="http://schemas.microsoft.com/office/drawing/2014/main" val="3868341811"/>
                  </a:ext>
                </a:extLst>
              </a:tr>
              <a:tr h="0">
                <a:tc>
                  <a:txBody>
                    <a:bodyPr/>
                    <a:lstStyle/>
                    <a:p>
                      <a:r>
                        <a:rPr lang="en-US" sz="1400" dirty="0"/>
                        <a:t>11-24-422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sec-11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45min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 (15min)</a:t>
                      </a:r>
                    </a:p>
                  </a:txBody>
                  <a:tcPr marT="45712" marB="45712"/>
                </a:tc>
                <a:extLst>
                  <a:ext uri="{0D108BD9-81ED-4DB2-BD59-A6C34878D82A}">
                    <a16:rowId xmlns:a16="http://schemas.microsoft.com/office/drawing/2014/main" val="3274405180"/>
                  </a:ext>
                </a:extLst>
              </a:tr>
              <a:tr h="0">
                <a:tc>
                  <a:txBody>
                    <a:bodyPr/>
                    <a:lstStyle/>
                    <a:p>
                      <a:r>
                        <a:rPr lang="en-US" sz="1400" kern="1200" dirty="0">
                          <a:solidFill>
                            <a:schemeClr val="dk1"/>
                          </a:solidFill>
                          <a:latin typeface="+mn-lt"/>
                          <a:ea typeface="+mn-ea"/>
                          <a:cs typeface="+mn-cs"/>
                        </a:rPr>
                        <a:t>11-24-506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 (55min) as time permits</a:t>
                      </a:r>
                    </a:p>
                  </a:txBody>
                  <a:tcPr marT="45712" marB="45712"/>
                </a:tc>
                <a:extLst>
                  <a:ext uri="{0D108BD9-81ED-4DB2-BD59-A6C34878D82A}">
                    <a16:rowId xmlns:a16="http://schemas.microsoft.com/office/drawing/2014/main" val="311916193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73199348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355332635"/>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13</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13</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6451400"/>
              </p:ext>
            </p:extLst>
          </p:nvPr>
        </p:nvGraphicFramePr>
        <p:xfrm>
          <a:off x="914401" y="1260086"/>
          <a:ext cx="10460566" cy="240780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11-24-506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dirty="0"/>
                    </a:p>
                  </a:txBody>
                  <a:tcPr marT="45712" marB="45712"/>
                </a:tc>
                <a:extLst>
                  <a:ext uri="{0D108BD9-81ED-4DB2-BD59-A6C34878D82A}">
                    <a16:rowId xmlns:a16="http://schemas.microsoft.com/office/drawing/2014/main" val="764711507"/>
                  </a:ext>
                </a:extLst>
              </a:tr>
              <a:tr h="0">
                <a:tc>
                  <a:txBody>
                    <a:bodyPr/>
                    <a:lstStyle/>
                    <a:p>
                      <a:r>
                        <a:rPr lang="en-US" sz="1400" kern="1200" dirty="0">
                          <a:solidFill>
                            <a:schemeClr val="dk1"/>
                          </a:solidFill>
                          <a:latin typeface="+mn-lt"/>
                          <a:ea typeface="+mn-ea"/>
                          <a:cs typeface="+mn-cs"/>
                        </a:rPr>
                        <a:t>11-24-574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endParaRPr lang="en-US" dirty="0"/>
                    </a:p>
                  </a:txBody>
                  <a:tcPr marT="45712" marB="45712"/>
                </a:tc>
                <a:extLst>
                  <a:ext uri="{0D108BD9-81ED-4DB2-BD59-A6C34878D82A}">
                    <a16:rowId xmlns:a16="http://schemas.microsoft.com/office/drawing/2014/main" val="2568658642"/>
                  </a:ext>
                </a:extLst>
              </a:tr>
              <a:tr h="0">
                <a:tc>
                  <a:txBody>
                    <a:bodyPr/>
                    <a:lstStyle/>
                    <a:p>
                      <a:r>
                        <a:rPr lang="en-US" sz="1400" kern="1200" dirty="0">
                          <a:solidFill>
                            <a:schemeClr val="dk1"/>
                          </a:solidFill>
                          <a:latin typeface="+mn-lt"/>
                          <a:ea typeface="+mn-ea"/>
                          <a:cs typeface="+mn-cs"/>
                        </a:rPr>
                        <a:t>11-24-580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CIDs in 11.21.6.4.3.1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dirty="0"/>
                    </a:p>
                  </a:txBody>
                  <a:tcPr marT="45712" marB="45712"/>
                </a:tc>
                <a:extLst>
                  <a:ext uri="{0D108BD9-81ED-4DB2-BD59-A6C34878D82A}">
                    <a16:rowId xmlns:a16="http://schemas.microsoft.com/office/drawing/2014/main" val="1556544358"/>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2024 IEEE 802.11 meeting week, and teleconferences running between the March and May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consider and update project timelines (15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3979381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69965482"/>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5183534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consider recirculation ballot readiness (15 min)</a:t>
            </a:r>
          </a:p>
          <a:p>
            <a:pPr algn="just">
              <a:spcBef>
                <a:spcPct val="20000"/>
              </a:spcBef>
              <a:buFontTx/>
              <a:buChar char="•"/>
            </a:pPr>
            <a:r>
              <a:rPr lang="en-US" sz="1600" b="0" dirty="0"/>
              <a:t>Review and update project timelines as needed (10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99355256"/>
              </p:ext>
            </p:extLst>
          </p:nvPr>
        </p:nvGraphicFramePr>
        <p:xfrm>
          <a:off x="914401" y="1260086"/>
          <a:ext cx="10460566" cy="64004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(Previously)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March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604461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March IEEE 802 wireless plenary session:</a:t>
            </a:r>
            <a:endParaRPr lang="en-US" sz="2000" b="0" dirty="0"/>
          </a:p>
          <a:p>
            <a:pPr>
              <a:buFont typeface="Arial" panose="020B0604020202020204" pitchFamily="34" charset="0"/>
              <a:buChar char="•"/>
            </a:pPr>
            <a:r>
              <a:rPr lang="en-US" sz="2000" b="0" dirty="0"/>
              <a:t>This meeting is part of the March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https://cvent.me/PE85XZ</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March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69000">
                <a:schemeClr val="accent1"/>
              </a:gs>
              <a:gs pos="86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718436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March 26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April 9</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Apr. 16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Apr. 30</a:t>
            </a:r>
            <a:r>
              <a:rPr lang="en-US" altLang="en-US" kern="0" baseline="30000" dirty="0"/>
              <a:t>th</a:t>
            </a:r>
            <a:r>
              <a:rPr lang="en-US" altLang="en-US" kern="0" dirty="0"/>
              <a:t> 		10:00am PT / 13:00 ET</a:t>
            </a:r>
            <a:r>
              <a:rPr lang="en-US" altLang="en-US" sz="2000" b="0" kern="0" baseline="30000" dirty="0">
                <a:solidFill>
                  <a:schemeClr val="tx1"/>
                </a:solidFill>
              </a:rPr>
              <a:t> ┼</a:t>
            </a:r>
            <a:endParaRPr lang="he-IL" altLang="en-US" kern="0" dirty="0"/>
          </a:p>
          <a:p>
            <a:pPr lvl="1">
              <a:buFont typeface="Arial" panose="020B0604020202020204" pitchFamily="34" charset="0"/>
              <a:buChar char="•"/>
            </a:pPr>
            <a:r>
              <a:rPr lang="en-US" altLang="en-US" kern="0" dirty="0"/>
              <a:t>Tue. May 7</a:t>
            </a:r>
            <a:r>
              <a:rPr lang="en-US" altLang="en-US" kern="0" baseline="30000" dirty="0"/>
              <a:t>th</a:t>
            </a:r>
            <a:r>
              <a:rPr lang="en-US" altLang="en-US" kern="0" dirty="0"/>
              <a:t> 		10:00am PT / 13:00 ET</a:t>
            </a:r>
            <a:endParaRPr lang="he-IL"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48319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342218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26</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924425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1292072711"/>
              </p:ext>
            </p:extLst>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35 min</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25 min</a:t>
                      </a:r>
                    </a:p>
                  </a:txBody>
                  <a:tcPr marT="45712" marB="45712"/>
                </a:tc>
                <a:extLst>
                  <a:ext uri="{0D108BD9-81ED-4DB2-BD59-A6C34878D82A}">
                    <a16:rowId xmlns:a16="http://schemas.microsoft.com/office/drawing/2014/main" val="2967960419"/>
                  </a:ext>
                </a:extLst>
              </a:tr>
              <a:tr h="0">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15 min</a:t>
                      </a:r>
                    </a:p>
                  </a:txBody>
                  <a:tcPr marT="45712" marB="45712"/>
                </a:tc>
                <a:extLst>
                  <a:ext uri="{0D108BD9-81ED-4DB2-BD59-A6C34878D82A}">
                    <a16:rowId xmlns:a16="http://schemas.microsoft.com/office/drawing/2014/main" val="459891220"/>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2077714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261766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March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417508"/>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20 min for completion </a:t>
                      </a: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470371594"/>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34136578"/>
                  </a:ext>
                </a:extLst>
              </a:tr>
              <a:tr h="391025">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19464192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Mon. March 11</a:t>
            </a:r>
            <a:r>
              <a:rPr lang="en-US" altLang="en-US" kern="0" baseline="30000" dirty="0"/>
              <a:t>th</a:t>
            </a:r>
            <a:r>
              <a:rPr lang="en-US" altLang="en-US" kern="0" dirty="0"/>
              <a:t> 	13:30 – 15:30**</a:t>
            </a:r>
          </a:p>
          <a:p>
            <a:pPr lvl="1">
              <a:buFont typeface="Arial" panose="020B0604020202020204" pitchFamily="34" charset="0"/>
              <a:buChar char="•"/>
            </a:pPr>
            <a:r>
              <a:rPr lang="en-US" altLang="en-US" sz="2000" b="0" kern="0" dirty="0"/>
              <a:t>Tue. 	Ma</a:t>
            </a:r>
            <a:r>
              <a:rPr lang="en-US" altLang="en-US" kern="0" dirty="0"/>
              <a:t>rch 12</a:t>
            </a:r>
            <a:r>
              <a:rPr lang="en-US" altLang="en-US" kern="0" baseline="30000" dirty="0"/>
              <a:t>th</a:t>
            </a:r>
            <a:r>
              <a:rPr lang="en-US" altLang="en-US" kern="0" dirty="0"/>
              <a:t> 	13:30 – 15:30**</a:t>
            </a:r>
          </a:p>
          <a:p>
            <a:pPr lvl="1">
              <a:buFont typeface="Arial" panose="020B0604020202020204" pitchFamily="34" charset="0"/>
              <a:buChar char="•"/>
            </a:pPr>
            <a:r>
              <a:rPr lang="en-US" altLang="en-US" sz="2000" b="0" kern="0" dirty="0"/>
              <a:t>Wed. March 13</a:t>
            </a:r>
            <a:r>
              <a:rPr lang="en-US" altLang="en-US" sz="2000" b="0" kern="0" baseline="30000" dirty="0"/>
              <a:t>th</a:t>
            </a:r>
            <a:r>
              <a:rPr lang="en-US" altLang="en-US" sz="2000" b="0" kern="0" dirty="0"/>
              <a:t> 	16:00 – 18:00**</a:t>
            </a:r>
          </a:p>
          <a:p>
            <a:pPr lvl="1">
              <a:buFont typeface="Arial" panose="020B0604020202020204" pitchFamily="34" charset="0"/>
              <a:buChar char="•"/>
            </a:pPr>
            <a:r>
              <a:rPr lang="en-US" altLang="en-US" sz="1800" b="0" kern="0" dirty="0"/>
              <a:t>Thu. 	Ma</a:t>
            </a:r>
            <a:r>
              <a:rPr lang="en-US" altLang="en-US" kern="0" dirty="0"/>
              <a:t>rch 14</a:t>
            </a:r>
            <a:r>
              <a:rPr lang="en-US" altLang="en-US" kern="0" baseline="30000" dirty="0"/>
              <a:t>th</a:t>
            </a:r>
            <a:r>
              <a:rPr lang="en-US" altLang="en-US" kern="0" dirty="0"/>
              <a:t> 	13:30 – 15:30**</a:t>
            </a:r>
          </a:p>
          <a:p>
            <a:pPr lvl="1">
              <a:buFont typeface="Arial" panose="020B0604020202020204" pitchFamily="34" charset="0"/>
              <a:buChar char="•"/>
            </a:pPr>
            <a:r>
              <a:rPr lang="en-US" altLang="en-US" sz="2000" b="0" kern="0" dirty="0"/>
              <a:t>Thu. March 14</a:t>
            </a:r>
            <a:r>
              <a:rPr lang="en-US" altLang="en-US" sz="2000" b="0" kern="0" baseline="30000" dirty="0"/>
              <a:t>th</a:t>
            </a:r>
            <a:r>
              <a:rPr lang="en-US" altLang="en-US" sz="2000" b="0" kern="0" dirty="0"/>
              <a:t> 	16:00 – 18:00**</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9049929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69642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050881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March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147925</TotalTime>
  <Words>6387</Words>
  <Application>Microsoft Office PowerPoint</Application>
  <PresentationFormat>Widescreen</PresentationFormat>
  <Paragraphs>1063</Paragraphs>
  <Slides>76</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6"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March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March IEEE  802.11 Plenary Meeting Week Agenda</vt:lpstr>
      <vt:lpstr>Submission List for the week</vt:lpstr>
      <vt:lpstr>March IEEE Meeting –  March 11th PM1 </vt:lpstr>
      <vt:lpstr>Submission List for the March 11th meeting</vt:lpstr>
      <vt:lpstr>Consider Motions</vt:lpstr>
      <vt:lpstr>LB 279 Status</vt:lpstr>
      <vt:lpstr>LB279 Status</vt:lpstr>
      <vt:lpstr>Review Submissions</vt:lpstr>
      <vt:lpstr>PowerPoint Presentation</vt:lpstr>
      <vt:lpstr>March IEEE Meeting –  March 12th PM1 </vt:lpstr>
      <vt:lpstr>Submission List for the March 12th</vt:lpstr>
      <vt:lpstr>Consider telecon minutes </vt:lpstr>
      <vt:lpstr>Review Submissions</vt:lpstr>
      <vt:lpstr>PowerPoint Presentation</vt:lpstr>
      <vt:lpstr>March IEEE Meeting –  March 13th PM2</vt:lpstr>
      <vt:lpstr>Submission List for the March 13th PM2 meeting</vt:lpstr>
      <vt:lpstr>AOB</vt:lpstr>
      <vt:lpstr>PowerPoint Presentation</vt:lpstr>
      <vt:lpstr>March IEEE Meeting –  March 14th PM1</vt:lpstr>
      <vt:lpstr>Submission List for the March 14th PM1</vt:lpstr>
      <vt:lpstr>Review Submissions</vt:lpstr>
      <vt:lpstr>PowerPoint Presentation</vt:lpstr>
      <vt:lpstr>PowerPoint Presentation</vt:lpstr>
      <vt:lpstr>March IEEE Meeting –  March 14th PM2</vt:lpstr>
      <vt:lpstr>Submission List for the March 14th PM2 meeting</vt:lpstr>
      <vt:lpstr>Review Submissions</vt:lpstr>
      <vt:lpstr>TGbk Projected Timeline (Previously)</vt:lpstr>
      <vt:lpstr>TGbk Projected Timeline (update)</vt:lpstr>
      <vt:lpstr>Scheduled TGbk telecons</vt:lpstr>
      <vt:lpstr>PowerPoint Presentation</vt:lpstr>
      <vt:lpstr>PowerPoint Presentation</vt:lpstr>
      <vt:lpstr>March 26th Telecon</vt:lpstr>
      <vt:lpstr>Submission List for the March 5th Telecon</vt:lpstr>
      <vt:lpstr>Review Submissions</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757</cp:revision>
  <cp:lastPrinted>1601-01-01T00:00:00Z</cp:lastPrinted>
  <dcterms:created xsi:type="dcterms:W3CDTF">2018-08-06T10:28:59Z</dcterms:created>
  <dcterms:modified xsi:type="dcterms:W3CDTF">2024-03-12T14:25:12Z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