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90" r:id="rId5"/>
    <p:sldId id="29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80" d="100"/>
          <a:sy n="80" d="100"/>
        </p:scale>
        <p:origin x="82" y="2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D3.0 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153</c:v>
                </c:pt>
                <c:pt idx="1">
                  <c:v>15</c:v>
                </c:pt>
                <c:pt idx="2">
                  <c:v>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</c:v>
                </c:pt>
                <c:pt idx="1">
                  <c:v>2</c:v>
                </c:pt>
                <c:pt idx="2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9562784"/>
        <c:axId val="589561696"/>
      </c:barChart>
      <c:catAx>
        <c:axId val="58956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89561696"/>
        <c:crosses val="autoZero"/>
        <c:auto val="1"/>
        <c:lblAlgn val="ctr"/>
        <c:lblOffset val="100"/>
        <c:noMultiLvlLbl val="0"/>
      </c:catAx>
      <c:valAx>
        <c:axId val="5895616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8956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64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573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802.11-24/0179r0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en-US" altLang="zh-CN" sz="2800" kern="0" dirty="0">
                <a:solidFill>
                  <a:srgbClr val="0000FF"/>
                </a:solidFill>
              </a:rPr>
              <a:t>January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2024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2024-01-18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56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21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250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 smtClean="0">
                <a:solidFill>
                  <a:srgbClr val="0000FF"/>
                </a:solidFill>
                <a:latin typeface="Times New Roman"/>
              </a:rPr>
              <a:t>January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2024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January </a:t>
            </a:r>
            <a:r>
              <a:rPr lang="en-US" dirty="0" smtClean="0"/>
              <a:t>2024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600200"/>
            <a:ext cx="6400799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>
                <a:solidFill>
                  <a:srgbClr val="0000FF"/>
                </a:solidFill>
              </a:rPr>
              <a:t>January </a:t>
            </a:r>
            <a:r>
              <a:rPr lang="en-US" altLang="zh-CN" sz="2000" dirty="0" smtClean="0"/>
              <a:t>2024 </a:t>
            </a:r>
            <a:r>
              <a:rPr lang="en-US" altLang="zh-CN" sz="2000" dirty="0"/>
              <a:t>session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b="1" dirty="0" smtClean="0">
                <a:solidFill>
                  <a:srgbClr val="0000FF"/>
                </a:solidFill>
                <a:cs typeface="+mn-cs"/>
              </a:rPr>
              <a:t>3</a:t>
            </a:r>
            <a:r>
              <a:rPr lang="en-US" altLang="zh-CN" sz="1800" b="1" dirty="0" smtClean="0">
                <a:cs typeface="+mn-cs"/>
              </a:rPr>
              <a:t> </a:t>
            </a:r>
            <a:r>
              <a:rPr lang="en-US" altLang="zh-CN" sz="1800" dirty="0">
                <a:cs typeface="+mn-cs"/>
              </a:rPr>
              <a:t>slots</a:t>
            </a:r>
            <a:r>
              <a:rPr lang="en-US" altLang="zh-CN" sz="1800" b="1" dirty="0">
                <a:cs typeface="+mn-cs"/>
              </a:rPr>
              <a:t> </a:t>
            </a:r>
            <a:r>
              <a:rPr lang="en-US" altLang="zh-CN" sz="1800" dirty="0" smtClean="0"/>
              <a:t>scheduled </a:t>
            </a:r>
            <a:r>
              <a:rPr lang="en-US" altLang="zh-CN" sz="1800" dirty="0"/>
              <a:t>for </a:t>
            </a:r>
            <a:r>
              <a:rPr lang="en-US" altLang="zh-CN" sz="1800" dirty="0" err="1"/>
              <a:t>TGbf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</a:t>
            </a:r>
            <a:r>
              <a:rPr lang="en-US" altLang="zh-CN" dirty="0" smtClean="0"/>
              <a:t>D3.0 </a:t>
            </a:r>
            <a:r>
              <a:rPr lang="en-US" altLang="zh-CN" dirty="0"/>
              <a:t>(</a:t>
            </a:r>
            <a:r>
              <a:rPr lang="en-US" altLang="zh-CN" dirty="0" smtClean="0"/>
              <a:t>LB281)</a:t>
            </a:r>
            <a:endParaRPr lang="en-US" altLang="zh-CN" dirty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/>
              <a:t>the Comment resolution for </a:t>
            </a:r>
            <a:r>
              <a:rPr lang="en-US" altLang="zh-CN" dirty="0" smtClean="0">
                <a:solidFill>
                  <a:srgbClr val="FF0000"/>
                </a:solidFill>
              </a:rPr>
              <a:t>54 </a:t>
            </a:r>
            <a:r>
              <a:rPr lang="en-US" altLang="zh-CN" dirty="0" smtClean="0"/>
              <a:t>CID </a:t>
            </a:r>
            <a:r>
              <a:rPr lang="en-US" altLang="zh-CN" dirty="0"/>
              <a:t>are </a:t>
            </a:r>
            <a:r>
              <a:rPr lang="en-US" altLang="zh-CN" dirty="0">
                <a:solidFill>
                  <a:srgbClr val="0000FF"/>
                </a:solidFill>
              </a:rPr>
              <a:t>newly</a:t>
            </a:r>
            <a:r>
              <a:rPr lang="en-US" altLang="zh-CN" dirty="0"/>
              <a:t> approved </a:t>
            </a:r>
            <a:r>
              <a:rPr lang="en-US" altLang="zh-CN" dirty="0">
                <a:solidFill>
                  <a:schemeClr val="tx1"/>
                </a:solidFill>
              </a:rPr>
              <a:t>or </a:t>
            </a:r>
            <a:r>
              <a:rPr lang="en-US" altLang="zh-CN" dirty="0">
                <a:solidFill>
                  <a:srgbClr val="0000FF"/>
                </a:solidFill>
              </a:rPr>
              <a:t>marked</a:t>
            </a:r>
            <a:r>
              <a:rPr lang="en-US" altLang="zh-CN" dirty="0">
                <a:solidFill>
                  <a:schemeClr val="tx1"/>
                </a:solidFill>
              </a:rPr>
              <a:t> as “ready for motion” </a:t>
            </a:r>
            <a:endParaRPr lang="en-US" altLang="zh-CN" dirty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b="1" smtClean="0">
                <a:solidFill>
                  <a:srgbClr val="FF0000"/>
                </a:solidFill>
              </a:rPr>
              <a:t>17.53</a:t>
            </a:r>
            <a:r>
              <a:rPr lang="en-US" altLang="zh-CN" smtClean="0">
                <a:solidFill>
                  <a:schemeClr val="tx1"/>
                </a:solidFill>
              </a:rPr>
              <a:t>% </a:t>
            </a:r>
            <a:r>
              <a:rPr lang="en-US" altLang="zh-CN" dirty="0">
                <a:solidFill>
                  <a:schemeClr val="tx1"/>
                </a:solidFill>
              </a:rPr>
              <a:t>of all </a:t>
            </a:r>
            <a:r>
              <a:rPr lang="en-US" altLang="zh-CN" dirty="0"/>
              <a:t>LB281 </a:t>
            </a:r>
            <a:r>
              <a:rPr lang="en-US" altLang="zh-CN" dirty="0" smtClean="0">
                <a:solidFill>
                  <a:schemeClr val="tx1"/>
                </a:solidFill>
              </a:rPr>
              <a:t>comments </a:t>
            </a:r>
            <a:r>
              <a:rPr lang="en-US" altLang="zh-CN" dirty="0">
                <a:solidFill>
                  <a:schemeClr val="tx1"/>
                </a:solidFill>
              </a:rPr>
              <a:t>are now resolved or marked as “ready for motion” 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chemeClr val="tx1"/>
                </a:solidFill>
              </a:rPr>
              <a:t>(</a:t>
            </a:r>
            <a:r>
              <a:rPr lang="en-US" altLang="zh-CN" dirty="0" smtClean="0">
                <a:solidFill>
                  <a:srgbClr val="FF0000"/>
                </a:solidFill>
              </a:rPr>
              <a:t>54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/308, </a:t>
            </a:r>
            <a:r>
              <a:rPr lang="en-US" altLang="zh-CN" dirty="0">
                <a:solidFill>
                  <a:schemeClr val="tx1"/>
                </a:solidFill>
              </a:rPr>
              <a:t>Please refer to the figure)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Continue </a:t>
            </a:r>
            <a:r>
              <a:rPr lang="en-US" altLang="zh-CN" sz="1800" dirty="0">
                <a:solidFill>
                  <a:srgbClr val="0000FF"/>
                </a:solidFill>
              </a:rPr>
              <a:t>comment resolution </a:t>
            </a:r>
            <a:r>
              <a:rPr lang="en-US" altLang="zh-CN" sz="1800" dirty="0"/>
              <a:t>for D3.0 (LB281)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Requested </a:t>
            </a:r>
            <a:r>
              <a:rPr lang="en-US" altLang="zh-CN" sz="1800" dirty="0" smtClean="0">
                <a:solidFill>
                  <a:srgbClr val="0000FF"/>
                </a:solidFill>
              </a:rPr>
              <a:t>2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calls per week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2229712"/>
              </p:ext>
            </p:extLst>
          </p:nvPr>
        </p:nvGraphicFramePr>
        <p:xfrm>
          <a:off x="7696200" y="22860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1862AC4C-4F61-4C2B-A75C-8BCD9FF7D00F}"/>
              </a:ext>
            </a:extLst>
          </p:cNvPr>
          <p:cNvSpPr/>
          <p:nvPr/>
        </p:nvSpPr>
        <p:spPr bwMode="auto">
          <a:xfrm>
            <a:off x="5767445" y="2938633"/>
            <a:ext cx="3605155" cy="6427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09700"/>
            <a:ext cx="7162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(D2.0)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00B050"/>
                </a:solidFill>
              </a:rPr>
              <a:t> July 2023</a:t>
            </a:r>
          </a:p>
          <a:p>
            <a:pPr marL="285750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(D3.0)	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FF0000"/>
                </a:solidFill>
              </a:rPr>
              <a:t> </a:t>
            </a:r>
            <a:r>
              <a:rPr lang="en-US" altLang="zh-CN" sz="1400" kern="0" dirty="0">
                <a:solidFill>
                  <a:srgbClr val="00B050"/>
                </a:solidFill>
              </a:rPr>
              <a:t>Nov 2023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Conditional EC Approval–SA Ballot	Mar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(D4.0)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Apr 2024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SA  Ballot pool formation      		Apr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Initial SA Ballot (D4.0)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2024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May 2024</a:t>
            </a:r>
            <a:endParaRPr lang="en-US" altLang="zh-CN" sz="1400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1st SA Ballot Recirculation (D5.0)		Sep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2nd SA Ballot Recirculation (D6.0)	Jan 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3rd SA Ballot Recirculation (D7.0)		Mar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Jun 2025</a:t>
            </a:r>
            <a:endParaRPr lang="en-US" altLang="zh-CN" sz="1400" kern="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B7680B5C-39D7-41CF-92D5-EF3D1C6C176E}"/>
              </a:ext>
            </a:extLst>
          </p:cNvPr>
          <p:cNvSpPr txBox="1">
            <a:spLocks/>
          </p:cNvSpPr>
          <p:nvPr/>
        </p:nvSpPr>
        <p:spPr>
          <a:xfrm>
            <a:off x="5767445" y="2938633"/>
            <a:ext cx="3528955" cy="642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PAR modification approved by the WG	Nov 2023</a:t>
            </a:r>
            <a:endParaRPr lang="en-CA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802EC approval 		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NesCom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/SASB approval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		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左大括号 10">
            <a:extLst>
              <a:ext uri="{FF2B5EF4-FFF2-40B4-BE49-F238E27FC236}">
                <a16:creationId xmlns:a16="http://schemas.microsoft.com/office/drawing/2014/main" xmlns="" id="{A10E825F-8B8D-4663-83AF-13B2DA7A6B3C}"/>
              </a:ext>
            </a:extLst>
          </p:cNvPr>
          <p:cNvSpPr/>
          <p:nvPr/>
        </p:nvSpPr>
        <p:spPr bwMode="auto">
          <a:xfrm>
            <a:off x="5603013" y="2938635"/>
            <a:ext cx="328864" cy="642766"/>
          </a:xfrm>
          <a:prstGeom prst="leftBrace">
            <a:avLst>
              <a:gd name="adj1" fmla="val 8333"/>
              <a:gd name="adj2" fmla="val 615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6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9750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 </a:t>
            </a:r>
            <a:r>
              <a:rPr lang="en-US" altLang="zh-CN" b="0" dirty="0"/>
              <a:t>(plan after </a:t>
            </a:r>
            <a:r>
              <a:rPr lang="en-US" altLang="zh-CN" b="0" dirty="0">
                <a:solidFill>
                  <a:srgbClr val="0000FF"/>
                </a:solidFill>
              </a:rPr>
              <a:t>January Interim</a:t>
            </a:r>
            <a:r>
              <a:rPr lang="en-US" altLang="zh-CN" b="0" dirty="0"/>
              <a:t>)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7348" y="1143000"/>
            <a:ext cx="7005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Jan 	  25	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Jan 	  30	(Tuesday)	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Feb 	  1	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Feb 	  5	(Monday)	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Feb 	  6	(Tuesday)	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 	  19	(Monday)	9</a:t>
            </a:r>
            <a:r>
              <a:rPr lang="zh-CN" altLang="en-US" sz="1800" b="1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</a:t>
            </a:r>
            <a:r>
              <a:rPr lang="en-US" altLang="zh-CN" sz="1800" b="1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--- Cancel?</a:t>
            </a:r>
            <a:endParaRPr lang="en-US" altLang="zh-CN" sz="1800" b="1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Feb 	  26	(Monday)	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Feb 	  27	(Tuesday)	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Feb 	  29	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Mar 	  4	(Monday)	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Mar 	  5	(Tuesday)	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B3E5154D-77E5-43B4-914D-22E74CC824AD}"/>
              </a:ext>
            </a:extLst>
          </p:cNvPr>
          <p:cNvSpPr/>
          <p:nvPr/>
        </p:nvSpPr>
        <p:spPr>
          <a:xfrm>
            <a:off x="7010400" y="5295458"/>
            <a:ext cx="4121910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When conflict with CAC, the call may be changed. </a:t>
            </a:r>
          </a:p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       (Sept 2023 – Nov 2023 CAC calls: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Oct 9, Oct 30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 startAt="2"/>
              <a:defRPr/>
            </a:pP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lang="en-US" altLang="zh-CN" sz="900" strike="sngStrike" dirty="0">
                <a:solidFill>
                  <a:srgbClr val="00B0F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lang="zh-CN" altLang="en-US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strike="sngStrike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lang="zh-CN" altLang="en-US" sz="900" strike="sngStrike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E18A0EAB-8DFF-41A3-A1D0-7C94A68A4C27}"/>
              </a:ext>
            </a:extLst>
          </p:cNvPr>
          <p:cNvSpPr/>
          <p:nvPr/>
        </p:nvSpPr>
        <p:spPr>
          <a:xfrm>
            <a:off x="7010400" y="4495800"/>
            <a:ext cx="4121910" cy="60016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10 Mar 2024 - </a:t>
            </a: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Daylight Saving Time Starts</a:t>
            </a:r>
          </a:p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Sunday, 10 March 2024, 02:00:00 clocks are turned forward 1 hour to Sunday, 10 March 2024, 03:00:00 local daylight time instead.</a:t>
            </a:r>
          </a:p>
        </p:txBody>
      </p:sp>
    </p:spTree>
    <p:extLst>
      <p:ext uri="{BB962C8B-B14F-4D97-AF65-F5344CB8AC3E}">
        <p14:creationId xmlns:p14="http://schemas.microsoft.com/office/powerpoint/2010/main" val="36110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2444</TotalTime>
  <Words>346</Words>
  <Application>Microsoft Office PowerPoint</Application>
  <PresentationFormat>宽屏</PresentationFormat>
  <Paragraphs>92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等线</vt:lpstr>
      <vt:lpstr>宋体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January 2024</vt:lpstr>
      <vt:lpstr>TGbf Timeline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128</cp:revision>
  <cp:lastPrinted>1601-01-01T00:00:00Z</cp:lastPrinted>
  <dcterms:created xsi:type="dcterms:W3CDTF">2019-09-06T19:28:44Z</dcterms:created>
  <dcterms:modified xsi:type="dcterms:W3CDTF">2024-01-18T22:56:04Z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(3)dUSNqEIQQm7UrhwtNpFSCTognzvfv1YdPeTjmZNEnB46mGF2zsgJ2RU+slIf2oS7qPum+d8p
BuNGNfv6pLsX6X0TnXYpEcLTb8LA2W2ai5CeMVQ1z/2Sw3E66r0+EkmilYU+fVrOaEfXQ90e
M6Nk4f8KxTj4FXV9UO/vLYD4nme/XhVWKqIP6sFNzYe3F3YkUKTNopURLs4Ji61LG4SonQTT
U9NLrRd0wVlMhxUa0/</vt:lpwstr>
  </property>
  <property fmtid="{D5CDD505-2E9C-101B-9397-08002B2CF9AE}" pid="3" name="_2015_ms_pID_7253431">
    <vt:lpwstr>cf7+MoIhVUeKUPBTV6JjPGtVDWHrbMsv6r0NspCvoky4IQ6T8lSjbe
qfCzzQBXpEf7MWvD68cHQlM0x/XOmGjC40sQe77vQcalgTbqKehAa1L5BUPpn1hw4gailWCm
BACAQVW+dRcIJgsq4FvY4RsDvzu7WmXxxqyqDeD0bHKsPrGKCNX6VTnk/PfOwO1k4Zk5Oesn
G5IVhr3QcrX867nXQKrhI3bPt57By8Jv5kwR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PcqfV9l6gNMvtZn6wsb4xGY=</vt:lpwstr>
  </property>
</Properties>
</file>