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8" r:id="rId2"/>
    <p:sldId id="256" r:id="rId3"/>
    <p:sldId id="2374" r:id="rId4"/>
    <p:sldId id="259" r:id="rId5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1pPr>
    <a:lvl2pPr marL="0" marR="0" indent="457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2pPr>
    <a:lvl3pPr marL="0" marR="0" indent="914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3pPr>
    <a:lvl4pPr marL="0" marR="0" indent="1371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4pPr>
    <a:lvl5pPr marL="0" marR="0" indent="18288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5pPr>
    <a:lvl6pPr marL="0" marR="0" indent="22860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6pPr>
    <a:lvl7pPr marL="0" marR="0" indent="2743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7pPr>
    <a:lvl8pPr marL="0" marR="0" indent="3200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8pPr>
    <a:lvl9pPr marL="0" marR="0" indent="3657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802.11-21/0444r1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57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>
            <a:spLocks noGrp="1"/>
          </p:cNvSpPr>
          <p:nvPr>
            <p:ph type="title"/>
          </p:nvPr>
        </p:nvSpPr>
        <p:spPr>
          <a:xfrm>
            <a:off x="914400" y="2130425"/>
            <a:ext cx="10363200" cy="14700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/>
            <a:lvl2pPr marL="0" indent="457200" algn="ctr"/>
            <a:lvl3pPr marL="0" indent="914400" algn="ctr"/>
            <a:lvl4pPr marL="0" indent="1371600" algn="ctr"/>
            <a:lvl5pPr marL="0" indent="1828800" algn="ctr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1" cy="1362076"/>
          </a:xfrm>
          <a:prstGeom prst="rect">
            <a:avLst/>
          </a:prstGeom>
        </p:spPr>
        <p:txBody>
          <a:bodyPr anchor="t"/>
          <a:lstStyle>
            <a:lvl1pPr algn="l">
              <a:defRPr sz="4000" cap="all"/>
            </a:lvl1pPr>
          </a:lstStyle>
          <a:p>
            <a:r>
              <a:t>Title Text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defRPr sz="2000"/>
            </a:lvl1pPr>
            <a:lvl2pPr marL="0" indent="457200">
              <a:defRPr sz="2000"/>
            </a:lvl2pPr>
            <a:lvl3pPr marL="0" indent="914400">
              <a:defRPr sz="2000"/>
            </a:lvl3pPr>
            <a:lvl4pPr marL="0" indent="1371600">
              <a:defRPr sz="2000"/>
            </a:lvl4pPr>
            <a:lvl5pPr marL="0" indent="1828800"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14400" y="1981200"/>
            <a:ext cx="5077885" cy="411321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Text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/>
            <a:lvl2pPr marL="0" indent="457200"/>
            <a:lvl3pPr marL="0" indent="914400"/>
            <a:lvl4pPr marL="0" indent="1371600"/>
            <a:lvl5pPr marL="0" indent="182880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3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93368" y="1535112"/>
            <a:ext cx="5389034" cy="639763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/>
            <a:endParaRPr/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9042705" y="6079353"/>
            <a:ext cx="535403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6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9989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/>
          <p:nvPr/>
        </p:nvSpPr>
        <p:spPr>
          <a:xfrm>
            <a:off x="914400" y="609600"/>
            <a:ext cx="10363201" cy="1589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Rectangle 7"/>
          <p:cNvSpPr txBox="1"/>
          <p:nvPr/>
        </p:nvSpPr>
        <p:spPr>
          <a:xfrm>
            <a:off x="912285" y="6475412"/>
            <a:ext cx="724099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Submission</a:t>
            </a:r>
          </a:p>
        </p:txBody>
      </p:sp>
      <p:sp>
        <p:nvSpPr>
          <p:cNvPr id="4" name="Line 8"/>
          <p:cNvSpPr/>
          <p:nvPr/>
        </p:nvSpPr>
        <p:spPr>
          <a:xfrm>
            <a:off x="914400" y="6477000"/>
            <a:ext cx="10464801" cy="1589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" name="Date Placeholder 3"/>
          <p:cNvSpPr txBox="1"/>
          <p:nvPr/>
        </p:nvSpPr>
        <p:spPr>
          <a:xfrm>
            <a:off x="6667503" y="353217"/>
            <a:ext cx="4667284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dirty="0"/>
              <a:t>doc.: IEEE 802.11-2</a:t>
            </a:r>
            <a:r>
              <a:rPr lang="en-US" dirty="0"/>
              <a:t>4</a:t>
            </a:r>
            <a:r>
              <a:rPr dirty="0"/>
              <a:t>/</a:t>
            </a:r>
            <a:r>
              <a:rPr lang="en-US" dirty="0"/>
              <a:t>0177</a:t>
            </a:r>
            <a:r>
              <a:rPr dirty="0"/>
              <a:t>r</a:t>
            </a:r>
            <a:r>
              <a:rPr lang="en-US" dirty="0"/>
              <a:t>1</a:t>
            </a:r>
            <a:endParaRPr dirty="0"/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914400" y="685801"/>
            <a:ext cx="10361085" cy="1065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6079" tIns="46079" rIns="46079" bIns="4607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63192" y="6475414"/>
            <a:ext cx="165101" cy="18402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6079" tIns="46079" rIns="46079" bIns="4607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710ED5-ACDF-1F4E-9ADE-CB25E3055BD7}"/>
              </a:ext>
            </a:extLst>
          </p:cNvPr>
          <p:cNvSpPr txBox="1"/>
          <p:nvPr userDrawn="1"/>
        </p:nvSpPr>
        <p:spPr>
          <a:xfrm>
            <a:off x="842417" y="186832"/>
            <a:ext cx="1581521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rPr>
              <a:t>January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transition spd="med"/>
  <p:txStyles>
    <p:title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titleStyle>
    <p:bodyStyle>
      <a:lvl1pPr marL="342900" marR="0" indent="-342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342900" marR="0" indent="114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342900" marR="0" indent="571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342900" marR="0" indent="1028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342900" marR="0" indent="1485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342900" marR="0" indent="19431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342900" marR="0" indent="2400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342900" marR="0" indent="2857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342900" marR="0" indent="3314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bodyStyle>
    <p:other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TGbi</a:t>
            </a:r>
            <a:r>
              <a:rPr lang="en-US" dirty="0"/>
              <a:t>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2024-01-18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58E41AC-ABC9-0442-ABCD-65D4805237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288441"/>
              </p:ext>
            </p:extLst>
          </p:nvPr>
        </p:nvGraphicFramePr>
        <p:xfrm>
          <a:off x="1545546" y="2687320"/>
          <a:ext cx="9274855" cy="1717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4971">
                  <a:extLst>
                    <a:ext uri="{9D8B030D-6E8A-4147-A177-3AD203B41FA5}">
                      <a16:colId xmlns:a16="http://schemas.microsoft.com/office/drawing/2014/main" val="1606451671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2597420575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3297511963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251461058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17402709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905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Carol Ansley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Cox Communications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+1 404 229 1672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carol@ansley.com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771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971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891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079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ooter Placeholder 2"/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Carol Ansley</a:t>
            </a:r>
            <a:r>
              <a:rPr dirty="0"/>
              <a:t> (</a:t>
            </a:r>
            <a:r>
              <a:rPr lang="en-US" dirty="0"/>
              <a:t>Cox</a:t>
            </a:r>
            <a:r>
              <a:rPr dirty="0"/>
              <a:t>)</a:t>
            </a:r>
          </a:p>
        </p:txBody>
      </p:sp>
      <p:sp>
        <p:nvSpPr>
          <p:cNvPr id="80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2</a:t>
            </a:fld>
            <a:endParaRPr/>
          </a:p>
        </p:txBody>
      </p:sp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dirty="0"/>
              <a:t>IEEE 802.11 </a:t>
            </a:r>
            <a:r>
              <a:rPr lang="en-US" dirty="0" err="1"/>
              <a:t>TGbi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762000" y="1524000"/>
            <a:ext cx="10210800" cy="4572000"/>
          </a:xfrm>
          <a:prstGeom prst="rect">
            <a:avLst/>
          </a:prstGeom>
        </p:spPr>
        <p:txBody>
          <a:bodyPr lIns="45719" tIns="45719" rIns="45719" bIns="45719">
            <a:normAutofit lnSpcReduction="10000"/>
          </a:bodyPr>
          <a:lstStyle/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 err="1"/>
              <a:t>TGbi</a:t>
            </a:r>
            <a:r>
              <a:rPr lang="en-US" dirty="0"/>
              <a:t> met 4 times during this interim session.</a:t>
            </a:r>
          </a:p>
          <a:p>
            <a:pPr marL="0" indent="0">
              <a:buClr>
                <a:srgbClr val="000000"/>
              </a:buClr>
              <a:buSzPct val="100000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We reviewed text submissions, and discussed how to get to an initial draft suitable for a Comment Collection.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We continue to call for submissions of text that address requirements.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For </a:t>
            </a:r>
            <a:r>
              <a:rPr lang="en-US"/>
              <a:t>the Jan. </a:t>
            </a:r>
            <a:r>
              <a:rPr lang="en-US" dirty="0"/>
              <a:t>31</a:t>
            </a:r>
            <a:r>
              <a:rPr lang="en-US" baseline="30000" dirty="0"/>
              <a:t>st</a:t>
            </a:r>
            <a:r>
              <a:rPr lang="en-US" dirty="0"/>
              <a:t> teleconference, we plan to run a motion to include additional content into our working draft.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We now plan an initial draft for comment collection in March.</a:t>
            </a:r>
          </a:p>
          <a:p>
            <a:pPr marL="0" indent="0">
              <a:buClr>
                <a:srgbClr val="000000"/>
              </a:buClr>
              <a:buSzPct val="100000"/>
            </a:pPr>
            <a:endParaRPr lang="en-US" dirty="0"/>
          </a:p>
          <a:p>
            <a:pPr marL="0" indent="0">
              <a:buClr>
                <a:srgbClr val="000000"/>
              </a:buClr>
              <a:buSzPct val="100000"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3A60627-1ECB-DA47-B9C7-75BD7DBED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685247-17BB-1747-8EE0-02714A250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9800" y="1751762"/>
            <a:ext cx="7770814" cy="387066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TG use case start:				March 2021</a:t>
            </a:r>
          </a:p>
          <a:p>
            <a:r>
              <a:rPr lang="en-US" dirty="0"/>
              <a:t>Use case completion:			February 2022</a:t>
            </a:r>
          </a:p>
          <a:p>
            <a:r>
              <a:rPr lang="en-US" dirty="0"/>
              <a:t>Features identified:				September 2022</a:t>
            </a:r>
          </a:p>
          <a:p>
            <a:r>
              <a:rPr lang="en-US" dirty="0"/>
              <a:t>Comment collection:			</a:t>
            </a:r>
            <a:r>
              <a:rPr lang="en-US" strike="sngStrike" dirty="0"/>
              <a:t>January 2024</a:t>
            </a:r>
            <a:r>
              <a:rPr lang="en-US" dirty="0">
                <a:solidFill>
                  <a:srgbClr val="FF0000"/>
                </a:solidFill>
              </a:rPr>
              <a:t> March 2024</a:t>
            </a:r>
          </a:p>
          <a:p>
            <a:r>
              <a:rPr lang="en-US" dirty="0"/>
              <a:t>LB initial:   						</a:t>
            </a:r>
            <a:r>
              <a:rPr lang="en-US" strike="sngStrike" dirty="0"/>
              <a:t>May 2024</a:t>
            </a:r>
            <a:r>
              <a:rPr lang="en-US" dirty="0"/>
              <a:t>  </a:t>
            </a:r>
            <a:r>
              <a:rPr lang="en-US" dirty="0">
                <a:solidFill>
                  <a:srgbClr val="FF0000"/>
                </a:solidFill>
              </a:rPr>
              <a:t>July 2024</a:t>
            </a:r>
          </a:p>
          <a:p>
            <a:r>
              <a:rPr lang="en-US" dirty="0"/>
              <a:t>LB re-circ:  						December 2024 </a:t>
            </a:r>
          </a:p>
          <a:p>
            <a:r>
              <a:rPr lang="en-US" dirty="0"/>
              <a:t>Ballot Pool: 						January 2025</a:t>
            </a:r>
          </a:p>
          <a:p>
            <a:r>
              <a:rPr lang="en-US" dirty="0"/>
              <a:t>MDR: 							January 2025</a:t>
            </a:r>
          </a:p>
          <a:p>
            <a:r>
              <a:rPr lang="en-US" dirty="0"/>
              <a:t>SA ballot: 						May 2025</a:t>
            </a:r>
          </a:p>
          <a:p>
            <a:r>
              <a:rPr lang="en-US" dirty="0"/>
              <a:t>SA re-circ: 						July 2025 </a:t>
            </a:r>
          </a:p>
          <a:p>
            <a:r>
              <a:rPr lang="en-US" dirty="0"/>
              <a:t>802.11/EC approval: 			January 2026</a:t>
            </a:r>
          </a:p>
          <a:p>
            <a:r>
              <a:rPr lang="en-US" dirty="0" err="1"/>
              <a:t>RevCom</a:t>
            </a:r>
            <a:r>
              <a:rPr lang="en-US" dirty="0"/>
              <a:t>/SASB approval: 		March 2026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367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ooter Placeholder 2"/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Carol Ansley</a:t>
            </a:r>
            <a:r>
              <a:rPr dirty="0"/>
              <a:t> (</a:t>
            </a:r>
            <a:r>
              <a:rPr lang="en-US" dirty="0"/>
              <a:t>Cox</a:t>
            </a:r>
            <a:r>
              <a:rPr dirty="0"/>
              <a:t>)</a:t>
            </a:r>
          </a:p>
        </p:txBody>
      </p:sp>
      <p:sp>
        <p:nvSpPr>
          <p:cNvPr id="80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4</a:t>
            </a:fld>
            <a:endParaRPr/>
          </a:p>
        </p:txBody>
      </p:sp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dirty="0"/>
              <a:t>IEEE 802.11 </a:t>
            </a:r>
            <a:r>
              <a:rPr lang="en-US" dirty="0" err="1"/>
              <a:t>TGbi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762000" y="1524000"/>
            <a:ext cx="10210800" cy="4572000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/>
          <a:p>
            <a:pPr marL="0" indent="0">
              <a:buClr>
                <a:srgbClr val="000000"/>
              </a:buClr>
              <a:buSzPct val="100000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Upcoming teleconferences will be on Wednesdays or Thursdays at 10amET, avoiding </a:t>
            </a:r>
            <a:r>
              <a:rPr lang="en-US" dirty="0" err="1"/>
              <a:t>TGbn</a:t>
            </a:r>
            <a:r>
              <a:rPr lang="en-US" dirty="0"/>
              <a:t> whenever possible.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pc="-1" dirty="0">
                <a:solidFill>
                  <a:schemeClr val="tx1"/>
                </a:solidFill>
                <a:latin typeface="Times New Roman"/>
                <a:cs typeface="Times New Roman"/>
              </a:rPr>
              <a:t> Wednesday	Jan. 31  - motions planned</a:t>
            </a:r>
            <a:endParaRPr lang="en-US" spc="-1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pc="-1" dirty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t> Thursday	Feb. 8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pc="-1" dirty="0">
                <a:solidFill>
                  <a:schemeClr val="tx1"/>
                </a:solidFill>
                <a:latin typeface="Times New Roman"/>
                <a:cs typeface="Times New Roman"/>
              </a:rPr>
              <a:t> Thursday	Feb. 15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pc="-1" dirty="0">
                <a:solidFill>
                  <a:schemeClr val="tx1"/>
                </a:solidFill>
                <a:latin typeface="Times New Roman"/>
                <a:cs typeface="Times New Roman"/>
              </a:rPr>
              <a:t> Wednesday	Feb. 28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pc="-1" dirty="0">
                <a:solidFill>
                  <a:schemeClr val="tx1"/>
                </a:solidFill>
                <a:latin typeface="Times New Roman"/>
                <a:cs typeface="Times New Roman"/>
              </a:rPr>
              <a:t> Wednesday	Mar. 7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9442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309</Words>
  <Application>Microsoft Macintosh PowerPoint</Application>
  <PresentationFormat>Widescreen</PresentationFormat>
  <Paragraphs>53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 Unicode MS</vt:lpstr>
      <vt:lpstr>Arial</vt:lpstr>
      <vt:lpstr>Times New Roman</vt:lpstr>
      <vt:lpstr>Office Theme</vt:lpstr>
      <vt:lpstr>TGbi Closing Report</vt:lpstr>
      <vt:lpstr>IEEE 802.11 TGbi</vt:lpstr>
      <vt:lpstr>Timeline</vt:lpstr>
      <vt:lpstr>IEEE 802.11 TGbi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RCM SG – September 2020</dc:title>
  <cp:lastModifiedBy>Microsoft Office User</cp:lastModifiedBy>
  <cp:revision>38</cp:revision>
  <dcterms:modified xsi:type="dcterms:W3CDTF">2024-01-19T00:12:16Z</dcterms:modified>
</cp:coreProperties>
</file>