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5"/>
  </p:sldMasterIdLst>
  <p:notesMasterIdLst>
    <p:notesMasterId r:id="rId35"/>
  </p:notesMasterIdLst>
  <p:handoutMasterIdLst>
    <p:handoutMasterId r:id="rId36"/>
  </p:handoutMasterIdLst>
  <p:sldIdLst>
    <p:sldId id="534" r:id="rId6"/>
    <p:sldId id="2129" r:id="rId7"/>
    <p:sldId id="2140" r:id="rId8"/>
    <p:sldId id="2141" r:id="rId9"/>
    <p:sldId id="2148" r:id="rId10"/>
    <p:sldId id="2132" r:id="rId11"/>
    <p:sldId id="2143" r:id="rId12"/>
    <p:sldId id="2144" r:id="rId13"/>
    <p:sldId id="2145" r:id="rId14"/>
    <p:sldId id="2147" r:id="rId15"/>
    <p:sldId id="2142" r:id="rId16"/>
    <p:sldId id="2146" r:id="rId17"/>
    <p:sldId id="2118" r:id="rId18"/>
    <p:sldId id="2119" r:id="rId19"/>
    <p:sldId id="2133" r:id="rId20"/>
    <p:sldId id="2128" r:id="rId21"/>
    <p:sldId id="2021" r:id="rId22"/>
    <p:sldId id="2131" r:id="rId23"/>
    <p:sldId id="2127" r:id="rId24"/>
    <p:sldId id="1778" r:id="rId25"/>
    <p:sldId id="2125" r:id="rId26"/>
    <p:sldId id="2033" r:id="rId27"/>
    <p:sldId id="2032" r:id="rId28"/>
    <p:sldId id="2105" r:id="rId29"/>
    <p:sldId id="2126" r:id="rId30"/>
    <p:sldId id="273" r:id="rId31"/>
    <p:sldId id="279" r:id="rId32"/>
    <p:sldId id="1922" r:id="rId33"/>
    <p:sldId id="1919" r:id="rId34"/>
  </p:sldIdLst>
  <p:sldSz cx="9144000" cy="7434263"/>
  <p:notesSz cx="9321800" cy="6946900"/>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139171" algn="l" rtl="0" fontAlgn="base">
      <a:spcBef>
        <a:spcPct val="0"/>
      </a:spcBef>
      <a:spcAft>
        <a:spcPct val="0"/>
      </a:spcAft>
      <a:defRPr sz="1800" kern="1200">
        <a:solidFill>
          <a:schemeClr val="tx1"/>
        </a:solidFill>
        <a:latin typeface="Arial" charset="0"/>
        <a:ea typeface="+mn-ea"/>
        <a:cs typeface="+mn-cs"/>
      </a:defRPr>
    </a:lvl2pPr>
    <a:lvl3pPr marL="278341" algn="l" rtl="0" fontAlgn="base">
      <a:spcBef>
        <a:spcPct val="0"/>
      </a:spcBef>
      <a:spcAft>
        <a:spcPct val="0"/>
      </a:spcAft>
      <a:defRPr sz="1800" kern="1200">
        <a:solidFill>
          <a:schemeClr val="tx1"/>
        </a:solidFill>
        <a:latin typeface="Arial" charset="0"/>
        <a:ea typeface="+mn-ea"/>
        <a:cs typeface="+mn-cs"/>
      </a:defRPr>
    </a:lvl3pPr>
    <a:lvl4pPr marL="417513" algn="l" rtl="0" fontAlgn="base">
      <a:spcBef>
        <a:spcPct val="0"/>
      </a:spcBef>
      <a:spcAft>
        <a:spcPct val="0"/>
      </a:spcAft>
      <a:defRPr sz="1800" kern="1200">
        <a:solidFill>
          <a:schemeClr val="tx1"/>
        </a:solidFill>
        <a:latin typeface="Arial" charset="0"/>
        <a:ea typeface="+mn-ea"/>
        <a:cs typeface="+mn-cs"/>
      </a:defRPr>
    </a:lvl4pPr>
    <a:lvl5pPr marL="556683" algn="l" rtl="0" fontAlgn="base">
      <a:spcBef>
        <a:spcPct val="0"/>
      </a:spcBef>
      <a:spcAft>
        <a:spcPct val="0"/>
      </a:spcAft>
      <a:defRPr sz="1800" kern="1200">
        <a:solidFill>
          <a:schemeClr val="tx1"/>
        </a:solidFill>
        <a:latin typeface="Arial" charset="0"/>
        <a:ea typeface="+mn-ea"/>
        <a:cs typeface="+mn-cs"/>
      </a:defRPr>
    </a:lvl5pPr>
    <a:lvl6pPr marL="695854" algn="l" defTabSz="278341" rtl="0" eaLnBrk="1" latinLnBrk="0" hangingPunct="1">
      <a:defRPr sz="1800" kern="1200">
        <a:solidFill>
          <a:schemeClr val="tx1"/>
        </a:solidFill>
        <a:latin typeface="Arial" charset="0"/>
        <a:ea typeface="+mn-ea"/>
        <a:cs typeface="+mn-cs"/>
      </a:defRPr>
    </a:lvl6pPr>
    <a:lvl7pPr marL="835024" algn="l" defTabSz="278341" rtl="0" eaLnBrk="1" latinLnBrk="0" hangingPunct="1">
      <a:defRPr sz="1800" kern="1200">
        <a:solidFill>
          <a:schemeClr val="tx1"/>
        </a:solidFill>
        <a:latin typeface="Arial" charset="0"/>
        <a:ea typeface="+mn-ea"/>
        <a:cs typeface="+mn-cs"/>
      </a:defRPr>
    </a:lvl7pPr>
    <a:lvl8pPr marL="974196" algn="l" defTabSz="278341" rtl="0" eaLnBrk="1" latinLnBrk="0" hangingPunct="1">
      <a:defRPr sz="1800" kern="1200">
        <a:solidFill>
          <a:schemeClr val="tx1"/>
        </a:solidFill>
        <a:latin typeface="Arial" charset="0"/>
        <a:ea typeface="+mn-ea"/>
        <a:cs typeface="+mn-cs"/>
      </a:defRPr>
    </a:lvl8pPr>
    <a:lvl9pPr marL="1113366" algn="l" defTabSz="278341" rtl="0" eaLnBrk="1" latinLnBrk="0" hangingPunct="1">
      <a:defRPr sz="1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6" userDrawn="1">
          <p15:clr>
            <a:srgbClr val="A4A3A4"/>
          </p15:clr>
        </p15:guide>
        <p15:guide id="2" pos="4309" userDrawn="1">
          <p15:clr>
            <a:srgbClr val="A4A3A4"/>
          </p15:clr>
        </p15:guide>
      </p15:sldGuideLst>
    </p:ext>
    <p:ext uri="{2D200454-40CA-4A62-9FC3-DE9A4176ACB9}">
      <p15:notesGuideLst xmlns:p15="http://schemas.microsoft.com/office/powerpoint/2012/main">
        <p15:guide id="1" orient="horz" pos="2188">
          <p15:clr>
            <a:srgbClr val="A4A3A4"/>
          </p15:clr>
        </p15:guide>
        <p15:guide id="2" pos="29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8000"/>
    <a:srgbClr val="FFFF66"/>
    <a:srgbClr val="FFC047"/>
    <a:srgbClr val="FEA955"/>
    <a:srgbClr val="FEA853"/>
    <a:srgbClr val="CA8643"/>
    <a:srgbClr val="F5A351"/>
    <a:srgbClr val="0000FF"/>
    <a:srgbClr val="007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43" autoAdjust="0"/>
    <p:restoredTop sz="96716" autoAdjust="0"/>
  </p:normalViewPr>
  <p:slideViewPr>
    <p:cSldViewPr>
      <p:cViewPr varScale="1">
        <p:scale>
          <a:sx n="69" d="100"/>
          <a:sy n="69" d="100"/>
        </p:scale>
        <p:origin x="78" y="804"/>
      </p:cViewPr>
      <p:guideLst>
        <p:guide orient="horz" pos="916"/>
        <p:guide pos="4309"/>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106" d="100"/>
          <a:sy n="106" d="100"/>
        </p:scale>
        <p:origin x="2524" y="52"/>
      </p:cViewPr>
      <p:guideLst>
        <p:guide orient="horz" pos="2188"/>
        <p:guide pos="29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8" descr="CR&amp;D_innerPage_3medRes"/>
          <p:cNvPicPr>
            <a:picLocks noChangeAspect="1" noChangeArrowheads="1"/>
          </p:cNvPicPr>
          <p:nvPr/>
        </p:nvPicPr>
        <p:blipFill>
          <a:blip r:embed="rId2" cstate="print"/>
          <a:srcRect l="1181" t="1714" r="1181" b="80571"/>
          <a:stretch>
            <a:fillRect/>
          </a:stretch>
        </p:blipFill>
        <p:spPr bwMode="auto">
          <a:xfrm>
            <a:off x="0" y="-1913"/>
            <a:ext cx="9321800" cy="710226"/>
          </a:xfrm>
          <a:prstGeom prst="rect">
            <a:avLst/>
          </a:prstGeom>
          <a:noFill/>
          <a:ln w="9525">
            <a:noFill/>
            <a:miter lim="800000"/>
            <a:headEnd/>
            <a:tailEnd/>
          </a:ln>
        </p:spPr>
      </p:pic>
    </p:spTree>
    <p:extLst>
      <p:ext uri="{BB962C8B-B14F-4D97-AF65-F5344CB8AC3E}">
        <p14:creationId xmlns:p14="http://schemas.microsoft.com/office/powerpoint/2010/main" val="274116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039446" cy="34734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5280197" y="0"/>
            <a:ext cx="4039446" cy="34734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3059113" y="520700"/>
            <a:ext cx="3203575" cy="26050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2180" y="3299778"/>
            <a:ext cx="7457440" cy="312610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6598349"/>
            <a:ext cx="4039446" cy="34734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5280197" y="6598349"/>
            <a:ext cx="4039446" cy="34734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pPr>
              <a:defRPr/>
            </a:pPr>
            <a:fld id="{589DAB31-59AD-4F23-91ED-D5C760CE790F}" type="slidenum">
              <a:rPr lang="en-US"/>
              <a:pPr>
                <a:defRPr/>
              </a:pPr>
              <a:t>‹#›</a:t>
            </a:fld>
            <a:endParaRPr lang="en-US" dirty="0"/>
          </a:p>
        </p:txBody>
      </p:sp>
    </p:spTree>
    <p:extLst>
      <p:ext uri="{BB962C8B-B14F-4D97-AF65-F5344CB8AC3E}">
        <p14:creationId xmlns:p14="http://schemas.microsoft.com/office/powerpoint/2010/main" val="2869154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kern="1200">
        <a:solidFill>
          <a:schemeClr val="tx1"/>
        </a:solidFill>
        <a:latin typeface="Arial" charset="0"/>
        <a:ea typeface="+mn-ea"/>
        <a:cs typeface="+mn-cs"/>
      </a:defRPr>
    </a:lvl1pPr>
    <a:lvl2pPr marL="139171" algn="l" rtl="0" eaLnBrk="0" fontAlgn="base" hangingPunct="0">
      <a:spcBef>
        <a:spcPct val="30000"/>
      </a:spcBef>
      <a:spcAft>
        <a:spcPct val="0"/>
      </a:spcAft>
      <a:defRPr sz="400" kern="1200">
        <a:solidFill>
          <a:schemeClr val="tx1"/>
        </a:solidFill>
        <a:latin typeface="Arial" charset="0"/>
        <a:ea typeface="+mn-ea"/>
        <a:cs typeface="+mn-cs"/>
      </a:defRPr>
    </a:lvl2pPr>
    <a:lvl3pPr marL="278341" algn="l" rtl="0" eaLnBrk="0" fontAlgn="base" hangingPunct="0">
      <a:spcBef>
        <a:spcPct val="30000"/>
      </a:spcBef>
      <a:spcAft>
        <a:spcPct val="0"/>
      </a:spcAft>
      <a:defRPr sz="400" kern="1200">
        <a:solidFill>
          <a:schemeClr val="tx1"/>
        </a:solidFill>
        <a:latin typeface="Arial" charset="0"/>
        <a:ea typeface="+mn-ea"/>
        <a:cs typeface="+mn-cs"/>
      </a:defRPr>
    </a:lvl3pPr>
    <a:lvl4pPr marL="417513" algn="l" rtl="0" eaLnBrk="0" fontAlgn="base" hangingPunct="0">
      <a:spcBef>
        <a:spcPct val="30000"/>
      </a:spcBef>
      <a:spcAft>
        <a:spcPct val="0"/>
      </a:spcAft>
      <a:defRPr sz="400" kern="1200">
        <a:solidFill>
          <a:schemeClr val="tx1"/>
        </a:solidFill>
        <a:latin typeface="Arial" charset="0"/>
        <a:ea typeface="+mn-ea"/>
        <a:cs typeface="+mn-cs"/>
      </a:defRPr>
    </a:lvl4pPr>
    <a:lvl5pPr marL="556683" algn="l" rtl="0" eaLnBrk="0" fontAlgn="base" hangingPunct="0">
      <a:spcBef>
        <a:spcPct val="30000"/>
      </a:spcBef>
      <a:spcAft>
        <a:spcPct val="0"/>
      </a:spcAft>
      <a:defRPr sz="400" kern="1200">
        <a:solidFill>
          <a:schemeClr val="tx1"/>
        </a:solidFill>
        <a:latin typeface="Arial" charset="0"/>
        <a:ea typeface="+mn-ea"/>
        <a:cs typeface="+mn-cs"/>
      </a:defRPr>
    </a:lvl5pPr>
    <a:lvl6pPr marL="695854" algn="l" defTabSz="278341" rtl="0" eaLnBrk="1" latinLnBrk="0" hangingPunct="1">
      <a:defRPr sz="400" kern="1200">
        <a:solidFill>
          <a:schemeClr val="tx1"/>
        </a:solidFill>
        <a:latin typeface="+mn-lt"/>
        <a:ea typeface="+mn-ea"/>
        <a:cs typeface="+mn-cs"/>
      </a:defRPr>
    </a:lvl6pPr>
    <a:lvl7pPr marL="835024" algn="l" defTabSz="278341" rtl="0" eaLnBrk="1" latinLnBrk="0" hangingPunct="1">
      <a:defRPr sz="400" kern="1200">
        <a:solidFill>
          <a:schemeClr val="tx1"/>
        </a:solidFill>
        <a:latin typeface="+mn-lt"/>
        <a:ea typeface="+mn-ea"/>
        <a:cs typeface="+mn-cs"/>
      </a:defRPr>
    </a:lvl7pPr>
    <a:lvl8pPr marL="974196" algn="l" defTabSz="278341" rtl="0" eaLnBrk="1" latinLnBrk="0" hangingPunct="1">
      <a:defRPr sz="400" kern="1200">
        <a:solidFill>
          <a:schemeClr val="tx1"/>
        </a:solidFill>
        <a:latin typeface="+mn-lt"/>
        <a:ea typeface="+mn-ea"/>
        <a:cs typeface="+mn-cs"/>
      </a:defRPr>
    </a:lvl8pPr>
    <a:lvl9pPr marL="1113366" algn="l" defTabSz="278341"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701675"/>
            <a:ext cx="4265613"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802.11-11/1503r0</a:t>
            </a:r>
          </a:p>
        </p:txBody>
      </p:sp>
      <p:sp>
        <p:nvSpPr>
          <p:cNvPr id="5" name="Date Placeholder 4"/>
          <p:cNvSpPr>
            <a:spLocks noGrp="1"/>
          </p:cNvSpPr>
          <p:nvPr>
            <p:ph type="dt"/>
          </p:nvPr>
        </p:nvSpPr>
        <p:spPr/>
        <p:txBody>
          <a:bodyPr/>
          <a:lstStyle/>
          <a:p>
            <a:r>
              <a:rPr lang="en-GB"/>
              <a:t>September 2023</a:t>
            </a:r>
            <a:endParaRPr lang="en-US"/>
          </a:p>
        </p:txBody>
      </p:sp>
      <p:sp>
        <p:nvSpPr>
          <p:cNvPr id="6" name="Footer Placeholder 5"/>
          <p:cNvSpPr>
            <a:spLocks noGrp="1"/>
          </p:cNvSpPr>
          <p:nvPr>
            <p:ph type="ftr"/>
          </p:nvPr>
        </p:nvSpPr>
        <p:spPr/>
        <p:txBody>
          <a:bodyPr/>
          <a:lstStyle/>
          <a:p>
            <a:r>
              <a:rPr lang="en-US"/>
              <a:t>Ratnesh Kumbhkar, INTEL</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294892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9442"/>
            <a:ext cx="7772400" cy="1593548"/>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1371600" y="4212750"/>
            <a:ext cx="6400800" cy="18998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CB429028-EDBC-4B69-9F69-0DC0E1F1788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77697"/>
            <a:ext cx="8305800" cy="780587"/>
          </a:xfrm>
        </p:spPr>
        <p:txBody>
          <a:bodyPr/>
          <a:lstStyle>
            <a:lvl1pPr>
              <a:defRPr sz="200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81000" y="1258284"/>
            <a:ext cx="8305800" cy="5737313"/>
          </a:xfrm>
        </p:spPr>
        <p:txBody>
          <a:bodyPr/>
          <a:lstStyle>
            <a:lvl1pPr>
              <a:defRPr sz="1800" baseline="0">
                <a:latin typeface="Times New Roman" panose="02020603050405020304" pitchFamily="18" charset="0"/>
                <a:cs typeface="Times New Roman" panose="02020603050405020304" pitchFamily="18" charset="0"/>
              </a:defRPr>
            </a:lvl1pPr>
            <a:lvl2pPr>
              <a:defRPr sz="1600" baseline="0">
                <a:latin typeface="Times New Roman" panose="02020603050405020304" pitchFamily="18" charset="0"/>
                <a:cs typeface="Times New Roman" panose="02020603050405020304" pitchFamily="18" charset="0"/>
              </a:defRPr>
            </a:lvl2pPr>
            <a:lvl3pPr>
              <a:defRPr sz="1400" baseline="0">
                <a:latin typeface="Times New Roman" panose="02020603050405020304" pitchFamily="18" charset="0"/>
                <a:cs typeface="Times New Roman" panose="02020603050405020304" pitchFamily="18" charset="0"/>
              </a:defRPr>
            </a:lvl3pPr>
            <a:lvl4pPr>
              <a:defRPr sz="1200" baseline="0">
                <a:latin typeface="Times New Roman" panose="02020603050405020304" pitchFamily="18" charset="0"/>
                <a:cs typeface="Times New Roman" panose="02020603050405020304" pitchFamily="18" charset="0"/>
              </a:defRPr>
            </a:lvl4pPr>
            <a:lvl5pPr>
              <a:defRPr sz="12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132E8F0-0953-4589-931F-0CF931D74C3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77697"/>
            <a:ext cx="8305800" cy="780587"/>
          </a:xfrm>
        </p:spPr>
        <p:txBody>
          <a:bodyPr/>
          <a:lstStyle>
            <a:lvl1pPr>
              <a:defRPr sz="200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132E8F0-0953-4589-931F-0CF931D74C39}" type="slidenum">
              <a:rPr lang="en-US" smtClean="0"/>
              <a:pPr>
                <a:defRPr/>
              </a:pPr>
              <a:t>‹#›</a:t>
            </a:fld>
            <a:endParaRPr lang="en-US" dirty="0"/>
          </a:p>
        </p:txBody>
      </p:sp>
    </p:spTree>
    <p:extLst>
      <p:ext uri="{BB962C8B-B14F-4D97-AF65-F5344CB8AC3E}">
        <p14:creationId xmlns:p14="http://schemas.microsoft.com/office/powerpoint/2010/main" val="249403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dirty="0"/>
              <a:t>Slide </a:t>
            </a:r>
            <a:fld id="{DBE39F8B-9560-4412-B07B-3288B07C942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477696"/>
            <a:ext cx="8305800" cy="8196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381000" y="1297314"/>
            <a:ext cx="8305800" cy="569828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4231537" y="7073655"/>
            <a:ext cx="621965"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400" b="0">
                <a:latin typeface="Times New Roman"/>
                <a:cs typeface="Times New Roman"/>
              </a:defRPr>
            </a:lvl1pPr>
          </a:lstStyle>
          <a:p>
            <a:pPr>
              <a:defRPr/>
            </a:pPr>
            <a:r>
              <a:rPr lang="en-US" dirty="0"/>
              <a:t>Slide </a:t>
            </a:r>
            <a:fld id="{79642FA4-93AF-4596-8846-F9DC874D2F37}" type="slidenum">
              <a:rPr lang="en-US" smtClean="0"/>
              <a:pPr>
                <a:defRPr/>
              </a:pPr>
              <a:t>‹#›</a:t>
            </a:fld>
            <a:endParaRPr lang="en-US" dirty="0"/>
          </a:p>
        </p:txBody>
      </p:sp>
      <p:sp>
        <p:nvSpPr>
          <p:cNvPr id="1032" name="Line 8"/>
          <p:cNvSpPr>
            <a:spLocks noChangeShapeType="1"/>
          </p:cNvSpPr>
          <p:nvPr userDrawn="1"/>
        </p:nvSpPr>
        <p:spPr bwMode="auto">
          <a:xfrm>
            <a:off x="381000" y="460012"/>
            <a:ext cx="8305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sz="1800" dirty="0">
              <a:latin typeface="Calibri" pitchFamily="34" charset="0"/>
              <a:cs typeface="Calibri" pitchFamily="34" charset="0"/>
            </a:endParaRPr>
          </a:p>
        </p:txBody>
      </p:sp>
      <p:sp>
        <p:nvSpPr>
          <p:cNvPr id="1034" name="Line 10"/>
          <p:cNvSpPr>
            <a:spLocks noChangeShapeType="1"/>
          </p:cNvSpPr>
          <p:nvPr/>
        </p:nvSpPr>
        <p:spPr bwMode="auto">
          <a:xfrm>
            <a:off x="395536" y="7021248"/>
            <a:ext cx="8305800" cy="0"/>
          </a:xfrm>
          <a:prstGeom prst="line">
            <a:avLst/>
          </a:prstGeom>
          <a:noFill/>
          <a:ln w="12700">
            <a:solidFill>
              <a:schemeClr val="tx1"/>
            </a:solidFill>
            <a:round/>
            <a:headEnd type="none" w="sm" len="sm"/>
            <a:tailEnd type="none" w="sm" len="sm"/>
          </a:ln>
          <a:effectLst/>
        </p:spPr>
        <p:txBody>
          <a:bodyPr wrap="none" anchor="ctr"/>
          <a:lstStyle/>
          <a:p>
            <a:pPr algn="l" rtl="0" eaLnBrk="0" fontAlgn="base" hangingPunct="0">
              <a:spcBef>
                <a:spcPct val="0"/>
              </a:spcBef>
              <a:spcAft>
                <a:spcPct val="0"/>
              </a:spcAft>
              <a:defRPr/>
            </a:pPr>
            <a:endParaRPr lang="en-US" sz="1200" kern="1200" dirty="0">
              <a:solidFill>
                <a:schemeClr val="tx1"/>
              </a:solidFill>
              <a:latin typeface="Calibri" pitchFamily="34" charset="0"/>
              <a:ea typeface="+mn-ea"/>
              <a:cs typeface="Calibri" pitchFamily="34" charset="0"/>
            </a:endParaRPr>
          </a:p>
        </p:txBody>
      </p:sp>
      <p:sp>
        <p:nvSpPr>
          <p:cNvPr id="10" name="Rectangle 7"/>
          <p:cNvSpPr>
            <a:spLocks noChangeArrowheads="1"/>
          </p:cNvSpPr>
          <p:nvPr userDrawn="1"/>
        </p:nvSpPr>
        <p:spPr bwMode="auto">
          <a:xfrm>
            <a:off x="5796138" y="7091757"/>
            <a:ext cx="2871427" cy="215444"/>
          </a:xfrm>
          <a:prstGeom prst="rect">
            <a:avLst/>
          </a:prstGeom>
          <a:noFill/>
          <a:ln w="9525">
            <a:noFill/>
            <a:miter lim="800000"/>
            <a:headEnd/>
            <a:tailEnd/>
          </a:ln>
          <a:effectLst/>
        </p:spPr>
        <p:txBody>
          <a:bodyPr wrap="square" lIns="0" tIns="0" rIns="0" bIns="0" anchor="b">
            <a:spAutoFit/>
          </a:bodyPr>
          <a:lstStyle/>
          <a:p>
            <a:pPr marL="0" marR="0" lvl="4" indent="0" algn="r" defTabSz="914400" rtl="0" eaLnBrk="0" fontAlgn="base" latinLnBrk="0" hangingPunct="0">
              <a:lnSpc>
                <a:spcPct val="100000"/>
              </a:lnSpc>
              <a:spcBef>
                <a:spcPct val="0"/>
              </a:spcBef>
              <a:spcAft>
                <a:spcPct val="0"/>
              </a:spcAft>
              <a:buClrTx/>
              <a:buSzTx/>
              <a:buFontTx/>
              <a:buNone/>
              <a:tabLst/>
              <a:defRPr/>
            </a:pPr>
            <a:r>
              <a:rPr lang="en-US" sz="1400" b="0" dirty="0">
                <a:solidFill>
                  <a:schemeClr val="tx1"/>
                </a:solidFill>
                <a:latin typeface="Times New Roman"/>
                <a:cs typeface="Times New Roman"/>
              </a:rPr>
              <a:t>Menzo Wentink, et al.</a:t>
            </a:r>
            <a:endParaRPr lang="en-US" sz="1400" b="0" kern="1200" dirty="0">
              <a:solidFill>
                <a:schemeClr val="tx1"/>
              </a:solidFill>
              <a:latin typeface="Times New Roman"/>
              <a:ea typeface="+mn-ea"/>
              <a:cs typeface="Times New Roman"/>
            </a:endParaRPr>
          </a:p>
        </p:txBody>
      </p:sp>
      <p:sp>
        <p:nvSpPr>
          <p:cNvPr id="9" name="Rectangle 7"/>
          <p:cNvSpPr>
            <a:spLocks noChangeArrowheads="1"/>
          </p:cNvSpPr>
          <p:nvPr userDrawn="1"/>
        </p:nvSpPr>
        <p:spPr bwMode="auto">
          <a:xfrm>
            <a:off x="3231331" y="183014"/>
            <a:ext cx="5457825" cy="276999"/>
          </a:xfrm>
          <a:prstGeom prst="rect">
            <a:avLst/>
          </a:prstGeom>
          <a:noFill/>
          <a:ln w="9525">
            <a:noFill/>
            <a:miter lim="800000"/>
            <a:headEnd/>
            <a:tailEnd/>
          </a:ln>
          <a:effectLst/>
        </p:spPr>
        <p:txBody>
          <a:bodyPr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sz="1800" b="1" dirty="0">
                <a:solidFill>
                  <a:schemeClr val="tx1"/>
                </a:solidFill>
                <a:latin typeface="+mn-lt"/>
              </a:rPr>
              <a:t>doc: IEEE 802.11-</a:t>
            </a:r>
            <a:r>
              <a:rPr lang="en-US" sz="1800" b="1" dirty="0">
                <a:solidFill>
                  <a:schemeClr val="tx1"/>
                </a:solidFill>
                <a:latin typeface="+mn-lt"/>
                <a:cs typeface="Calibri" pitchFamily="34" charset="0"/>
              </a:rPr>
              <a:t>24</a:t>
            </a:r>
            <a:r>
              <a:rPr lang="en-US" sz="1800" b="1" dirty="0">
                <a:latin typeface="+mn-lt"/>
                <a:cs typeface="Calibri" pitchFamily="34" charset="0"/>
              </a:rPr>
              <a:t>/148r0</a:t>
            </a:r>
            <a:endParaRPr lang="en-US" sz="1800" b="1" kern="1200" dirty="0">
              <a:solidFill>
                <a:schemeClr val="tx1"/>
              </a:solidFill>
              <a:latin typeface="+mn-lt"/>
              <a:ea typeface="+mn-ea"/>
              <a:cs typeface="Calibri" pitchFamily="34" charset="0"/>
            </a:endParaRPr>
          </a:p>
        </p:txBody>
      </p:sp>
      <p:sp>
        <p:nvSpPr>
          <p:cNvPr id="11" name="Rectangle 7"/>
          <p:cNvSpPr>
            <a:spLocks noChangeArrowheads="1"/>
          </p:cNvSpPr>
          <p:nvPr userDrawn="1"/>
        </p:nvSpPr>
        <p:spPr bwMode="auto">
          <a:xfrm>
            <a:off x="359532" y="149710"/>
            <a:ext cx="1908212" cy="276999"/>
          </a:xfrm>
          <a:prstGeom prst="rect">
            <a:avLst/>
          </a:prstGeom>
          <a:noFill/>
          <a:ln w="9525">
            <a:noFill/>
            <a:miter lim="800000"/>
            <a:headEnd/>
            <a:tailEnd/>
          </a:ln>
          <a:effectLst/>
        </p:spPr>
        <p:txBody>
          <a:bodyPr wrap="square" lIns="0" tIns="0" rIns="0" bIns="0" anchor="b">
            <a:spAutoFit/>
          </a:bodyPr>
          <a:lstStyle/>
          <a:p>
            <a:pPr marL="39688" marR="0" lvl="1" indent="0" algn="l" defTabSz="914400" rtl="0" eaLnBrk="0" fontAlgn="base" latinLnBrk="0" hangingPunct="0">
              <a:lnSpc>
                <a:spcPct val="100000"/>
              </a:lnSpc>
              <a:spcBef>
                <a:spcPct val="0"/>
              </a:spcBef>
              <a:spcAft>
                <a:spcPct val="0"/>
              </a:spcAft>
              <a:buClrTx/>
              <a:buSzTx/>
              <a:buFontTx/>
              <a:buNone/>
              <a:tabLst/>
              <a:defRPr/>
            </a:pPr>
            <a:r>
              <a:rPr lang="en-US" sz="1800" b="1" dirty="0">
                <a:latin typeface="+mj-lt"/>
                <a:cs typeface="Calibri" pitchFamily="34" charset="0"/>
              </a:rPr>
              <a:t>January </a:t>
            </a:r>
            <a:r>
              <a:rPr lang="en-US" sz="1800" b="1" baseline="0" dirty="0">
                <a:latin typeface="+mj-lt"/>
                <a:cs typeface="Calibri" pitchFamily="34" charset="0"/>
              </a:rPr>
              <a:t>2024</a:t>
            </a:r>
            <a:endParaRPr lang="en-US" sz="1800" b="1" kern="1200" dirty="0">
              <a:solidFill>
                <a:schemeClr val="tx1"/>
              </a:solidFill>
              <a:latin typeface="+mj-lt"/>
              <a:ea typeface="+mn-ea"/>
              <a:cs typeface="Calibri" pitchFamily="34" charset="0"/>
            </a:endParaRPr>
          </a:p>
        </p:txBody>
      </p:sp>
      <p:sp>
        <p:nvSpPr>
          <p:cNvPr id="13" name="Rectangle 7"/>
          <p:cNvSpPr>
            <a:spLocks noChangeArrowheads="1"/>
          </p:cNvSpPr>
          <p:nvPr userDrawn="1"/>
        </p:nvSpPr>
        <p:spPr bwMode="auto">
          <a:xfrm>
            <a:off x="395539" y="7091757"/>
            <a:ext cx="2187351" cy="215444"/>
          </a:xfrm>
          <a:prstGeom prst="rect">
            <a:avLst/>
          </a:prstGeom>
          <a:noFill/>
          <a:ln w="9525">
            <a:noFill/>
            <a:miter lim="800000"/>
            <a:headEnd/>
            <a:tailEnd/>
          </a:ln>
          <a:effectLst/>
        </p:spPr>
        <p:txBody>
          <a:bodyPr wrap="square" lIns="0" tIns="0" rIns="0" bIns="0" anchor="b">
            <a:spAutoFit/>
          </a:bodyPr>
          <a:lstStyle/>
          <a:p>
            <a:pPr marL="0" marR="0" lvl="4" indent="0" algn="l" defTabSz="914400" rtl="0" eaLnBrk="0" fontAlgn="base" latinLnBrk="0" hangingPunct="0">
              <a:lnSpc>
                <a:spcPct val="100000"/>
              </a:lnSpc>
              <a:spcBef>
                <a:spcPct val="0"/>
              </a:spcBef>
              <a:spcAft>
                <a:spcPct val="0"/>
              </a:spcAft>
              <a:buClrTx/>
              <a:buSzTx/>
              <a:buFontTx/>
              <a:buNone/>
              <a:tabLst/>
              <a:defRPr/>
            </a:pPr>
            <a:r>
              <a:rPr lang="en-US" sz="1400" b="0" dirty="0">
                <a:solidFill>
                  <a:schemeClr val="tx1"/>
                </a:solidFill>
                <a:latin typeface="Times New Roman"/>
                <a:cs typeface="Times New Roman"/>
              </a:rPr>
              <a:t>Submission</a:t>
            </a:r>
            <a:endParaRPr lang="en-US" sz="1400" b="0" kern="1200" dirty="0">
              <a:solidFill>
                <a:schemeClr val="tx1"/>
              </a:solidFill>
              <a:latin typeface="Times New Roman"/>
              <a:ea typeface="+mn-ea"/>
              <a:cs typeface="Times New Roman"/>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7" r:id="rId3"/>
    <p:sldLayoutId id="2147483706" r:id="rId4"/>
  </p:sldLayoutIdLst>
  <p:hf hdr="0" ftr="0" dt="0"/>
  <p:txStyles>
    <p:titleStyle>
      <a:lvl1pPr algn="ctr" rtl="0" eaLnBrk="1" fontAlgn="base" hangingPunct="1">
        <a:spcBef>
          <a:spcPct val="0"/>
        </a:spcBef>
        <a:spcAft>
          <a:spcPct val="0"/>
        </a:spcAft>
        <a:defRPr sz="2800" b="1">
          <a:solidFill>
            <a:schemeClr val="tx2"/>
          </a:solidFill>
          <a:latin typeface="Calibri"/>
          <a:ea typeface="+mj-ea"/>
          <a:cs typeface="Calibri"/>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1800" b="1">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2pPr>
      <a:lvl3pPr marL="1085850" indent="-228600" algn="l" rtl="0" eaLnBrk="1" fontAlgn="base" hangingPunct="1">
        <a:spcBef>
          <a:spcPct val="20000"/>
        </a:spcBef>
        <a:spcAft>
          <a:spcPct val="0"/>
        </a:spcAft>
        <a:buChar char="•"/>
        <a:defRPr sz="1400">
          <a:solidFill>
            <a:schemeClr val="tx1"/>
          </a:solidFill>
          <a:latin typeface="Times New Roman" panose="02020603050405020304" pitchFamily="18" charset="0"/>
          <a:cs typeface="Times New Roman" panose="02020603050405020304" pitchFamily="18" charset="0"/>
        </a:defRPr>
      </a:lvl3pPr>
      <a:lvl4pPr marL="1428750" indent="-228600" algn="l" rtl="0" eaLnBrk="1" fontAlgn="base" hangingPunct="1">
        <a:spcBef>
          <a:spcPct val="20000"/>
        </a:spcBef>
        <a:spcAft>
          <a:spcPct val="0"/>
        </a:spcAft>
        <a:buChar char="–"/>
        <a:defRPr sz="1200">
          <a:solidFill>
            <a:schemeClr val="tx1"/>
          </a:solidFill>
          <a:latin typeface="Times New Roman" panose="02020603050405020304" pitchFamily="18" charset="0"/>
          <a:cs typeface="Times New Roman" panose="02020603050405020304" pitchFamily="18" charset="0"/>
        </a:defRPr>
      </a:lvl4pPr>
      <a:lvl5pPr marL="1771650" indent="-228600" algn="l" rtl="0" eaLnBrk="1" fontAlgn="base" hangingPunct="1">
        <a:spcBef>
          <a:spcPct val="20000"/>
        </a:spcBef>
        <a:spcAft>
          <a:spcPct val="0"/>
        </a:spcAft>
        <a:buChar char="•"/>
        <a:defRPr sz="1200">
          <a:solidFill>
            <a:schemeClr val="tx1"/>
          </a:solidFill>
          <a:latin typeface="Times New Roman" panose="02020603050405020304" pitchFamily="18" charset="0"/>
          <a:cs typeface="Times New Roman" panose="02020603050405020304" pitchFamily="18"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5556" y="1094981"/>
            <a:ext cx="7772400" cy="1470025"/>
          </a:xfrm>
        </p:spPr>
        <p:txBody>
          <a:bodyPr/>
          <a:lstStyle/>
          <a:p>
            <a:r>
              <a:rPr lang="en-US">
                <a:latin typeface="Times New Roman" panose="02020603050405020304" pitchFamily="18" charset="0"/>
                <a:cs typeface="Times New Roman" panose="02020603050405020304" pitchFamily="18" charset="0"/>
              </a:rPr>
              <a:t>NB simulation results comparison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1"/>
          </p:nvPr>
        </p:nvSpPr>
        <p:spPr>
          <a:xfrm>
            <a:off x="4290848" y="7073655"/>
            <a:ext cx="503343" cy="215444"/>
          </a:xfrm>
        </p:spPr>
        <p:txBody>
          <a:bodyPr/>
          <a:lstStyle/>
          <a:p>
            <a:pPr>
              <a:defRPr/>
            </a:pPr>
            <a:r>
              <a:rPr lang="en-US" dirty="0"/>
              <a:t>Slide </a:t>
            </a:r>
            <a:fld id="{CB429028-EDBC-4B69-9F69-0DC0E1F17881}" type="slidenum">
              <a:rPr lang="en-US" smtClean="0"/>
              <a:pPr>
                <a:defRPr/>
              </a:pPr>
              <a:t>1</a:t>
            </a:fld>
            <a:endParaRPr lang="en-US" dirty="0"/>
          </a:p>
        </p:txBody>
      </p:sp>
      <p:sp>
        <p:nvSpPr>
          <p:cNvPr id="8" name="Rectangle 12"/>
          <p:cNvSpPr>
            <a:spLocks noChangeArrowheads="1"/>
          </p:cNvSpPr>
          <p:nvPr/>
        </p:nvSpPr>
        <p:spPr bwMode="auto">
          <a:xfrm>
            <a:off x="762000" y="231297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solidFill>
                  <a:srgbClr val="000000"/>
                </a:solidFill>
                <a:latin typeface="Times New Roman" pitchFamily="18" charset="0"/>
              </a:rPr>
              <a:t>Author:</a:t>
            </a:r>
            <a:endParaRPr lang="en-US" sz="2000" dirty="0">
              <a:solidFill>
                <a:srgbClr val="000000"/>
              </a:solidFill>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41371964"/>
              </p:ext>
            </p:extLst>
          </p:nvPr>
        </p:nvGraphicFramePr>
        <p:xfrm>
          <a:off x="622300" y="3031331"/>
          <a:ext cx="7658113" cy="1371600"/>
        </p:xfrm>
        <a:graphic>
          <a:graphicData uri="http://schemas.openxmlformats.org/drawingml/2006/table">
            <a:tbl>
              <a:tblPr/>
              <a:tblGrid>
                <a:gridCol w="1690370">
                  <a:extLst>
                    <a:ext uri="{9D8B030D-6E8A-4147-A177-3AD203B41FA5}">
                      <a16:colId xmlns:a16="http://schemas.microsoft.com/office/drawing/2014/main" val="20000"/>
                    </a:ext>
                  </a:extLst>
                </a:gridCol>
                <a:gridCol w="1411092">
                  <a:extLst>
                    <a:ext uri="{9D8B030D-6E8A-4147-A177-3AD203B41FA5}">
                      <a16:colId xmlns:a16="http://schemas.microsoft.com/office/drawing/2014/main" val="20001"/>
                    </a:ext>
                  </a:extLst>
                </a:gridCol>
                <a:gridCol w="2337121">
                  <a:extLst>
                    <a:ext uri="{9D8B030D-6E8A-4147-A177-3AD203B41FA5}">
                      <a16:colId xmlns:a16="http://schemas.microsoft.com/office/drawing/2014/main" val="20002"/>
                    </a:ext>
                  </a:extLst>
                </a:gridCol>
                <a:gridCol w="2219530">
                  <a:extLst>
                    <a:ext uri="{9D8B030D-6E8A-4147-A177-3AD203B41FA5}">
                      <a16:colId xmlns:a16="http://schemas.microsoft.com/office/drawing/2014/main" val="20004"/>
                    </a:ext>
                  </a:extLst>
                </a:gridCol>
              </a:tblGrid>
              <a:tr h="457200">
                <a:tc>
                  <a:txBody>
                    <a:bodyPr/>
                    <a:lstStyle/>
                    <a:p>
                      <a:pPr algn="ctr" fontAlgn="ctr"/>
                      <a:r>
                        <a:rPr lang="en-US" sz="1800" b="1" i="0" u="none" strike="noStrike" dirty="0">
                          <a:solidFill>
                            <a:srgbClr val="000000"/>
                          </a:solidFill>
                          <a:effectLst/>
                          <a:latin typeface="Times New Roman"/>
                        </a:rPr>
                        <a:t>Name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Times New Roman"/>
                        </a:rPr>
                        <a:t>Affiliation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a:rPr>
                        <a:t>Address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a:rPr>
                        <a:t>Email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fontAlgn="ctr"/>
                      <a:r>
                        <a:rPr lang="en-US" sz="1400" b="0" i="0" u="none" strike="noStrike" dirty="0">
                          <a:solidFill>
                            <a:srgbClr val="000000"/>
                          </a:solidFill>
                          <a:effectLst/>
                          <a:latin typeface="Times New Roman"/>
                        </a:rPr>
                        <a:t>Menzo Wentink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Qualcomm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Times New Roman"/>
                        </a:rPr>
                        <a:t>Utrecht,</a:t>
                      </a:r>
                      <a:br>
                        <a:rPr lang="en-US" sz="1400" b="0" i="0" u="none" strike="noStrike" dirty="0">
                          <a:solidFill>
                            <a:srgbClr val="000000"/>
                          </a:solidFill>
                          <a:effectLst/>
                          <a:latin typeface="Times New Roman"/>
                        </a:rPr>
                      </a:br>
                      <a:r>
                        <a:rPr lang="en-US" sz="1400" b="0" i="0" u="none" strike="noStrike" dirty="0">
                          <a:solidFill>
                            <a:srgbClr val="000000"/>
                          </a:solidFill>
                          <a:effectLst/>
                          <a:latin typeface="Times New Roman"/>
                        </a:rPr>
                        <a:t>The Netherlands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mwentink</a:t>
                      </a:r>
                      <a:endParaRPr lang="en-US" sz="1400" b="0" i="0" u="none" strike="noStrike" dirty="0">
                        <a:solidFill>
                          <a:srgbClr val="000000"/>
                        </a:solidFill>
                        <a:effectLst/>
                        <a:latin typeface="Times New Roman"/>
                      </a:endParaRPr>
                    </a:p>
                    <a:p>
                      <a:pPr algn="ctr" fontAlgn="ctr"/>
                      <a:r>
                        <a:rPr lang="en-US" sz="1400" b="0" i="0" u="none" strike="noStrike" dirty="0">
                          <a:solidFill>
                            <a:srgbClr val="000000"/>
                          </a:solidFill>
                          <a:effectLst/>
                          <a:latin typeface="Times New Roman"/>
                        </a:rPr>
                        <a:t>qti qualcomm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fontAlgn="ctr"/>
                      <a:r>
                        <a:rPr lang="en-US" sz="1400" b="0" i="0" u="none" strike="noStrike" dirty="0">
                          <a:solidFill>
                            <a:srgbClr val="000000"/>
                          </a:solidFill>
                          <a:effectLst/>
                          <a:latin typeface="Times New Roman"/>
                        </a:rPr>
                        <a:t>Carlos Aldana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Meta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1 Hacker Way</a:t>
                      </a:r>
                      <a:r>
                        <a:rPr lang="en-US" sz="1400" b="0" i="0" u="none" strike="noStrike">
                          <a:solidFill>
                            <a:srgbClr val="000000"/>
                          </a:solidFill>
                          <a:effectLst/>
                          <a:latin typeface="Times New Roman"/>
                        </a:rPr>
                        <a:t>, Menlo </a:t>
                      </a:r>
                      <a:r>
                        <a:rPr lang="en-US" sz="1400" b="0" i="0" u="none" strike="noStrike" dirty="0">
                          <a:solidFill>
                            <a:srgbClr val="000000"/>
                          </a:solidFill>
                          <a:effectLst/>
                          <a:latin typeface="Times New Roman"/>
                        </a:rPr>
                        <a:t>Park, CA 94025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caldana@meta.com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74599"/>
                  </a:ext>
                </a:extLst>
              </a:tr>
            </a:tbl>
          </a:graphicData>
        </a:graphic>
      </p:graphicFrame>
    </p:spTree>
    <p:extLst>
      <p:ext uri="{BB962C8B-B14F-4D97-AF65-F5344CB8AC3E}">
        <p14:creationId xmlns:p14="http://schemas.microsoft.com/office/powerpoint/2010/main" val="21248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9295-54A0-823B-06C0-B1A71B0957F9}"/>
              </a:ext>
            </a:extLst>
          </p:cNvPr>
          <p:cNvSpPr>
            <a:spLocks noGrp="1"/>
          </p:cNvSpPr>
          <p:nvPr>
            <p:ph type="title"/>
          </p:nvPr>
        </p:nvSpPr>
        <p:spPr/>
        <p:txBody>
          <a:bodyPr/>
          <a:lstStyle/>
          <a:p>
            <a:r>
              <a:rPr lang="en-US"/>
              <a:t>From 11-24-0122-00-coex</a:t>
            </a:r>
          </a:p>
        </p:txBody>
      </p:sp>
      <p:sp>
        <p:nvSpPr>
          <p:cNvPr id="3" name="Slide Number Placeholder 2">
            <a:extLst>
              <a:ext uri="{FF2B5EF4-FFF2-40B4-BE49-F238E27FC236}">
                <a16:creationId xmlns:a16="http://schemas.microsoft.com/office/drawing/2014/main" id="{DDB6236E-9D03-A744-D78D-5B80511AE8C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10</a:t>
            </a:fld>
            <a:endParaRPr lang="en-US" dirty="0"/>
          </a:p>
        </p:txBody>
      </p:sp>
      <p:sp>
        <p:nvSpPr>
          <p:cNvPr id="6" name="TextBox 5">
            <a:extLst>
              <a:ext uri="{FF2B5EF4-FFF2-40B4-BE49-F238E27FC236}">
                <a16:creationId xmlns:a16="http://schemas.microsoft.com/office/drawing/2014/main" id="{36DD9A27-8AF2-872E-8F0F-4627C98FA8BC}"/>
              </a:ext>
            </a:extLst>
          </p:cNvPr>
          <p:cNvSpPr txBox="1"/>
          <p:nvPr/>
        </p:nvSpPr>
        <p:spPr>
          <a:xfrm>
            <a:off x="4106167" y="1484883"/>
            <a:ext cx="93166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NBFH / Wi-Fi</a:t>
            </a:r>
          </a:p>
        </p:txBody>
      </p:sp>
      <p:sp>
        <p:nvSpPr>
          <p:cNvPr id="7" name="TextBox 6">
            <a:extLst>
              <a:ext uri="{FF2B5EF4-FFF2-40B4-BE49-F238E27FC236}">
                <a16:creationId xmlns:a16="http://schemas.microsoft.com/office/drawing/2014/main" id="{43FD9660-62C0-228C-2F0F-715AB15244ED}"/>
              </a:ext>
            </a:extLst>
          </p:cNvPr>
          <p:cNvSpPr txBox="1"/>
          <p:nvPr/>
        </p:nvSpPr>
        <p:spPr>
          <a:xfrm>
            <a:off x="2094503" y="5703158"/>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11" name="TextBox 10">
            <a:extLst>
              <a:ext uri="{FF2B5EF4-FFF2-40B4-BE49-F238E27FC236}">
                <a16:creationId xmlns:a16="http://schemas.microsoft.com/office/drawing/2014/main" id="{AD986633-F596-9FE0-EF40-65F0163AE988}"/>
              </a:ext>
            </a:extLst>
          </p:cNvPr>
          <p:cNvSpPr txBox="1"/>
          <p:nvPr/>
        </p:nvSpPr>
        <p:spPr>
          <a:xfrm>
            <a:off x="6566061" y="5739162"/>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pic>
        <p:nvPicPr>
          <p:cNvPr id="12" name="Picture 11">
            <a:extLst>
              <a:ext uri="{FF2B5EF4-FFF2-40B4-BE49-F238E27FC236}">
                <a16:creationId xmlns:a16="http://schemas.microsoft.com/office/drawing/2014/main" id="{CDE3A3DD-ED1F-6060-1A36-6456CD302A34}"/>
              </a:ext>
            </a:extLst>
          </p:cNvPr>
          <p:cNvPicPr>
            <a:picLocks noChangeAspect="1"/>
          </p:cNvPicPr>
          <p:nvPr/>
        </p:nvPicPr>
        <p:blipFill>
          <a:blip r:embed="rId2"/>
          <a:stretch>
            <a:fillRect/>
          </a:stretch>
        </p:blipFill>
        <p:spPr>
          <a:xfrm>
            <a:off x="4520714" y="2116931"/>
            <a:ext cx="4267200" cy="3200400"/>
          </a:xfrm>
          <a:prstGeom prst="rect">
            <a:avLst/>
          </a:prstGeom>
        </p:spPr>
      </p:pic>
      <p:pic>
        <p:nvPicPr>
          <p:cNvPr id="13" name="Picture 12">
            <a:extLst>
              <a:ext uri="{FF2B5EF4-FFF2-40B4-BE49-F238E27FC236}">
                <a16:creationId xmlns:a16="http://schemas.microsoft.com/office/drawing/2014/main" id="{0294310C-DA94-0D8B-CB9E-7AFF59333D96}"/>
              </a:ext>
            </a:extLst>
          </p:cNvPr>
          <p:cNvPicPr>
            <a:picLocks noChangeAspect="1"/>
          </p:cNvPicPr>
          <p:nvPr/>
        </p:nvPicPr>
        <p:blipFill>
          <a:blip r:embed="rId3"/>
          <a:stretch>
            <a:fillRect/>
          </a:stretch>
        </p:blipFill>
        <p:spPr>
          <a:xfrm>
            <a:off x="268796" y="2110087"/>
            <a:ext cx="4267200" cy="3200400"/>
          </a:xfrm>
          <a:prstGeom prst="rect">
            <a:avLst/>
          </a:prstGeom>
        </p:spPr>
      </p:pic>
      <p:sp>
        <p:nvSpPr>
          <p:cNvPr id="4" name="TextBox 3">
            <a:extLst>
              <a:ext uri="{FF2B5EF4-FFF2-40B4-BE49-F238E27FC236}">
                <a16:creationId xmlns:a16="http://schemas.microsoft.com/office/drawing/2014/main" id="{38145B48-B022-AD34-5B4B-8A0D8F73244A}"/>
              </a:ext>
            </a:extLst>
          </p:cNvPr>
          <p:cNvSpPr txBox="1"/>
          <p:nvPr/>
        </p:nvSpPr>
        <p:spPr>
          <a:xfrm>
            <a:off x="2104122" y="2745024"/>
            <a:ext cx="587020"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no LBT</a:t>
            </a:r>
          </a:p>
        </p:txBody>
      </p:sp>
      <p:sp>
        <p:nvSpPr>
          <p:cNvPr id="5" name="TextBox 4">
            <a:extLst>
              <a:ext uri="{FF2B5EF4-FFF2-40B4-BE49-F238E27FC236}">
                <a16:creationId xmlns:a16="http://schemas.microsoft.com/office/drawing/2014/main" id="{24DC7A89-C238-6059-09AD-750C6032879C}"/>
              </a:ext>
            </a:extLst>
          </p:cNvPr>
          <p:cNvSpPr txBox="1"/>
          <p:nvPr/>
        </p:nvSpPr>
        <p:spPr>
          <a:xfrm>
            <a:off x="6614761" y="2745023"/>
            <a:ext cx="426719"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LBT</a:t>
            </a:r>
          </a:p>
        </p:txBody>
      </p:sp>
    </p:spTree>
    <p:extLst>
      <p:ext uri="{BB962C8B-B14F-4D97-AF65-F5344CB8AC3E}">
        <p14:creationId xmlns:p14="http://schemas.microsoft.com/office/powerpoint/2010/main" val="384517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5BEA-D722-2B48-B706-074B0298F3A2}"/>
              </a:ext>
            </a:extLst>
          </p:cNvPr>
          <p:cNvSpPr>
            <a:spLocks noGrp="1"/>
          </p:cNvSpPr>
          <p:nvPr>
            <p:ph type="title"/>
          </p:nvPr>
        </p:nvSpPr>
        <p:spPr/>
        <p:txBody>
          <a:bodyPr/>
          <a:lstStyle/>
          <a:p>
            <a:r>
              <a:rPr lang="en-US"/>
              <a:t>From 11-23-1622-00-coex</a:t>
            </a:r>
          </a:p>
        </p:txBody>
      </p:sp>
      <p:sp>
        <p:nvSpPr>
          <p:cNvPr id="3" name="Slide Number Placeholder 2">
            <a:extLst>
              <a:ext uri="{FF2B5EF4-FFF2-40B4-BE49-F238E27FC236}">
                <a16:creationId xmlns:a16="http://schemas.microsoft.com/office/drawing/2014/main" id="{E8180F2C-6732-6828-7BFE-FA1416BF2788}"/>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11</a:t>
            </a:fld>
            <a:endParaRPr lang="en-US" dirty="0"/>
          </a:p>
        </p:txBody>
      </p:sp>
      <p:sp>
        <p:nvSpPr>
          <p:cNvPr id="5" name="TextBox 4">
            <a:extLst>
              <a:ext uri="{FF2B5EF4-FFF2-40B4-BE49-F238E27FC236}">
                <a16:creationId xmlns:a16="http://schemas.microsoft.com/office/drawing/2014/main" id="{DDF38255-9CE2-1019-7C93-42F588985B37}"/>
              </a:ext>
            </a:extLst>
          </p:cNvPr>
          <p:cNvSpPr txBox="1"/>
          <p:nvPr/>
        </p:nvSpPr>
        <p:spPr>
          <a:xfrm>
            <a:off x="7166686" y="6593385"/>
            <a:ext cx="1694696" cy="400110"/>
          </a:xfrm>
          <a:prstGeom prst="rect">
            <a:avLst/>
          </a:prstGeom>
          <a:noFill/>
        </p:spPr>
        <p:txBody>
          <a:bodyPr wrap="none" rtlCol="0">
            <a:spAutoFit/>
          </a:bodyPr>
          <a:lstStyle/>
          <a:p>
            <a:pPr algn="ctr"/>
            <a:r>
              <a:rPr lang="pt-BR" sz="1000">
                <a:latin typeface="Times New Roman" panose="02020603050405020304" pitchFamily="18" charset="0"/>
                <a:cs typeface="Times New Roman" panose="02020603050405020304" pitchFamily="18" charset="0"/>
              </a:rPr>
              <a:t>nb_broadcast_edaa_r2303a-e</a:t>
            </a:r>
          </a:p>
          <a:p>
            <a:pPr algn="ctr"/>
            <a:r>
              <a:rPr lang="pt-BR" sz="1000">
                <a:latin typeface="Times New Roman" panose="02020603050405020304" pitchFamily="18" charset="0"/>
                <a:cs typeface="Times New Roman" panose="02020603050405020304" pitchFamily="18" charset="0"/>
              </a:rPr>
              <a:t>nb_broadcast_lbt_r2303a-e</a:t>
            </a:r>
            <a:endParaRPr lang="en-US" sz="10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32522E2-F180-7892-C8EC-62F10CA05B81}"/>
              </a:ext>
            </a:extLst>
          </p:cNvPr>
          <p:cNvPicPr>
            <a:picLocks/>
          </p:cNvPicPr>
          <p:nvPr/>
        </p:nvPicPr>
        <p:blipFill>
          <a:blip r:embed="rId2"/>
          <a:stretch>
            <a:fillRect/>
          </a:stretch>
        </p:blipFill>
        <p:spPr>
          <a:xfrm>
            <a:off x="2276856" y="2340864"/>
            <a:ext cx="4581144" cy="2752344"/>
          </a:xfrm>
          <a:prstGeom prst="rect">
            <a:avLst/>
          </a:prstGeom>
        </p:spPr>
      </p:pic>
      <p:cxnSp>
        <p:nvCxnSpPr>
          <p:cNvPr id="6" name="Straight Arrow Connector 5">
            <a:extLst>
              <a:ext uri="{FF2B5EF4-FFF2-40B4-BE49-F238E27FC236}">
                <a16:creationId xmlns:a16="http://schemas.microsoft.com/office/drawing/2014/main" id="{B05FF131-943D-9000-94AE-910911645FBB}"/>
              </a:ext>
            </a:extLst>
          </p:cNvPr>
          <p:cNvCxnSpPr>
            <a:cxnSpLocks/>
          </p:cNvCxnSpPr>
          <p:nvPr/>
        </p:nvCxnSpPr>
        <p:spPr bwMode="auto">
          <a:xfrm flipV="1">
            <a:off x="4324306" y="3033055"/>
            <a:ext cx="0" cy="2340260"/>
          </a:xfrm>
          <a:prstGeom prst="straightConnector1">
            <a:avLst/>
          </a:prstGeom>
          <a:solidFill>
            <a:schemeClr val="accent1"/>
          </a:solidFill>
          <a:ln w="6350" cap="flat" cmpd="sng" algn="ctr">
            <a:solidFill>
              <a:schemeClr val="tx1"/>
            </a:solidFill>
            <a:prstDash val="dash"/>
            <a:round/>
            <a:headEnd type="none" w="sm" len="sm"/>
            <a:tailEnd type="arrow"/>
          </a:ln>
          <a:effectLst/>
        </p:spPr>
      </p:cxnSp>
      <p:sp>
        <p:nvSpPr>
          <p:cNvPr id="11" name="TextBox 10">
            <a:extLst>
              <a:ext uri="{FF2B5EF4-FFF2-40B4-BE49-F238E27FC236}">
                <a16:creationId xmlns:a16="http://schemas.microsoft.com/office/drawing/2014/main" id="{1D62CCA2-6428-AD23-0A14-F0D837B65303}"/>
              </a:ext>
            </a:extLst>
          </p:cNvPr>
          <p:cNvSpPr txBox="1"/>
          <p:nvPr/>
        </p:nvSpPr>
        <p:spPr>
          <a:xfrm>
            <a:off x="3059832" y="5523138"/>
            <a:ext cx="2535214" cy="246221"/>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Corroborated in </a:t>
            </a:r>
            <a:r>
              <a:rPr lang="en-US" sz="1000" b="1">
                <a:latin typeface="Times New Roman" panose="02020603050405020304" pitchFamily="18" charset="0"/>
                <a:cs typeface="Times New Roman" panose="02020603050405020304" pitchFamily="18" charset="0"/>
              </a:rPr>
              <a:t>11-23-1503-00-coex</a:t>
            </a:r>
          </a:p>
        </p:txBody>
      </p:sp>
      <p:pic>
        <p:nvPicPr>
          <p:cNvPr id="8" name="Picture 7">
            <a:extLst>
              <a:ext uri="{FF2B5EF4-FFF2-40B4-BE49-F238E27FC236}">
                <a16:creationId xmlns:a16="http://schemas.microsoft.com/office/drawing/2014/main" id="{0D9DD977-60E3-DE2D-F95C-42C9D836302A}"/>
              </a:ext>
            </a:extLst>
          </p:cNvPr>
          <p:cNvPicPr>
            <a:picLocks noChangeAspect="1"/>
          </p:cNvPicPr>
          <p:nvPr/>
        </p:nvPicPr>
        <p:blipFill>
          <a:blip r:embed="rId3"/>
          <a:stretch>
            <a:fillRect/>
          </a:stretch>
        </p:blipFill>
        <p:spPr>
          <a:xfrm>
            <a:off x="3059832" y="5812347"/>
            <a:ext cx="2535214" cy="641088"/>
          </a:xfrm>
          <a:prstGeom prst="rect">
            <a:avLst/>
          </a:prstGeom>
        </p:spPr>
      </p:pic>
      <p:sp>
        <p:nvSpPr>
          <p:cNvPr id="17" name="TextBox 16">
            <a:extLst>
              <a:ext uri="{FF2B5EF4-FFF2-40B4-BE49-F238E27FC236}">
                <a16:creationId xmlns:a16="http://schemas.microsoft.com/office/drawing/2014/main" id="{9509626E-7B42-CD44-32A7-E5FA9639DA95}"/>
              </a:ext>
            </a:extLst>
          </p:cNvPr>
          <p:cNvSpPr txBox="1"/>
          <p:nvPr/>
        </p:nvSpPr>
        <p:spPr>
          <a:xfrm>
            <a:off x="2987824" y="3861147"/>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18" name="TextBox 17">
            <a:extLst>
              <a:ext uri="{FF2B5EF4-FFF2-40B4-BE49-F238E27FC236}">
                <a16:creationId xmlns:a16="http://schemas.microsoft.com/office/drawing/2014/main" id="{833A7500-D840-4E93-8299-AFBE7ABA7513}"/>
              </a:ext>
            </a:extLst>
          </p:cNvPr>
          <p:cNvSpPr txBox="1"/>
          <p:nvPr/>
        </p:nvSpPr>
        <p:spPr>
          <a:xfrm>
            <a:off x="3068367" y="2565003"/>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
        <p:nvSpPr>
          <p:cNvPr id="4" name="TextBox 3">
            <a:extLst>
              <a:ext uri="{FF2B5EF4-FFF2-40B4-BE49-F238E27FC236}">
                <a16:creationId xmlns:a16="http://schemas.microsoft.com/office/drawing/2014/main" id="{77A5A282-256D-3A09-458A-46B108CF2092}"/>
              </a:ext>
            </a:extLst>
          </p:cNvPr>
          <p:cNvSpPr txBox="1"/>
          <p:nvPr/>
        </p:nvSpPr>
        <p:spPr>
          <a:xfrm>
            <a:off x="4106167" y="1484883"/>
            <a:ext cx="93166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NBFH / Wi-Fi</a:t>
            </a:r>
          </a:p>
        </p:txBody>
      </p:sp>
    </p:spTree>
    <p:extLst>
      <p:ext uri="{BB962C8B-B14F-4D97-AF65-F5344CB8AC3E}">
        <p14:creationId xmlns:p14="http://schemas.microsoft.com/office/powerpoint/2010/main" val="369628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5BEA-D722-2B48-B706-074B0298F3A2}"/>
              </a:ext>
            </a:extLst>
          </p:cNvPr>
          <p:cNvSpPr>
            <a:spLocks noGrp="1"/>
          </p:cNvSpPr>
          <p:nvPr>
            <p:ph type="title"/>
          </p:nvPr>
        </p:nvSpPr>
        <p:spPr/>
        <p:txBody>
          <a:bodyPr/>
          <a:lstStyle/>
          <a:p>
            <a:r>
              <a:rPr lang="en-US"/>
              <a:t>From 11-23-1999-00-coex</a:t>
            </a:r>
          </a:p>
        </p:txBody>
      </p:sp>
      <p:sp>
        <p:nvSpPr>
          <p:cNvPr id="3" name="Slide Number Placeholder 2">
            <a:extLst>
              <a:ext uri="{FF2B5EF4-FFF2-40B4-BE49-F238E27FC236}">
                <a16:creationId xmlns:a16="http://schemas.microsoft.com/office/drawing/2014/main" id="{E8180F2C-6732-6828-7BFE-FA1416BF2788}"/>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12</a:t>
            </a:fld>
            <a:endParaRPr lang="en-US" dirty="0"/>
          </a:p>
        </p:txBody>
      </p:sp>
      <p:pic>
        <p:nvPicPr>
          <p:cNvPr id="4" name="Grafik 7">
            <a:extLst>
              <a:ext uri="{FF2B5EF4-FFF2-40B4-BE49-F238E27FC236}">
                <a16:creationId xmlns:a16="http://schemas.microsoft.com/office/drawing/2014/main" id="{CC6CF05A-15BB-FE30-D8D6-DB6500C6DB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9600" y="2140331"/>
            <a:ext cx="4204800" cy="3153600"/>
          </a:xfrm>
          <a:prstGeom prst="rect">
            <a:avLst/>
          </a:prstGeom>
        </p:spPr>
      </p:pic>
      <p:sp>
        <p:nvSpPr>
          <p:cNvPr id="5" name="TextBox 4">
            <a:extLst>
              <a:ext uri="{FF2B5EF4-FFF2-40B4-BE49-F238E27FC236}">
                <a16:creationId xmlns:a16="http://schemas.microsoft.com/office/drawing/2014/main" id="{24E6F97E-E16D-105E-5FED-28EF33B14E3D}"/>
              </a:ext>
            </a:extLst>
          </p:cNvPr>
          <p:cNvSpPr txBox="1"/>
          <p:nvPr/>
        </p:nvSpPr>
        <p:spPr>
          <a:xfrm>
            <a:off x="3095836" y="4653235"/>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6" name="TextBox 5">
            <a:extLst>
              <a:ext uri="{FF2B5EF4-FFF2-40B4-BE49-F238E27FC236}">
                <a16:creationId xmlns:a16="http://schemas.microsoft.com/office/drawing/2014/main" id="{5656B8C1-5F76-EE0A-E4A8-8478BA0A8ADD}"/>
              </a:ext>
            </a:extLst>
          </p:cNvPr>
          <p:cNvSpPr txBox="1"/>
          <p:nvPr/>
        </p:nvSpPr>
        <p:spPr>
          <a:xfrm>
            <a:off x="3167844" y="2276971"/>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
        <p:nvSpPr>
          <p:cNvPr id="7" name="TextBox 6">
            <a:extLst>
              <a:ext uri="{FF2B5EF4-FFF2-40B4-BE49-F238E27FC236}">
                <a16:creationId xmlns:a16="http://schemas.microsoft.com/office/drawing/2014/main" id="{C6B17EEA-92BB-1A61-CD71-9DDF92C08D9C}"/>
              </a:ext>
            </a:extLst>
          </p:cNvPr>
          <p:cNvSpPr txBox="1"/>
          <p:nvPr/>
        </p:nvSpPr>
        <p:spPr>
          <a:xfrm>
            <a:off x="4106167" y="1484883"/>
            <a:ext cx="93166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NBFH / Wi-Fi</a:t>
            </a:r>
          </a:p>
        </p:txBody>
      </p:sp>
    </p:spTree>
    <p:extLst>
      <p:ext uri="{BB962C8B-B14F-4D97-AF65-F5344CB8AC3E}">
        <p14:creationId xmlns:p14="http://schemas.microsoft.com/office/powerpoint/2010/main" val="360882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F9824-7643-C6D3-23E6-192C11ACD3B1}"/>
              </a:ext>
            </a:extLst>
          </p:cNvPr>
          <p:cNvSpPr>
            <a:spLocks noGrp="1"/>
          </p:cNvSpPr>
          <p:nvPr>
            <p:ph type="ctrTitle"/>
          </p:nvPr>
        </p:nvSpPr>
        <p:spPr/>
        <p:txBody>
          <a:bodyPr/>
          <a:lstStyle/>
          <a:p>
            <a:r>
              <a:rPr lang="en-US"/>
              <a:t>Conclusions</a:t>
            </a:r>
          </a:p>
        </p:txBody>
      </p:sp>
      <p:sp>
        <p:nvSpPr>
          <p:cNvPr id="3" name="Slide Number Placeholder 2">
            <a:extLst>
              <a:ext uri="{FF2B5EF4-FFF2-40B4-BE49-F238E27FC236}">
                <a16:creationId xmlns:a16="http://schemas.microsoft.com/office/drawing/2014/main" id="{2FB10320-CCD7-9ECC-0B97-D7BAFB1BB9F6}"/>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13</a:t>
            </a:fld>
            <a:endParaRPr lang="en-US" dirty="0"/>
          </a:p>
        </p:txBody>
      </p:sp>
    </p:spTree>
    <p:extLst>
      <p:ext uri="{BB962C8B-B14F-4D97-AF65-F5344CB8AC3E}">
        <p14:creationId xmlns:p14="http://schemas.microsoft.com/office/powerpoint/2010/main" val="165444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1ECF-4AB5-E5B8-2A7A-8D5DC6E66876}"/>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F34C2842-D624-0A33-993D-3AA388148CE2}"/>
              </a:ext>
            </a:extLst>
          </p:cNvPr>
          <p:cNvSpPr>
            <a:spLocks noGrp="1"/>
          </p:cNvSpPr>
          <p:nvPr>
            <p:ph idx="1"/>
          </p:nvPr>
        </p:nvSpPr>
        <p:spPr/>
        <p:txBody>
          <a:bodyPr/>
          <a:lstStyle/>
          <a:p>
            <a:r>
              <a:rPr lang="en-US" sz="1600" dirty="0"/>
              <a:t>These simulation results illustrate that NB without LBT can cause major interference to Wi-Fi</a:t>
            </a:r>
          </a:p>
          <a:p>
            <a:pPr lvl="1"/>
            <a:r>
              <a:rPr lang="en-US" sz="1400"/>
              <a:t>DAA (i.e. no-LBT) will </a:t>
            </a:r>
            <a:r>
              <a:rPr lang="en-US" sz="1400" dirty="0"/>
              <a:t>have a very long response time before evacuating a Wi-Fi channel</a:t>
            </a:r>
          </a:p>
          <a:p>
            <a:pPr lvl="2"/>
            <a:r>
              <a:rPr lang="en-US" sz="1200" dirty="0"/>
              <a:t>Wi-Fi may experience significant latency</a:t>
            </a:r>
          </a:p>
          <a:p>
            <a:pPr lvl="1"/>
            <a:r>
              <a:rPr lang="en-US" sz="1400"/>
              <a:t>DAA </a:t>
            </a:r>
            <a:r>
              <a:rPr lang="en-US" sz="1400" dirty="0"/>
              <a:t>will typically not defer for Wi-Fi Beacons, Broadcast (BC) and Multicast (MC)</a:t>
            </a:r>
          </a:p>
          <a:p>
            <a:pPr lvl="2"/>
            <a:r>
              <a:rPr lang="en-US" sz="1200" dirty="0"/>
              <a:t>this may cause significant Beacon/BC/MC loss</a:t>
            </a:r>
          </a:p>
          <a:p>
            <a:pPr lvl="2"/>
            <a:r>
              <a:rPr lang="en-US" sz="1200" dirty="0"/>
              <a:t>Wi-Fi may be impacted at the connection level because of this</a:t>
            </a:r>
            <a:endParaRPr lang="en-US" sz="1600" b="0" i="0" u="none" strike="noStrike" baseline="0" dirty="0">
              <a:solidFill>
                <a:srgbClr val="000000"/>
              </a:solidFill>
              <a:latin typeface="Arial" panose="020B0604020202020204" pitchFamily="34" charset="0"/>
            </a:endParaRPr>
          </a:p>
          <a:p>
            <a:r>
              <a:rPr lang="en-US" sz="1600" dirty="0"/>
              <a:t>To ensure better co-existence with 802.11, recommendation is for NB to adopt a mandatory coexistence mechanism to enable shared use of the spectrum and adequate performance for both 802.11 and NB. The mandatory coexistence </a:t>
            </a:r>
            <a:r>
              <a:rPr lang="en-US" sz="1600"/>
              <a:t>mechanism should consist of one or more </a:t>
            </a:r>
            <a:r>
              <a:rPr lang="en-US" sz="1600" dirty="0"/>
              <a:t>of LBT or other techniques.</a:t>
            </a:r>
          </a:p>
          <a:p>
            <a:pPr marL="0" indent="0">
              <a:buNone/>
            </a:pPr>
            <a:endParaRPr lang="en-US" sz="1600" b="0" i="0" u="none" strike="noStrike" baseline="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6AEDCB93-6103-D007-64E8-F2C8E788454E}"/>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14</a:t>
            </a:fld>
            <a:endParaRPr lang="en-US" dirty="0"/>
          </a:p>
        </p:txBody>
      </p:sp>
    </p:spTree>
    <p:extLst>
      <p:ext uri="{BB962C8B-B14F-4D97-AF65-F5344CB8AC3E}">
        <p14:creationId xmlns:p14="http://schemas.microsoft.com/office/powerpoint/2010/main" val="86738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B72-C681-DBB5-08F2-DE20E049A1E4}"/>
              </a:ext>
            </a:extLst>
          </p:cNvPr>
          <p:cNvSpPr>
            <a:spLocks noGrp="1"/>
          </p:cNvSpPr>
          <p:nvPr>
            <p:ph type="title"/>
          </p:nvPr>
        </p:nvSpPr>
        <p:spPr/>
        <p:txBody>
          <a:bodyPr/>
          <a:lstStyle/>
          <a:p>
            <a:r>
              <a:rPr lang="en-US" dirty="0" err="1"/>
              <a:t>Strawpoll</a:t>
            </a:r>
            <a:endParaRPr lang="en-US" dirty="0"/>
          </a:p>
        </p:txBody>
      </p:sp>
      <p:sp>
        <p:nvSpPr>
          <p:cNvPr id="3" name="Content Placeholder 2">
            <a:extLst>
              <a:ext uri="{FF2B5EF4-FFF2-40B4-BE49-F238E27FC236}">
                <a16:creationId xmlns:a16="http://schemas.microsoft.com/office/drawing/2014/main" id="{180C4ADC-DC9C-C708-7BC8-001E20E3C0E1}"/>
              </a:ext>
            </a:extLst>
          </p:cNvPr>
          <p:cNvSpPr>
            <a:spLocks noGrp="1"/>
          </p:cNvSpPr>
          <p:nvPr>
            <p:ph idx="1"/>
          </p:nvPr>
        </p:nvSpPr>
        <p:spPr/>
        <p:txBody>
          <a:bodyPr/>
          <a:lstStyle/>
          <a:p>
            <a:pPr>
              <a:spcBef>
                <a:spcPts val="0"/>
              </a:spcBef>
              <a:spcAft>
                <a:spcPts val="0"/>
              </a:spcAft>
            </a:pPr>
            <a:r>
              <a:rPr lang="en-US">
                <a:effectLst/>
                <a:latin typeface="+mn-lt"/>
                <a:ea typeface="Calibri" panose="020F0502020204030204" pitchFamily="34" charset="0"/>
              </a:rPr>
              <a:t>802.11 Coex SC recommends that 802.15.4ab adopts a mandatory coexistence mechanism to enable shared use of the spectrum and adequate performance between 802.11 and 802.15.4ab. This mandatory coex mechanism should consist of one or more of LBT or other techniques.</a:t>
            </a:r>
          </a:p>
          <a:p>
            <a:pPr>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latin typeface="+mn-lt"/>
                <a:ea typeface="Calibri" panose="020F0502020204030204" pitchFamily="34" charset="0"/>
              </a:rPr>
              <a:t>	Y/N/A</a:t>
            </a:r>
          </a:p>
          <a:p>
            <a:endParaRPr lang="en-US" dirty="0"/>
          </a:p>
        </p:txBody>
      </p:sp>
      <p:sp>
        <p:nvSpPr>
          <p:cNvPr id="4" name="Slide Number Placeholder 3">
            <a:extLst>
              <a:ext uri="{FF2B5EF4-FFF2-40B4-BE49-F238E27FC236}">
                <a16:creationId xmlns:a16="http://schemas.microsoft.com/office/drawing/2014/main" id="{BF253D30-8411-B351-F6A2-EB8A2E7CEC8E}"/>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15</a:t>
            </a:fld>
            <a:endParaRPr lang="en-US" dirty="0"/>
          </a:p>
        </p:txBody>
      </p:sp>
    </p:spTree>
    <p:extLst>
      <p:ext uri="{BB962C8B-B14F-4D97-AF65-F5344CB8AC3E}">
        <p14:creationId xmlns:p14="http://schemas.microsoft.com/office/powerpoint/2010/main" val="25038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3BAA16-1B7B-4105-A584-1C69EB929573}"/>
              </a:ext>
            </a:extLst>
          </p:cNvPr>
          <p:cNvSpPr>
            <a:spLocks noGrp="1"/>
          </p:cNvSpPr>
          <p:nvPr>
            <p:ph type="ctrTitle"/>
          </p:nvPr>
        </p:nvSpPr>
        <p:spPr/>
        <p:txBody>
          <a:bodyPr/>
          <a:lstStyle/>
          <a:p>
            <a:r>
              <a:rPr lang="en-US"/>
              <a:t>Appendix: simulation details</a:t>
            </a:r>
          </a:p>
        </p:txBody>
      </p:sp>
      <p:sp>
        <p:nvSpPr>
          <p:cNvPr id="4" name="Slide Number Placeholder 3">
            <a:extLst>
              <a:ext uri="{FF2B5EF4-FFF2-40B4-BE49-F238E27FC236}">
                <a16:creationId xmlns:a16="http://schemas.microsoft.com/office/drawing/2014/main" id="{6267540B-1C9F-A367-6AE2-3B514D7FAA13}"/>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16</a:t>
            </a:fld>
            <a:endParaRPr lang="en-US" dirty="0"/>
          </a:p>
        </p:txBody>
      </p:sp>
    </p:spTree>
    <p:extLst>
      <p:ext uri="{BB962C8B-B14F-4D97-AF65-F5344CB8AC3E}">
        <p14:creationId xmlns:p14="http://schemas.microsoft.com/office/powerpoint/2010/main" val="170812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5656AD-31D6-475F-3EC6-A6675692E308}"/>
              </a:ext>
            </a:extLst>
          </p:cNvPr>
          <p:cNvSpPr>
            <a:spLocks noGrp="1"/>
          </p:cNvSpPr>
          <p:nvPr>
            <p:ph type="ctrTitle"/>
          </p:nvPr>
        </p:nvSpPr>
        <p:spPr/>
        <p:txBody>
          <a:bodyPr/>
          <a:lstStyle/>
          <a:p>
            <a:r>
              <a:rPr lang="en-US"/>
              <a:t>From 11-23-1259-01-coex </a:t>
            </a:r>
            <a:r>
              <a:rPr lang="en-US" dirty="0"/>
              <a:t>(Meta)</a:t>
            </a:r>
          </a:p>
        </p:txBody>
      </p:sp>
      <p:sp>
        <p:nvSpPr>
          <p:cNvPr id="7" name="Subtitle 6">
            <a:extLst>
              <a:ext uri="{FF2B5EF4-FFF2-40B4-BE49-F238E27FC236}">
                <a16:creationId xmlns:a16="http://schemas.microsoft.com/office/drawing/2014/main" id="{151BF969-0692-0EFF-B5A1-B4C38BCE9B52}"/>
              </a:ext>
            </a:extLst>
          </p:cNvPr>
          <p:cNvSpPr>
            <a:spLocks noGrp="1"/>
          </p:cNvSpPr>
          <p:nvPr>
            <p:ph type="subTitle" idx="1"/>
          </p:nvPr>
        </p:nvSpPr>
        <p:spPr/>
        <p:txBody>
          <a:bodyPr/>
          <a:lstStyle/>
          <a:p>
            <a:r>
              <a:rPr lang="en-US" dirty="0"/>
              <a:t>Effect of no-LBT NB on 802.11</a:t>
            </a:r>
          </a:p>
        </p:txBody>
      </p:sp>
      <p:sp>
        <p:nvSpPr>
          <p:cNvPr id="4" name="Slide Number Placeholder 3">
            <a:extLst>
              <a:ext uri="{FF2B5EF4-FFF2-40B4-BE49-F238E27FC236}">
                <a16:creationId xmlns:a16="http://schemas.microsoft.com/office/drawing/2014/main" id="{3962575A-2821-B20F-1FB2-DCA9AA6BC456}"/>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17</a:t>
            </a:fld>
            <a:endParaRPr lang="en-US" dirty="0"/>
          </a:p>
        </p:txBody>
      </p:sp>
    </p:spTree>
    <p:extLst>
      <p:ext uri="{BB962C8B-B14F-4D97-AF65-F5344CB8AC3E}">
        <p14:creationId xmlns:p14="http://schemas.microsoft.com/office/powerpoint/2010/main" val="391800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75F5-353D-666D-C8F2-7561A6802784}"/>
              </a:ext>
            </a:extLst>
          </p:cNvPr>
          <p:cNvSpPr>
            <a:spLocks noGrp="1"/>
          </p:cNvSpPr>
          <p:nvPr>
            <p:ph type="title"/>
          </p:nvPr>
        </p:nvSpPr>
        <p:spPr/>
        <p:txBody>
          <a:bodyPr/>
          <a:lstStyle/>
          <a:p>
            <a:r>
              <a:rPr lang="en-US" dirty="0"/>
              <a:t>Scenario</a:t>
            </a:r>
          </a:p>
        </p:txBody>
      </p:sp>
      <p:sp>
        <p:nvSpPr>
          <p:cNvPr id="4" name="Slide Number Placeholder 3">
            <a:extLst>
              <a:ext uri="{FF2B5EF4-FFF2-40B4-BE49-F238E27FC236}">
                <a16:creationId xmlns:a16="http://schemas.microsoft.com/office/drawing/2014/main" id="{D762796F-D0E6-0E44-44A9-929B99A694B3}"/>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18</a:t>
            </a:fld>
            <a:endParaRPr lang="en-US" dirty="0"/>
          </a:p>
        </p:txBody>
      </p:sp>
      <p:pic>
        <p:nvPicPr>
          <p:cNvPr id="8" name="Picture 7">
            <a:extLst>
              <a:ext uri="{FF2B5EF4-FFF2-40B4-BE49-F238E27FC236}">
                <a16:creationId xmlns:a16="http://schemas.microsoft.com/office/drawing/2014/main" id="{47BAE426-B77F-55E9-8CB4-E1A311EC622C}"/>
              </a:ext>
            </a:extLst>
          </p:cNvPr>
          <p:cNvPicPr>
            <a:picLocks noChangeAspect="1"/>
          </p:cNvPicPr>
          <p:nvPr/>
        </p:nvPicPr>
        <p:blipFill>
          <a:blip r:embed="rId2"/>
          <a:stretch>
            <a:fillRect/>
          </a:stretch>
        </p:blipFill>
        <p:spPr>
          <a:xfrm>
            <a:off x="590550" y="1745456"/>
            <a:ext cx="7962900" cy="3943350"/>
          </a:xfrm>
          <a:prstGeom prst="rect">
            <a:avLst/>
          </a:prstGeom>
        </p:spPr>
      </p:pic>
    </p:spTree>
    <p:extLst>
      <p:ext uri="{BB962C8B-B14F-4D97-AF65-F5344CB8AC3E}">
        <p14:creationId xmlns:p14="http://schemas.microsoft.com/office/powerpoint/2010/main" val="2343632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AA292-F69A-6686-2821-5BBBDB27AF2A}"/>
              </a:ext>
            </a:extLst>
          </p:cNvPr>
          <p:cNvSpPr>
            <a:spLocks noGrp="1"/>
          </p:cNvSpPr>
          <p:nvPr>
            <p:ph type="ctrTitle"/>
          </p:nvPr>
        </p:nvSpPr>
        <p:spPr/>
        <p:txBody>
          <a:bodyPr/>
          <a:lstStyle/>
          <a:p>
            <a:r>
              <a:rPr lang="en-US"/>
              <a:t>From 11-23-0877-00-coex (Apple)</a:t>
            </a:r>
          </a:p>
        </p:txBody>
      </p:sp>
      <p:sp>
        <p:nvSpPr>
          <p:cNvPr id="2" name="Subtitle 1">
            <a:extLst>
              <a:ext uri="{FF2B5EF4-FFF2-40B4-BE49-F238E27FC236}">
                <a16:creationId xmlns:a16="http://schemas.microsoft.com/office/drawing/2014/main" id="{1097051B-69DE-B3C5-2CF8-DD00E0A477C5}"/>
              </a:ext>
            </a:extLst>
          </p:cNvPr>
          <p:cNvSpPr>
            <a:spLocks noGrp="1"/>
          </p:cNvSpPr>
          <p:nvPr>
            <p:ph type="subTitle" idx="1"/>
          </p:nvPr>
        </p:nvSpPr>
        <p:spPr/>
        <p:txBody>
          <a:bodyPr/>
          <a:lstStyle/>
          <a:p>
            <a:r>
              <a:rPr lang="en-US"/>
              <a:t>eDAA ramp-up time</a:t>
            </a:r>
          </a:p>
        </p:txBody>
      </p:sp>
      <p:sp>
        <p:nvSpPr>
          <p:cNvPr id="4" name="Slide Number Placeholder 3">
            <a:extLst>
              <a:ext uri="{FF2B5EF4-FFF2-40B4-BE49-F238E27FC236}">
                <a16:creationId xmlns:a16="http://schemas.microsoft.com/office/drawing/2014/main" id="{0AC26D6B-E958-E7AB-8BBC-52888F326CF0}"/>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19</a:t>
            </a:fld>
            <a:endParaRPr lang="en-US" dirty="0"/>
          </a:p>
        </p:txBody>
      </p:sp>
    </p:spTree>
    <p:extLst>
      <p:ext uri="{BB962C8B-B14F-4D97-AF65-F5344CB8AC3E}">
        <p14:creationId xmlns:p14="http://schemas.microsoft.com/office/powerpoint/2010/main" val="196749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D1E9-A235-C5DB-8026-46EDA82F1641}"/>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E960B8DE-4F89-50C0-9978-CB7AEE293430}"/>
              </a:ext>
            </a:extLst>
          </p:cNvPr>
          <p:cNvSpPr>
            <a:spLocks noGrp="1"/>
          </p:cNvSpPr>
          <p:nvPr>
            <p:ph idx="1"/>
          </p:nvPr>
        </p:nvSpPr>
        <p:spPr/>
        <p:txBody>
          <a:bodyPr/>
          <a:lstStyle/>
          <a:p>
            <a:r>
              <a:rPr lang="en-US" dirty="0"/>
              <a:t>NB technology is discussed in both Bluetooth and 802.15.4ab</a:t>
            </a:r>
          </a:p>
          <a:p>
            <a:pPr lvl="1"/>
            <a:r>
              <a:rPr lang="en-US" sz="1400" dirty="0"/>
              <a:t>In Europe, NB is allowed to transmit at 14 dBm with 10 dBm</a:t>
            </a:r>
            <a:r>
              <a:rPr lang="en-US" sz="1400"/>
              <a:t>/MHz</a:t>
            </a:r>
            <a:endParaRPr lang="en-US" sz="1400" dirty="0"/>
          </a:p>
          <a:p>
            <a:pPr lvl="1"/>
            <a:r>
              <a:rPr lang="en-US" sz="1400" dirty="0"/>
              <a:t>In Europe</a:t>
            </a:r>
            <a:r>
              <a:rPr lang="en-US" sz="1400"/>
              <a:t>, VLP </a:t>
            </a:r>
            <a:r>
              <a:rPr lang="en-US" sz="1400" dirty="0"/>
              <a:t>using 802.11 technology is allowed to transmit at 14 dBm but has much </a:t>
            </a:r>
            <a:r>
              <a:rPr lang="en-US" sz="1400"/>
              <a:t>lower PSD</a:t>
            </a:r>
            <a:endParaRPr lang="en-US" sz="1400" dirty="0"/>
          </a:p>
          <a:p>
            <a:pPr lvl="2"/>
            <a:r>
              <a:rPr lang="en-US" sz="1200"/>
              <a:t>For 80/160/320 MHz, </a:t>
            </a:r>
            <a:r>
              <a:rPr lang="en-US" sz="1200" dirty="0"/>
              <a:t>the PSD values are -5/-8</a:t>
            </a:r>
            <a:r>
              <a:rPr lang="en-US" sz="1200"/>
              <a:t>/-11 dBm/MHz, respectively</a:t>
            </a:r>
            <a:endParaRPr lang="en-US" sz="1200" dirty="0"/>
          </a:p>
          <a:p>
            <a:pPr marL="857250" lvl="2" indent="0">
              <a:buNone/>
            </a:pPr>
            <a:endParaRPr lang="en-US"/>
          </a:p>
          <a:p>
            <a:pPr lvl="2"/>
            <a:endParaRPr lang="en-US"/>
          </a:p>
          <a:p>
            <a:pPr lvl="2"/>
            <a:endParaRPr lang="en-US" dirty="0"/>
          </a:p>
          <a:p>
            <a:pPr lvl="2"/>
            <a:endParaRPr lang="en-US" dirty="0"/>
          </a:p>
          <a:p>
            <a:pPr lvl="2"/>
            <a:endParaRPr lang="en-US" dirty="0"/>
          </a:p>
          <a:p>
            <a:endParaRPr lang="en-US" dirty="0"/>
          </a:p>
          <a:p>
            <a:endParaRPr lang="en-US" dirty="0"/>
          </a:p>
          <a:p>
            <a:endParaRPr lang="en-US" dirty="0"/>
          </a:p>
          <a:p>
            <a:endParaRPr lang="en-US" dirty="0"/>
          </a:p>
          <a:p>
            <a:endParaRPr lang="en-US" dirty="0"/>
          </a:p>
          <a:p>
            <a:endParaRPr lang="en-US"/>
          </a:p>
          <a:p>
            <a:pPr marL="0" indent="0">
              <a:buNone/>
            </a:pPr>
            <a:endParaRPr lang="en-US" dirty="0"/>
          </a:p>
          <a:p>
            <a:r>
              <a:rPr lang="en-US" dirty="0"/>
              <a:t>These slides contain a comparison of simulation results presented in the IEEE 802.11 coexistence study group as well as a </a:t>
            </a:r>
            <a:r>
              <a:rPr lang="en-US" dirty="0" err="1"/>
              <a:t>strawpoll</a:t>
            </a:r>
            <a:endParaRPr lang="en-US" dirty="0"/>
          </a:p>
        </p:txBody>
      </p:sp>
      <p:sp>
        <p:nvSpPr>
          <p:cNvPr id="4" name="Slide Number Placeholder 3">
            <a:extLst>
              <a:ext uri="{FF2B5EF4-FFF2-40B4-BE49-F238E27FC236}">
                <a16:creationId xmlns:a16="http://schemas.microsoft.com/office/drawing/2014/main" id="{5FFCB8DE-636D-279A-E71A-F728E636AF94}"/>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a:t>
            </a:fld>
            <a:endParaRPr lang="en-US" dirty="0"/>
          </a:p>
        </p:txBody>
      </p:sp>
      <p:grpSp>
        <p:nvGrpSpPr>
          <p:cNvPr id="16" name="Google Shape;109;p3">
            <a:extLst>
              <a:ext uri="{FF2B5EF4-FFF2-40B4-BE49-F238E27FC236}">
                <a16:creationId xmlns:a16="http://schemas.microsoft.com/office/drawing/2014/main" id="{D77DAB08-39E1-A63C-82E6-9F0340F97C51}"/>
              </a:ext>
            </a:extLst>
          </p:cNvPr>
          <p:cNvGrpSpPr/>
          <p:nvPr/>
        </p:nvGrpSpPr>
        <p:grpSpPr>
          <a:xfrm>
            <a:off x="683568" y="2528999"/>
            <a:ext cx="7236804" cy="3154129"/>
            <a:chOff x="323528" y="1544473"/>
            <a:chExt cx="8352928" cy="3763374"/>
          </a:xfrm>
        </p:grpSpPr>
        <p:cxnSp>
          <p:nvCxnSpPr>
            <p:cNvPr id="17" name="Google Shape;110;p3">
              <a:extLst>
                <a:ext uri="{FF2B5EF4-FFF2-40B4-BE49-F238E27FC236}">
                  <a16:creationId xmlns:a16="http://schemas.microsoft.com/office/drawing/2014/main" id="{7AAC7051-EF03-915C-2599-8AFA9DE3E5BB}"/>
                </a:ext>
              </a:extLst>
            </p:cNvPr>
            <p:cNvCxnSpPr/>
            <p:nvPr/>
          </p:nvCxnSpPr>
          <p:spPr>
            <a:xfrm>
              <a:off x="323528" y="5301208"/>
              <a:ext cx="8352928" cy="0"/>
            </a:xfrm>
            <a:prstGeom prst="straightConnector1">
              <a:avLst/>
            </a:prstGeom>
            <a:solidFill>
              <a:srgbClr val="00B8FF"/>
            </a:solidFill>
            <a:ln w="9525" cap="flat" cmpd="sng">
              <a:solidFill>
                <a:schemeClr val="dk1"/>
              </a:solidFill>
              <a:prstDash val="solid"/>
              <a:round/>
              <a:headEnd type="none" w="sm" len="sm"/>
              <a:tailEnd type="none" w="sm" len="sm"/>
            </a:ln>
          </p:spPr>
        </p:cxnSp>
        <p:sp>
          <p:nvSpPr>
            <p:cNvPr id="18" name="Google Shape;111;p3">
              <a:extLst>
                <a:ext uri="{FF2B5EF4-FFF2-40B4-BE49-F238E27FC236}">
                  <a16:creationId xmlns:a16="http://schemas.microsoft.com/office/drawing/2014/main" id="{8A7C72E3-A149-F996-BEF8-83E839BE59C8}"/>
                </a:ext>
              </a:extLst>
            </p:cNvPr>
            <p:cNvSpPr/>
            <p:nvPr/>
          </p:nvSpPr>
          <p:spPr>
            <a:xfrm>
              <a:off x="2699793" y="4365104"/>
              <a:ext cx="3744416" cy="936104"/>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dirty="0">
                  <a:solidFill>
                    <a:schemeClr val="lt1"/>
                  </a:solidFill>
                  <a:latin typeface="Times New Roman"/>
                  <a:ea typeface="Times New Roman"/>
                  <a:cs typeface="Times New Roman"/>
                  <a:sym typeface="Times New Roman"/>
                </a:rPr>
                <a:t>160 MHz</a:t>
              </a:r>
            </a:p>
            <a:p>
              <a:pPr marL="0" marR="0" lvl="0" indent="0" algn="l" rtl="0">
                <a:lnSpc>
                  <a:spcPct val="100000"/>
                </a:lnSpc>
                <a:spcBef>
                  <a:spcPts val="0"/>
                </a:spcBef>
                <a:spcAft>
                  <a:spcPts val="0"/>
                </a:spcAft>
                <a:buClr>
                  <a:srgbClr val="000000"/>
                </a:buClr>
                <a:buSzPts val="1200"/>
                <a:buFont typeface="Times New Roman"/>
                <a:buNone/>
              </a:pPr>
              <a:r>
                <a:rPr lang="en-US" sz="1200" dirty="0">
                  <a:solidFill>
                    <a:schemeClr val="lt1"/>
                  </a:solidFill>
                  <a:latin typeface="Times New Roman"/>
                  <a:ea typeface="Arial"/>
                  <a:cs typeface="Times New Roman"/>
                  <a:sym typeface="Times New Roman"/>
                </a:rPr>
                <a:t>802.11</a:t>
              </a:r>
              <a:endParaRPr sz="1400" b="0" i="0" u="none" strike="noStrike" cap="none" dirty="0">
                <a:solidFill>
                  <a:srgbClr val="000000"/>
                </a:solidFill>
                <a:latin typeface="Arial"/>
                <a:ea typeface="Arial"/>
                <a:cs typeface="Arial"/>
                <a:sym typeface="Arial"/>
              </a:endParaRPr>
            </a:p>
          </p:txBody>
        </p:sp>
        <p:sp>
          <p:nvSpPr>
            <p:cNvPr id="19" name="Google Shape;112;p3">
              <a:extLst>
                <a:ext uri="{FF2B5EF4-FFF2-40B4-BE49-F238E27FC236}">
                  <a16:creationId xmlns:a16="http://schemas.microsoft.com/office/drawing/2014/main" id="{7F45493B-B5CD-FB1E-66D1-87E4EF0EF80A}"/>
                </a:ext>
              </a:extLst>
            </p:cNvPr>
            <p:cNvSpPr txBox="1"/>
            <p:nvPr/>
          </p:nvSpPr>
          <p:spPr>
            <a:xfrm>
              <a:off x="5218115" y="1544473"/>
              <a:ext cx="14681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10 dBm/MHz</a:t>
              </a:r>
              <a:endParaRPr sz="1400" b="0" i="0" u="none" strike="noStrike" cap="none" dirty="0">
                <a:solidFill>
                  <a:srgbClr val="000000"/>
                </a:solidFill>
                <a:latin typeface="Arial"/>
                <a:ea typeface="Arial"/>
                <a:cs typeface="Arial"/>
                <a:sym typeface="Arial"/>
              </a:endParaRPr>
            </a:p>
          </p:txBody>
        </p:sp>
        <p:sp>
          <p:nvSpPr>
            <p:cNvPr id="20" name="Google Shape;113;p3">
              <a:extLst>
                <a:ext uri="{FF2B5EF4-FFF2-40B4-BE49-F238E27FC236}">
                  <a16:creationId xmlns:a16="http://schemas.microsoft.com/office/drawing/2014/main" id="{D1EBE4F1-4083-1CDB-FB85-E1DA64E6FF25}"/>
                </a:ext>
              </a:extLst>
            </p:cNvPr>
            <p:cNvSpPr txBox="1"/>
            <p:nvPr/>
          </p:nvSpPr>
          <p:spPr>
            <a:xfrm>
              <a:off x="6068644" y="4121078"/>
              <a:ext cx="14681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-8 dBm/MHz</a:t>
              </a:r>
              <a:endParaRPr sz="1400" b="0" i="0" u="none" strike="noStrike" cap="none" dirty="0">
                <a:solidFill>
                  <a:srgbClr val="000000"/>
                </a:solidFill>
                <a:latin typeface="Arial"/>
                <a:ea typeface="Arial"/>
                <a:cs typeface="Arial"/>
                <a:sym typeface="Arial"/>
              </a:endParaRPr>
            </a:p>
          </p:txBody>
        </p:sp>
        <p:sp>
          <p:nvSpPr>
            <p:cNvPr id="21" name="Google Shape;114;p3">
              <a:extLst>
                <a:ext uri="{FF2B5EF4-FFF2-40B4-BE49-F238E27FC236}">
                  <a16:creationId xmlns:a16="http://schemas.microsoft.com/office/drawing/2014/main" id="{10FD2492-004E-02A0-6EE9-640A3FD8B5D4}"/>
                </a:ext>
              </a:extLst>
            </p:cNvPr>
            <p:cNvSpPr/>
            <p:nvPr/>
          </p:nvSpPr>
          <p:spPr>
            <a:xfrm>
              <a:off x="827589" y="4831211"/>
              <a:ext cx="7488827" cy="465021"/>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dirty="0">
                  <a:solidFill>
                    <a:schemeClr val="lt1"/>
                  </a:solidFill>
                  <a:latin typeface="Times New Roman"/>
                  <a:ea typeface="Times New Roman"/>
                  <a:cs typeface="Times New Roman"/>
                  <a:sym typeface="Times New Roman"/>
                </a:rPr>
                <a:t>320 MHz 802.11</a:t>
              </a:r>
              <a:endParaRPr sz="1400" b="0" i="0" u="none" strike="noStrike" cap="none" dirty="0">
                <a:solidFill>
                  <a:srgbClr val="000000"/>
                </a:solidFill>
                <a:latin typeface="Arial"/>
                <a:ea typeface="Arial"/>
                <a:cs typeface="Arial"/>
                <a:sym typeface="Arial"/>
              </a:endParaRPr>
            </a:p>
          </p:txBody>
        </p:sp>
        <p:sp>
          <p:nvSpPr>
            <p:cNvPr id="22" name="Google Shape;115;p3">
              <a:extLst>
                <a:ext uri="{FF2B5EF4-FFF2-40B4-BE49-F238E27FC236}">
                  <a16:creationId xmlns:a16="http://schemas.microsoft.com/office/drawing/2014/main" id="{1E6F60EF-2212-FC20-3509-64D8500AE0CE}"/>
                </a:ext>
              </a:extLst>
            </p:cNvPr>
            <p:cNvSpPr txBox="1"/>
            <p:nvPr/>
          </p:nvSpPr>
          <p:spPr>
            <a:xfrm>
              <a:off x="6997943" y="4592160"/>
              <a:ext cx="14681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-11 dBm/MHz</a:t>
              </a:r>
              <a:endParaRPr sz="1400" b="0" i="0" u="none" strike="noStrike" cap="none" dirty="0">
                <a:solidFill>
                  <a:srgbClr val="000000"/>
                </a:solidFill>
                <a:latin typeface="Arial"/>
                <a:ea typeface="Arial"/>
                <a:cs typeface="Arial"/>
                <a:sym typeface="Arial"/>
              </a:endParaRPr>
            </a:p>
          </p:txBody>
        </p:sp>
        <p:sp>
          <p:nvSpPr>
            <p:cNvPr id="23" name="Google Shape;116;p3">
              <a:extLst>
                <a:ext uri="{FF2B5EF4-FFF2-40B4-BE49-F238E27FC236}">
                  <a16:creationId xmlns:a16="http://schemas.microsoft.com/office/drawing/2014/main" id="{05079BDA-CD8E-632B-AB6A-B31A77A7EE45}"/>
                </a:ext>
              </a:extLst>
            </p:cNvPr>
            <p:cNvSpPr/>
            <p:nvPr/>
          </p:nvSpPr>
          <p:spPr>
            <a:xfrm>
              <a:off x="3647657" y="3919382"/>
              <a:ext cx="1872208" cy="1379338"/>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dirty="0">
                  <a:solidFill>
                    <a:schemeClr val="lt1"/>
                  </a:solidFill>
                  <a:latin typeface="Times New Roman"/>
                  <a:ea typeface="Times New Roman"/>
                  <a:cs typeface="Times New Roman"/>
                  <a:sym typeface="Times New Roman"/>
                </a:rPr>
                <a:t>80 MHz </a:t>
              </a:r>
            </a:p>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dirty="0">
                  <a:solidFill>
                    <a:schemeClr val="lt1"/>
                  </a:solidFill>
                  <a:latin typeface="Times New Roman"/>
                  <a:ea typeface="Times New Roman"/>
                  <a:cs typeface="Times New Roman"/>
                  <a:sym typeface="Times New Roman"/>
                </a:rPr>
                <a:t>802.11</a:t>
              </a:r>
              <a:endParaRPr sz="1400" b="0" i="0" u="none" strike="noStrike" cap="none" dirty="0">
                <a:solidFill>
                  <a:srgbClr val="000000"/>
                </a:solidFill>
                <a:latin typeface="Arial"/>
                <a:ea typeface="Arial"/>
                <a:cs typeface="Arial"/>
                <a:sym typeface="Arial"/>
              </a:endParaRPr>
            </a:p>
          </p:txBody>
        </p:sp>
        <p:sp>
          <p:nvSpPr>
            <p:cNvPr id="24" name="Google Shape;117;p3">
              <a:extLst>
                <a:ext uri="{FF2B5EF4-FFF2-40B4-BE49-F238E27FC236}">
                  <a16:creationId xmlns:a16="http://schemas.microsoft.com/office/drawing/2014/main" id="{87064AA8-F718-DC80-9DDA-F047CA3FE7E8}"/>
                </a:ext>
              </a:extLst>
            </p:cNvPr>
            <p:cNvSpPr txBox="1"/>
            <p:nvPr/>
          </p:nvSpPr>
          <p:spPr>
            <a:xfrm>
              <a:off x="5529823" y="3773780"/>
              <a:ext cx="14681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-5 dBm/MHz</a:t>
              </a:r>
              <a:endParaRPr sz="1400" b="0" i="0" u="none" strike="noStrike" cap="none" dirty="0">
                <a:solidFill>
                  <a:srgbClr val="000000"/>
                </a:solidFill>
                <a:latin typeface="Arial"/>
                <a:ea typeface="Arial"/>
                <a:cs typeface="Arial"/>
                <a:sym typeface="Arial"/>
              </a:endParaRPr>
            </a:p>
          </p:txBody>
        </p:sp>
        <p:sp>
          <p:nvSpPr>
            <p:cNvPr id="25" name="Google Shape;118;p3">
              <a:extLst>
                <a:ext uri="{FF2B5EF4-FFF2-40B4-BE49-F238E27FC236}">
                  <a16:creationId xmlns:a16="http://schemas.microsoft.com/office/drawing/2014/main" id="{FD29AC89-8430-9FD5-6318-5CB294E8FB8A}"/>
                </a:ext>
              </a:extLst>
            </p:cNvPr>
            <p:cNvSpPr/>
            <p:nvPr/>
          </p:nvSpPr>
          <p:spPr>
            <a:xfrm>
              <a:off x="4764299" y="1727855"/>
              <a:ext cx="471421" cy="3579992"/>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dirty="0">
                  <a:solidFill>
                    <a:schemeClr val="lt1"/>
                  </a:solidFill>
                  <a:latin typeface="Times New Roman"/>
                  <a:ea typeface="Times New Roman"/>
                  <a:cs typeface="Times New Roman"/>
                  <a:sym typeface="Times New Roman"/>
                </a:rPr>
                <a:t>NB</a:t>
              </a: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68223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ext, document, screenshot, font&#10;&#10;Description automatically generated">
            <a:extLst>
              <a:ext uri="{FF2B5EF4-FFF2-40B4-BE49-F238E27FC236}">
                <a16:creationId xmlns:a16="http://schemas.microsoft.com/office/drawing/2014/main" id="{723923ED-4F6E-3FCF-D018-3A43D8A40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818" y="1478292"/>
            <a:ext cx="5042044" cy="3963994"/>
          </a:xfrm>
        </p:spPr>
      </p:pic>
      <p:sp>
        <p:nvSpPr>
          <p:cNvPr id="2" name="Title 1">
            <a:extLst>
              <a:ext uri="{FF2B5EF4-FFF2-40B4-BE49-F238E27FC236}">
                <a16:creationId xmlns:a16="http://schemas.microsoft.com/office/drawing/2014/main" id="{31A8D68C-8A21-1EAF-1576-638FE165C759}"/>
              </a:ext>
            </a:extLst>
          </p:cNvPr>
          <p:cNvSpPr>
            <a:spLocks noGrp="1"/>
          </p:cNvSpPr>
          <p:nvPr>
            <p:ph type="title"/>
          </p:nvPr>
        </p:nvSpPr>
        <p:spPr/>
        <p:txBody>
          <a:bodyPr/>
          <a:lstStyle/>
          <a:p>
            <a:r>
              <a:rPr lang="en-US" dirty="0"/>
              <a:t>11-23-0453-00-coex-nb-overview – Slide 14 / 15</a:t>
            </a:r>
          </a:p>
        </p:txBody>
      </p:sp>
      <p:sp>
        <p:nvSpPr>
          <p:cNvPr id="4" name="Slide Number Placeholder 3">
            <a:extLst>
              <a:ext uri="{FF2B5EF4-FFF2-40B4-BE49-F238E27FC236}">
                <a16:creationId xmlns:a16="http://schemas.microsoft.com/office/drawing/2014/main" id="{9A7D5FE2-8A14-E9B9-5D5B-885BCF661A17}"/>
              </a:ext>
            </a:extLst>
          </p:cNvPr>
          <p:cNvSpPr>
            <a:spLocks noGrp="1"/>
          </p:cNvSpPr>
          <p:nvPr>
            <p:ph type="sldNum" sz="quarter" idx="11"/>
          </p:nvPr>
        </p:nvSpPr>
        <p:spPr/>
        <p:txBody>
          <a:bodyPr/>
          <a:lstStyle/>
          <a:p>
            <a:r>
              <a:rPr lang="en-US" dirty="0"/>
              <a:t>Slide </a:t>
            </a:r>
            <a:fld id="{E132E8F0-0953-4589-931F-0CF931D74C39}" type="slidenum">
              <a:rPr lang="en-US" smtClean="0"/>
              <a:pPr/>
              <a:t>20</a:t>
            </a:fld>
            <a:endParaRPr lang="en-US" dirty="0"/>
          </a:p>
        </p:txBody>
      </p:sp>
      <p:pic>
        <p:nvPicPr>
          <p:cNvPr id="8" name="Picture 7" descr="A picture containing text, screenshot, diagram, line&#10;&#10;Description automatically generated">
            <a:extLst>
              <a:ext uri="{FF2B5EF4-FFF2-40B4-BE49-F238E27FC236}">
                <a16:creationId xmlns:a16="http://schemas.microsoft.com/office/drawing/2014/main" id="{22DB3951-57E2-4B6F-CC3E-5FD55E6B9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852" y="1022068"/>
            <a:ext cx="4076700" cy="4673600"/>
          </a:xfrm>
          <a:prstGeom prst="rect">
            <a:avLst/>
          </a:prstGeom>
        </p:spPr>
      </p:pic>
      <p:sp>
        <p:nvSpPr>
          <p:cNvPr id="13" name="Rectangle 12">
            <a:extLst>
              <a:ext uri="{FF2B5EF4-FFF2-40B4-BE49-F238E27FC236}">
                <a16:creationId xmlns:a16="http://schemas.microsoft.com/office/drawing/2014/main" id="{A0100240-F49F-33CD-FAC2-E96202EFF495}"/>
              </a:ext>
            </a:extLst>
          </p:cNvPr>
          <p:cNvSpPr/>
          <p:nvPr/>
        </p:nvSpPr>
        <p:spPr bwMode="auto">
          <a:xfrm>
            <a:off x="706202" y="2637011"/>
            <a:ext cx="2965698" cy="108012"/>
          </a:xfrm>
          <a:prstGeom prst="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48B126E4-20BF-D889-6C54-F4E33A8A1743}"/>
              </a:ext>
            </a:extLst>
          </p:cNvPr>
          <p:cNvSpPr/>
          <p:nvPr/>
        </p:nvSpPr>
        <p:spPr bwMode="auto">
          <a:xfrm>
            <a:off x="689616" y="3498357"/>
            <a:ext cx="2016224" cy="218774"/>
          </a:xfrm>
          <a:prstGeom prst="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8" name="TextBox 17">
            <a:extLst>
              <a:ext uri="{FF2B5EF4-FFF2-40B4-BE49-F238E27FC236}">
                <a16:creationId xmlns:a16="http://schemas.microsoft.com/office/drawing/2014/main" id="{F2218F35-7DA5-A989-C79B-C897BEA1BCED}"/>
              </a:ext>
            </a:extLst>
          </p:cNvPr>
          <p:cNvSpPr txBox="1"/>
          <p:nvPr/>
        </p:nvSpPr>
        <p:spPr>
          <a:xfrm>
            <a:off x="307418" y="5626436"/>
            <a:ext cx="8529163" cy="1323439"/>
          </a:xfrm>
          <a:prstGeom prst="rect">
            <a:avLst/>
          </a:prstGeom>
          <a:noFill/>
        </p:spPr>
        <p:txBody>
          <a:bodyPr wrap="square">
            <a:spAutoFit/>
          </a:bodyPr>
          <a:lstStyle/>
          <a:p>
            <a:pPr marL="742950" lvl="1" indent="-285750">
              <a:buFont typeface="Arial" panose="020B0604020202020204" pitchFamily="34" charset="0"/>
              <a:buChar char="•"/>
            </a:pPr>
            <a:r>
              <a:rPr lang="en-GB" sz="1600" dirty="0">
                <a:solidFill>
                  <a:schemeClr val="accent1"/>
                </a:solidFill>
                <a:effectLst/>
                <a:latin typeface="Times New Roman" panose="02020603050405020304" pitchFamily="18" charset="0"/>
              </a:rPr>
              <a:t>More realistic PHY </a:t>
            </a:r>
            <a:endParaRPr lang="en-GB" sz="1600" dirty="0">
              <a:solidFill>
                <a:schemeClr val="accent1"/>
              </a:solidFill>
              <a:latin typeface="Times New Roman" panose="02020603050405020304" pitchFamily="18" charset="0"/>
            </a:endParaRPr>
          </a:p>
          <a:p>
            <a:pPr marL="882120" lvl="2" indent="-285750">
              <a:buFont typeface="Arial" panose="020B0604020202020204" pitchFamily="34" charset="0"/>
              <a:buChar char="•"/>
            </a:pPr>
            <a:r>
              <a:rPr lang="en-GB" sz="1600" dirty="0">
                <a:solidFill>
                  <a:schemeClr val="accent1"/>
                </a:solidFill>
                <a:effectLst/>
                <a:latin typeface="Times New Roman" panose="02020603050405020304" pitchFamily="18" charset="0"/>
              </a:rPr>
              <a:t>WIFI Rate - 20Mbps at HE MCS7, 160 MHz, 2x996-tone RU, Nss = 1, 800 ns GI</a:t>
            </a:r>
          </a:p>
          <a:p>
            <a:pPr marL="882120" lvl="2" indent="-285750">
              <a:buFont typeface="Arial" panose="020B0604020202020204" pitchFamily="34" charset="0"/>
              <a:buChar char="•"/>
            </a:pPr>
            <a:r>
              <a:rPr lang="en-GB" sz="1600" dirty="0">
                <a:solidFill>
                  <a:schemeClr val="accent1"/>
                </a:solidFill>
                <a:effectLst/>
                <a:latin typeface="Times New Roman" panose="02020603050405020304" pitchFamily="18" charset="0"/>
              </a:rPr>
              <a:t>NB Settings - EDR3M 3-DH1 (3Mbps max PHY rate Nss=1) – Well know Technology</a:t>
            </a:r>
          </a:p>
          <a:p>
            <a:pPr marL="1021292" lvl="3" indent="-285750">
              <a:buFont typeface="Arial" panose="020B0604020202020204" pitchFamily="34" charset="0"/>
              <a:buChar char="•"/>
            </a:pPr>
            <a:r>
              <a:rPr lang="en-GB" sz="1600" dirty="0">
                <a:solidFill>
                  <a:schemeClr val="accent1"/>
                </a:solidFill>
                <a:latin typeface="Times New Roman" panose="02020603050405020304" pitchFamily="18" charset="0"/>
              </a:rPr>
              <a:t>500 Hops</a:t>
            </a:r>
          </a:p>
          <a:p>
            <a:pPr marL="742950" lvl="1" indent="-285750">
              <a:buFont typeface="Arial" panose="020B0604020202020204" pitchFamily="34" charset="0"/>
              <a:buChar char="•"/>
            </a:pPr>
            <a:r>
              <a:rPr lang="en-GB" sz="1600" dirty="0">
                <a:solidFill>
                  <a:schemeClr val="accent1"/>
                </a:solidFill>
                <a:effectLst/>
                <a:latin typeface="Times New Roman" panose="02020603050405020304" pitchFamily="18" charset="0"/>
              </a:rPr>
              <a:t>Change the band to UNII-5</a:t>
            </a:r>
          </a:p>
        </p:txBody>
      </p:sp>
      <p:sp>
        <p:nvSpPr>
          <p:cNvPr id="3" name="TextBox 2">
            <a:extLst>
              <a:ext uri="{FF2B5EF4-FFF2-40B4-BE49-F238E27FC236}">
                <a16:creationId xmlns:a16="http://schemas.microsoft.com/office/drawing/2014/main" id="{5092266D-70B3-5CDF-4753-5934B519B2CE}"/>
              </a:ext>
            </a:extLst>
          </p:cNvPr>
          <p:cNvSpPr txBox="1"/>
          <p:nvPr/>
        </p:nvSpPr>
        <p:spPr>
          <a:xfrm rot="1276784">
            <a:off x="369394" y="1058229"/>
            <a:ext cx="1129494" cy="400110"/>
          </a:xfrm>
          <a:prstGeom prst="rect">
            <a:avLst/>
          </a:prstGeom>
          <a:noFill/>
        </p:spPr>
        <p:txBody>
          <a:bodyPr wrap="square" rtlCol="0">
            <a:spAutoFit/>
          </a:bodyPr>
          <a:lstStyle/>
          <a:p>
            <a:pPr algn="ctr"/>
            <a:r>
              <a:rPr lang="pt-BR" sz="1000">
                <a:latin typeface="Times New Roman" panose="02020603050405020304" pitchFamily="18" charset="0"/>
                <a:cs typeface="Times New Roman" panose="02020603050405020304" pitchFamily="18" charset="0"/>
              </a:rPr>
              <a:t>slide from 802.11-23/877r0 (Apple)</a:t>
            </a:r>
          </a:p>
        </p:txBody>
      </p:sp>
    </p:spTree>
    <p:extLst>
      <p:ext uri="{BB962C8B-B14F-4D97-AF65-F5344CB8AC3E}">
        <p14:creationId xmlns:p14="http://schemas.microsoft.com/office/powerpoint/2010/main" val="15148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C4A65-9786-58F4-54E3-9FB9C0A148E0}"/>
              </a:ext>
            </a:extLst>
          </p:cNvPr>
          <p:cNvSpPr>
            <a:spLocks noGrp="1"/>
          </p:cNvSpPr>
          <p:nvPr>
            <p:ph type="ctrTitle"/>
          </p:nvPr>
        </p:nvSpPr>
        <p:spPr/>
        <p:txBody>
          <a:bodyPr/>
          <a:lstStyle/>
          <a:p>
            <a:r>
              <a:rPr lang="en-US"/>
              <a:t>From 11-23-1622-00-coex (Qualcomm)</a:t>
            </a:r>
          </a:p>
        </p:txBody>
      </p:sp>
      <p:sp>
        <p:nvSpPr>
          <p:cNvPr id="6" name="Subtitle 5">
            <a:extLst>
              <a:ext uri="{FF2B5EF4-FFF2-40B4-BE49-F238E27FC236}">
                <a16:creationId xmlns:a16="http://schemas.microsoft.com/office/drawing/2014/main" id="{B049848B-35A8-E4BF-EB14-4B1829B46256}"/>
              </a:ext>
            </a:extLst>
          </p:cNvPr>
          <p:cNvSpPr>
            <a:spLocks noGrp="1"/>
          </p:cNvSpPr>
          <p:nvPr>
            <p:ph type="subTitle" idx="1"/>
          </p:nvPr>
        </p:nvSpPr>
        <p:spPr/>
        <p:txBody>
          <a:bodyPr/>
          <a:lstStyle/>
          <a:p>
            <a:r>
              <a:rPr lang="en-US"/>
              <a:t>eDAA</a:t>
            </a:r>
          </a:p>
        </p:txBody>
      </p:sp>
      <p:sp>
        <p:nvSpPr>
          <p:cNvPr id="4" name="Slide Number Placeholder 3">
            <a:extLst>
              <a:ext uri="{FF2B5EF4-FFF2-40B4-BE49-F238E27FC236}">
                <a16:creationId xmlns:a16="http://schemas.microsoft.com/office/drawing/2014/main" id="{383F7CCC-9FFC-CD67-2DCF-E3903C37BA2B}"/>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21</a:t>
            </a:fld>
            <a:endParaRPr lang="en-US" dirty="0"/>
          </a:p>
        </p:txBody>
      </p:sp>
    </p:spTree>
    <p:extLst>
      <p:ext uri="{BB962C8B-B14F-4D97-AF65-F5344CB8AC3E}">
        <p14:creationId xmlns:p14="http://schemas.microsoft.com/office/powerpoint/2010/main" val="70560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26F2-B119-7888-B1B7-6A8965274F4C}"/>
              </a:ext>
            </a:extLst>
          </p:cNvPr>
          <p:cNvSpPr>
            <a:spLocks noGrp="1"/>
          </p:cNvSpPr>
          <p:nvPr>
            <p:ph type="title"/>
          </p:nvPr>
        </p:nvSpPr>
        <p:spPr/>
        <p:txBody>
          <a:bodyPr/>
          <a:lstStyle/>
          <a:p>
            <a:r>
              <a:rPr lang="en-US"/>
              <a:t>Wi-Fi / NBFH simulation parameters – Beacon Rx</a:t>
            </a:r>
          </a:p>
        </p:txBody>
      </p:sp>
      <p:sp>
        <p:nvSpPr>
          <p:cNvPr id="4" name="Content Placeholder 3">
            <a:extLst>
              <a:ext uri="{FF2B5EF4-FFF2-40B4-BE49-F238E27FC236}">
                <a16:creationId xmlns:a16="http://schemas.microsoft.com/office/drawing/2014/main" id="{B3DD2E7E-56A0-1A31-D97D-1FA5338DF221}"/>
              </a:ext>
            </a:extLst>
          </p:cNvPr>
          <p:cNvSpPr>
            <a:spLocks noGrp="1"/>
          </p:cNvSpPr>
          <p:nvPr>
            <p:ph idx="1"/>
          </p:nvPr>
        </p:nvSpPr>
        <p:spPr/>
        <p:txBody>
          <a:bodyPr/>
          <a:lstStyle/>
          <a:p>
            <a:r>
              <a:rPr lang="en-US" sz="1400"/>
              <a:t>Wi-Fi settings</a:t>
            </a:r>
          </a:p>
          <a:p>
            <a:pPr lvl="1"/>
            <a:r>
              <a:rPr lang="en-US" sz="1200"/>
              <a:t>Tx power: 23 dBm at AP (LPI), 21 dBm at STA (LPI)</a:t>
            </a:r>
          </a:p>
          <a:p>
            <a:pPr lvl="1"/>
            <a:r>
              <a:rPr lang="en-US" sz="1200"/>
              <a:t>packet type: Beacons only (300 us, 20 MHz)</a:t>
            </a:r>
          </a:p>
          <a:p>
            <a:pPr lvl="1"/>
            <a:r>
              <a:rPr lang="en-US" sz="1200"/>
              <a:t>beacon period: 100 ms (10 beacons/s)</a:t>
            </a:r>
          </a:p>
          <a:p>
            <a:pPr lvl="1"/>
            <a:r>
              <a:rPr lang="en-US" sz="1200"/>
              <a:t>PHY rate: 6 Mbps OFDM</a:t>
            </a:r>
          </a:p>
          <a:p>
            <a:r>
              <a:rPr lang="en-US" sz="1400"/>
              <a:t>NBFH settings</a:t>
            </a:r>
          </a:p>
          <a:p>
            <a:pPr lvl="1"/>
            <a:r>
              <a:rPr lang="en-US" sz="1200"/>
              <a:t>Tx power: 14 dBm (VLP)</a:t>
            </a:r>
          </a:p>
          <a:p>
            <a:pPr lvl="1"/>
            <a:r>
              <a:rPr lang="en-US" sz="1200"/>
              <a:t>dwell time: 463 us</a:t>
            </a:r>
          </a:p>
          <a:p>
            <a:pPr lvl="2"/>
            <a:r>
              <a:rPr lang="en-US" sz="1000"/>
              <a:t>150 us IFS, 313 us Tx, 68% duty cycle per link</a:t>
            </a:r>
          </a:p>
          <a:p>
            <a:pPr lvl="2"/>
            <a:r>
              <a:rPr lang="en-US" sz="1000"/>
              <a:t>300 us IFS, 163 us Tx, 35% duty cycle per link</a:t>
            </a:r>
            <a:endParaRPr lang="en-US" sz="900"/>
          </a:p>
          <a:p>
            <a:pPr lvl="1"/>
            <a:r>
              <a:rPr lang="en-US" sz="1200"/>
              <a:t>hop width: 2 MHz (15 Mbps max PHY rate, Nss = 1)</a:t>
            </a:r>
          </a:p>
          <a:p>
            <a:pPr lvl="1"/>
            <a:r>
              <a:rPr lang="en-US" sz="1200"/>
              <a:t>hopping pattern: random, 10 to 160 hops in 20 to 320 MHz, respectively</a:t>
            </a:r>
          </a:p>
          <a:p>
            <a:pPr lvl="1"/>
            <a:r>
              <a:rPr lang="en-US" sz="1200"/>
              <a:t>eDAA settings: 0.125 s between CCA evaluations, 1.25 s before possible release (eDAA 125)</a:t>
            </a:r>
          </a:p>
          <a:p>
            <a:pPr lvl="1"/>
            <a:r>
              <a:rPr lang="en-US" sz="1200"/>
              <a:t>CCA trigger settings: 7 us CCA before each hop, FBE, trigger thresholds 3+3/24, 20 MHz segments</a:t>
            </a:r>
          </a:p>
          <a:p>
            <a:pPr lvl="2"/>
            <a:r>
              <a:rPr lang="en-US" sz="1000"/>
              <a:t>the values 3+3/24 indicate a threshold of 3, then a bump of 3 (to 6) for extra hysteresis, and 24 is the max value</a:t>
            </a:r>
          </a:p>
          <a:p>
            <a:pPr lvl="1"/>
            <a:r>
              <a:rPr lang="en-US" sz="1200"/>
              <a:t>staggered startup during first 0.5 s</a:t>
            </a:r>
          </a:p>
          <a:p>
            <a:pPr lvl="1"/>
            <a:r>
              <a:rPr lang="en-US" sz="1200"/>
              <a:t>bi-directional traffic with two peripherals</a:t>
            </a:r>
          </a:p>
          <a:p>
            <a:pPr lvl="1"/>
            <a:r>
              <a:rPr lang="en-US" sz="1200"/>
              <a:t>isochronous audio, 1, 2 or 4 CIG events (tries) per ISO cycle (CIG 1, CIG 2, CIG 4)</a:t>
            </a:r>
          </a:p>
          <a:p>
            <a:r>
              <a:rPr lang="en-US" sz="1400"/>
              <a:t>Channel model</a:t>
            </a:r>
          </a:p>
          <a:p>
            <a:pPr lvl="1"/>
            <a:r>
              <a:rPr lang="en-US" sz="1200"/>
              <a:t>AWGN channel with a breakpoint at 5 m</a:t>
            </a:r>
          </a:p>
          <a:p>
            <a:pPr lvl="2"/>
            <a:r>
              <a:rPr lang="en-US" sz="1100"/>
              <a:t>pathloss = 40.05 + 20log10(f/2.4) + 20log10(min(d, b)) + (d &gt; b) * (35log10(d/b))</a:t>
            </a:r>
          </a:p>
          <a:p>
            <a:pPr lvl="2"/>
            <a:r>
              <a:rPr lang="en-US" sz="1100"/>
              <a:t>where f = 5.18 GHz, d = distance, b = breakpoint = 5 m</a:t>
            </a:r>
          </a:p>
        </p:txBody>
      </p:sp>
      <p:sp>
        <p:nvSpPr>
          <p:cNvPr id="3" name="Slide Number Placeholder 2">
            <a:extLst>
              <a:ext uri="{FF2B5EF4-FFF2-40B4-BE49-F238E27FC236}">
                <a16:creationId xmlns:a16="http://schemas.microsoft.com/office/drawing/2014/main" id="{AEAF5799-B19E-BD2E-C54B-9C6447FB43F8}"/>
              </a:ext>
            </a:extLst>
          </p:cNvPr>
          <p:cNvSpPr>
            <a:spLocks noGrp="1"/>
          </p:cNvSpPr>
          <p:nvPr>
            <p:ph type="sldNum" sz="quarter" idx="11"/>
          </p:nvPr>
        </p:nvSpPr>
        <p:spPr/>
        <p:txBody>
          <a:bodyPr/>
          <a:lstStyle/>
          <a:p>
            <a:r>
              <a:rPr lang="en-US" dirty="0"/>
              <a:t>Slide </a:t>
            </a:r>
            <a:fld id="{E132E8F0-0953-4589-931F-0CF931D74C39}" type="slidenum">
              <a:rPr lang="en-US" smtClean="0"/>
              <a:pPr/>
              <a:t>22</a:t>
            </a:fld>
            <a:endParaRPr lang="en-US" dirty="0"/>
          </a:p>
        </p:txBody>
      </p:sp>
      <p:sp>
        <p:nvSpPr>
          <p:cNvPr id="5" name="TextBox 4">
            <a:extLst>
              <a:ext uri="{FF2B5EF4-FFF2-40B4-BE49-F238E27FC236}">
                <a16:creationId xmlns:a16="http://schemas.microsoft.com/office/drawing/2014/main" id="{99FD7594-1A75-EE75-0B8D-F799A047CC12}"/>
              </a:ext>
            </a:extLst>
          </p:cNvPr>
          <p:cNvSpPr txBox="1"/>
          <p:nvPr/>
        </p:nvSpPr>
        <p:spPr>
          <a:xfrm rot="1276784">
            <a:off x="7400159" y="997602"/>
            <a:ext cx="1547607" cy="400110"/>
          </a:xfrm>
          <a:prstGeom prst="rect">
            <a:avLst/>
          </a:prstGeom>
          <a:noFill/>
        </p:spPr>
        <p:txBody>
          <a:bodyPr wrap="square" rtlCol="0">
            <a:spAutoFit/>
          </a:bodyPr>
          <a:lstStyle/>
          <a:p>
            <a:pPr algn="ctr"/>
            <a:r>
              <a:rPr lang="pt-BR" sz="1000">
                <a:latin typeface="Times New Roman" panose="02020603050405020304" pitchFamily="18" charset="0"/>
                <a:cs typeface="Times New Roman" panose="02020603050405020304" pitchFamily="18" charset="0"/>
              </a:rPr>
              <a:t>slide from 802.11-231622r0 (Qualcomm)</a:t>
            </a:r>
          </a:p>
        </p:txBody>
      </p:sp>
    </p:spTree>
    <p:extLst>
      <p:ext uri="{BB962C8B-B14F-4D97-AF65-F5344CB8AC3E}">
        <p14:creationId xmlns:p14="http://schemas.microsoft.com/office/powerpoint/2010/main" val="106025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5E409D-563A-C110-DEC5-476708A82D0C}"/>
              </a:ext>
            </a:extLst>
          </p:cNvPr>
          <p:cNvPicPr>
            <a:picLocks noChangeAspect="1"/>
          </p:cNvPicPr>
          <p:nvPr/>
        </p:nvPicPr>
        <p:blipFill>
          <a:blip r:embed="rId2"/>
          <a:stretch>
            <a:fillRect/>
          </a:stretch>
        </p:blipFill>
        <p:spPr>
          <a:xfrm>
            <a:off x="1905000" y="1716881"/>
            <a:ext cx="5334000" cy="4000500"/>
          </a:xfrm>
          <a:prstGeom prst="rect">
            <a:avLst/>
          </a:prstGeom>
        </p:spPr>
      </p:pic>
      <p:sp>
        <p:nvSpPr>
          <p:cNvPr id="2" name="Title 1">
            <a:extLst>
              <a:ext uri="{FF2B5EF4-FFF2-40B4-BE49-F238E27FC236}">
                <a16:creationId xmlns:a16="http://schemas.microsoft.com/office/drawing/2014/main" id="{244BCC18-209B-6649-A665-6B408896159C}"/>
              </a:ext>
            </a:extLst>
          </p:cNvPr>
          <p:cNvSpPr>
            <a:spLocks noGrp="1"/>
          </p:cNvSpPr>
          <p:nvPr>
            <p:ph type="title"/>
          </p:nvPr>
        </p:nvSpPr>
        <p:spPr/>
        <p:txBody>
          <a:bodyPr/>
          <a:lstStyle/>
          <a:p>
            <a:r>
              <a:rPr lang="en-US"/>
              <a:t>Wi-Fi / NBFH topology – Beacon Rx</a:t>
            </a:r>
          </a:p>
        </p:txBody>
      </p:sp>
      <p:sp>
        <p:nvSpPr>
          <p:cNvPr id="3" name="Slide Number Placeholder 2">
            <a:extLst>
              <a:ext uri="{FF2B5EF4-FFF2-40B4-BE49-F238E27FC236}">
                <a16:creationId xmlns:a16="http://schemas.microsoft.com/office/drawing/2014/main" id="{028E4747-58C7-D4A4-7775-B9828B67A339}"/>
              </a:ext>
            </a:extLst>
          </p:cNvPr>
          <p:cNvSpPr>
            <a:spLocks noGrp="1"/>
          </p:cNvSpPr>
          <p:nvPr>
            <p:ph type="sldNum" sz="quarter" idx="11"/>
          </p:nvPr>
        </p:nvSpPr>
        <p:spPr/>
        <p:txBody>
          <a:bodyPr/>
          <a:lstStyle/>
          <a:p>
            <a:r>
              <a:rPr lang="en-US" dirty="0"/>
              <a:t>Slide </a:t>
            </a:r>
            <a:fld id="{E132E8F0-0953-4589-931F-0CF931D74C39}" type="slidenum">
              <a:rPr lang="en-US" smtClean="0"/>
              <a:pPr/>
              <a:t>23</a:t>
            </a:fld>
            <a:endParaRPr lang="en-US" dirty="0"/>
          </a:p>
        </p:txBody>
      </p:sp>
      <p:cxnSp>
        <p:nvCxnSpPr>
          <p:cNvPr id="8" name="Straight Connector 7">
            <a:extLst>
              <a:ext uri="{FF2B5EF4-FFF2-40B4-BE49-F238E27FC236}">
                <a16:creationId xmlns:a16="http://schemas.microsoft.com/office/drawing/2014/main" id="{6232AA96-54E2-D295-3F4D-E0CE1FF48A62}"/>
              </a:ext>
            </a:extLst>
          </p:cNvPr>
          <p:cNvCxnSpPr>
            <a:cxnSpLocks/>
          </p:cNvCxnSpPr>
          <p:nvPr/>
        </p:nvCxnSpPr>
        <p:spPr bwMode="auto">
          <a:xfrm>
            <a:off x="4663440" y="2997051"/>
            <a:ext cx="0" cy="1228202"/>
          </a:xfrm>
          <a:prstGeom prst="line">
            <a:avLst/>
          </a:prstGeom>
          <a:solidFill>
            <a:schemeClr val="accent1"/>
          </a:solidFill>
          <a:ln w="6350" cap="flat" cmpd="sng" algn="ctr">
            <a:solidFill>
              <a:schemeClr val="tx1"/>
            </a:solidFill>
            <a:prstDash val="dash"/>
            <a:round/>
            <a:headEnd type="none" w="sm" len="sm"/>
            <a:tailEnd type="none" w="sm" len="sm"/>
          </a:ln>
          <a:effectLst/>
        </p:spPr>
      </p:cxnSp>
      <p:sp>
        <p:nvSpPr>
          <p:cNvPr id="9" name="TextBox 8">
            <a:extLst>
              <a:ext uri="{FF2B5EF4-FFF2-40B4-BE49-F238E27FC236}">
                <a16:creationId xmlns:a16="http://schemas.microsoft.com/office/drawing/2014/main" id="{B1255501-5525-631D-D054-2F36E88A1670}"/>
              </a:ext>
            </a:extLst>
          </p:cNvPr>
          <p:cNvSpPr txBox="1"/>
          <p:nvPr/>
        </p:nvSpPr>
        <p:spPr>
          <a:xfrm>
            <a:off x="4686488" y="3177071"/>
            <a:ext cx="931665" cy="369332"/>
          </a:xfrm>
          <a:prstGeom prst="rect">
            <a:avLst/>
          </a:prstGeom>
          <a:noFill/>
        </p:spPr>
        <p:txBody>
          <a:bodyPr wrap="none" rtlCol="0">
            <a:spAutoFit/>
          </a:bodyPr>
          <a:lstStyle/>
          <a:p>
            <a:pPr algn="ctr"/>
            <a:r>
              <a:rPr lang="en-US" sz="900">
                <a:latin typeface="Times New Roman" panose="02020603050405020304" pitchFamily="18" charset="0"/>
                <a:cs typeface="Times New Roman" panose="02020603050405020304" pitchFamily="18" charset="0"/>
              </a:rPr>
              <a:t>LPI Wi-Fi link</a:t>
            </a:r>
          </a:p>
          <a:p>
            <a:pPr algn="ctr"/>
            <a:r>
              <a:rPr lang="en-US" sz="900">
                <a:latin typeface="Times New Roman" panose="02020603050405020304" pitchFamily="18" charset="0"/>
                <a:cs typeface="Times New Roman" panose="02020603050405020304" pitchFamily="18" charset="0"/>
              </a:rPr>
              <a:t>downlink traffic</a:t>
            </a:r>
          </a:p>
        </p:txBody>
      </p:sp>
      <p:sp>
        <p:nvSpPr>
          <p:cNvPr id="10" name="TextBox 9">
            <a:extLst>
              <a:ext uri="{FF2B5EF4-FFF2-40B4-BE49-F238E27FC236}">
                <a16:creationId xmlns:a16="http://schemas.microsoft.com/office/drawing/2014/main" id="{EBAB537B-25E8-8BCD-51A5-4647D9118117}"/>
              </a:ext>
            </a:extLst>
          </p:cNvPr>
          <p:cNvSpPr txBox="1"/>
          <p:nvPr/>
        </p:nvSpPr>
        <p:spPr>
          <a:xfrm>
            <a:off x="4506863" y="2642818"/>
            <a:ext cx="332142" cy="230832"/>
          </a:xfrm>
          <a:prstGeom prst="rect">
            <a:avLst/>
          </a:prstGeom>
          <a:noFill/>
        </p:spPr>
        <p:txBody>
          <a:bodyPr wrap="none" rtlCol="0">
            <a:spAutoFit/>
          </a:bodyPr>
          <a:lstStyle/>
          <a:p>
            <a:pPr algn="ctr"/>
            <a:r>
              <a:rPr lang="en-US" sz="900">
                <a:latin typeface="Times New Roman" panose="02020603050405020304" pitchFamily="18" charset="0"/>
                <a:cs typeface="Times New Roman" panose="02020603050405020304" pitchFamily="18" charset="0"/>
              </a:rPr>
              <a:t>AP</a:t>
            </a:r>
          </a:p>
        </p:txBody>
      </p:sp>
      <p:sp>
        <p:nvSpPr>
          <p:cNvPr id="11" name="TextBox 10">
            <a:extLst>
              <a:ext uri="{FF2B5EF4-FFF2-40B4-BE49-F238E27FC236}">
                <a16:creationId xmlns:a16="http://schemas.microsoft.com/office/drawing/2014/main" id="{055F303E-E6E2-9065-C6F5-3C22CCA0BF1B}"/>
              </a:ext>
            </a:extLst>
          </p:cNvPr>
          <p:cNvSpPr txBox="1"/>
          <p:nvPr/>
        </p:nvSpPr>
        <p:spPr>
          <a:xfrm>
            <a:off x="4451525" y="4365203"/>
            <a:ext cx="429926" cy="230832"/>
          </a:xfrm>
          <a:prstGeom prst="rect">
            <a:avLst/>
          </a:prstGeom>
          <a:noFill/>
        </p:spPr>
        <p:txBody>
          <a:bodyPr wrap="none" rtlCol="0">
            <a:spAutoFit/>
          </a:bodyPr>
          <a:lstStyle/>
          <a:p>
            <a:pPr algn="ctr"/>
            <a:r>
              <a:rPr lang="en-US" sz="900">
                <a:latin typeface="Times New Roman" panose="02020603050405020304" pitchFamily="18" charset="0"/>
                <a:cs typeface="Times New Roman" panose="02020603050405020304" pitchFamily="18" charset="0"/>
              </a:rPr>
              <a:t>	STA</a:t>
            </a:r>
          </a:p>
        </p:txBody>
      </p:sp>
      <p:sp>
        <p:nvSpPr>
          <p:cNvPr id="12" name="TextBox 11">
            <a:extLst>
              <a:ext uri="{FF2B5EF4-FFF2-40B4-BE49-F238E27FC236}">
                <a16:creationId xmlns:a16="http://schemas.microsoft.com/office/drawing/2014/main" id="{8A7E62D3-C21F-25EF-6A53-2C89AC3A55EB}"/>
              </a:ext>
            </a:extLst>
          </p:cNvPr>
          <p:cNvSpPr txBox="1"/>
          <p:nvPr/>
        </p:nvSpPr>
        <p:spPr>
          <a:xfrm>
            <a:off x="3634230" y="3936059"/>
            <a:ext cx="992579" cy="230832"/>
          </a:xfrm>
          <a:prstGeom prst="rect">
            <a:avLst/>
          </a:prstGeom>
          <a:noFill/>
        </p:spPr>
        <p:txBody>
          <a:bodyPr wrap="none" rtlCol="0">
            <a:spAutoFit/>
          </a:bodyPr>
          <a:lstStyle/>
          <a:p>
            <a:pPr algn="ctr"/>
            <a:r>
              <a:rPr lang="en-US" sz="900">
                <a:latin typeface="Times New Roman" panose="02020603050405020304" pitchFamily="18" charset="0"/>
                <a:cs typeface="Times New Roman" panose="02020603050405020304" pitchFamily="18" charset="0"/>
              </a:rPr>
              <a:t>VLP NBFH links</a:t>
            </a:r>
          </a:p>
        </p:txBody>
      </p:sp>
      <p:sp>
        <p:nvSpPr>
          <p:cNvPr id="13" name="TextBox 12">
            <a:extLst>
              <a:ext uri="{FF2B5EF4-FFF2-40B4-BE49-F238E27FC236}">
                <a16:creationId xmlns:a16="http://schemas.microsoft.com/office/drawing/2014/main" id="{E0A4F018-2FDE-1E70-C8F1-C4AE3A48D706}"/>
              </a:ext>
            </a:extLst>
          </p:cNvPr>
          <p:cNvSpPr txBox="1"/>
          <p:nvPr/>
        </p:nvSpPr>
        <p:spPr>
          <a:xfrm>
            <a:off x="4714350" y="3936059"/>
            <a:ext cx="992579" cy="230832"/>
          </a:xfrm>
          <a:prstGeom prst="rect">
            <a:avLst/>
          </a:prstGeom>
          <a:noFill/>
        </p:spPr>
        <p:txBody>
          <a:bodyPr wrap="none" rtlCol="0">
            <a:spAutoFit/>
          </a:bodyPr>
          <a:lstStyle/>
          <a:p>
            <a:pPr algn="ctr"/>
            <a:r>
              <a:rPr lang="en-US" sz="900">
                <a:latin typeface="Times New Roman" panose="02020603050405020304" pitchFamily="18" charset="0"/>
                <a:cs typeface="Times New Roman" panose="02020603050405020304" pitchFamily="18" charset="0"/>
              </a:rPr>
              <a:t>VLP NBFH links</a:t>
            </a:r>
          </a:p>
        </p:txBody>
      </p:sp>
      <p:cxnSp>
        <p:nvCxnSpPr>
          <p:cNvPr id="14" name="Straight Connector 13">
            <a:extLst>
              <a:ext uri="{FF2B5EF4-FFF2-40B4-BE49-F238E27FC236}">
                <a16:creationId xmlns:a16="http://schemas.microsoft.com/office/drawing/2014/main" id="{640DF490-8CD3-56DA-CA54-20A16A2E8303}"/>
              </a:ext>
            </a:extLst>
          </p:cNvPr>
          <p:cNvCxnSpPr>
            <a:cxnSpLocks/>
          </p:cNvCxnSpPr>
          <p:nvPr/>
        </p:nvCxnSpPr>
        <p:spPr bwMode="auto">
          <a:xfrm>
            <a:off x="3851920" y="4257191"/>
            <a:ext cx="0" cy="73152"/>
          </a:xfrm>
          <a:prstGeom prst="line">
            <a:avLst/>
          </a:prstGeom>
          <a:solidFill>
            <a:schemeClr val="accent1"/>
          </a:solidFill>
          <a:ln w="6350" cap="flat" cmpd="sng" algn="ctr">
            <a:solidFill>
              <a:schemeClr val="tx1"/>
            </a:solidFill>
            <a:prstDash val="dash"/>
            <a:round/>
            <a:headEnd type="none" w="sm" len="sm"/>
            <a:tailEnd type="none" w="sm" len="sm"/>
          </a:ln>
          <a:effectLst/>
        </p:spPr>
      </p:cxnSp>
      <p:cxnSp>
        <p:nvCxnSpPr>
          <p:cNvPr id="15" name="Straight Connector 14">
            <a:extLst>
              <a:ext uri="{FF2B5EF4-FFF2-40B4-BE49-F238E27FC236}">
                <a16:creationId xmlns:a16="http://schemas.microsoft.com/office/drawing/2014/main" id="{D77FD1C7-9ACF-C3A9-E1CB-EAAD201EF4F5}"/>
              </a:ext>
            </a:extLst>
          </p:cNvPr>
          <p:cNvCxnSpPr>
            <a:cxnSpLocks/>
          </p:cNvCxnSpPr>
          <p:nvPr/>
        </p:nvCxnSpPr>
        <p:spPr bwMode="auto">
          <a:xfrm>
            <a:off x="4114800" y="4257191"/>
            <a:ext cx="0" cy="73152"/>
          </a:xfrm>
          <a:prstGeom prst="line">
            <a:avLst/>
          </a:prstGeom>
          <a:solidFill>
            <a:schemeClr val="accent1"/>
          </a:solidFill>
          <a:ln w="6350" cap="flat" cmpd="sng" algn="ctr">
            <a:solidFill>
              <a:schemeClr val="tx1"/>
            </a:solidFill>
            <a:prstDash val="dash"/>
            <a:round/>
            <a:headEnd type="none" w="sm" len="sm"/>
            <a:tailEnd type="none" w="sm" len="sm"/>
          </a:ln>
          <a:effectLst/>
        </p:spPr>
      </p:cxnSp>
      <p:cxnSp>
        <p:nvCxnSpPr>
          <p:cNvPr id="16" name="Straight Connector 15">
            <a:extLst>
              <a:ext uri="{FF2B5EF4-FFF2-40B4-BE49-F238E27FC236}">
                <a16:creationId xmlns:a16="http://schemas.microsoft.com/office/drawing/2014/main" id="{4AA67302-9A9E-A244-CFF8-4ED839E789F7}"/>
              </a:ext>
            </a:extLst>
          </p:cNvPr>
          <p:cNvCxnSpPr>
            <a:cxnSpLocks/>
          </p:cNvCxnSpPr>
          <p:nvPr/>
        </p:nvCxnSpPr>
        <p:spPr bwMode="auto">
          <a:xfrm>
            <a:off x="4391980" y="4257191"/>
            <a:ext cx="0" cy="73152"/>
          </a:xfrm>
          <a:prstGeom prst="line">
            <a:avLst/>
          </a:prstGeom>
          <a:solidFill>
            <a:schemeClr val="accent1"/>
          </a:solidFill>
          <a:ln w="6350" cap="flat" cmpd="sng" algn="ctr">
            <a:solidFill>
              <a:schemeClr val="tx1"/>
            </a:solidFill>
            <a:prstDash val="dash"/>
            <a:round/>
            <a:headEnd type="none" w="sm" len="sm"/>
            <a:tailEnd type="none" w="sm" len="sm"/>
          </a:ln>
          <a:effectLst/>
        </p:spPr>
      </p:cxnSp>
      <p:cxnSp>
        <p:nvCxnSpPr>
          <p:cNvPr id="17" name="Straight Connector 16">
            <a:extLst>
              <a:ext uri="{FF2B5EF4-FFF2-40B4-BE49-F238E27FC236}">
                <a16:creationId xmlns:a16="http://schemas.microsoft.com/office/drawing/2014/main" id="{B526916B-CF6F-575C-8F7D-FAA9ADF3EAC9}"/>
              </a:ext>
            </a:extLst>
          </p:cNvPr>
          <p:cNvCxnSpPr>
            <a:cxnSpLocks/>
          </p:cNvCxnSpPr>
          <p:nvPr/>
        </p:nvCxnSpPr>
        <p:spPr bwMode="auto">
          <a:xfrm>
            <a:off x="4932040" y="4257191"/>
            <a:ext cx="0" cy="73152"/>
          </a:xfrm>
          <a:prstGeom prst="line">
            <a:avLst/>
          </a:prstGeom>
          <a:solidFill>
            <a:schemeClr val="accent1"/>
          </a:solidFill>
          <a:ln w="6350" cap="flat" cmpd="sng" algn="ctr">
            <a:solidFill>
              <a:schemeClr val="tx1"/>
            </a:solidFill>
            <a:prstDash val="dash"/>
            <a:round/>
            <a:headEnd type="none" w="sm" len="sm"/>
            <a:tailEnd type="none" w="sm" len="sm"/>
          </a:ln>
          <a:effectLst/>
        </p:spPr>
      </p:cxnSp>
      <p:cxnSp>
        <p:nvCxnSpPr>
          <p:cNvPr id="18" name="Straight Connector 17">
            <a:extLst>
              <a:ext uri="{FF2B5EF4-FFF2-40B4-BE49-F238E27FC236}">
                <a16:creationId xmlns:a16="http://schemas.microsoft.com/office/drawing/2014/main" id="{AB610801-915A-A303-FD30-0E440438C9E4}"/>
              </a:ext>
            </a:extLst>
          </p:cNvPr>
          <p:cNvCxnSpPr>
            <a:cxnSpLocks/>
          </p:cNvCxnSpPr>
          <p:nvPr/>
        </p:nvCxnSpPr>
        <p:spPr bwMode="auto">
          <a:xfrm>
            <a:off x="5202936" y="4257191"/>
            <a:ext cx="0" cy="73152"/>
          </a:xfrm>
          <a:prstGeom prst="line">
            <a:avLst/>
          </a:prstGeom>
          <a:solidFill>
            <a:schemeClr val="accent1"/>
          </a:solidFill>
          <a:ln w="6350" cap="flat" cmpd="sng" algn="ctr">
            <a:solidFill>
              <a:schemeClr val="tx1"/>
            </a:solidFill>
            <a:prstDash val="dash"/>
            <a:round/>
            <a:headEnd type="none" w="sm" len="sm"/>
            <a:tailEnd type="none" w="sm" len="sm"/>
          </a:ln>
          <a:effectLst/>
        </p:spPr>
      </p:cxnSp>
      <p:cxnSp>
        <p:nvCxnSpPr>
          <p:cNvPr id="19" name="Straight Connector 18">
            <a:extLst>
              <a:ext uri="{FF2B5EF4-FFF2-40B4-BE49-F238E27FC236}">
                <a16:creationId xmlns:a16="http://schemas.microsoft.com/office/drawing/2014/main" id="{7C9DEB4C-639E-F12C-1C85-CB3BBCE24581}"/>
              </a:ext>
            </a:extLst>
          </p:cNvPr>
          <p:cNvCxnSpPr>
            <a:cxnSpLocks/>
          </p:cNvCxnSpPr>
          <p:nvPr/>
        </p:nvCxnSpPr>
        <p:spPr bwMode="auto">
          <a:xfrm>
            <a:off x="5477256" y="4261104"/>
            <a:ext cx="0" cy="73152"/>
          </a:xfrm>
          <a:prstGeom prst="line">
            <a:avLst/>
          </a:prstGeom>
          <a:solidFill>
            <a:schemeClr val="accent1"/>
          </a:solidFill>
          <a:ln w="6350" cap="flat" cmpd="sng" algn="ctr">
            <a:solidFill>
              <a:schemeClr val="tx1"/>
            </a:solidFill>
            <a:prstDash val="dash"/>
            <a:round/>
            <a:headEnd type="none" w="sm" len="sm"/>
            <a:tailEnd type="none" w="sm" len="sm"/>
          </a:ln>
          <a:effectLst/>
        </p:spPr>
      </p:cxnSp>
      <p:sp>
        <p:nvSpPr>
          <p:cNvPr id="4" name="TextBox 3">
            <a:extLst>
              <a:ext uri="{FF2B5EF4-FFF2-40B4-BE49-F238E27FC236}">
                <a16:creationId xmlns:a16="http://schemas.microsoft.com/office/drawing/2014/main" id="{CF30FA29-690B-3121-8FB0-81AB78A10753}"/>
              </a:ext>
            </a:extLst>
          </p:cNvPr>
          <p:cNvSpPr txBox="1"/>
          <p:nvPr/>
        </p:nvSpPr>
        <p:spPr>
          <a:xfrm>
            <a:off x="7137832" y="6593385"/>
            <a:ext cx="1752403" cy="400110"/>
          </a:xfrm>
          <a:prstGeom prst="rect">
            <a:avLst/>
          </a:prstGeom>
          <a:noFill/>
        </p:spPr>
        <p:txBody>
          <a:bodyPr wrap="none" rtlCol="0">
            <a:spAutoFit/>
          </a:bodyPr>
          <a:lstStyle/>
          <a:p>
            <a:pPr algn="ctr"/>
            <a:r>
              <a:rPr lang="pt-BR" sz="1000">
                <a:latin typeface="Times New Roman" panose="02020603050405020304" pitchFamily="18" charset="0"/>
                <a:cs typeface="Times New Roman" panose="02020603050405020304" pitchFamily="18" charset="0"/>
              </a:rPr>
              <a:t>nb_broadcast_edaa_r2102a-e</a:t>
            </a:r>
          </a:p>
          <a:p>
            <a:pPr algn="ctr"/>
            <a:r>
              <a:rPr lang="pt-BR" sz="1000">
                <a:latin typeface="Times New Roman" panose="02020603050405020304" pitchFamily="18" charset="0"/>
                <a:cs typeface="Times New Roman" panose="02020603050405020304" pitchFamily="18" charset="0"/>
              </a:rPr>
              <a:t>nb_broadcast_lbt_r2102a-e</a:t>
            </a:r>
            <a:endParaRPr lang="en-US" sz="10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DFC5C8D-FD66-AD73-49CD-4EE428707C29}"/>
              </a:ext>
            </a:extLst>
          </p:cNvPr>
          <p:cNvSpPr txBox="1"/>
          <p:nvPr/>
        </p:nvSpPr>
        <p:spPr>
          <a:xfrm rot="1276784">
            <a:off x="7400159" y="997602"/>
            <a:ext cx="1547607" cy="400110"/>
          </a:xfrm>
          <a:prstGeom prst="rect">
            <a:avLst/>
          </a:prstGeom>
          <a:noFill/>
        </p:spPr>
        <p:txBody>
          <a:bodyPr wrap="square" rtlCol="0">
            <a:spAutoFit/>
          </a:bodyPr>
          <a:lstStyle/>
          <a:p>
            <a:pPr algn="ctr"/>
            <a:r>
              <a:rPr lang="pt-BR" sz="1000">
                <a:latin typeface="Times New Roman" panose="02020603050405020304" pitchFamily="18" charset="0"/>
                <a:cs typeface="Times New Roman" panose="02020603050405020304" pitchFamily="18" charset="0"/>
              </a:rPr>
              <a:t>slide from 802.11-231622r0 (Qualcomm)</a:t>
            </a:r>
          </a:p>
        </p:txBody>
      </p:sp>
    </p:spTree>
    <p:extLst>
      <p:ext uri="{BB962C8B-B14F-4D97-AF65-F5344CB8AC3E}">
        <p14:creationId xmlns:p14="http://schemas.microsoft.com/office/powerpoint/2010/main" val="21287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5C982-BA9A-6051-D46B-07581C29B27F}"/>
              </a:ext>
            </a:extLst>
          </p:cNvPr>
          <p:cNvSpPr>
            <a:spLocks noGrp="1"/>
          </p:cNvSpPr>
          <p:nvPr>
            <p:ph type="title"/>
          </p:nvPr>
        </p:nvSpPr>
        <p:spPr/>
        <p:txBody>
          <a:bodyPr/>
          <a:lstStyle/>
          <a:p>
            <a:r>
              <a:rPr lang="en-US"/>
              <a:t>BT isochronous audio illustration</a:t>
            </a:r>
          </a:p>
        </p:txBody>
      </p:sp>
      <p:sp>
        <p:nvSpPr>
          <p:cNvPr id="4" name="Slide Number Placeholder 3">
            <a:extLst>
              <a:ext uri="{FF2B5EF4-FFF2-40B4-BE49-F238E27FC236}">
                <a16:creationId xmlns:a16="http://schemas.microsoft.com/office/drawing/2014/main" id="{728B76CA-12E7-69E2-47E3-76AF6298474E}"/>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24</a:t>
            </a:fld>
            <a:endParaRPr lang="en-US" dirty="0"/>
          </a:p>
        </p:txBody>
      </p:sp>
      <p:pic>
        <p:nvPicPr>
          <p:cNvPr id="6" name="Picture 5" descr="Image preview">
            <a:extLst>
              <a:ext uri="{FF2B5EF4-FFF2-40B4-BE49-F238E27FC236}">
                <a16:creationId xmlns:a16="http://schemas.microsoft.com/office/drawing/2014/main" id="{9EB01CE0-C0B4-C15D-24A9-26ED1CF0F1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0454"/>
            <a:ext cx="5943600" cy="2713355"/>
          </a:xfrm>
          <a:prstGeom prst="rect">
            <a:avLst/>
          </a:prstGeom>
          <a:noFill/>
          <a:ln>
            <a:noFill/>
          </a:ln>
        </p:spPr>
      </p:pic>
      <p:sp>
        <p:nvSpPr>
          <p:cNvPr id="2" name="Left Brace 1">
            <a:extLst>
              <a:ext uri="{FF2B5EF4-FFF2-40B4-BE49-F238E27FC236}">
                <a16:creationId xmlns:a16="http://schemas.microsoft.com/office/drawing/2014/main" id="{4543EFDD-860E-7368-996E-7CF9FD61D158}"/>
              </a:ext>
            </a:extLst>
          </p:cNvPr>
          <p:cNvSpPr/>
          <p:nvPr/>
        </p:nvSpPr>
        <p:spPr bwMode="auto">
          <a:xfrm rot="16200000">
            <a:off x="2753798" y="4743245"/>
            <a:ext cx="180020" cy="1368152"/>
          </a:xfrm>
          <a:prstGeom prst="leftBrace">
            <a:avLst>
              <a:gd name="adj1" fmla="val 19159"/>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 name="Left Brace 2">
            <a:extLst>
              <a:ext uri="{FF2B5EF4-FFF2-40B4-BE49-F238E27FC236}">
                <a16:creationId xmlns:a16="http://schemas.microsoft.com/office/drawing/2014/main" id="{7B0934B0-447C-6FBC-EC1F-CBA9D1C205AD}"/>
              </a:ext>
            </a:extLst>
          </p:cNvPr>
          <p:cNvSpPr/>
          <p:nvPr/>
        </p:nvSpPr>
        <p:spPr bwMode="auto">
          <a:xfrm rot="16200000">
            <a:off x="3384158" y="4652946"/>
            <a:ext cx="215444" cy="2592288"/>
          </a:xfrm>
          <a:prstGeom prst="leftBrace">
            <a:avLst>
              <a:gd name="adj1" fmla="val 19159"/>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A57C0AAE-F338-62BD-5826-D10544A82545}"/>
              </a:ext>
            </a:extLst>
          </p:cNvPr>
          <p:cNvSpPr txBox="1"/>
          <p:nvPr/>
        </p:nvSpPr>
        <p:spPr>
          <a:xfrm>
            <a:off x="1560198" y="5517331"/>
            <a:ext cx="2558714" cy="261610"/>
          </a:xfrm>
          <a:prstGeom prst="rect">
            <a:avLst/>
          </a:prstGeom>
          <a:noFill/>
        </p:spPr>
        <p:txBody>
          <a:bodyPr wrap="none" rtlCol="0">
            <a:spAutoFit/>
          </a:bodyPr>
          <a:lstStyle/>
          <a:p>
            <a:pPr algn="ctr"/>
            <a:r>
              <a:rPr lang="en-US" sz="1100">
                <a:latin typeface="+mn-lt"/>
              </a:rPr>
              <a:t>‘CIG 1’ – 1 try (0 retries), 17% duty cycle</a:t>
            </a:r>
          </a:p>
        </p:txBody>
      </p:sp>
      <p:sp>
        <p:nvSpPr>
          <p:cNvPr id="8" name="TextBox 7">
            <a:extLst>
              <a:ext uri="{FF2B5EF4-FFF2-40B4-BE49-F238E27FC236}">
                <a16:creationId xmlns:a16="http://schemas.microsoft.com/office/drawing/2014/main" id="{BAFC9AE9-9536-E6CD-415F-7A1D8B1C882A}"/>
              </a:ext>
            </a:extLst>
          </p:cNvPr>
          <p:cNvSpPr txBox="1"/>
          <p:nvPr/>
        </p:nvSpPr>
        <p:spPr>
          <a:xfrm>
            <a:off x="2212533" y="6056812"/>
            <a:ext cx="2558714" cy="261610"/>
          </a:xfrm>
          <a:prstGeom prst="rect">
            <a:avLst/>
          </a:prstGeom>
          <a:noFill/>
        </p:spPr>
        <p:txBody>
          <a:bodyPr wrap="none" rtlCol="0">
            <a:spAutoFit/>
          </a:bodyPr>
          <a:lstStyle/>
          <a:p>
            <a:pPr algn="ctr"/>
            <a:r>
              <a:rPr lang="en-US" sz="1100">
                <a:latin typeface="+mn-lt"/>
              </a:rPr>
              <a:t>‘CIG 2’ – 2 tries (1 retry), 34% duty cycle</a:t>
            </a:r>
          </a:p>
        </p:txBody>
      </p:sp>
      <p:sp>
        <p:nvSpPr>
          <p:cNvPr id="9" name="Left Brace 8">
            <a:extLst>
              <a:ext uri="{FF2B5EF4-FFF2-40B4-BE49-F238E27FC236}">
                <a16:creationId xmlns:a16="http://schemas.microsoft.com/office/drawing/2014/main" id="{4B500BC7-DC8E-4EC2-C7FF-0FD2CA5A79E3}"/>
              </a:ext>
            </a:extLst>
          </p:cNvPr>
          <p:cNvSpPr/>
          <p:nvPr/>
        </p:nvSpPr>
        <p:spPr bwMode="auto">
          <a:xfrm rot="16200000">
            <a:off x="4311552" y="4203186"/>
            <a:ext cx="232863" cy="4536504"/>
          </a:xfrm>
          <a:prstGeom prst="leftBrace">
            <a:avLst>
              <a:gd name="adj1" fmla="val 19159"/>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0" name="TextBox 9">
            <a:extLst>
              <a:ext uri="{FF2B5EF4-FFF2-40B4-BE49-F238E27FC236}">
                <a16:creationId xmlns:a16="http://schemas.microsoft.com/office/drawing/2014/main" id="{4265506A-6187-DD32-9767-EB66C6FAC8CF}"/>
              </a:ext>
            </a:extLst>
          </p:cNvPr>
          <p:cNvSpPr txBox="1"/>
          <p:nvPr/>
        </p:nvSpPr>
        <p:spPr>
          <a:xfrm>
            <a:off x="3091123" y="6587869"/>
            <a:ext cx="2643672" cy="261610"/>
          </a:xfrm>
          <a:prstGeom prst="rect">
            <a:avLst/>
          </a:prstGeom>
          <a:noFill/>
        </p:spPr>
        <p:txBody>
          <a:bodyPr wrap="none" rtlCol="0">
            <a:spAutoFit/>
          </a:bodyPr>
          <a:lstStyle/>
          <a:p>
            <a:pPr algn="ctr"/>
            <a:r>
              <a:rPr lang="en-US" sz="1100">
                <a:latin typeface="+mn-lt"/>
              </a:rPr>
              <a:t>‘CIG 4’ – 4 tries (3 retries), 68% duty cycle</a:t>
            </a:r>
          </a:p>
        </p:txBody>
      </p:sp>
      <p:sp>
        <p:nvSpPr>
          <p:cNvPr id="11" name="TextBox 10">
            <a:extLst>
              <a:ext uri="{FF2B5EF4-FFF2-40B4-BE49-F238E27FC236}">
                <a16:creationId xmlns:a16="http://schemas.microsoft.com/office/drawing/2014/main" id="{EB397D2C-3367-7E9C-28FC-FCCEFCDAE25D}"/>
              </a:ext>
            </a:extLst>
          </p:cNvPr>
          <p:cNvSpPr txBox="1"/>
          <p:nvPr/>
        </p:nvSpPr>
        <p:spPr>
          <a:xfrm rot="1276784">
            <a:off x="7400159" y="997602"/>
            <a:ext cx="1547607" cy="400110"/>
          </a:xfrm>
          <a:prstGeom prst="rect">
            <a:avLst/>
          </a:prstGeom>
          <a:noFill/>
        </p:spPr>
        <p:txBody>
          <a:bodyPr wrap="square" rtlCol="0">
            <a:spAutoFit/>
          </a:bodyPr>
          <a:lstStyle/>
          <a:p>
            <a:pPr algn="ctr"/>
            <a:r>
              <a:rPr lang="pt-BR" sz="1000">
                <a:latin typeface="Times New Roman" panose="02020603050405020304" pitchFamily="18" charset="0"/>
                <a:cs typeface="Times New Roman" panose="02020603050405020304" pitchFamily="18" charset="0"/>
              </a:rPr>
              <a:t>slide from 802.11-231622r0 (Qualcomm)</a:t>
            </a:r>
          </a:p>
        </p:txBody>
      </p:sp>
    </p:spTree>
    <p:extLst>
      <p:ext uri="{BB962C8B-B14F-4D97-AF65-F5344CB8AC3E}">
        <p14:creationId xmlns:p14="http://schemas.microsoft.com/office/powerpoint/2010/main" val="14255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5656AD-31D6-475F-3EC6-A6675692E308}"/>
              </a:ext>
            </a:extLst>
          </p:cNvPr>
          <p:cNvSpPr>
            <a:spLocks noGrp="1"/>
          </p:cNvSpPr>
          <p:nvPr>
            <p:ph type="ctrTitle"/>
          </p:nvPr>
        </p:nvSpPr>
        <p:spPr/>
        <p:txBody>
          <a:bodyPr/>
          <a:lstStyle/>
          <a:p>
            <a:r>
              <a:rPr lang="en-US"/>
              <a:t>From 11-23-1503-00-coex (Intel)</a:t>
            </a:r>
          </a:p>
        </p:txBody>
      </p:sp>
      <p:sp>
        <p:nvSpPr>
          <p:cNvPr id="7" name="Subtitle 6">
            <a:extLst>
              <a:ext uri="{FF2B5EF4-FFF2-40B4-BE49-F238E27FC236}">
                <a16:creationId xmlns:a16="http://schemas.microsoft.com/office/drawing/2014/main" id="{151BF969-0692-0EFF-B5A1-B4C38BCE9B52}"/>
              </a:ext>
            </a:extLst>
          </p:cNvPr>
          <p:cNvSpPr>
            <a:spLocks noGrp="1"/>
          </p:cNvSpPr>
          <p:nvPr>
            <p:ph type="subTitle" idx="1"/>
          </p:nvPr>
        </p:nvSpPr>
        <p:spPr/>
        <p:txBody>
          <a:bodyPr/>
          <a:lstStyle/>
          <a:p>
            <a:r>
              <a:rPr lang="en-US"/>
              <a:t>Beacon Rx %</a:t>
            </a:r>
          </a:p>
        </p:txBody>
      </p:sp>
      <p:sp>
        <p:nvSpPr>
          <p:cNvPr id="4" name="Slide Number Placeholder 3">
            <a:extLst>
              <a:ext uri="{FF2B5EF4-FFF2-40B4-BE49-F238E27FC236}">
                <a16:creationId xmlns:a16="http://schemas.microsoft.com/office/drawing/2014/main" id="{3962575A-2821-B20F-1FB2-DCA9AA6BC456}"/>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25</a:t>
            </a:fld>
            <a:endParaRPr lang="en-US" dirty="0"/>
          </a:p>
        </p:txBody>
      </p:sp>
    </p:spTree>
    <p:extLst>
      <p:ext uri="{BB962C8B-B14F-4D97-AF65-F5344CB8AC3E}">
        <p14:creationId xmlns:p14="http://schemas.microsoft.com/office/powerpoint/2010/main" val="2829139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97F3-28E7-0944-6D68-F3927E91D86D}"/>
              </a:ext>
            </a:extLst>
          </p:cNvPr>
          <p:cNvSpPr>
            <a:spLocks noGrp="1"/>
          </p:cNvSpPr>
          <p:nvPr>
            <p:ph type="title"/>
          </p:nvPr>
        </p:nvSpPr>
        <p:spPr/>
        <p:txBody>
          <a:bodyPr/>
          <a:lstStyle/>
          <a:p>
            <a:r>
              <a:rPr lang="en-US"/>
              <a:t>Simulation setup</a:t>
            </a:r>
          </a:p>
        </p:txBody>
      </p:sp>
      <p:sp>
        <p:nvSpPr>
          <p:cNvPr id="24" name="Text Box: Body">
            <a:extLst>
              <a:ext uri="{FF2B5EF4-FFF2-40B4-BE49-F238E27FC236}">
                <a16:creationId xmlns:a16="http://schemas.microsoft.com/office/drawing/2014/main" id="{AF478050-3936-2DFF-4E22-42C225231A89}"/>
              </a:ext>
            </a:extLst>
          </p:cNvPr>
          <p:cNvSpPr>
            <a:spLocks noGrp="1" noChangeAspect="1"/>
          </p:cNvSpPr>
          <p:nvPr>
            <p:ph idx="1"/>
          </p:nvPr>
        </p:nvSpPr>
        <p:spPr>
          <a:xfrm>
            <a:off x="774627" y="1941951"/>
            <a:ext cx="2830388" cy="2702907"/>
          </a:xfrm>
        </p:spPr>
        <p:txBody>
          <a:bodyPr>
            <a:noAutofit/>
          </a:bodyPr>
          <a:lstStyle/>
          <a:p>
            <a:pPr marL="0" indent="0">
              <a:spcBef>
                <a:spcPts val="0"/>
              </a:spcBef>
            </a:pPr>
            <a:r>
              <a:rPr lang="en-US" sz="1100" dirty="0"/>
              <a:t>Bluetooth:</a:t>
            </a:r>
          </a:p>
          <a:p>
            <a:pPr marL="171450" indent="-171450">
              <a:spcBef>
                <a:spcPts val="0"/>
              </a:spcBef>
              <a:buFont typeface="Arial" panose="020B0604020202020204" pitchFamily="34" charset="0"/>
              <a:buChar char="•"/>
            </a:pPr>
            <a:r>
              <a:rPr lang="en-US" sz="1100" b="0" dirty="0"/>
              <a:t>Low Energy (LE) 2M PHY </a:t>
            </a:r>
          </a:p>
          <a:p>
            <a:pPr marL="171450" indent="-171450">
              <a:spcBef>
                <a:spcPts val="0"/>
              </a:spcBef>
              <a:buFont typeface="Arial" panose="020B0604020202020204" pitchFamily="34" charset="0"/>
              <a:buChar char="•"/>
            </a:pPr>
            <a:r>
              <a:rPr lang="en-US" sz="1100" b="0" dirty="0"/>
              <a:t>Gaming audio: 2 earbuds</a:t>
            </a:r>
          </a:p>
          <a:p>
            <a:pPr marL="571500" lvl="1" indent="-171450">
              <a:spcBef>
                <a:spcPts val="0"/>
              </a:spcBef>
              <a:buFont typeface="Arial" panose="020B0604020202020204" pitchFamily="34" charset="0"/>
              <a:buChar char="•"/>
            </a:pPr>
            <a:r>
              <a:rPr lang="en-US" sz="1100" dirty="0"/>
              <a:t>1 earbud contains mic</a:t>
            </a:r>
          </a:p>
          <a:p>
            <a:pPr marL="571500" lvl="1" indent="-171450">
              <a:spcBef>
                <a:spcPts val="0"/>
              </a:spcBef>
              <a:buFont typeface="Arial" panose="020B0604020202020204" pitchFamily="34" charset="0"/>
              <a:buChar char="•"/>
            </a:pPr>
            <a:r>
              <a:rPr lang="en-US" sz="1100" dirty="0"/>
              <a:t>1 earbud has inertial measurement unit (IMU) sensor</a:t>
            </a:r>
          </a:p>
          <a:p>
            <a:pPr marL="171450" indent="-171450">
              <a:spcBef>
                <a:spcPts val="0"/>
              </a:spcBef>
              <a:buFont typeface="Arial" panose="020B0604020202020204" pitchFamily="34" charset="0"/>
              <a:buChar char="•"/>
            </a:pPr>
            <a:r>
              <a:rPr lang="en-US" sz="1100" b="0" dirty="0"/>
              <a:t>Tx power: 14 dBm </a:t>
            </a:r>
          </a:p>
          <a:p>
            <a:pPr marL="171450" indent="-171450">
              <a:spcBef>
                <a:spcPts val="0"/>
              </a:spcBef>
              <a:buFont typeface="Arial" panose="020B0604020202020204" pitchFamily="34" charset="0"/>
              <a:buChar char="•"/>
            </a:pPr>
            <a:r>
              <a:rPr lang="en-US" sz="1100" b="0" dirty="0"/>
              <a:t>ISO interval = 7.5ms</a:t>
            </a:r>
          </a:p>
          <a:p>
            <a:pPr marL="171450" indent="-171450">
              <a:spcBef>
                <a:spcPts val="0"/>
              </a:spcBef>
              <a:buFont typeface="Arial" panose="020B0604020202020204" pitchFamily="34" charset="0"/>
              <a:buChar char="•"/>
            </a:pPr>
            <a:r>
              <a:rPr lang="en-US" sz="1100" b="0" dirty="0"/>
              <a:t>Max latency = 15ms (2×ISO)</a:t>
            </a:r>
          </a:p>
          <a:p>
            <a:pPr marL="171450" indent="-171450">
              <a:spcBef>
                <a:spcPts val="0"/>
              </a:spcBef>
              <a:buFont typeface="Arial" panose="020B0604020202020204" pitchFamily="34" charset="0"/>
              <a:buChar char="•"/>
            </a:pPr>
            <a:r>
              <a:rPr lang="en-US" sz="1100" b="0" dirty="0"/>
              <a:t>Number of subevents, NSE = 2</a:t>
            </a:r>
          </a:p>
          <a:p>
            <a:pPr marL="171450" indent="-171450">
              <a:spcBef>
                <a:spcPts val="0"/>
              </a:spcBef>
              <a:buFont typeface="Arial" panose="020B0604020202020204" pitchFamily="34" charset="0"/>
              <a:buChar char="•"/>
            </a:pPr>
            <a:r>
              <a:rPr lang="en-US" sz="1100" b="0" dirty="0"/>
              <a:t>1 main TX + 3 retry opportunities</a:t>
            </a:r>
          </a:p>
          <a:p>
            <a:pPr marL="571500" lvl="1" indent="-171450">
              <a:spcBef>
                <a:spcPts val="0"/>
              </a:spcBef>
              <a:buFont typeface="Arial" panose="020B0604020202020204" pitchFamily="34" charset="0"/>
              <a:buChar char="•"/>
            </a:pPr>
            <a:r>
              <a:rPr lang="en-US" sz="1100" b="1" dirty="0"/>
              <a:t>Total 4 attempts</a:t>
            </a:r>
          </a:p>
          <a:p>
            <a:pPr marL="171450" indent="-171450">
              <a:spcBef>
                <a:spcPts val="0"/>
              </a:spcBef>
              <a:buFont typeface="Arial" panose="020B0604020202020204" pitchFamily="34" charset="0"/>
              <a:buChar char="•"/>
            </a:pPr>
            <a:r>
              <a:rPr lang="en-US" sz="1100" b="0" dirty="0"/>
              <a:t>Number of channels = 80 (each channel 2MHz wide)</a:t>
            </a:r>
          </a:p>
          <a:p>
            <a:pPr marL="171450" indent="-171450">
              <a:spcBef>
                <a:spcPts val="0"/>
              </a:spcBef>
              <a:buFont typeface="Arial" panose="020B0604020202020204" pitchFamily="34" charset="0"/>
              <a:buChar char="•"/>
            </a:pPr>
            <a:r>
              <a:rPr lang="en-US" sz="1100" b="0" dirty="0"/>
              <a:t>Total hopping BW = 160MHz</a:t>
            </a:r>
          </a:p>
          <a:p>
            <a:pPr marL="171450" indent="-171450">
              <a:spcBef>
                <a:spcPts val="0"/>
              </a:spcBef>
              <a:buFont typeface="Arial" panose="020B0604020202020204" pitchFamily="34" charset="0"/>
              <a:buChar char="•"/>
            </a:pPr>
            <a:r>
              <a:rPr lang="en-US" sz="1100" b="0" dirty="0"/>
              <a:t>Bi-directional traffic</a:t>
            </a:r>
          </a:p>
          <a:p>
            <a:pPr marL="0" indent="0">
              <a:spcBef>
                <a:spcPts val="0"/>
              </a:spcBef>
            </a:pPr>
            <a:endParaRPr lang="en-US" sz="1100" dirty="0"/>
          </a:p>
        </p:txBody>
      </p:sp>
      <p:sp>
        <p:nvSpPr>
          <p:cNvPr id="3" name="Slide Number Placeholder 2">
            <a:extLst>
              <a:ext uri="{FF2B5EF4-FFF2-40B4-BE49-F238E27FC236}">
                <a16:creationId xmlns:a16="http://schemas.microsoft.com/office/drawing/2014/main" id="{01D444E0-403E-5B7D-0222-5A63D68B11DE}"/>
              </a:ext>
            </a:extLst>
          </p:cNvPr>
          <p:cNvSpPr>
            <a:spLocks noGrp="1"/>
          </p:cNvSpPr>
          <p:nvPr>
            <p:ph type="sldNum" idx="12"/>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26</a:t>
            </a:fld>
            <a:endParaRPr lang="en-US"/>
          </a:p>
        </p:txBody>
      </p:sp>
      <p:sp>
        <p:nvSpPr>
          <p:cNvPr id="11" name="TextBox 10">
            <a:extLst>
              <a:ext uri="{FF2B5EF4-FFF2-40B4-BE49-F238E27FC236}">
                <a16:creationId xmlns:a16="http://schemas.microsoft.com/office/drawing/2014/main" id="{26F07670-141E-67A6-50BC-0CDAA6715C4E}"/>
              </a:ext>
            </a:extLst>
          </p:cNvPr>
          <p:cNvSpPr txBox="1"/>
          <p:nvPr/>
        </p:nvSpPr>
        <p:spPr>
          <a:xfrm>
            <a:off x="6757768" y="2371677"/>
            <a:ext cx="550151" cy="196208"/>
          </a:xfrm>
          <a:prstGeom prst="rect">
            <a:avLst/>
          </a:prstGeom>
          <a:noFill/>
        </p:spPr>
        <p:txBody>
          <a:bodyPr wrap="none" rtlCol="0">
            <a:spAutoFit/>
          </a:bodyPr>
          <a:lstStyle/>
          <a:p>
            <a:r>
              <a:rPr lang="en-US" sz="675"/>
              <a:t>Bluetooth</a:t>
            </a:r>
          </a:p>
        </p:txBody>
      </p:sp>
      <p:grpSp>
        <p:nvGrpSpPr>
          <p:cNvPr id="18" name="Group 17">
            <a:extLst>
              <a:ext uri="{FF2B5EF4-FFF2-40B4-BE49-F238E27FC236}">
                <a16:creationId xmlns:a16="http://schemas.microsoft.com/office/drawing/2014/main" id="{514D479E-E149-350B-3BDB-98BD17978C97}"/>
              </a:ext>
            </a:extLst>
          </p:cNvPr>
          <p:cNvGrpSpPr/>
          <p:nvPr/>
        </p:nvGrpSpPr>
        <p:grpSpPr>
          <a:xfrm>
            <a:off x="6946925" y="1953277"/>
            <a:ext cx="1495838" cy="733749"/>
            <a:chOff x="6946925" y="1665145"/>
            <a:chExt cx="1495838" cy="733749"/>
          </a:xfrm>
        </p:grpSpPr>
        <p:sp>
          <p:nvSpPr>
            <p:cNvPr id="6" name="Rectangle 5">
              <a:extLst>
                <a:ext uri="{FF2B5EF4-FFF2-40B4-BE49-F238E27FC236}">
                  <a16:creationId xmlns:a16="http://schemas.microsoft.com/office/drawing/2014/main" id="{0660D4D4-E4EB-FC48-AF29-844EBF7B0999}"/>
                </a:ext>
              </a:extLst>
            </p:cNvPr>
            <p:cNvSpPr/>
            <p:nvPr/>
          </p:nvSpPr>
          <p:spPr>
            <a:xfrm>
              <a:off x="7423204" y="1811974"/>
              <a:ext cx="559837" cy="1023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E30DAB82-65D7-B36F-B77B-84424772861D}"/>
                </a:ext>
              </a:extLst>
            </p:cNvPr>
            <p:cNvCxnSpPr/>
            <p:nvPr/>
          </p:nvCxnSpPr>
          <p:spPr>
            <a:xfrm>
              <a:off x="7013688" y="1910954"/>
              <a:ext cx="141185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3D17F3E-10C5-A39B-9B35-E1CBF23411A0}"/>
                </a:ext>
              </a:extLst>
            </p:cNvPr>
            <p:cNvCxnSpPr/>
            <p:nvPr/>
          </p:nvCxnSpPr>
          <p:spPr>
            <a:xfrm>
              <a:off x="7030907" y="2225862"/>
              <a:ext cx="141185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4D90E96-5DC4-9803-62AC-1DA638F9C801}"/>
                </a:ext>
              </a:extLst>
            </p:cNvPr>
            <p:cNvSpPr/>
            <p:nvPr/>
          </p:nvSpPr>
          <p:spPr>
            <a:xfrm>
              <a:off x="7219170" y="2123560"/>
              <a:ext cx="1029092" cy="100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a:extLst>
                <a:ext uri="{FF2B5EF4-FFF2-40B4-BE49-F238E27FC236}">
                  <a16:creationId xmlns:a16="http://schemas.microsoft.com/office/drawing/2014/main" id="{0604C4EA-2432-0398-8FDB-BA58665D63FB}"/>
                </a:ext>
              </a:extLst>
            </p:cNvPr>
            <p:cNvCxnSpPr>
              <a:cxnSpLocks/>
            </p:cNvCxnSpPr>
            <p:nvPr/>
          </p:nvCxnSpPr>
          <p:spPr>
            <a:xfrm>
              <a:off x="7423204" y="1910954"/>
              <a:ext cx="0" cy="21570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0CDFF4-87BF-9B3B-EB95-D925182D02BF}"/>
                </a:ext>
              </a:extLst>
            </p:cNvPr>
            <p:cNvCxnSpPr/>
            <p:nvPr/>
          </p:nvCxnSpPr>
          <p:spPr>
            <a:xfrm>
              <a:off x="7974280" y="1910954"/>
              <a:ext cx="0" cy="21570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FA876F2-F545-45B8-896F-DC4665F943CA}"/>
                </a:ext>
              </a:extLst>
            </p:cNvPr>
            <p:cNvCxnSpPr/>
            <p:nvPr/>
          </p:nvCxnSpPr>
          <p:spPr>
            <a:xfrm>
              <a:off x="7423204" y="1970977"/>
              <a:ext cx="55107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2804E1-58A1-27C3-DFAC-7E927BA463F8}"/>
                </a:ext>
              </a:extLst>
            </p:cNvPr>
            <p:cNvSpPr txBox="1"/>
            <p:nvPr/>
          </p:nvSpPr>
          <p:spPr>
            <a:xfrm>
              <a:off x="7501033" y="1665145"/>
              <a:ext cx="458780" cy="196208"/>
            </a:xfrm>
            <a:prstGeom prst="rect">
              <a:avLst/>
            </a:prstGeom>
            <a:noFill/>
          </p:spPr>
          <p:txBody>
            <a:bodyPr wrap="none" rtlCol="0">
              <a:spAutoFit/>
            </a:bodyPr>
            <a:lstStyle/>
            <a:p>
              <a:r>
                <a:rPr lang="en-US" sz="675"/>
                <a:t>80MHz</a:t>
              </a:r>
            </a:p>
          </p:txBody>
        </p:sp>
        <p:sp>
          <p:nvSpPr>
            <p:cNvPr id="13" name="TextBox 12">
              <a:extLst>
                <a:ext uri="{FF2B5EF4-FFF2-40B4-BE49-F238E27FC236}">
                  <a16:creationId xmlns:a16="http://schemas.microsoft.com/office/drawing/2014/main" id="{5CF10955-C52A-A06D-36BB-EB2BB942E51F}"/>
                </a:ext>
              </a:extLst>
            </p:cNvPr>
            <p:cNvSpPr txBox="1"/>
            <p:nvPr/>
          </p:nvSpPr>
          <p:spPr>
            <a:xfrm>
              <a:off x="7475060" y="2202686"/>
              <a:ext cx="506870" cy="196208"/>
            </a:xfrm>
            <a:prstGeom prst="rect">
              <a:avLst/>
            </a:prstGeom>
            <a:noFill/>
          </p:spPr>
          <p:txBody>
            <a:bodyPr wrap="none" rtlCol="0">
              <a:spAutoFit/>
            </a:bodyPr>
            <a:lstStyle/>
            <a:p>
              <a:r>
                <a:rPr lang="en-US" sz="675"/>
                <a:t>160MHz</a:t>
              </a:r>
            </a:p>
          </p:txBody>
        </p:sp>
        <p:sp>
          <p:nvSpPr>
            <p:cNvPr id="14" name="TextBox 13">
              <a:extLst>
                <a:ext uri="{FF2B5EF4-FFF2-40B4-BE49-F238E27FC236}">
                  <a16:creationId xmlns:a16="http://schemas.microsoft.com/office/drawing/2014/main" id="{6D8FEC6B-CC2A-ADDF-160F-ADAC6881C035}"/>
                </a:ext>
              </a:extLst>
            </p:cNvPr>
            <p:cNvSpPr txBox="1"/>
            <p:nvPr/>
          </p:nvSpPr>
          <p:spPr>
            <a:xfrm>
              <a:off x="6946925" y="1756051"/>
              <a:ext cx="391454" cy="196208"/>
            </a:xfrm>
            <a:prstGeom prst="rect">
              <a:avLst/>
            </a:prstGeom>
            <a:noFill/>
          </p:spPr>
          <p:txBody>
            <a:bodyPr wrap="none" rtlCol="0">
              <a:spAutoFit/>
            </a:bodyPr>
            <a:lstStyle/>
            <a:p>
              <a:r>
                <a:rPr lang="en-US" sz="675"/>
                <a:t>Wi-Fi</a:t>
              </a:r>
            </a:p>
          </p:txBody>
        </p:sp>
        <p:sp>
          <p:nvSpPr>
            <p:cNvPr id="15" name="TextBox 14">
              <a:extLst>
                <a:ext uri="{FF2B5EF4-FFF2-40B4-BE49-F238E27FC236}">
                  <a16:creationId xmlns:a16="http://schemas.microsoft.com/office/drawing/2014/main" id="{1DA44BE2-488D-DF69-DCA1-9CAB30B61281}"/>
                </a:ext>
              </a:extLst>
            </p:cNvPr>
            <p:cNvSpPr txBox="1"/>
            <p:nvPr/>
          </p:nvSpPr>
          <p:spPr>
            <a:xfrm>
              <a:off x="7505759" y="1942238"/>
              <a:ext cx="492443" cy="196208"/>
            </a:xfrm>
            <a:prstGeom prst="rect">
              <a:avLst/>
            </a:prstGeom>
            <a:noFill/>
          </p:spPr>
          <p:txBody>
            <a:bodyPr wrap="square" rtlCol="0">
              <a:spAutoFit/>
            </a:bodyPr>
            <a:lstStyle/>
            <a:p>
              <a:r>
                <a:rPr lang="en-US" sz="675"/>
                <a:t>Overlap</a:t>
              </a:r>
            </a:p>
          </p:txBody>
        </p:sp>
      </p:grpSp>
      <p:sp>
        <p:nvSpPr>
          <p:cNvPr id="20" name="Text Box: Body">
            <a:extLst>
              <a:ext uri="{FF2B5EF4-FFF2-40B4-BE49-F238E27FC236}">
                <a16:creationId xmlns:a16="http://schemas.microsoft.com/office/drawing/2014/main" id="{5D91FCD0-D481-3534-AB12-64CF95167998}"/>
              </a:ext>
            </a:extLst>
          </p:cNvPr>
          <p:cNvSpPr txBox="1">
            <a:spLocks noChangeAspect="1"/>
          </p:cNvSpPr>
          <p:nvPr/>
        </p:nvSpPr>
        <p:spPr>
          <a:xfrm>
            <a:off x="3897324" y="1941951"/>
            <a:ext cx="2830388" cy="1954777"/>
          </a:xfrm>
          <a:prstGeom prst="rect">
            <a:avLst/>
          </a:prstGeom>
        </p:spPr>
        <p:txBody>
          <a:bodyPr vert="horz" lIns="68580" tIns="34290" rIns="68580" bIns="34290" rtlCol="0">
            <a:noAutofit/>
          </a:bodyPr>
          <a:lstStyle>
            <a:lvl1pPr marL="347663" indent="-347663" algn="l" defTabSz="914400" rtl="0" eaLnBrk="1" latinLnBrk="0" hangingPunct="1">
              <a:lnSpc>
                <a:spcPct val="10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2625" indent="-3429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2pPr>
            <a:lvl3pPr marL="1030288" indent="-342900" algn="l" defTabSz="914400" rtl="0" eaLnBrk="1" latinLnBrk="0" hangingPunct="1">
              <a:lnSpc>
                <a:spcPct val="100000"/>
              </a:lnSpc>
              <a:spcBef>
                <a:spcPts val="1000"/>
              </a:spcBef>
              <a:buFont typeface="Wingdings" panose="05000000000000000000" pitchFamily="2" charset="2"/>
              <a:buChar char="§"/>
              <a:defRPr sz="1800" kern="1200" baseline="0">
                <a:solidFill>
                  <a:schemeClr val="tx1"/>
                </a:solidFill>
                <a:latin typeface="+mn-lt"/>
                <a:ea typeface="+mn-ea"/>
                <a:cs typeface="+mn-cs"/>
              </a:defRPr>
            </a:lvl3pPr>
            <a:lvl4pPr marL="1379538" indent="-347663" algn="l" defTabSz="914400" rtl="0" eaLnBrk="1" latinLnBrk="0" hangingPunct="1">
              <a:lnSpc>
                <a:spcPct val="100000"/>
              </a:lnSpc>
              <a:spcBef>
                <a:spcPts val="1000"/>
              </a:spcBef>
              <a:buFont typeface="Courier New" panose="02070309020205020404" pitchFamily="49" charset="0"/>
              <a:buChar char="o"/>
              <a:defRPr sz="1600" kern="1200" baseline="0">
                <a:solidFill>
                  <a:schemeClr val="tx1"/>
                </a:solidFill>
                <a:latin typeface="+mn-lt"/>
                <a:ea typeface="+mn-ea"/>
                <a:cs typeface="+mn-cs"/>
              </a:defRPr>
            </a:lvl4pPr>
            <a:lvl5pPr marL="1712913" indent="-334963" algn="l" defTabSz="914400" rtl="0" eaLnBrk="1" latinLnBrk="0" hangingPunct="1">
              <a:lnSpc>
                <a:spcPct val="100000"/>
              </a:lnSpc>
              <a:spcBef>
                <a:spcPts val="1000"/>
              </a:spcBef>
              <a:buFont typeface="Wingdings 3" panose="05040102010807070707" pitchFamily="18" charset="2"/>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dirty="0"/>
              <a:t>Wi-Fi:</a:t>
            </a:r>
          </a:p>
          <a:p>
            <a:pPr>
              <a:spcBef>
                <a:spcPts val="0"/>
              </a:spcBef>
            </a:pPr>
            <a:r>
              <a:rPr lang="en-US" sz="1100" dirty="0"/>
              <a:t>1 AP, 1STA</a:t>
            </a:r>
          </a:p>
          <a:p>
            <a:pPr>
              <a:spcBef>
                <a:spcPts val="0"/>
              </a:spcBef>
            </a:pPr>
            <a:r>
              <a:rPr lang="en-US" sz="1100" dirty="0"/>
              <a:t>Tx power: 20 dBm at AP/STA</a:t>
            </a:r>
          </a:p>
          <a:p>
            <a:pPr>
              <a:spcBef>
                <a:spcPts val="0"/>
              </a:spcBef>
            </a:pPr>
            <a:r>
              <a:rPr lang="en-US" sz="1100" dirty="0"/>
              <a:t>MCS11</a:t>
            </a:r>
          </a:p>
          <a:p>
            <a:pPr>
              <a:spcBef>
                <a:spcPts val="0"/>
              </a:spcBef>
            </a:pPr>
            <a:r>
              <a:rPr lang="en-US" sz="1100" dirty="0"/>
              <a:t>Single stream</a:t>
            </a:r>
          </a:p>
          <a:p>
            <a:pPr>
              <a:spcBef>
                <a:spcPts val="0"/>
              </a:spcBef>
            </a:pPr>
            <a:r>
              <a:rPr lang="en-US" sz="1100" dirty="0"/>
              <a:t>One directional traffic </a:t>
            </a:r>
          </a:p>
          <a:p>
            <a:pPr>
              <a:spcBef>
                <a:spcPts val="0"/>
              </a:spcBef>
            </a:pPr>
            <a:r>
              <a:rPr lang="en-US" sz="1100" dirty="0"/>
              <a:t>Traffic load: Full buffer or 60% constant bit rate, or, beacon-only</a:t>
            </a:r>
          </a:p>
          <a:p>
            <a:pPr>
              <a:spcBef>
                <a:spcPts val="0"/>
              </a:spcBef>
            </a:pPr>
            <a:r>
              <a:rPr lang="en-US" sz="1100" dirty="0"/>
              <a:t>TXOP duration ≈ 5ms</a:t>
            </a:r>
          </a:p>
          <a:p>
            <a:pPr>
              <a:spcBef>
                <a:spcPts val="0"/>
              </a:spcBef>
            </a:pPr>
            <a:r>
              <a:rPr lang="en-US" sz="1100" dirty="0"/>
              <a:t>Bandwidth = 80MHz</a:t>
            </a:r>
          </a:p>
          <a:p>
            <a:pPr>
              <a:spcBef>
                <a:spcPts val="0"/>
              </a:spcBef>
            </a:pPr>
            <a:r>
              <a:rPr lang="en-US" sz="1100" dirty="0"/>
              <a:t>Transmission starts at time=3s</a:t>
            </a:r>
          </a:p>
        </p:txBody>
      </p:sp>
      <p:sp>
        <p:nvSpPr>
          <p:cNvPr id="27" name="Text Box: Body">
            <a:extLst>
              <a:ext uri="{FF2B5EF4-FFF2-40B4-BE49-F238E27FC236}">
                <a16:creationId xmlns:a16="http://schemas.microsoft.com/office/drawing/2014/main" id="{E4953FF7-6F19-E63C-1395-7C37423229B4}"/>
              </a:ext>
            </a:extLst>
          </p:cNvPr>
          <p:cNvSpPr txBox="1">
            <a:spLocks noChangeAspect="1"/>
          </p:cNvSpPr>
          <p:nvPr/>
        </p:nvSpPr>
        <p:spPr>
          <a:xfrm>
            <a:off x="3893395" y="3793331"/>
            <a:ext cx="4461809" cy="1373516"/>
          </a:xfrm>
          <a:prstGeom prst="rect">
            <a:avLst/>
          </a:prstGeom>
        </p:spPr>
        <p:txBody>
          <a:bodyPr vert="horz" lIns="68580" tIns="34290" rIns="68580" bIns="34290" rtlCol="0">
            <a:normAutofit/>
          </a:bodyPr>
          <a:lstStyle>
            <a:lvl1pPr marL="347663" indent="-347663" algn="l" defTabSz="914400" rtl="0" eaLnBrk="1" latinLnBrk="0" hangingPunct="1">
              <a:lnSpc>
                <a:spcPct val="10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2625" indent="-3429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2pPr>
            <a:lvl3pPr marL="1030288" indent="-342900" algn="l" defTabSz="914400" rtl="0" eaLnBrk="1" latinLnBrk="0" hangingPunct="1">
              <a:lnSpc>
                <a:spcPct val="100000"/>
              </a:lnSpc>
              <a:spcBef>
                <a:spcPts val="1000"/>
              </a:spcBef>
              <a:buFont typeface="Wingdings" panose="05000000000000000000" pitchFamily="2" charset="2"/>
              <a:buChar char="§"/>
              <a:defRPr sz="1800" kern="1200" baseline="0">
                <a:solidFill>
                  <a:schemeClr val="tx1"/>
                </a:solidFill>
                <a:latin typeface="+mn-lt"/>
                <a:ea typeface="+mn-ea"/>
                <a:cs typeface="+mn-cs"/>
              </a:defRPr>
            </a:lvl3pPr>
            <a:lvl4pPr marL="1379538" indent="-347663" algn="l" defTabSz="914400" rtl="0" eaLnBrk="1" latinLnBrk="0" hangingPunct="1">
              <a:lnSpc>
                <a:spcPct val="100000"/>
              </a:lnSpc>
              <a:spcBef>
                <a:spcPts val="1000"/>
              </a:spcBef>
              <a:buFont typeface="Courier New" panose="02070309020205020404" pitchFamily="49" charset="0"/>
              <a:buChar char="o"/>
              <a:defRPr sz="1600" kern="1200" baseline="0">
                <a:solidFill>
                  <a:schemeClr val="tx1"/>
                </a:solidFill>
                <a:latin typeface="+mn-lt"/>
                <a:ea typeface="+mn-ea"/>
                <a:cs typeface="+mn-cs"/>
              </a:defRPr>
            </a:lvl4pPr>
            <a:lvl5pPr marL="1712913" indent="-334963" algn="l" defTabSz="914400" rtl="0" eaLnBrk="1" latinLnBrk="0" hangingPunct="1">
              <a:lnSpc>
                <a:spcPct val="100000"/>
              </a:lnSpc>
              <a:spcBef>
                <a:spcPts val="1000"/>
              </a:spcBef>
              <a:buFont typeface="Wingdings 3" panose="05040102010807070707" pitchFamily="18" charset="2"/>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1"/>
              <a:t>Channel model:</a:t>
            </a:r>
          </a:p>
          <a:p>
            <a:pPr>
              <a:spcBef>
                <a:spcPts val="0"/>
              </a:spcBef>
            </a:pPr>
            <a:r>
              <a:rPr lang="en-US" sz="1100"/>
              <a:t>AWGN channel with a breakpoint at 5 m</a:t>
            </a:r>
          </a:p>
          <a:p>
            <a:pPr>
              <a:spcBef>
                <a:spcPts val="0"/>
              </a:spcBef>
            </a:pPr>
            <a:r>
              <a:rPr lang="en-US" sz="1100"/>
              <a:t>pathloss = 40.05 + 20log10(f/2.4) + 20log10(min(d, b)) + (d &gt; b) * (35log10(d/b))</a:t>
            </a:r>
          </a:p>
          <a:p>
            <a:pPr>
              <a:spcBef>
                <a:spcPts val="0"/>
              </a:spcBef>
            </a:pPr>
            <a:r>
              <a:rPr lang="en-US" sz="1100"/>
              <a:t>where f = 5.18 GHz, d = distance, b = breakpoint = 5 m</a:t>
            </a:r>
          </a:p>
          <a:p>
            <a:pPr>
              <a:spcBef>
                <a:spcPts val="0"/>
              </a:spcBef>
            </a:pPr>
            <a:endParaRPr lang="en-US" sz="1100" b="1"/>
          </a:p>
        </p:txBody>
      </p:sp>
      <p:sp>
        <p:nvSpPr>
          <p:cNvPr id="17" name="Footer Placeholder 16">
            <a:extLst>
              <a:ext uri="{FF2B5EF4-FFF2-40B4-BE49-F238E27FC236}">
                <a16:creationId xmlns:a16="http://schemas.microsoft.com/office/drawing/2014/main" id="{982C2FBF-EFFB-4421-FFC2-F274D56F5BCF}"/>
              </a:ext>
            </a:extLst>
          </p:cNvPr>
          <p:cNvSpPr>
            <a:spLocks noGrp="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Ratnesh Kumbhkar, Intel</a:t>
            </a:r>
          </a:p>
        </p:txBody>
      </p:sp>
      <p:pic>
        <p:nvPicPr>
          <p:cNvPr id="34" name="Picture 33">
            <a:extLst>
              <a:ext uri="{FF2B5EF4-FFF2-40B4-BE49-F238E27FC236}">
                <a16:creationId xmlns:a16="http://schemas.microsoft.com/office/drawing/2014/main" id="{09F7995C-83B3-5320-A85F-D5A93C23CA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4627" y="4774975"/>
            <a:ext cx="4322696" cy="1952377"/>
          </a:xfrm>
          <a:prstGeom prst="rect">
            <a:avLst/>
          </a:prstGeom>
        </p:spPr>
      </p:pic>
      <p:sp>
        <p:nvSpPr>
          <p:cNvPr id="19" name="TextBox 18">
            <a:extLst>
              <a:ext uri="{FF2B5EF4-FFF2-40B4-BE49-F238E27FC236}">
                <a16:creationId xmlns:a16="http://schemas.microsoft.com/office/drawing/2014/main" id="{57DDC267-24E0-F721-5AB2-43009342DD00}"/>
              </a:ext>
            </a:extLst>
          </p:cNvPr>
          <p:cNvSpPr txBox="1"/>
          <p:nvPr/>
        </p:nvSpPr>
        <p:spPr>
          <a:xfrm rot="1276784">
            <a:off x="7341185" y="1219182"/>
            <a:ext cx="1547607" cy="246221"/>
          </a:xfrm>
          <a:prstGeom prst="rect">
            <a:avLst/>
          </a:prstGeom>
          <a:noFill/>
        </p:spPr>
        <p:txBody>
          <a:bodyPr wrap="square" rtlCol="0">
            <a:spAutoFit/>
          </a:bodyPr>
          <a:lstStyle/>
          <a:p>
            <a:pPr algn="ctr"/>
            <a:r>
              <a:rPr lang="pt-BR" sz="1000">
                <a:latin typeface="Times New Roman" panose="02020603050405020304" pitchFamily="18" charset="0"/>
                <a:cs typeface="Times New Roman" panose="02020603050405020304" pitchFamily="18" charset="0"/>
              </a:rPr>
              <a:t>slide from 1503r3 (Intel)</a:t>
            </a:r>
          </a:p>
        </p:txBody>
      </p:sp>
    </p:spTree>
    <p:extLst>
      <p:ext uri="{BB962C8B-B14F-4D97-AF65-F5344CB8AC3E}">
        <p14:creationId xmlns:p14="http://schemas.microsoft.com/office/powerpoint/2010/main" val="1660422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D36B-8481-3BAB-4454-293A7A2BB10B}"/>
              </a:ext>
            </a:extLst>
          </p:cNvPr>
          <p:cNvSpPr>
            <a:spLocks noGrp="1"/>
          </p:cNvSpPr>
          <p:nvPr>
            <p:ph type="title"/>
          </p:nvPr>
        </p:nvSpPr>
        <p:spPr/>
        <p:txBody>
          <a:bodyPr/>
          <a:lstStyle/>
          <a:p>
            <a:r>
              <a:rPr lang="en-US"/>
              <a:t>Wi-Fi + Multiple Bluetooth</a:t>
            </a:r>
          </a:p>
        </p:txBody>
      </p:sp>
      <p:pic>
        <p:nvPicPr>
          <p:cNvPr id="6" name="Content Placeholder 5">
            <a:extLst>
              <a:ext uri="{FF2B5EF4-FFF2-40B4-BE49-F238E27FC236}">
                <a16:creationId xmlns:a16="http://schemas.microsoft.com/office/drawing/2014/main" id="{B07E7E9B-E05D-8CED-756E-42CA989626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71750" y="2127581"/>
            <a:ext cx="4000500" cy="3000375"/>
          </a:xfrm>
        </p:spPr>
      </p:pic>
      <p:sp>
        <p:nvSpPr>
          <p:cNvPr id="13" name="Slide Number Placeholder 12">
            <a:extLst>
              <a:ext uri="{FF2B5EF4-FFF2-40B4-BE49-F238E27FC236}">
                <a16:creationId xmlns:a16="http://schemas.microsoft.com/office/drawing/2014/main" id="{316BF3BC-04A4-72E2-357E-04B488B7DCA0}"/>
              </a:ext>
            </a:extLst>
          </p:cNvPr>
          <p:cNvSpPr>
            <a:spLocks noGrp="1"/>
          </p:cNvSpPr>
          <p:nvPr>
            <p:ph type="sldNum" idx="12"/>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27</a:t>
            </a:fld>
            <a:endParaRPr lang="en-US"/>
          </a:p>
        </p:txBody>
      </p:sp>
      <p:cxnSp>
        <p:nvCxnSpPr>
          <p:cNvPr id="7" name="Straight Connector 6">
            <a:extLst>
              <a:ext uri="{FF2B5EF4-FFF2-40B4-BE49-F238E27FC236}">
                <a16:creationId xmlns:a16="http://schemas.microsoft.com/office/drawing/2014/main" id="{278F03EE-25AD-84DB-55C8-789617DC3BFA}"/>
              </a:ext>
            </a:extLst>
          </p:cNvPr>
          <p:cNvCxnSpPr>
            <a:cxnSpLocks/>
          </p:cNvCxnSpPr>
          <p:nvPr/>
        </p:nvCxnSpPr>
        <p:spPr>
          <a:xfrm>
            <a:off x="4649189" y="2890300"/>
            <a:ext cx="0" cy="187927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DEDFC1-AD6A-6E43-A764-E4FF5A967D78}"/>
              </a:ext>
            </a:extLst>
          </p:cNvPr>
          <p:cNvSpPr txBox="1"/>
          <p:nvPr/>
        </p:nvSpPr>
        <p:spPr>
          <a:xfrm>
            <a:off x="4379768" y="2527406"/>
            <a:ext cx="612319" cy="369332"/>
          </a:xfrm>
          <a:prstGeom prst="rect">
            <a:avLst/>
          </a:prstGeom>
          <a:noFill/>
        </p:spPr>
        <p:txBody>
          <a:bodyPr wrap="square" rtlCol="0">
            <a:spAutoFit/>
          </a:bodyPr>
          <a:lstStyle/>
          <a:p>
            <a:r>
              <a:rPr lang="en-US" sz="900"/>
              <a:t>Wi-Fi AP</a:t>
            </a:r>
          </a:p>
        </p:txBody>
      </p:sp>
      <p:sp>
        <p:nvSpPr>
          <p:cNvPr id="11" name="TextBox 10">
            <a:extLst>
              <a:ext uri="{FF2B5EF4-FFF2-40B4-BE49-F238E27FC236}">
                <a16:creationId xmlns:a16="http://schemas.microsoft.com/office/drawing/2014/main" id="{FB81CB65-FC38-B51F-B00B-E0D72656B186}"/>
              </a:ext>
            </a:extLst>
          </p:cNvPr>
          <p:cNvSpPr txBox="1"/>
          <p:nvPr/>
        </p:nvSpPr>
        <p:spPr>
          <a:xfrm>
            <a:off x="4417622" y="4593568"/>
            <a:ext cx="790451" cy="230832"/>
          </a:xfrm>
          <a:prstGeom prst="rect">
            <a:avLst/>
          </a:prstGeom>
          <a:noFill/>
        </p:spPr>
        <p:txBody>
          <a:bodyPr wrap="square" rtlCol="0">
            <a:spAutoFit/>
          </a:bodyPr>
          <a:lstStyle/>
          <a:p>
            <a:r>
              <a:rPr lang="en-US" sz="900"/>
              <a:t>Wi-Fi STA</a:t>
            </a:r>
          </a:p>
        </p:txBody>
      </p:sp>
      <p:sp>
        <p:nvSpPr>
          <p:cNvPr id="5" name="TextBox 4">
            <a:extLst>
              <a:ext uri="{FF2B5EF4-FFF2-40B4-BE49-F238E27FC236}">
                <a16:creationId xmlns:a16="http://schemas.microsoft.com/office/drawing/2014/main" id="{DEFBAAA9-1524-3B13-4CC1-9CC4909EAF1A}"/>
              </a:ext>
            </a:extLst>
          </p:cNvPr>
          <p:cNvSpPr txBox="1"/>
          <p:nvPr/>
        </p:nvSpPr>
        <p:spPr>
          <a:xfrm>
            <a:off x="3053443" y="4071055"/>
            <a:ext cx="905492" cy="646331"/>
          </a:xfrm>
          <a:prstGeom prst="rect">
            <a:avLst/>
          </a:prstGeom>
          <a:noFill/>
        </p:spPr>
        <p:txBody>
          <a:bodyPr wrap="square" rtlCol="0">
            <a:spAutoFit/>
          </a:bodyPr>
          <a:lstStyle/>
          <a:p>
            <a:r>
              <a:rPr lang="en-US" sz="900"/>
              <a:t>Bluetooth peripheral with 2 earbuds</a:t>
            </a:r>
          </a:p>
        </p:txBody>
      </p:sp>
      <p:sp>
        <p:nvSpPr>
          <p:cNvPr id="8" name="TextBox 7">
            <a:extLst>
              <a:ext uri="{FF2B5EF4-FFF2-40B4-BE49-F238E27FC236}">
                <a16:creationId xmlns:a16="http://schemas.microsoft.com/office/drawing/2014/main" id="{79D3A94A-C227-5A62-BC84-0FEE7F283EB3}"/>
              </a:ext>
            </a:extLst>
          </p:cNvPr>
          <p:cNvSpPr txBox="1"/>
          <p:nvPr/>
        </p:nvSpPr>
        <p:spPr>
          <a:xfrm>
            <a:off x="3155403" y="2181157"/>
            <a:ext cx="905492" cy="369332"/>
          </a:xfrm>
          <a:prstGeom prst="rect">
            <a:avLst/>
          </a:prstGeom>
          <a:noFill/>
        </p:spPr>
        <p:txBody>
          <a:bodyPr wrap="square" rtlCol="0">
            <a:spAutoFit/>
          </a:bodyPr>
          <a:lstStyle/>
          <a:p>
            <a:r>
              <a:rPr lang="en-US" sz="900"/>
              <a:t>Bluetooth central</a:t>
            </a:r>
          </a:p>
        </p:txBody>
      </p:sp>
      <p:sp>
        <p:nvSpPr>
          <p:cNvPr id="9" name="TextBox 8">
            <a:extLst>
              <a:ext uri="{FF2B5EF4-FFF2-40B4-BE49-F238E27FC236}">
                <a16:creationId xmlns:a16="http://schemas.microsoft.com/office/drawing/2014/main" id="{3402FB66-B94E-9EA2-B00C-CEB32338BF44}"/>
              </a:ext>
            </a:extLst>
          </p:cNvPr>
          <p:cNvSpPr txBox="1"/>
          <p:nvPr/>
        </p:nvSpPr>
        <p:spPr>
          <a:xfrm>
            <a:off x="4417622" y="4965808"/>
            <a:ext cx="467711" cy="207749"/>
          </a:xfrm>
          <a:prstGeom prst="rect">
            <a:avLst/>
          </a:prstGeom>
          <a:noFill/>
        </p:spPr>
        <p:txBody>
          <a:bodyPr wrap="none" rtlCol="0">
            <a:noAutofit/>
          </a:bodyPr>
          <a:lstStyle/>
          <a:p>
            <a:r>
              <a:rPr lang="en-US" sz="825">
                <a:solidFill>
                  <a:schemeClr val="tx2"/>
                </a:solidFill>
              </a:rPr>
              <a:t>meters</a:t>
            </a:r>
          </a:p>
        </p:txBody>
      </p:sp>
      <p:sp>
        <p:nvSpPr>
          <p:cNvPr id="12" name="TextBox 11">
            <a:extLst>
              <a:ext uri="{FF2B5EF4-FFF2-40B4-BE49-F238E27FC236}">
                <a16:creationId xmlns:a16="http://schemas.microsoft.com/office/drawing/2014/main" id="{B6A9FA03-371E-C544-1210-2646BD6A117B}"/>
              </a:ext>
            </a:extLst>
          </p:cNvPr>
          <p:cNvSpPr txBox="1"/>
          <p:nvPr/>
        </p:nvSpPr>
        <p:spPr>
          <a:xfrm rot="16200000">
            <a:off x="2596150" y="3515820"/>
            <a:ext cx="467711" cy="207749"/>
          </a:xfrm>
          <a:prstGeom prst="rect">
            <a:avLst/>
          </a:prstGeom>
          <a:noFill/>
        </p:spPr>
        <p:txBody>
          <a:bodyPr wrap="none" rtlCol="0">
            <a:noAutofit/>
          </a:bodyPr>
          <a:lstStyle/>
          <a:p>
            <a:r>
              <a:rPr lang="en-US" sz="825">
                <a:solidFill>
                  <a:schemeClr val="tx2"/>
                </a:solidFill>
              </a:rPr>
              <a:t>meters</a:t>
            </a:r>
          </a:p>
        </p:txBody>
      </p:sp>
      <p:sp>
        <p:nvSpPr>
          <p:cNvPr id="4" name="Footer Placeholder 3">
            <a:extLst>
              <a:ext uri="{FF2B5EF4-FFF2-40B4-BE49-F238E27FC236}">
                <a16:creationId xmlns:a16="http://schemas.microsoft.com/office/drawing/2014/main" id="{9361A96B-144E-9308-5C57-071AF184B3AB}"/>
              </a:ext>
            </a:extLst>
          </p:cNvPr>
          <p:cNvSpPr>
            <a:spLocks noGrp="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Ratnesh Kumbhkar, Intel</a:t>
            </a:r>
          </a:p>
        </p:txBody>
      </p:sp>
      <p:sp>
        <p:nvSpPr>
          <p:cNvPr id="15" name="TextBox 14">
            <a:extLst>
              <a:ext uri="{FF2B5EF4-FFF2-40B4-BE49-F238E27FC236}">
                <a16:creationId xmlns:a16="http://schemas.microsoft.com/office/drawing/2014/main" id="{6AF3379F-D86D-C26D-1746-922A1EC146C5}"/>
              </a:ext>
            </a:extLst>
          </p:cNvPr>
          <p:cNvSpPr txBox="1"/>
          <p:nvPr/>
        </p:nvSpPr>
        <p:spPr>
          <a:xfrm rot="1276784">
            <a:off x="7341185" y="1219182"/>
            <a:ext cx="1547607" cy="246221"/>
          </a:xfrm>
          <a:prstGeom prst="rect">
            <a:avLst/>
          </a:prstGeom>
          <a:noFill/>
        </p:spPr>
        <p:txBody>
          <a:bodyPr wrap="square" rtlCol="0">
            <a:spAutoFit/>
          </a:bodyPr>
          <a:lstStyle/>
          <a:p>
            <a:pPr algn="ctr"/>
            <a:r>
              <a:rPr lang="pt-BR" sz="1000">
                <a:latin typeface="Times New Roman" panose="02020603050405020304" pitchFamily="18" charset="0"/>
                <a:cs typeface="Times New Roman" panose="02020603050405020304" pitchFamily="18" charset="0"/>
              </a:rPr>
              <a:t>slide from 1503r3 (Intel)</a:t>
            </a:r>
          </a:p>
        </p:txBody>
      </p:sp>
    </p:spTree>
    <p:extLst>
      <p:ext uri="{BB962C8B-B14F-4D97-AF65-F5344CB8AC3E}">
        <p14:creationId xmlns:p14="http://schemas.microsoft.com/office/powerpoint/2010/main" val="2145169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4A995-3177-F3FC-9339-4D077DB72259}"/>
              </a:ext>
            </a:extLst>
          </p:cNvPr>
          <p:cNvSpPr>
            <a:spLocks noGrp="1"/>
          </p:cNvSpPr>
          <p:nvPr>
            <p:ph type="ctrTitle"/>
          </p:nvPr>
        </p:nvSpPr>
        <p:spPr/>
        <p:txBody>
          <a:bodyPr/>
          <a:lstStyle/>
          <a:p>
            <a:r>
              <a:rPr lang="en-US"/>
              <a:t>References</a:t>
            </a:r>
          </a:p>
        </p:txBody>
      </p:sp>
      <p:sp>
        <p:nvSpPr>
          <p:cNvPr id="4" name="Slide Number Placeholder 3">
            <a:extLst>
              <a:ext uri="{FF2B5EF4-FFF2-40B4-BE49-F238E27FC236}">
                <a16:creationId xmlns:a16="http://schemas.microsoft.com/office/drawing/2014/main" id="{720BF377-9BD1-DDA4-31FF-3D2EF18BA368}"/>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28</a:t>
            </a:fld>
            <a:endParaRPr lang="en-US" dirty="0"/>
          </a:p>
        </p:txBody>
      </p:sp>
    </p:spTree>
    <p:extLst>
      <p:ext uri="{BB962C8B-B14F-4D97-AF65-F5344CB8AC3E}">
        <p14:creationId xmlns:p14="http://schemas.microsoft.com/office/powerpoint/2010/main" val="402115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5154-2AA2-9E3E-3AA6-4EE262CA583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E74E9FE0-3AF3-B840-81E3-D945273B8E98}"/>
              </a:ext>
            </a:extLst>
          </p:cNvPr>
          <p:cNvSpPr>
            <a:spLocks noGrp="1"/>
          </p:cNvSpPr>
          <p:nvPr>
            <p:ph idx="1"/>
          </p:nvPr>
        </p:nvSpPr>
        <p:spPr/>
        <p:txBody>
          <a:bodyPr/>
          <a:lstStyle/>
          <a:p>
            <a:pPr marL="0" indent="0">
              <a:buNone/>
            </a:pPr>
            <a:endParaRPr lang="en-US" sz="1400" dirty="0"/>
          </a:p>
          <a:p>
            <a:pPr lvl="1"/>
            <a:endParaRPr lang="en-US" sz="1200" dirty="0"/>
          </a:p>
          <a:p>
            <a:pPr lvl="1"/>
            <a:r>
              <a:rPr lang="en-US" sz="1200"/>
              <a:t>11-24-0122-00-coex-bluetooth-isochronous-audio-with-lbt </a:t>
            </a:r>
            <a:r>
              <a:rPr lang="en-US" sz="1200" dirty="0"/>
              <a:t>(IEEE Panama, January 2024)</a:t>
            </a:r>
          </a:p>
          <a:p>
            <a:pPr lvl="1"/>
            <a:r>
              <a:rPr lang="en-US" sz="1200"/>
              <a:t>11-24-0007-00-coex-proposal-for-bluetooth-and-wi-fi-coexistence-in-5-and-6ghz (IEEE Panama, January 2024)</a:t>
            </a:r>
          </a:p>
          <a:p>
            <a:pPr lvl="1"/>
            <a:r>
              <a:rPr lang="en-US" sz="1200"/>
              <a:t>11-23-1259-01-coex-effect-of-no-lbt-nb-on-802-11-devices (November 2023)</a:t>
            </a:r>
          </a:p>
          <a:p>
            <a:pPr lvl="1"/>
            <a:r>
              <a:rPr lang="en-US" sz="1200"/>
              <a:t>11-23-1999-00-coex-ieee-802-11-beacons-and-bluetooth-coexistence-simulations </a:t>
            </a:r>
            <a:r>
              <a:rPr lang="en-US" sz="1200" dirty="0"/>
              <a:t>(IEEE Atlanta, September 2023)</a:t>
            </a:r>
          </a:p>
          <a:p>
            <a:pPr lvl="1"/>
            <a:r>
              <a:rPr lang="en-US" sz="1200" dirty="0"/>
              <a:t>11-23-1622-00-coex-nbfh-coexistence-with-wi-fi (IEEE Atlanta, September 2023)</a:t>
            </a:r>
          </a:p>
          <a:p>
            <a:pPr lvl="1"/>
            <a:r>
              <a:rPr lang="en-US" sz="1200" dirty="0"/>
              <a:t>11-23-1503-00-coex-bluetooth-wi-fi-coexistence-channel-access-simulation-study (IEEE Atlanta, September 2023)</a:t>
            </a:r>
          </a:p>
          <a:p>
            <a:pPr lvl="1"/>
            <a:r>
              <a:rPr lang="en-US" sz="1200" dirty="0"/>
              <a:t>11-23-1279-00-coex-nb-with-lbt (IEEE Berlin, July 2023)</a:t>
            </a:r>
          </a:p>
          <a:p>
            <a:pPr lvl="1"/>
            <a:r>
              <a:rPr lang="en-US" sz="1200"/>
              <a:t>11-23-0877-00-coex-narrow-coex-studies </a:t>
            </a:r>
            <a:r>
              <a:rPr lang="en-US" sz="1200" dirty="0"/>
              <a:t>(IEEE Orlando, May 2023)</a:t>
            </a:r>
          </a:p>
          <a:p>
            <a:pPr lvl="1"/>
            <a:r>
              <a:rPr lang="en-US" sz="1200" dirty="0"/>
              <a:t>11-23-0455-00-coex-wi-fi-deferral-for-nb-signals (IEEE Atlanta, March 2023)</a:t>
            </a:r>
          </a:p>
          <a:p>
            <a:pPr lvl="1"/>
            <a:r>
              <a:rPr lang="en-US" sz="1200" dirty="0"/>
              <a:t>11-23-0454-00-coex-impact-of-bt-on-wlan-performance (IEEE Atlanta, March 2023)</a:t>
            </a:r>
          </a:p>
          <a:p>
            <a:pPr lvl="1"/>
            <a:r>
              <a:rPr lang="en-US" sz="1200" dirty="0"/>
              <a:t>11-23-0453-00-coex-nb-overview (IEEE Atlanta, March 2023)</a:t>
            </a:r>
          </a:p>
          <a:p>
            <a:pPr lvl="1"/>
            <a:r>
              <a:rPr lang="en-US" sz="1200" dirty="0"/>
              <a:t>BT SIG Bluetooth_Wifi_coex_LBTvsEDAA_intel_aug2023</a:t>
            </a:r>
          </a:p>
          <a:p>
            <a:pPr lvl="1"/>
            <a:r>
              <a:rPr lang="en-US" sz="1200" dirty="0"/>
              <a:t>BRAN(21)109h004r2_EN_303_687_NB_Proposals_for_DAA_Optimisation</a:t>
            </a:r>
          </a:p>
          <a:p>
            <a:pPr lvl="1"/>
            <a:r>
              <a:rPr lang="en-US" sz="1200" dirty="0"/>
              <a:t>BRAN(21)109h007_NB_coexistence_with_WB_in_6_GHz</a:t>
            </a:r>
          </a:p>
          <a:p>
            <a:pPr lvl="1"/>
            <a:r>
              <a:rPr lang="en-US" sz="1200" dirty="0"/>
              <a:t>ETSI EN 300 328 (2.4 GHz)</a:t>
            </a:r>
          </a:p>
          <a:p>
            <a:pPr lvl="1"/>
            <a:r>
              <a:rPr lang="en-US" sz="1200" dirty="0"/>
              <a:t>ETSI EN 301 893 (5 GHz)</a:t>
            </a:r>
          </a:p>
          <a:p>
            <a:pPr lvl="1"/>
            <a:r>
              <a:rPr lang="en-US" sz="1200" dirty="0"/>
              <a:t>ETSI EN 303 687 (6 GHz)</a:t>
            </a:r>
          </a:p>
        </p:txBody>
      </p:sp>
      <p:sp>
        <p:nvSpPr>
          <p:cNvPr id="4" name="Slide Number Placeholder 3">
            <a:extLst>
              <a:ext uri="{FF2B5EF4-FFF2-40B4-BE49-F238E27FC236}">
                <a16:creationId xmlns:a16="http://schemas.microsoft.com/office/drawing/2014/main" id="{F0E49D58-1AFE-F3E5-B742-DD9A4E545E29}"/>
              </a:ext>
            </a:extLst>
          </p:cNvPr>
          <p:cNvSpPr>
            <a:spLocks noGrp="1"/>
          </p:cNvSpPr>
          <p:nvPr>
            <p:ph type="sldNum" sz="quarter" idx="11"/>
          </p:nvPr>
        </p:nvSpPr>
        <p:spPr/>
        <p:txBody>
          <a:bodyPr/>
          <a:lstStyle/>
          <a:p>
            <a:r>
              <a:rPr lang="en-US" dirty="0"/>
              <a:t>Slide </a:t>
            </a:r>
            <a:fld id="{E132E8F0-0953-4589-931F-0CF931D74C39}" type="slidenum">
              <a:rPr lang="en-US" smtClean="0"/>
              <a:pPr/>
              <a:t>29</a:t>
            </a:fld>
            <a:endParaRPr lang="en-US" dirty="0"/>
          </a:p>
        </p:txBody>
      </p:sp>
    </p:spTree>
    <p:extLst>
      <p:ext uri="{BB962C8B-B14F-4D97-AF65-F5344CB8AC3E}">
        <p14:creationId xmlns:p14="http://schemas.microsoft.com/office/powerpoint/2010/main" val="280880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D68C-8A21-1EAF-1576-638FE165C759}"/>
              </a:ext>
            </a:extLst>
          </p:cNvPr>
          <p:cNvSpPr>
            <a:spLocks noGrp="1"/>
          </p:cNvSpPr>
          <p:nvPr>
            <p:ph type="title"/>
          </p:nvPr>
        </p:nvSpPr>
        <p:spPr/>
        <p:txBody>
          <a:bodyPr/>
          <a:lstStyle/>
          <a:p>
            <a:r>
              <a:rPr lang="en-US"/>
              <a:t>From 11-23-0877-00-coex</a:t>
            </a:r>
            <a:endParaRPr lang="en-US" dirty="0"/>
          </a:p>
        </p:txBody>
      </p:sp>
      <p:sp>
        <p:nvSpPr>
          <p:cNvPr id="4" name="Slide Number Placeholder 3">
            <a:extLst>
              <a:ext uri="{FF2B5EF4-FFF2-40B4-BE49-F238E27FC236}">
                <a16:creationId xmlns:a16="http://schemas.microsoft.com/office/drawing/2014/main" id="{9A7D5FE2-8A14-E9B9-5D5B-885BCF661A17}"/>
              </a:ext>
            </a:extLst>
          </p:cNvPr>
          <p:cNvSpPr>
            <a:spLocks noGrp="1"/>
          </p:cNvSpPr>
          <p:nvPr>
            <p:ph type="sldNum" sz="quarter" idx="11"/>
          </p:nvPr>
        </p:nvSpPr>
        <p:spPr/>
        <p:txBody>
          <a:bodyPr/>
          <a:lstStyle/>
          <a:p>
            <a:r>
              <a:rPr lang="en-US" dirty="0"/>
              <a:t>Slide </a:t>
            </a:r>
            <a:fld id="{E132E8F0-0953-4589-931F-0CF931D74C39}" type="slidenum">
              <a:rPr lang="en-US" smtClean="0"/>
              <a:pPr/>
              <a:t>3</a:t>
            </a:fld>
            <a:endParaRPr lang="en-US" dirty="0"/>
          </a:p>
        </p:txBody>
      </p:sp>
      <p:pic>
        <p:nvPicPr>
          <p:cNvPr id="20" name="Picture 19">
            <a:extLst>
              <a:ext uri="{FF2B5EF4-FFF2-40B4-BE49-F238E27FC236}">
                <a16:creationId xmlns:a16="http://schemas.microsoft.com/office/drawing/2014/main" id="{582EF8F4-1752-3A8B-0380-1E0A7F86E791}"/>
              </a:ext>
            </a:extLst>
          </p:cNvPr>
          <p:cNvPicPr>
            <a:picLocks noChangeAspect="1"/>
          </p:cNvPicPr>
          <p:nvPr/>
        </p:nvPicPr>
        <p:blipFill>
          <a:blip r:embed="rId2"/>
          <a:stretch>
            <a:fillRect/>
          </a:stretch>
        </p:blipFill>
        <p:spPr>
          <a:xfrm>
            <a:off x="4649281" y="1655988"/>
            <a:ext cx="4387215" cy="3769360"/>
          </a:xfrm>
          <a:prstGeom prst="rect">
            <a:avLst/>
          </a:prstGeom>
        </p:spPr>
      </p:pic>
      <p:pic>
        <p:nvPicPr>
          <p:cNvPr id="21" name="Picture 20">
            <a:extLst>
              <a:ext uri="{FF2B5EF4-FFF2-40B4-BE49-F238E27FC236}">
                <a16:creationId xmlns:a16="http://schemas.microsoft.com/office/drawing/2014/main" id="{9B2FB2CA-BC41-515A-E809-205C838BA281}"/>
              </a:ext>
            </a:extLst>
          </p:cNvPr>
          <p:cNvPicPr>
            <a:picLocks noChangeAspect="1"/>
          </p:cNvPicPr>
          <p:nvPr/>
        </p:nvPicPr>
        <p:blipFill>
          <a:blip r:embed="rId3"/>
          <a:stretch>
            <a:fillRect/>
          </a:stretch>
        </p:blipFill>
        <p:spPr>
          <a:xfrm>
            <a:off x="196344" y="1592895"/>
            <a:ext cx="4231640" cy="3920490"/>
          </a:xfrm>
          <a:prstGeom prst="rect">
            <a:avLst/>
          </a:prstGeom>
        </p:spPr>
      </p:pic>
      <p:sp>
        <p:nvSpPr>
          <p:cNvPr id="22" name="TextBox 21">
            <a:extLst>
              <a:ext uri="{FF2B5EF4-FFF2-40B4-BE49-F238E27FC236}">
                <a16:creationId xmlns:a16="http://schemas.microsoft.com/office/drawing/2014/main" id="{6A4373BB-4B4D-403B-1062-7D58134E26B2}"/>
              </a:ext>
            </a:extLst>
          </p:cNvPr>
          <p:cNvSpPr txBox="1"/>
          <p:nvPr/>
        </p:nvSpPr>
        <p:spPr>
          <a:xfrm>
            <a:off x="2094503" y="5703158"/>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23" name="TextBox 22">
            <a:extLst>
              <a:ext uri="{FF2B5EF4-FFF2-40B4-BE49-F238E27FC236}">
                <a16:creationId xmlns:a16="http://schemas.microsoft.com/office/drawing/2014/main" id="{5DEDDE87-0776-E146-1218-B185C4C708B4}"/>
              </a:ext>
            </a:extLst>
          </p:cNvPr>
          <p:cNvSpPr txBox="1"/>
          <p:nvPr/>
        </p:nvSpPr>
        <p:spPr>
          <a:xfrm>
            <a:off x="6566061" y="5739162"/>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Tree>
    <p:extLst>
      <p:ext uri="{BB962C8B-B14F-4D97-AF65-F5344CB8AC3E}">
        <p14:creationId xmlns:p14="http://schemas.microsoft.com/office/powerpoint/2010/main" val="159841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98D3-2463-8485-E7E3-013C904F1E94}"/>
              </a:ext>
            </a:extLst>
          </p:cNvPr>
          <p:cNvSpPr>
            <a:spLocks noGrp="1"/>
          </p:cNvSpPr>
          <p:nvPr>
            <p:ph type="title"/>
          </p:nvPr>
        </p:nvSpPr>
        <p:spPr/>
        <p:txBody>
          <a:bodyPr/>
          <a:lstStyle/>
          <a:p>
            <a:r>
              <a:rPr lang="en-US"/>
              <a:t>From 11-23-1622-00-coex </a:t>
            </a:r>
          </a:p>
        </p:txBody>
      </p:sp>
      <p:sp>
        <p:nvSpPr>
          <p:cNvPr id="3" name="Slide Number Placeholder 2">
            <a:extLst>
              <a:ext uri="{FF2B5EF4-FFF2-40B4-BE49-F238E27FC236}">
                <a16:creationId xmlns:a16="http://schemas.microsoft.com/office/drawing/2014/main" id="{B8CCD026-2EF7-D11F-6C7B-22A003EA4C56}"/>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4</a:t>
            </a:fld>
            <a:endParaRPr lang="en-US" dirty="0"/>
          </a:p>
        </p:txBody>
      </p:sp>
      <p:pic>
        <p:nvPicPr>
          <p:cNvPr id="4" name="Picture 3">
            <a:extLst>
              <a:ext uri="{FF2B5EF4-FFF2-40B4-BE49-F238E27FC236}">
                <a16:creationId xmlns:a16="http://schemas.microsoft.com/office/drawing/2014/main" id="{4307D608-72D4-096E-3630-B1F76E0CF2E9}"/>
              </a:ext>
            </a:extLst>
          </p:cNvPr>
          <p:cNvPicPr>
            <a:picLocks noChangeAspect="1"/>
          </p:cNvPicPr>
          <p:nvPr/>
        </p:nvPicPr>
        <p:blipFill>
          <a:blip r:embed="rId2"/>
          <a:stretch>
            <a:fillRect/>
          </a:stretch>
        </p:blipFill>
        <p:spPr>
          <a:xfrm>
            <a:off x="4660466" y="2114391"/>
            <a:ext cx="4272280" cy="3205480"/>
          </a:xfrm>
          <a:prstGeom prst="rect">
            <a:avLst/>
          </a:prstGeom>
        </p:spPr>
      </p:pic>
      <p:pic>
        <p:nvPicPr>
          <p:cNvPr id="5" name="Picture 4">
            <a:extLst>
              <a:ext uri="{FF2B5EF4-FFF2-40B4-BE49-F238E27FC236}">
                <a16:creationId xmlns:a16="http://schemas.microsoft.com/office/drawing/2014/main" id="{C7A18FB9-2B3B-9699-7DDA-00E4803A5F0D}"/>
              </a:ext>
            </a:extLst>
          </p:cNvPr>
          <p:cNvPicPr>
            <a:picLocks noChangeAspect="1"/>
          </p:cNvPicPr>
          <p:nvPr/>
        </p:nvPicPr>
        <p:blipFill>
          <a:blip r:embed="rId3"/>
          <a:stretch>
            <a:fillRect/>
          </a:stretch>
        </p:blipFill>
        <p:spPr>
          <a:xfrm>
            <a:off x="227712" y="2114391"/>
            <a:ext cx="4272280" cy="3205480"/>
          </a:xfrm>
          <a:prstGeom prst="rect">
            <a:avLst/>
          </a:prstGeom>
        </p:spPr>
      </p:pic>
      <p:sp>
        <p:nvSpPr>
          <p:cNvPr id="8" name="TextBox 7">
            <a:extLst>
              <a:ext uri="{FF2B5EF4-FFF2-40B4-BE49-F238E27FC236}">
                <a16:creationId xmlns:a16="http://schemas.microsoft.com/office/drawing/2014/main" id="{64C6AC06-ECD5-2D46-245B-A3B315F94554}"/>
              </a:ext>
            </a:extLst>
          </p:cNvPr>
          <p:cNvSpPr txBox="1"/>
          <p:nvPr/>
        </p:nvSpPr>
        <p:spPr>
          <a:xfrm>
            <a:off x="2094503" y="5703158"/>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9" name="TextBox 8">
            <a:extLst>
              <a:ext uri="{FF2B5EF4-FFF2-40B4-BE49-F238E27FC236}">
                <a16:creationId xmlns:a16="http://schemas.microsoft.com/office/drawing/2014/main" id="{CEBF35B6-3D7A-BBF0-A5ED-8B40B91C0709}"/>
              </a:ext>
            </a:extLst>
          </p:cNvPr>
          <p:cNvSpPr txBox="1"/>
          <p:nvPr/>
        </p:nvSpPr>
        <p:spPr>
          <a:xfrm>
            <a:off x="6566061" y="5739162"/>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Tree>
    <p:extLst>
      <p:ext uri="{BB962C8B-B14F-4D97-AF65-F5344CB8AC3E}">
        <p14:creationId xmlns:p14="http://schemas.microsoft.com/office/powerpoint/2010/main" val="13148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98D3-2463-8485-E7E3-013C904F1E94}"/>
              </a:ext>
            </a:extLst>
          </p:cNvPr>
          <p:cNvSpPr>
            <a:spLocks noGrp="1"/>
          </p:cNvSpPr>
          <p:nvPr>
            <p:ph type="title"/>
          </p:nvPr>
        </p:nvSpPr>
        <p:spPr/>
        <p:txBody>
          <a:bodyPr/>
          <a:lstStyle/>
          <a:p>
            <a:r>
              <a:rPr lang="en-US"/>
              <a:t>From 11-23-1503-00-coex </a:t>
            </a:r>
          </a:p>
        </p:txBody>
      </p:sp>
      <p:sp>
        <p:nvSpPr>
          <p:cNvPr id="3" name="Slide Number Placeholder 2">
            <a:extLst>
              <a:ext uri="{FF2B5EF4-FFF2-40B4-BE49-F238E27FC236}">
                <a16:creationId xmlns:a16="http://schemas.microsoft.com/office/drawing/2014/main" id="{B8CCD026-2EF7-D11F-6C7B-22A003EA4C56}"/>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5</a:t>
            </a:fld>
            <a:endParaRPr lang="en-US" dirty="0"/>
          </a:p>
        </p:txBody>
      </p:sp>
      <p:sp>
        <p:nvSpPr>
          <p:cNvPr id="8" name="TextBox 7">
            <a:extLst>
              <a:ext uri="{FF2B5EF4-FFF2-40B4-BE49-F238E27FC236}">
                <a16:creationId xmlns:a16="http://schemas.microsoft.com/office/drawing/2014/main" id="{64C6AC06-ECD5-2D46-245B-A3B315F94554}"/>
              </a:ext>
            </a:extLst>
          </p:cNvPr>
          <p:cNvSpPr txBox="1"/>
          <p:nvPr/>
        </p:nvSpPr>
        <p:spPr>
          <a:xfrm>
            <a:off x="4253776" y="5919182"/>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pic>
        <p:nvPicPr>
          <p:cNvPr id="7" name="Picture 6">
            <a:extLst>
              <a:ext uri="{FF2B5EF4-FFF2-40B4-BE49-F238E27FC236}">
                <a16:creationId xmlns:a16="http://schemas.microsoft.com/office/drawing/2014/main" id="{FDCB56E7-4AC6-1983-77C7-B9892211F4CD}"/>
              </a:ext>
            </a:extLst>
          </p:cNvPr>
          <p:cNvPicPr>
            <a:picLocks noChangeAspect="1"/>
          </p:cNvPicPr>
          <p:nvPr/>
        </p:nvPicPr>
        <p:blipFill rotWithShape="1">
          <a:blip r:embed="rId2"/>
          <a:srcRect t="1365"/>
          <a:stretch/>
        </p:blipFill>
        <p:spPr>
          <a:xfrm>
            <a:off x="2375756" y="2166536"/>
            <a:ext cx="4458783" cy="3582804"/>
          </a:xfrm>
          <a:prstGeom prst="rect">
            <a:avLst/>
          </a:prstGeom>
        </p:spPr>
      </p:pic>
      <p:cxnSp>
        <p:nvCxnSpPr>
          <p:cNvPr id="11" name="Straight Arrow Connector 10">
            <a:extLst>
              <a:ext uri="{FF2B5EF4-FFF2-40B4-BE49-F238E27FC236}">
                <a16:creationId xmlns:a16="http://schemas.microsoft.com/office/drawing/2014/main" id="{B71A205F-CB42-2B23-CC04-F18DB7A44483}"/>
              </a:ext>
            </a:extLst>
          </p:cNvPr>
          <p:cNvCxnSpPr>
            <a:cxnSpLocks/>
          </p:cNvCxnSpPr>
          <p:nvPr/>
        </p:nvCxnSpPr>
        <p:spPr bwMode="auto">
          <a:xfrm>
            <a:off x="2838668" y="5237463"/>
            <a:ext cx="3767328" cy="0"/>
          </a:xfrm>
          <a:prstGeom prst="straightConnector1">
            <a:avLst/>
          </a:prstGeom>
          <a:solidFill>
            <a:schemeClr val="accent1"/>
          </a:solidFill>
          <a:ln w="6350" cap="flat" cmpd="sng" algn="ctr">
            <a:solidFill>
              <a:schemeClr val="tx1"/>
            </a:solidFill>
            <a:prstDash val="sysDash"/>
            <a:round/>
            <a:headEnd type="none" w="sm" len="sm"/>
            <a:tailEnd type="none"/>
          </a:ln>
          <a:effectLst/>
        </p:spPr>
      </p:cxnSp>
      <p:cxnSp>
        <p:nvCxnSpPr>
          <p:cNvPr id="13" name="Straight Arrow Connector 12">
            <a:extLst>
              <a:ext uri="{FF2B5EF4-FFF2-40B4-BE49-F238E27FC236}">
                <a16:creationId xmlns:a16="http://schemas.microsoft.com/office/drawing/2014/main" id="{84227FDE-12DF-41CC-4601-DBA6E9C30CDA}"/>
              </a:ext>
            </a:extLst>
          </p:cNvPr>
          <p:cNvCxnSpPr>
            <a:cxnSpLocks/>
          </p:cNvCxnSpPr>
          <p:nvPr/>
        </p:nvCxnSpPr>
        <p:spPr bwMode="auto">
          <a:xfrm>
            <a:off x="3966304" y="1592895"/>
            <a:ext cx="0" cy="3672408"/>
          </a:xfrm>
          <a:prstGeom prst="straightConnector1">
            <a:avLst/>
          </a:prstGeom>
          <a:solidFill>
            <a:schemeClr val="accent1"/>
          </a:solidFill>
          <a:ln w="6350" cap="flat" cmpd="sng" algn="ctr">
            <a:solidFill>
              <a:schemeClr val="tx1"/>
            </a:solidFill>
            <a:prstDash val="dash"/>
            <a:round/>
            <a:headEnd type="none" w="sm" len="sm"/>
            <a:tailEnd type="none"/>
          </a:ln>
          <a:effectLst/>
        </p:spPr>
      </p:cxnSp>
      <p:cxnSp>
        <p:nvCxnSpPr>
          <p:cNvPr id="16" name="Straight Arrow Connector 15">
            <a:extLst>
              <a:ext uri="{FF2B5EF4-FFF2-40B4-BE49-F238E27FC236}">
                <a16:creationId xmlns:a16="http://schemas.microsoft.com/office/drawing/2014/main" id="{63484264-0A70-A070-FEA3-479A70BEF803}"/>
              </a:ext>
            </a:extLst>
          </p:cNvPr>
          <p:cNvCxnSpPr>
            <a:cxnSpLocks/>
          </p:cNvCxnSpPr>
          <p:nvPr/>
        </p:nvCxnSpPr>
        <p:spPr bwMode="auto">
          <a:xfrm>
            <a:off x="4190492" y="1592895"/>
            <a:ext cx="0" cy="3672408"/>
          </a:xfrm>
          <a:prstGeom prst="straightConnector1">
            <a:avLst/>
          </a:prstGeom>
          <a:solidFill>
            <a:schemeClr val="accent1"/>
          </a:solidFill>
          <a:ln w="6350" cap="flat" cmpd="sng" algn="ctr">
            <a:solidFill>
              <a:schemeClr val="tx1"/>
            </a:solidFill>
            <a:prstDash val="dash"/>
            <a:round/>
            <a:headEnd type="none" w="sm" len="sm"/>
            <a:tailEnd type="none"/>
          </a:ln>
          <a:effectLst/>
        </p:spPr>
      </p:cxnSp>
      <p:cxnSp>
        <p:nvCxnSpPr>
          <p:cNvPr id="17" name="Straight Arrow Connector 16">
            <a:extLst>
              <a:ext uri="{FF2B5EF4-FFF2-40B4-BE49-F238E27FC236}">
                <a16:creationId xmlns:a16="http://schemas.microsoft.com/office/drawing/2014/main" id="{CB0A57A7-6274-7116-FCF4-63F496E863BA}"/>
              </a:ext>
            </a:extLst>
          </p:cNvPr>
          <p:cNvCxnSpPr>
            <a:cxnSpLocks/>
          </p:cNvCxnSpPr>
          <p:nvPr/>
        </p:nvCxnSpPr>
        <p:spPr bwMode="auto">
          <a:xfrm>
            <a:off x="3974468" y="5229299"/>
            <a:ext cx="216024" cy="0"/>
          </a:xfrm>
          <a:prstGeom prst="straightConnector1">
            <a:avLst/>
          </a:prstGeom>
          <a:solidFill>
            <a:schemeClr val="accent1"/>
          </a:solidFill>
          <a:ln w="6350" cap="flat" cmpd="sng" algn="ctr">
            <a:solidFill>
              <a:schemeClr val="tx1"/>
            </a:solidFill>
            <a:prstDash val="solid"/>
            <a:round/>
            <a:headEnd type="none" w="sm" len="sm"/>
            <a:tailEnd type="triangle"/>
          </a:ln>
          <a:effectLst/>
        </p:spPr>
      </p:cxnSp>
      <p:sp>
        <p:nvSpPr>
          <p:cNvPr id="19" name="TextBox 18">
            <a:extLst>
              <a:ext uri="{FF2B5EF4-FFF2-40B4-BE49-F238E27FC236}">
                <a16:creationId xmlns:a16="http://schemas.microsoft.com/office/drawing/2014/main" id="{8A9D5BA4-2F64-31FF-6555-2E90C254614B}"/>
              </a:ext>
            </a:extLst>
          </p:cNvPr>
          <p:cNvSpPr txBox="1"/>
          <p:nvPr/>
        </p:nvSpPr>
        <p:spPr>
          <a:xfrm>
            <a:off x="4391980" y="1690386"/>
            <a:ext cx="558166" cy="246221"/>
          </a:xfrm>
          <a:prstGeom prst="rect">
            <a:avLst/>
          </a:prstGeom>
          <a:noFill/>
        </p:spPr>
        <p:txBody>
          <a:bodyPr wrap="none" rtlCol="0">
            <a:spAutoFit/>
          </a:bodyPr>
          <a:lstStyle/>
          <a:p>
            <a:pPr algn="ctr"/>
            <a:r>
              <a:rPr lang="en-US" sz="1000">
                <a:highlight>
                  <a:srgbClr val="FFFF00"/>
                </a:highlight>
                <a:latin typeface="Times New Roman" panose="02020603050405020304" pitchFamily="18" charset="0"/>
                <a:cs typeface="Times New Roman" panose="02020603050405020304" pitchFamily="18" charset="0"/>
              </a:rPr>
              <a:t>582</a:t>
            </a:r>
            <a:r>
              <a:rPr lang="en-US" sz="1000">
                <a:latin typeface="Times New Roman" panose="02020603050405020304" pitchFamily="18" charset="0"/>
                <a:cs typeface="Times New Roman" panose="02020603050405020304" pitchFamily="18" charset="0"/>
              </a:rPr>
              <a:t> ms</a:t>
            </a:r>
          </a:p>
        </p:txBody>
      </p:sp>
      <p:cxnSp>
        <p:nvCxnSpPr>
          <p:cNvPr id="20" name="Straight Arrow Connector 19">
            <a:extLst>
              <a:ext uri="{FF2B5EF4-FFF2-40B4-BE49-F238E27FC236}">
                <a16:creationId xmlns:a16="http://schemas.microsoft.com/office/drawing/2014/main" id="{3F1988EC-1E74-C4FE-2D7B-D8814714BCCD}"/>
              </a:ext>
            </a:extLst>
          </p:cNvPr>
          <p:cNvCxnSpPr>
            <a:cxnSpLocks/>
          </p:cNvCxnSpPr>
          <p:nvPr/>
        </p:nvCxnSpPr>
        <p:spPr bwMode="auto">
          <a:xfrm>
            <a:off x="3735744" y="1808919"/>
            <a:ext cx="216024" cy="0"/>
          </a:xfrm>
          <a:prstGeom prst="straightConnector1">
            <a:avLst/>
          </a:prstGeom>
          <a:solidFill>
            <a:schemeClr val="accent1"/>
          </a:solidFill>
          <a:ln w="6350" cap="flat" cmpd="sng" algn="ctr">
            <a:solidFill>
              <a:schemeClr val="tx1"/>
            </a:solidFill>
            <a:prstDash val="solid"/>
            <a:round/>
            <a:headEnd type="none" w="sm" len="sm"/>
            <a:tailEnd type="triangle"/>
          </a:ln>
          <a:effectLst/>
        </p:spPr>
      </p:cxnSp>
      <p:cxnSp>
        <p:nvCxnSpPr>
          <p:cNvPr id="21" name="Straight Arrow Connector 20">
            <a:extLst>
              <a:ext uri="{FF2B5EF4-FFF2-40B4-BE49-F238E27FC236}">
                <a16:creationId xmlns:a16="http://schemas.microsoft.com/office/drawing/2014/main" id="{CE331FEF-FB25-5BB0-C6B6-753F4DF1F5B8}"/>
              </a:ext>
            </a:extLst>
          </p:cNvPr>
          <p:cNvCxnSpPr>
            <a:cxnSpLocks/>
          </p:cNvCxnSpPr>
          <p:nvPr/>
        </p:nvCxnSpPr>
        <p:spPr bwMode="auto">
          <a:xfrm>
            <a:off x="4187468" y="1808919"/>
            <a:ext cx="216024" cy="0"/>
          </a:xfrm>
          <a:prstGeom prst="straightConnector1">
            <a:avLst/>
          </a:prstGeom>
          <a:solidFill>
            <a:schemeClr val="accent1"/>
          </a:solidFill>
          <a:ln w="6350" cap="flat" cmpd="sng" algn="ctr">
            <a:solidFill>
              <a:schemeClr val="tx1"/>
            </a:solidFill>
            <a:prstDash val="solid"/>
            <a:round/>
            <a:headEnd type="triangle" w="med" len="med"/>
            <a:tailEnd type="none"/>
          </a:ln>
          <a:effectLst/>
        </p:spPr>
      </p:cxnSp>
    </p:spTree>
    <p:extLst>
      <p:ext uri="{BB962C8B-B14F-4D97-AF65-F5344CB8AC3E}">
        <p14:creationId xmlns:p14="http://schemas.microsoft.com/office/powerpoint/2010/main" val="297937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FAE8-CA35-D80B-CDE4-A3D9B3BF0F2E}"/>
              </a:ext>
            </a:extLst>
          </p:cNvPr>
          <p:cNvSpPr>
            <a:spLocks noGrp="1"/>
          </p:cNvSpPr>
          <p:nvPr>
            <p:ph type="title"/>
          </p:nvPr>
        </p:nvSpPr>
        <p:spPr/>
        <p:txBody>
          <a:bodyPr/>
          <a:lstStyle/>
          <a:p>
            <a:r>
              <a:rPr lang="en-US"/>
              <a:t>From 11-23-1259-01-coex</a:t>
            </a:r>
            <a:endParaRPr lang="en-US" dirty="0"/>
          </a:p>
        </p:txBody>
      </p:sp>
      <p:sp>
        <p:nvSpPr>
          <p:cNvPr id="4" name="Slide Number Placeholder 3">
            <a:extLst>
              <a:ext uri="{FF2B5EF4-FFF2-40B4-BE49-F238E27FC236}">
                <a16:creationId xmlns:a16="http://schemas.microsoft.com/office/drawing/2014/main" id="{AA4BE622-A983-AFC8-EF40-95D30B719EF2}"/>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6</a:t>
            </a:fld>
            <a:endParaRPr lang="en-US" dirty="0"/>
          </a:p>
        </p:txBody>
      </p:sp>
      <p:pic>
        <p:nvPicPr>
          <p:cNvPr id="6" name="Picture 5">
            <a:extLst>
              <a:ext uri="{FF2B5EF4-FFF2-40B4-BE49-F238E27FC236}">
                <a16:creationId xmlns:a16="http://schemas.microsoft.com/office/drawing/2014/main" id="{D1269518-DE26-7B7A-817C-0DBDFB73532B}"/>
              </a:ext>
            </a:extLst>
          </p:cNvPr>
          <p:cNvPicPr>
            <a:picLocks noChangeAspect="1"/>
          </p:cNvPicPr>
          <p:nvPr/>
        </p:nvPicPr>
        <p:blipFill>
          <a:blip r:embed="rId2"/>
          <a:stretch>
            <a:fillRect/>
          </a:stretch>
        </p:blipFill>
        <p:spPr>
          <a:xfrm>
            <a:off x="452437" y="1840706"/>
            <a:ext cx="8239125" cy="3752850"/>
          </a:xfrm>
          <a:prstGeom prst="rect">
            <a:avLst/>
          </a:prstGeom>
        </p:spPr>
      </p:pic>
      <p:sp>
        <p:nvSpPr>
          <p:cNvPr id="3" name="TextBox 2">
            <a:extLst>
              <a:ext uri="{FF2B5EF4-FFF2-40B4-BE49-F238E27FC236}">
                <a16:creationId xmlns:a16="http://schemas.microsoft.com/office/drawing/2014/main" id="{962E4839-8646-A92B-DF1A-DCC96BB16FEF}"/>
              </a:ext>
            </a:extLst>
          </p:cNvPr>
          <p:cNvSpPr txBox="1"/>
          <p:nvPr/>
        </p:nvSpPr>
        <p:spPr>
          <a:xfrm>
            <a:off x="2519772" y="1484883"/>
            <a:ext cx="770398" cy="600164"/>
          </a:xfrm>
          <a:prstGeom prst="rect">
            <a:avLst/>
          </a:prstGeom>
          <a:noFill/>
        </p:spPr>
        <p:txBody>
          <a:bodyPr wrap="square" rtlCol="0">
            <a:spAutoFit/>
          </a:bodyPr>
          <a:lstStyle/>
          <a:p>
            <a:pPr algn="ctr"/>
            <a:r>
              <a:rPr lang="en-US" sz="1100">
                <a:highlight>
                  <a:srgbClr val="FFFF00"/>
                </a:highlight>
                <a:latin typeface="+mn-lt"/>
              </a:rPr>
              <a:t>no-LBT: high P95 latency</a:t>
            </a:r>
          </a:p>
        </p:txBody>
      </p:sp>
      <p:sp>
        <p:nvSpPr>
          <p:cNvPr id="5" name="TextBox 4">
            <a:extLst>
              <a:ext uri="{FF2B5EF4-FFF2-40B4-BE49-F238E27FC236}">
                <a16:creationId xmlns:a16="http://schemas.microsoft.com/office/drawing/2014/main" id="{88C1ED8F-22D9-E2F8-EADD-5D3CB9FD256C}"/>
              </a:ext>
            </a:extLst>
          </p:cNvPr>
          <p:cNvSpPr txBox="1"/>
          <p:nvPr/>
        </p:nvSpPr>
        <p:spPr>
          <a:xfrm>
            <a:off x="7632340" y="3044959"/>
            <a:ext cx="770398" cy="600164"/>
          </a:xfrm>
          <a:prstGeom prst="rect">
            <a:avLst/>
          </a:prstGeom>
          <a:noFill/>
        </p:spPr>
        <p:txBody>
          <a:bodyPr wrap="square" rtlCol="0">
            <a:spAutoFit/>
          </a:bodyPr>
          <a:lstStyle/>
          <a:p>
            <a:pPr algn="ctr"/>
            <a:r>
              <a:rPr lang="en-US" sz="1100">
                <a:highlight>
                  <a:srgbClr val="FFFF00"/>
                </a:highlight>
                <a:latin typeface="+mn-lt"/>
              </a:rPr>
              <a:t>LBT:</a:t>
            </a:r>
          </a:p>
          <a:p>
            <a:pPr algn="ctr"/>
            <a:r>
              <a:rPr lang="en-US" sz="1100">
                <a:highlight>
                  <a:srgbClr val="FFFF00"/>
                </a:highlight>
                <a:latin typeface="+mn-lt"/>
              </a:rPr>
              <a:t>low P95 latency</a:t>
            </a:r>
          </a:p>
        </p:txBody>
      </p:sp>
    </p:spTree>
    <p:extLst>
      <p:ext uri="{BB962C8B-B14F-4D97-AF65-F5344CB8AC3E}">
        <p14:creationId xmlns:p14="http://schemas.microsoft.com/office/powerpoint/2010/main" val="168972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D61E-5D22-05C3-A6A9-CAE46D846AB2}"/>
              </a:ext>
            </a:extLst>
          </p:cNvPr>
          <p:cNvSpPr>
            <a:spLocks noGrp="1"/>
          </p:cNvSpPr>
          <p:nvPr>
            <p:ph type="title"/>
          </p:nvPr>
        </p:nvSpPr>
        <p:spPr/>
        <p:txBody>
          <a:bodyPr/>
          <a:lstStyle/>
          <a:p>
            <a:r>
              <a:rPr lang="en-US"/>
              <a:t>From 11-23-1279-00-coex</a:t>
            </a:r>
          </a:p>
        </p:txBody>
      </p:sp>
      <p:sp>
        <p:nvSpPr>
          <p:cNvPr id="4" name="Slide Number Placeholder 3">
            <a:extLst>
              <a:ext uri="{FF2B5EF4-FFF2-40B4-BE49-F238E27FC236}">
                <a16:creationId xmlns:a16="http://schemas.microsoft.com/office/drawing/2014/main" id="{7E7D1192-23FD-79A0-9D9B-CC222D8C6A6B}"/>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7</a:t>
            </a:fld>
            <a:endParaRPr lang="en-US" dirty="0"/>
          </a:p>
        </p:txBody>
      </p:sp>
      <p:pic>
        <p:nvPicPr>
          <p:cNvPr id="5" name="Picture 4">
            <a:extLst>
              <a:ext uri="{FF2B5EF4-FFF2-40B4-BE49-F238E27FC236}">
                <a16:creationId xmlns:a16="http://schemas.microsoft.com/office/drawing/2014/main" id="{804D5BA6-D316-677D-D66C-89D9D9FDD4F9}"/>
              </a:ext>
            </a:extLst>
          </p:cNvPr>
          <p:cNvPicPr>
            <a:picLocks noChangeAspect="1"/>
          </p:cNvPicPr>
          <p:nvPr/>
        </p:nvPicPr>
        <p:blipFill>
          <a:blip r:embed="rId2"/>
          <a:stretch>
            <a:fillRect/>
          </a:stretch>
        </p:blipFill>
        <p:spPr>
          <a:xfrm>
            <a:off x="283464" y="2116931"/>
            <a:ext cx="4267200" cy="3200400"/>
          </a:xfrm>
          <a:prstGeom prst="rect">
            <a:avLst/>
          </a:prstGeom>
        </p:spPr>
      </p:pic>
      <p:pic>
        <p:nvPicPr>
          <p:cNvPr id="6" name="Picture 5">
            <a:extLst>
              <a:ext uri="{FF2B5EF4-FFF2-40B4-BE49-F238E27FC236}">
                <a16:creationId xmlns:a16="http://schemas.microsoft.com/office/drawing/2014/main" id="{903B653F-9FFF-2898-735A-9E7D2689A631}"/>
              </a:ext>
            </a:extLst>
          </p:cNvPr>
          <p:cNvPicPr>
            <a:picLocks noChangeAspect="1"/>
          </p:cNvPicPr>
          <p:nvPr/>
        </p:nvPicPr>
        <p:blipFill>
          <a:blip r:embed="rId3"/>
          <a:stretch>
            <a:fillRect/>
          </a:stretch>
        </p:blipFill>
        <p:spPr>
          <a:xfrm>
            <a:off x="4572000" y="2116931"/>
            <a:ext cx="4267200" cy="3200400"/>
          </a:xfrm>
          <a:prstGeom prst="rect">
            <a:avLst/>
          </a:prstGeom>
        </p:spPr>
      </p:pic>
      <p:sp>
        <p:nvSpPr>
          <p:cNvPr id="7" name="TextBox 6">
            <a:extLst>
              <a:ext uri="{FF2B5EF4-FFF2-40B4-BE49-F238E27FC236}">
                <a16:creationId xmlns:a16="http://schemas.microsoft.com/office/drawing/2014/main" id="{B9ADD6E3-BDBB-5F66-D8FA-342AA1667D22}"/>
              </a:ext>
            </a:extLst>
          </p:cNvPr>
          <p:cNvSpPr txBox="1"/>
          <p:nvPr/>
        </p:nvSpPr>
        <p:spPr>
          <a:xfrm>
            <a:off x="2104121" y="2714826"/>
            <a:ext cx="587020"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no LBT</a:t>
            </a:r>
          </a:p>
        </p:txBody>
      </p:sp>
      <p:sp>
        <p:nvSpPr>
          <p:cNvPr id="8" name="TextBox 7">
            <a:extLst>
              <a:ext uri="{FF2B5EF4-FFF2-40B4-BE49-F238E27FC236}">
                <a16:creationId xmlns:a16="http://schemas.microsoft.com/office/drawing/2014/main" id="{FFAB1096-3898-9C9D-22B6-E9C77CD150AD}"/>
              </a:ext>
            </a:extLst>
          </p:cNvPr>
          <p:cNvSpPr txBox="1"/>
          <p:nvPr/>
        </p:nvSpPr>
        <p:spPr>
          <a:xfrm>
            <a:off x="6572473" y="2750830"/>
            <a:ext cx="426719"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LBT</a:t>
            </a:r>
          </a:p>
        </p:txBody>
      </p:sp>
      <p:sp>
        <p:nvSpPr>
          <p:cNvPr id="9" name="TextBox 8">
            <a:extLst>
              <a:ext uri="{FF2B5EF4-FFF2-40B4-BE49-F238E27FC236}">
                <a16:creationId xmlns:a16="http://schemas.microsoft.com/office/drawing/2014/main" id="{61311B60-6DD1-A38A-63FF-0C13A31F743E}"/>
              </a:ext>
            </a:extLst>
          </p:cNvPr>
          <p:cNvSpPr txBox="1"/>
          <p:nvPr/>
        </p:nvSpPr>
        <p:spPr>
          <a:xfrm>
            <a:off x="3762323" y="1484883"/>
            <a:ext cx="1619354"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NBFH / NBFH in 300 MHz</a:t>
            </a:r>
          </a:p>
        </p:txBody>
      </p:sp>
      <p:sp>
        <p:nvSpPr>
          <p:cNvPr id="11" name="TextBox 10">
            <a:extLst>
              <a:ext uri="{FF2B5EF4-FFF2-40B4-BE49-F238E27FC236}">
                <a16:creationId xmlns:a16="http://schemas.microsoft.com/office/drawing/2014/main" id="{DF5C198D-03E9-876F-0D58-F731B8FF0038}"/>
              </a:ext>
            </a:extLst>
          </p:cNvPr>
          <p:cNvSpPr txBox="1"/>
          <p:nvPr/>
        </p:nvSpPr>
        <p:spPr>
          <a:xfrm>
            <a:off x="2094503" y="5703158"/>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12" name="TextBox 11">
            <a:extLst>
              <a:ext uri="{FF2B5EF4-FFF2-40B4-BE49-F238E27FC236}">
                <a16:creationId xmlns:a16="http://schemas.microsoft.com/office/drawing/2014/main" id="{8A00E967-6A03-E899-4395-13AC1610CFEC}"/>
              </a:ext>
            </a:extLst>
          </p:cNvPr>
          <p:cNvSpPr txBox="1"/>
          <p:nvPr/>
        </p:nvSpPr>
        <p:spPr>
          <a:xfrm>
            <a:off x="6566061" y="5739162"/>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Tree>
    <p:extLst>
      <p:ext uri="{BB962C8B-B14F-4D97-AF65-F5344CB8AC3E}">
        <p14:creationId xmlns:p14="http://schemas.microsoft.com/office/powerpoint/2010/main" val="100417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A4ED8D-CF28-6AA8-4897-B136B19E9FA1}"/>
              </a:ext>
            </a:extLst>
          </p:cNvPr>
          <p:cNvPicPr>
            <a:picLocks noChangeAspect="1"/>
          </p:cNvPicPr>
          <p:nvPr/>
        </p:nvPicPr>
        <p:blipFill>
          <a:blip r:embed="rId2"/>
          <a:stretch>
            <a:fillRect/>
          </a:stretch>
        </p:blipFill>
        <p:spPr>
          <a:xfrm>
            <a:off x="4533900" y="2116931"/>
            <a:ext cx="4267200" cy="3200400"/>
          </a:xfrm>
          <a:prstGeom prst="rect">
            <a:avLst/>
          </a:prstGeom>
        </p:spPr>
      </p:pic>
      <p:pic>
        <p:nvPicPr>
          <p:cNvPr id="3" name="Picture 2">
            <a:extLst>
              <a:ext uri="{FF2B5EF4-FFF2-40B4-BE49-F238E27FC236}">
                <a16:creationId xmlns:a16="http://schemas.microsoft.com/office/drawing/2014/main" id="{52B77A16-8A5F-8F91-E657-FEF804232A04}"/>
              </a:ext>
            </a:extLst>
          </p:cNvPr>
          <p:cNvPicPr>
            <a:picLocks noChangeAspect="1"/>
          </p:cNvPicPr>
          <p:nvPr/>
        </p:nvPicPr>
        <p:blipFill>
          <a:blip r:embed="rId3"/>
          <a:stretch>
            <a:fillRect/>
          </a:stretch>
        </p:blipFill>
        <p:spPr>
          <a:xfrm>
            <a:off x="280658" y="2116931"/>
            <a:ext cx="4267200" cy="3200400"/>
          </a:xfrm>
          <a:prstGeom prst="rect">
            <a:avLst/>
          </a:prstGeom>
        </p:spPr>
      </p:pic>
      <p:sp>
        <p:nvSpPr>
          <p:cNvPr id="2" name="Title 1">
            <a:extLst>
              <a:ext uri="{FF2B5EF4-FFF2-40B4-BE49-F238E27FC236}">
                <a16:creationId xmlns:a16="http://schemas.microsoft.com/office/drawing/2014/main" id="{41ACD61E-5D22-05C3-A6A9-CAE46D846AB2}"/>
              </a:ext>
            </a:extLst>
          </p:cNvPr>
          <p:cNvSpPr>
            <a:spLocks noGrp="1"/>
          </p:cNvSpPr>
          <p:nvPr>
            <p:ph type="title"/>
          </p:nvPr>
        </p:nvSpPr>
        <p:spPr/>
        <p:txBody>
          <a:bodyPr/>
          <a:lstStyle/>
          <a:p>
            <a:r>
              <a:rPr lang="en-US"/>
              <a:t>From 11-23-1279-00-coex </a:t>
            </a:r>
          </a:p>
        </p:txBody>
      </p:sp>
      <p:sp>
        <p:nvSpPr>
          <p:cNvPr id="4" name="Slide Number Placeholder 3">
            <a:extLst>
              <a:ext uri="{FF2B5EF4-FFF2-40B4-BE49-F238E27FC236}">
                <a16:creationId xmlns:a16="http://schemas.microsoft.com/office/drawing/2014/main" id="{7E7D1192-23FD-79A0-9D9B-CC222D8C6A6B}"/>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8</a:t>
            </a:fld>
            <a:endParaRPr lang="en-US" dirty="0"/>
          </a:p>
        </p:txBody>
      </p:sp>
      <p:sp>
        <p:nvSpPr>
          <p:cNvPr id="7" name="TextBox 6">
            <a:extLst>
              <a:ext uri="{FF2B5EF4-FFF2-40B4-BE49-F238E27FC236}">
                <a16:creationId xmlns:a16="http://schemas.microsoft.com/office/drawing/2014/main" id="{B9ADD6E3-BDBB-5F66-D8FA-342AA1667D22}"/>
              </a:ext>
            </a:extLst>
          </p:cNvPr>
          <p:cNvSpPr txBox="1"/>
          <p:nvPr/>
        </p:nvSpPr>
        <p:spPr>
          <a:xfrm>
            <a:off x="2104122" y="2498802"/>
            <a:ext cx="587020"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no LBT</a:t>
            </a:r>
          </a:p>
        </p:txBody>
      </p:sp>
      <p:sp>
        <p:nvSpPr>
          <p:cNvPr id="8" name="TextBox 7">
            <a:extLst>
              <a:ext uri="{FF2B5EF4-FFF2-40B4-BE49-F238E27FC236}">
                <a16:creationId xmlns:a16="http://schemas.microsoft.com/office/drawing/2014/main" id="{FFAB1096-3898-9C9D-22B6-E9C77CD150AD}"/>
              </a:ext>
            </a:extLst>
          </p:cNvPr>
          <p:cNvSpPr txBox="1"/>
          <p:nvPr/>
        </p:nvSpPr>
        <p:spPr>
          <a:xfrm>
            <a:off x="6614761" y="2498801"/>
            <a:ext cx="426719"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LBT</a:t>
            </a:r>
          </a:p>
        </p:txBody>
      </p:sp>
      <p:sp>
        <p:nvSpPr>
          <p:cNvPr id="10" name="TextBox 9">
            <a:extLst>
              <a:ext uri="{FF2B5EF4-FFF2-40B4-BE49-F238E27FC236}">
                <a16:creationId xmlns:a16="http://schemas.microsoft.com/office/drawing/2014/main" id="{52E04056-4DEF-9B83-52CD-B09A5FE42337}"/>
              </a:ext>
            </a:extLst>
          </p:cNvPr>
          <p:cNvSpPr txBox="1"/>
          <p:nvPr/>
        </p:nvSpPr>
        <p:spPr>
          <a:xfrm>
            <a:off x="3666515" y="1484883"/>
            <a:ext cx="1734769"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NB-UWB / NBFH in 40 MHz</a:t>
            </a:r>
          </a:p>
        </p:txBody>
      </p:sp>
      <p:sp>
        <p:nvSpPr>
          <p:cNvPr id="5" name="TextBox 4">
            <a:extLst>
              <a:ext uri="{FF2B5EF4-FFF2-40B4-BE49-F238E27FC236}">
                <a16:creationId xmlns:a16="http://schemas.microsoft.com/office/drawing/2014/main" id="{50C53AE4-665E-9A72-F262-9F36A7A0264D}"/>
              </a:ext>
            </a:extLst>
          </p:cNvPr>
          <p:cNvSpPr txBox="1"/>
          <p:nvPr/>
        </p:nvSpPr>
        <p:spPr>
          <a:xfrm>
            <a:off x="2094503" y="5703158"/>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6" name="TextBox 5">
            <a:extLst>
              <a:ext uri="{FF2B5EF4-FFF2-40B4-BE49-F238E27FC236}">
                <a16:creationId xmlns:a16="http://schemas.microsoft.com/office/drawing/2014/main" id="{58012C31-462C-FD0A-49EA-F7F2BF6977D8}"/>
              </a:ext>
            </a:extLst>
          </p:cNvPr>
          <p:cNvSpPr txBox="1"/>
          <p:nvPr/>
        </p:nvSpPr>
        <p:spPr>
          <a:xfrm>
            <a:off x="6566061" y="5739162"/>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Tree>
    <p:extLst>
      <p:ext uri="{BB962C8B-B14F-4D97-AF65-F5344CB8AC3E}">
        <p14:creationId xmlns:p14="http://schemas.microsoft.com/office/powerpoint/2010/main" val="99084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9295-54A0-823B-06C0-B1A71B0957F9}"/>
              </a:ext>
            </a:extLst>
          </p:cNvPr>
          <p:cNvSpPr>
            <a:spLocks noGrp="1"/>
          </p:cNvSpPr>
          <p:nvPr>
            <p:ph type="title"/>
          </p:nvPr>
        </p:nvSpPr>
        <p:spPr/>
        <p:txBody>
          <a:bodyPr/>
          <a:lstStyle/>
          <a:p>
            <a:r>
              <a:rPr lang="en-US"/>
              <a:t>From 11-24-0122-00-coex</a:t>
            </a:r>
          </a:p>
        </p:txBody>
      </p:sp>
      <p:sp>
        <p:nvSpPr>
          <p:cNvPr id="3" name="Slide Number Placeholder 2">
            <a:extLst>
              <a:ext uri="{FF2B5EF4-FFF2-40B4-BE49-F238E27FC236}">
                <a16:creationId xmlns:a16="http://schemas.microsoft.com/office/drawing/2014/main" id="{DDB6236E-9D03-A744-D78D-5B80511AE8C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9</a:t>
            </a:fld>
            <a:endParaRPr lang="en-US" dirty="0"/>
          </a:p>
        </p:txBody>
      </p:sp>
      <p:pic>
        <p:nvPicPr>
          <p:cNvPr id="4" name="Picture 3">
            <a:extLst>
              <a:ext uri="{FF2B5EF4-FFF2-40B4-BE49-F238E27FC236}">
                <a16:creationId xmlns:a16="http://schemas.microsoft.com/office/drawing/2014/main" id="{0C5334BB-6C4D-731E-B845-730508ECF059}"/>
              </a:ext>
            </a:extLst>
          </p:cNvPr>
          <p:cNvPicPr>
            <a:picLocks noChangeAspect="1"/>
          </p:cNvPicPr>
          <p:nvPr/>
        </p:nvPicPr>
        <p:blipFill>
          <a:blip r:embed="rId2"/>
          <a:stretch>
            <a:fillRect/>
          </a:stretch>
        </p:blipFill>
        <p:spPr>
          <a:xfrm>
            <a:off x="4533900" y="2116931"/>
            <a:ext cx="4267200" cy="3200400"/>
          </a:xfrm>
          <a:prstGeom prst="rect">
            <a:avLst/>
          </a:prstGeom>
        </p:spPr>
      </p:pic>
      <p:pic>
        <p:nvPicPr>
          <p:cNvPr id="5" name="Picture 4">
            <a:extLst>
              <a:ext uri="{FF2B5EF4-FFF2-40B4-BE49-F238E27FC236}">
                <a16:creationId xmlns:a16="http://schemas.microsoft.com/office/drawing/2014/main" id="{928708F8-8334-EF76-6733-CD1EE0586FD2}"/>
              </a:ext>
            </a:extLst>
          </p:cNvPr>
          <p:cNvPicPr>
            <a:picLocks noChangeAspect="1"/>
          </p:cNvPicPr>
          <p:nvPr/>
        </p:nvPicPr>
        <p:blipFill>
          <a:blip r:embed="rId3"/>
          <a:stretch>
            <a:fillRect/>
          </a:stretch>
        </p:blipFill>
        <p:spPr>
          <a:xfrm>
            <a:off x="283464" y="2116931"/>
            <a:ext cx="4267200" cy="3200400"/>
          </a:xfrm>
          <a:prstGeom prst="rect">
            <a:avLst/>
          </a:prstGeom>
        </p:spPr>
      </p:pic>
      <p:sp>
        <p:nvSpPr>
          <p:cNvPr id="6" name="TextBox 5">
            <a:extLst>
              <a:ext uri="{FF2B5EF4-FFF2-40B4-BE49-F238E27FC236}">
                <a16:creationId xmlns:a16="http://schemas.microsoft.com/office/drawing/2014/main" id="{36DD9A27-8AF2-872E-8F0F-4627C98FA8BC}"/>
              </a:ext>
            </a:extLst>
          </p:cNvPr>
          <p:cNvSpPr txBox="1"/>
          <p:nvPr/>
        </p:nvSpPr>
        <p:spPr>
          <a:xfrm>
            <a:off x="4106167" y="1484883"/>
            <a:ext cx="93166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NBFH / Wi-Fi</a:t>
            </a:r>
          </a:p>
        </p:txBody>
      </p:sp>
      <p:sp>
        <p:nvSpPr>
          <p:cNvPr id="8" name="TextBox 7">
            <a:extLst>
              <a:ext uri="{FF2B5EF4-FFF2-40B4-BE49-F238E27FC236}">
                <a16:creationId xmlns:a16="http://schemas.microsoft.com/office/drawing/2014/main" id="{7854DE65-B025-92D8-D0AC-EAEE627E9F81}"/>
              </a:ext>
            </a:extLst>
          </p:cNvPr>
          <p:cNvSpPr txBox="1"/>
          <p:nvPr/>
        </p:nvSpPr>
        <p:spPr>
          <a:xfrm>
            <a:off x="2104122" y="2745024"/>
            <a:ext cx="587020"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no LBT</a:t>
            </a:r>
          </a:p>
        </p:txBody>
      </p:sp>
      <p:sp>
        <p:nvSpPr>
          <p:cNvPr id="9" name="TextBox 8">
            <a:extLst>
              <a:ext uri="{FF2B5EF4-FFF2-40B4-BE49-F238E27FC236}">
                <a16:creationId xmlns:a16="http://schemas.microsoft.com/office/drawing/2014/main" id="{ACE66122-E8D8-3C1E-C997-F018459B625C}"/>
              </a:ext>
            </a:extLst>
          </p:cNvPr>
          <p:cNvSpPr txBox="1"/>
          <p:nvPr/>
        </p:nvSpPr>
        <p:spPr>
          <a:xfrm>
            <a:off x="6614761" y="2745023"/>
            <a:ext cx="426719"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LBT</a:t>
            </a:r>
          </a:p>
        </p:txBody>
      </p:sp>
      <p:sp>
        <p:nvSpPr>
          <p:cNvPr id="10" name="TextBox 9">
            <a:extLst>
              <a:ext uri="{FF2B5EF4-FFF2-40B4-BE49-F238E27FC236}">
                <a16:creationId xmlns:a16="http://schemas.microsoft.com/office/drawing/2014/main" id="{383FB84B-60DC-46A1-D13D-9782A18EDAF1}"/>
              </a:ext>
            </a:extLst>
          </p:cNvPr>
          <p:cNvSpPr txBox="1"/>
          <p:nvPr/>
        </p:nvSpPr>
        <p:spPr>
          <a:xfrm>
            <a:off x="3743908" y="3213075"/>
            <a:ext cx="391454" cy="200055"/>
          </a:xfrm>
          <a:prstGeom prst="rect">
            <a:avLst/>
          </a:prstGeom>
          <a:noFill/>
        </p:spPr>
        <p:txBody>
          <a:bodyPr wrap="none" rtlCol="0">
            <a:spAutoFit/>
          </a:bodyPr>
          <a:lstStyle/>
          <a:p>
            <a:pPr algn="ctr"/>
            <a:r>
              <a:rPr lang="en-US" sz="700">
                <a:latin typeface="Times New Roman" panose="02020603050405020304" pitchFamily="18" charset="0"/>
                <a:cs typeface="Times New Roman" panose="02020603050405020304" pitchFamily="18" charset="0"/>
              </a:rPr>
              <a:t>glitch</a:t>
            </a:r>
          </a:p>
        </p:txBody>
      </p:sp>
      <p:sp>
        <p:nvSpPr>
          <p:cNvPr id="7" name="TextBox 6">
            <a:extLst>
              <a:ext uri="{FF2B5EF4-FFF2-40B4-BE49-F238E27FC236}">
                <a16:creationId xmlns:a16="http://schemas.microsoft.com/office/drawing/2014/main" id="{43FD9660-62C0-228C-2F0F-715AB15244ED}"/>
              </a:ext>
            </a:extLst>
          </p:cNvPr>
          <p:cNvSpPr txBox="1"/>
          <p:nvPr/>
        </p:nvSpPr>
        <p:spPr>
          <a:xfrm>
            <a:off x="2094503" y="5703158"/>
            <a:ext cx="606256"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no LBT</a:t>
            </a:r>
          </a:p>
        </p:txBody>
      </p:sp>
      <p:sp>
        <p:nvSpPr>
          <p:cNvPr id="11" name="TextBox 10">
            <a:extLst>
              <a:ext uri="{FF2B5EF4-FFF2-40B4-BE49-F238E27FC236}">
                <a16:creationId xmlns:a16="http://schemas.microsoft.com/office/drawing/2014/main" id="{AD986633-F596-9FE0-EF40-65F0163AE988}"/>
              </a:ext>
            </a:extLst>
          </p:cNvPr>
          <p:cNvSpPr txBox="1"/>
          <p:nvPr/>
        </p:nvSpPr>
        <p:spPr>
          <a:xfrm>
            <a:off x="6566061" y="5739162"/>
            <a:ext cx="439544" cy="246221"/>
          </a:xfrm>
          <a:prstGeom prst="rect">
            <a:avLst/>
          </a:prstGeom>
          <a:noFill/>
        </p:spPr>
        <p:txBody>
          <a:bodyPr wrap="none" rtlCol="0">
            <a:spAutoFit/>
          </a:bodyPr>
          <a:lstStyle/>
          <a:p>
            <a:pPr algn="ctr"/>
            <a:r>
              <a:rPr lang="en-US" sz="1000" b="1">
                <a:latin typeface="Times New Roman" panose="02020603050405020304" pitchFamily="18" charset="0"/>
                <a:cs typeface="Times New Roman" panose="02020603050405020304" pitchFamily="18" charset="0"/>
              </a:rPr>
              <a:t>LBT</a:t>
            </a:r>
          </a:p>
        </p:txBody>
      </p:sp>
    </p:spTree>
    <p:extLst>
      <p:ext uri="{BB962C8B-B14F-4D97-AF65-F5344CB8AC3E}">
        <p14:creationId xmlns:p14="http://schemas.microsoft.com/office/powerpoint/2010/main" val="2664711613"/>
      </p:ext>
    </p:extLst>
  </p:cSld>
  <p:clrMapOvr>
    <a:masterClrMapping/>
  </p:clrMapOvr>
</p:sld>
</file>

<file path=ppt/theme/theme1.xml><?xml version="1.0" encoding="utf-8"?>
<a:theme xmlns:a="http://schemas.openxmlformats.org/drawingml/2006/main" name="Exten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QualcommTagPolicy" staticId="0x01010001C8FFCFE5539B4F95C9BBFD1E8D37C3" UniqueId="a253d69b-3fef-43a0-a5c4-4d62eb166b7c">
      <p:Name>Qualcomm Tagging Policy</p:Name>
      <p:Description>Qualcomm Custom Policy for Tagging</p:Description>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C8FFCFE5539B4F95C9BBFD1E8D37C3" ma:contentTypeVersion="7" ma:contentTypeDescription="Create a new document." ma:contentTypeScope="" ma:versionID="02819f028e000f5c3ca8451d6cad740b">
  <xsd:schema xmlns:xsd="http://www.w3.org/2001/XMLSchema" xmlns:xs="http://www.w3.org/2001/XMLSchema" xmlns:p="http://schemas.microsoft.com/office/2006/metadata/properties" xmlns:ns1="http://schemas.microsoft.com/sharepoint/v3" xmlns:ns2="aa21d8ab-c51c-4ace-8c54-d3ccf266cfba" targetNamespace="http://schemas.microsoft.com/office/2006/metadata/properties" ma:root="true" ma:fieldsID="20298ac77d39a9d1740f83cbbd3bfd61" ns1:_="" ns2:_="">
    <xsd:import namespace="http://schemas.microsoft.com/sharepoint/v3"/>
    <xsd:import namespace="aa21d8ab-c51c-4ace-8c54-d3ccf266cfba"/>
    <xsd:element name="properties">
      <xsd:complexType>
        <xsd:sequence>
          <xsd:element name="documentManagement">
            <xsd:complexType>
              <xsd:all>
                <xsd:element ref="ns1:_dlc_Exempt" minOccurs="0"/>
                <xsd:element ref="ns2:QBU"/>
                <xsd:element ref="ns2:QDEP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21d8ab-c51c-4ace-8c54-d3ccf266cfba" elementFormDefault="qualified">
    <xsd:import namespace="http://schemas.microsoft.com/office/2006/documentManagement/types"/>
    <xsd:import namespace="http://schemas.microsoft.com/office/infopath/2007/PartnerControls"/>
    <xsd:element name="QBU" ma:index="9" ma:displayName="Qualcomm Business Unit" ma:default="Corporate" ma:internalName="QBU" ma:readOnly="true">
      <xsd:simpleType>
        <xsd:restriction base="dms:Text"/>
      </xsd:simpleType>
    </xsd:element>
    <xsd:element name="QDEPT" ma:index="10" ma:displayName="Qualcomm Department" ma:default="Corporate-RD" ma:internalName="QDEPT"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0D768F-5D61-47B8-AF08-86404C7CA922}">
  <ds:schemaRefs>
    <ds:schemaRef ds:uri="office.server.policy"/>
  </ds:schemaRefs>
</ds:datastoreItem>
</file>

<file path=customXml/itemProps2.xml><?xml version="1.0" encoding="utf-8"?>
<ds:datastoreItem xmlns:ds="http://schemas.openxmlformats.org/officeDocument/2006/customXml" ds:itemID="{ABFD3F03-7024-47F4-B7B1-5F6419EA3B10}">
  <ds:schemaRefs>
    <ds:schemaRef ds:uri="http://schemas.microsoft.com/sharepoint/v3/contenttype/forms"/>
  </ds:schemaRefs>
</ds:datastoreItem>
</file>

<file path=customXml/itemProps3.xml><?xml version="1.0" encoding="utf-8"?>
<ds:datastoreItem xmlns:ds="http://schemas.openxmlformats.org/officeDocument/2006/customXml" ds:itemID="{57BD1C03-3B4B-42FE-85B5-0F93CE63E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21d8ab-c51c-4ace-8c54-d3ccf266c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60849EC-424C-49BC-A5A5-D4D263B72142}">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256847</TotalTime>
  <Words>1398</Words>
  <Application>Microsoft Office PowerPoint</Application>
  <PresentationFormat>Custom</PresentationFormat>
  <Paragraphs>260</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Extend Submission Template</vt:lpstr>
      <vt:lpstr>NB simulation results comparison</vt:lpstr>
      <vt:lpstr>Introduction</vt:lpstr>
      <vt:lpstr>From 11-23-0877-00-coex</vt:lpstr>
      <vt:lpstr>From 11-23-1622-00-coex </vt:lpstr>
      <vt:lpstr>From 11-23-1503-00-coex </vt:lpstr>
      <vt:lpstr>From 11-23-1259-01-coex</vt:lpstr>
      <vt:lpstr>From 11-23-1279-00-coex</vt:lpstr>
      <vt:lpstr>From 11-23-1279-00-coex </vt:lpstr>
      <vt:lpstr>From 11-24-0122-00-coex</vt:lpstr>
      <vt:lpstr>From 11-24-0122-00-coex</vt:lpstr>
      <vt:lpstr>From 11-23-1622-00-coex</vt:lpstr>
      <vt:lpstr>From 11-23-1999-00-coex</vt:lpstr>
      <vt:lpstr>Conclusions</vt:lpstr>
      <vt:lpstr>Conclusions</vt:lpstr>
      <vt:lpstr>Strawpoll</vt:lpstr>
      <vt:lpstr>Appendix: simulation details</vt:lpstr>
      <vt:lpstr>From 11-23-1259-01-coex (Meta)</vt:lpstr>
      <vt:lpstr>Scenario</vt:lpstr>
      <vt:lpstr>From 11-23-0877-00-coex (Apple)</vt:lpstr>
      <vt:lpstr>11-23-0453-00-coex-nb-overview – Slide 14 / 15</vt:lpstr>
      <vt:lpstr>From 11-23-1622-00-coex (Qualcomm)</vt:lpstr>
      <vt:lpstr>Wi-Fi / NBFH simulation parameters – Beacon Rx</vt:lpstr>
      <vt:lpstr>Wi-Fi / NBFH topology – Beacon Rx</vt:lpstr>
      <vt:lpstr>BT isochronous audio illustration</vt:lpstr>
      <vt:lpstr>From 11-23-1503-00-coex (Intel)</vt:lpstr>
      <vt:lpstr>Simulation setup</vt:lpstr>
      <vt:lpstr>Wi-Fi + Multiple Bluetooth</vt:lpstr>
      <vt:lpstr>References</vt:lpstr>
      <vt:lpstr>References</vt:lpstr>
    </vt:vector>
  </TitlesOfParts>
  <Manager/>
  <Company>Qualcomm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NBFH coexistence with Wi-Fi</dc:title>
  <dc:subject/>
  <dc:creator>Menzo Wentink</dc:creator>
  <cp:keywords/>
  <dc:description/>
  <cp:lastModifiedBy>Carlos Aldana</cp:lastModifiedBy>
  <cp:revision>5216</cp:revision>
  <dcterms:created xsi:type="dcterms:W3CDTF">2008-10-07T17:07:33Z</dcterms:created>
  <dcterms:modified xsi:type="dcterms:W3CDTF">2024-01-16T20:11:09Z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0x01010001C8FFCFE5539B4F95C9BBFD1E8D37C3</vt:lpwstr>
  </property>
</Properties>
</file>