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1033" r:id="rId4"/>
    <p:sldId id="262" r:id="rId5"/>
    <p:sldId id="274" r:id="rId6"/>
    <p:sldId id="1022" r:id="rId7"/>
    <p:sldId id="1021" r:id="rId8"/>
    <p:sldId id="1020" r:id="rId9"/>
    <p:sldId id="1015" r:id="rId10"/>
    <p:sldId id="1023" r:id="rId11"/>
    <p:sldId id="1024" r:id="rId12"/>
    <p:sldId id="1025" r:id="rId13"/>
    <p:sldId id="1026" r:id="rId14"/>
    <p:sldId id="1027" r:id="rId15"/>
    <p:sldId id="1028" r:id="rId16"/>
    <p:sldId id="1029" r:id="rId17"/>
    <p:sldId id="1031" r:id="rId18"/>
    <p:sldId id="1032" r:id="rId19"/>
    <p:sldId id="264" r:id="rId20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92403C-F437-4321-933E-3D13DAA6732F}" v="4" dt="2024-01-18T15:09:04.0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59" autoAdjust="0"/>
    <p:restoredTop sz="94660"/>
  </p:normalViewPr>
  <p:slideViewPr>
    <p:cSldViewPr>
      <p:cViewPr varScale="1">
        <p:scale>
          <a:sx n="98" d="100"/>
          <a:sy n="98" d="100"/>
        </p:scale>
        <p:origin x="198" y="90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os Rios" userId="259fa1cc625225d5" providerId="LiveId" clId="{D292403C-F437-4321-933E-3D13DAA6732F}"/>
    <pc:docChg chg="custSel modSld modMainMaster">
      <pc:chgData name="Carlos Rios" userId="259fa1cc625225d5" providerId="LiveId" clId="{D292403C-F437-4321-933E-3D13DAA6732F}" dt="2024-01-18T15:12:02.675" v="312" actId="20577"/>
      <pc:docMkLst>
        <pc:docMk/>
      </pc:docMkLst>
      <pc:sldChg chg="modSp mod">
        <pc:chgData name="Carlos Rios" userId="259fa1cc625225d5" providerId="LiveId" clId="{D292403C-F437-4321-933E-3D13DAA6732F}" dt="2024-01-18T15:03:50.613" v="241" actId="20577"/>
        <pc:sldMkLst>
          <pc:docMk/>
          <pc:sldMk cId="0" sldId="256"/>
        </pc:sldMkLst>
        <pc:spChg chg="mod">
          <ac:chgData name="Carlos Rios" userId="259fa1cc625225d5" providerId="LiveId" clId="{D292403C-F437-4321-933E-3D13DAA6732F}" dt="2024-01-18T15:03:50.613" v="241" actId="20577"/>
          <ac:spMkLst>
            <pc:docMk/>
            <pc:sldMk cId="0" sldId="256"/>
            <ac:spMk id="3074" creationId="{00000000-0000-0000-0000-000000000000}"/>
          </ac:spMkLst>
        </pc:spChg>
      </pc:sldChg>
      <pc:sldChg chg="modSp mod">
        <pc:chgData name="Carlos Rios" userId="259fa1cc625225d5" providerId="LiveId" clId="{D292403C-F437-4321-933E-3D13DAA6732F}" dt="2024-01-18T15:01:29.210" v="240" actId="255"/>
        <pc:sldMkLst>
          <pc:docMk/>
          <pc:sldMk cId="0" sldId="264"/>
        </pc:sldMkLst>
        <pc:spChg chg="mod">
          <ac:chgData name="Carlos Rios" userId="259fa1cc625225d5" providerId="LiveId" clId="{D292403C-F437-4321-933E-3D13DAA6732F}" dt="2024-01-18T15:01:29.210" v="240" actId="255"/>
          <ac:spMkLst>
            <pc:docMk/>
            <pc:sldMk cId="0" sldId="264"/>
            <ac:spMk id="2" creationId="{00000000-0000-0000-0000-000000000000}"/>
          </ac:spMkLst>
        </pc:spChg>
      </pc:sldChg>
      <pc:sldChg chg="modSp mod">
        <pc:chgData name="Carlos Rios" userId="259fa1cc625225d5" providerId="LiveId" clId="{D292403C-F437-4321-933E-3D13DAA6732F}" dt="2024-01-18T14:49:36.470" v="154" actId="1038"/>
        <pc:sldMkLst>
          <pc:docMk/>
          <pc:sldMk cId="137800434" sldId="274"/>
        </pc:sldMkLst>
        <pc:spChg chg="mod">
          <ac:chgData name="Carlos Rios" userId="259fa1cc625225d5" providerId="LiveId" clId="{D292403C-F437-4321-933E-3D13DAA6732F}" dt="2024-01-18T14:49:36.470" v="154" actId="1038"/>
          <ac:spMkLst>
            <pc:docMk/>
            <pc:sldMk cId="137800434" sldId="274"/>
            <ac:spMk id="17" creationId="{5AC2720A-4D9E-CDFF-71CD-26872714E201}"/>
          </ac:spMkLst>
        </pc:spChg>
        <pc:grpChg chg="mod">
          <ac:chgData name="Carlos Rios" userId="259fa1cc625225d5" providerId="LiveId" clId="{D292403C-F437-4321-933E-3D13DAA6732F}" dt="2024-01-18T14:49:13.471" v="146" actId="1076"/>
          <ac:grpSpMkLst>
            <pc:docMk/>
            <pc:sldMk cId="137800434" sldId="274"/>
            <ac:grpSpMk id="43" creationId="{61A7D8A9-BC6F-5AD6-F65F-5878F2F994AC}"/>
          </ac:grpSpMkLst>
        </pc:grpChg>
        <pc:picChg chg="mod">
          <ac:chgData name="Carlos Rios" userId="259fa1cc625225d5" providerId="LiveId" clId="{D292403C-F437-4321-933E-3D13DAA6732F}" dt="2024-01-18T14:49:36.470" v="154" actId="1038"/>
          <ac:picMkLst>
            <pc:docMk/>
            <pc:sldMk cId="137800434" sldId="274"/>
            <ac:picMk id="46" creationId="{675D30B3-4CE7-F6E5-28FA-29AD5AC122C2}"/>
          </ac:picMkLst>
        </pc:picChg>
      </pc:sldChg>
      <pc:sldChg chg="modSp mod">
        <pc:chgData name="Carlos Rios" userId="259fa1cc625225d5" providerId="LiveId" clId="{D292403C-F437-4321-933E-3D13DAA6732F}" dt="2024-01-18T15:12:02.675" v="312" actId="20577"/>
        <pc:sldMkLst>
          <pc:docMk/>
          <pc:sldMk cId="4046853377" sldId="1022"/>
        </pc:sldMkLst>
        <pc:spChg chg="mod">
          <ac:chgData name="Carlos Rios" userId="259fa1cc625225d5" providerId="LiveId" clId="{D292403C-F437-4321-933E-3D13DAA6732F}" dt="2024-01-18T15:12:02.675" v="312" actId="20577"/>
          <ac:spMkLst>
            <pc:docMk/>
            <pc:sldMk cId="4046853377" sldId="1022"/>
            <ac:spMk id="9218" creationId="{00000000-0000-0000-0000-000000000000}"/>
          </ac:spMkLst>
        </pc:spChg>
      </pc:sldChg>
      <pc:sldChg chg="addSp modSp mod">
        <pc:chgData name="Carlos Rios" userId="259fa1cc625225d5" providerId="LiveId" clId="{D292403C-F437-4321-933E-3D13DAA6732F}" dt="2024-01-18T14:53:55.471" v="196" actId="20577"/>
        <pc:sldMkLst>
          <pc:docMk/>
          <pc:sldMk cId="552069216" sldId="1031"/>
        </pc:sldMkLst>
        <pc:spChg chg="add mod">
          <ac:chgData name="Carlos Rios" userId="259fa1cc625225d5" providerId="LiveId" clId="{D292403C-F437-4321-933E-3D13DAA6732F}" dt="2024-01-18T14:52:30.219" v="168"/>
          <ac:spMkLst>
            <pc:docMk/>
            <pc:sldMk cId="552069216" sldId="1031"/>
            <ac:spMk id="2" creationId="{C7EF58F7-34DC-D0E7-7044-8082441D5965}"/>
          </ac:spMkLst>
        </pc:spChg>
        <pc:spChg chg="mod">
          <ac:chgData name="Carlos Rios" userId="259fa1cc625225d5" providerId="LiveId" clId="{D292403C-F437-4321-933E-3D13DAA6732F}" dt="2024-01-18T14:52:01.249" v="167" actId="1076"/>
          <ac:spMkLst>
            <pc:docMk/>
            <pc:sldMk cId="552069216" sldId="1031"/>
            <ac:spMk id="8" creationId="{34939F77-44FF-096E-ABE2-01BC1E0D6EA6}"/>
          </ac:spMkLst>
        </pc:spChg>
        <pc:spChg chg="mod">
          <ac:chgData name="Carlos Rios" userId="259fa1cc625225d5" providerId="LiveId" clId="{D292403C-F437-4321-933E-3D13DAA6732F}" dt="2024-01-18T14:53:55.471" v="196" actId="20577"/>
          <ac:spMkLst>
            <pc:docMk/>
            <pc:sldMk cId="552069216" sldId="1031"/>
            <ac:spMk id="9218" creationId="{00000000-0000-0000-0000-000000000000}"/>
          </ac:spMkLst>
        </pc:spChg>
        <pc:graphicFrameChg chg="mod modGraphic">
          <ac:chgData name="Carlos Rios" userId="259fa1cc625225d5" providerId="LiveId" clId="{D292403C-F437-4321-933E-3D13DAA6732F}" dt="2024-01-18T14:51:51.841" v="166" actId="1076"/>
          <ac:graphicFrameMkLst>
            <pc:docMk/>
            <pc:sldMk cId="552069216" sldId="1031"/>
            <ac:graphicFrameMk id="9" creationId="{8C08E7E4-4DC8-9F2A-A5F2-3F30B88C0330}"/>
          </ac:graphicFrameMkLst>
        </pc:graphicFrameChg>
      </pc:sldChg>
      <pc:sldChg chg="modSp mod">
        <pc:chgData name="Carlos Rios" userId="259fa1cc625225d5" providerId="LiveId" clId="{D292403C-F437-4321-933E-3D13DAA6732F}" dt="2024-01-18T14:54:57.008" v="205" actId="1076"/>
        <pc:sldMkLst>
          <pc:docMk/>
          <pc:sldMk cId="1554962912" sldId="1032"/>
        </pc:sldMkLst>
        <pc:spChg chg="mod">
          <ac:chgData name="Carlos Rios" userId="259fa1cc625225d5" providerId="LiveId" clId="{D292403C-F437-4321-933E-3D13DAA6732F}" dt="2024-01-18T14:54:57.008" v="205" actId="1076"/>
          <ac:spMkLst>
            <pc:docMk/>
            <pc:sldMk cId="1554962912" sldId="1032"/>
            <ac:spMk id="2" creationId="{357FD5B7-DA2A-F4AE-48A7-7CC967D6D577}"/>
          </ac:spMkLst>
        </pc:spChg>
      </pc:sldChg>
      <pc:sldChg chg="modSp mod">
        <pc:chgData name="Carlos Rios" userId="259fa1cc625225d5" providerId="LiveId" clId="{D292403C-F437-4321-933E-3D13DAA6732F}" dt="2024-01-18T15:05:51.346" v="256" actId="20577"/>
        <pc:sldMkLst>
          <pc:docMk/>
          <pc:sldMk cId="2147201096" sldId="1033"/>
        </pc:sldMkLst>
        <pc:spChg chg="mod">
          <ac:chgData name="Carlos Rios" userId="259fa1cc625225d5" providerId="LiveId" clId="{D292403C-F437-4321-933E-3D13DAA6732F}" dt="2024-01-18T15:05:51.346" v="256" actId="20577"/>
          <ac:spMkLst>
            <pc:docMk/>
            <pc:sldMk cId="2147201096" sldId="1033"/>
            <ac:spMk id="9" creationId="{61585A01-2944-E790-1A97-26917632F1CB}"/>
          </ac:spMkLst>
        </pc:spChg>
      </pc:sldChg>
      <pc:sldMasterChg chg="modSp mod">
        <pc:chgData name="Carlos Rios" userId="259fa1cc625225d5" providerId="LiveId" clId="{D292403C-F437-4321-933E-3D13DAA6732F}" dt="2024-01-18T14:40:19.123" v="0" actId="20577"/>
        <pc:sldMasterMkLst>
          <pc:docMk/>
          <pc:sldMasterMk cId="0" sldId="2147483648"/>
        </pc:sldMasterMkLst>
        <pc:spChg chg="mod">
          <ac:chgData name="Carlos Rios" userId="259fa1cc625225d5" providerId="LiveId" clId="{D292403C-F437-4321-933E-3D13DAA6732F}" dt="2024-01-18T14:40:19.123" v="0" actId="20577"/>
          <ac:spMkLst>
            <pc:docMk/>
            <pc:sldMasterMk cId="0" sldId="2147483648"/>
            <ac:spMk id="10" creationId="{00000000-0000-0000-0000-000000000000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10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5168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11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373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12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117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941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4881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96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050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17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1258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18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791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19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3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06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5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56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39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7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81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8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987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9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653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January 2024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January 2024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802.11-24/0041r7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9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28.png"/><Relationship Id="rId4" Type="http://schemas.openxmlformats.org/officeDocument/2006/relationships/image" Target="../media/image30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28.png"/><Relationship Id="rId4" Type="http://schemas.openxmlformats.org/officeDocument/2006/relationships/image" Target="../media/image34.pn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7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28.png"/><Relationship Id="rId4" Type="http://schemas.openxmlformats.org/officeDocument/2006/relationships/image" Target="../media/image38.pn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28.png"/><Relationship Id="rId4" Type="http://schemas.openxmlformats.org/officeDocument/2006/relationships/image" Target="../media/image42.png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28.png"/><Relationship Id="rId5" Type="http://schemas.openxmlformats.org/officeDocument/2006/relationships/image" Target="../media/image47.png"/><Relationship Id="rId10" Type="http://schemas.openxmlformats.org/officeDocument/2006/relationships/image" Target="../media/image27.png"/><Relationship Id="rId4" Type="http://schemas.openxmlformats.org/officeDocument/2006/relationships/image" Target="../media/image46.png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DPWiFi MATLAB Validation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1463675"/>
            <a:ext cx="10475384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2024-01-18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916602"/>
              </p:ext>
            </p:extLst>
          </p:nvPr>
        </p:nvGraphicFramePr>
        <p:xfrm>
          <a:off x="993775" y="2416175"/>
          <a:ext cx="10244138" cy="249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42994" imgH="2544564" progId="Word.Document.8">
                  <p:embed/>
                </p:oleObj>
              </mc:Choice>
              <mc:Fallback>
                <p:oleObj name="Document" r:id="rId3" imgW="10442994" imgH="2544564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2416175"/>
                        <a:ext cx="10244138" cy="2493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1143000" y="1200778"/>
            <a:ext cx="9749692" cy="5137301"/>
          </a:xfrm>
          <a:ln/>
        </p:spPr>
        <p:txBody>
          <a:bodyPr/>
          <a:lstStyle/>
          <a:p>
            <a:pPr marL="233363" indent="-2333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TWI is currently executing the entire DPWiFi TRX Validation Plan of Slide 6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kern="0" dirty="0">
                <a:solidFill>
                  <a:schemeClr val="tx1"/>
                </a:solidFill>
                <a:effectLst/>
              </a:rPr>
              <a:t>However,  the key “Will DPWiFi work for FWA?” question has already been settled:</a:t>
            </a:r>
          </a:p>
          <a:p>
            <a:pPr marL="231775" lvl="1" indent="0">
              <a:spcBef>
                <a:spcPts val="0"/>
              </a:spcBef>
            </a:pPr>
            <a:r>
              <a:rPr lang="en-US" sz="1800" b="1" dirty="0">
                <a:solidFill>
                  <a:schemeClr val="tx1"/>
                </a:solidFill>
              </a:rPr>
              <a:t>Validation Plan items 1.15 and 2.15 comprise the most extreme DPWiFi-for-FWA corner case</a:t>
            </a:r>
          </a:p>
          <a:p>
            <a:pPr marL="457200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chemeClr val="tx1"/>
                </a:solidFill>
              </a:rPr>
              <a:t>That is, if DPWiFi-32 320 MHz MCS13 works subjected to the full range of channel impairments, then </a:t>
            </a:r>
            <a:br>
              <a:rPr lang="en-US" sz="1600" b="1" i="1" dirty="0">
                <a:solidFill>
                  <a:schemeClr val="tx1"/>
                </a:solidFill>
              </a:rPr>
            </a:br>
            <a:r>
              <a:rPr lang="en-US" sz="1600" b="1" i="1" dirty="0">
                <a:solidFill>
                  <a:schemeClr val="tx1"/>
                </a:solidFill>
              </a:rPr>
              <a:t>ALL OTHER DPWiFi MIMO order, bandwidth and MCS combinations will ALSO work</a:t>
            </a:r>
          </a:p>
          <a:p>
            <a:pPr marL="457200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chemeClr val="tx1"/>
                </a:solidFill>
              </a:rPr>
              <a:t>TWI HAS completed items 1.15/2.15 DP-32 320 MHz MCS13 MATLAB modeling, as summarized below</a:t>
            </a:r>
          </a:p>
          <a:p>
            <a:pPr marL="231775" lvl="2" indent="0">
              <a:spcBef>
                <a:spcPts val="0"/>
              </a:spcBef>
            </a:pPr>
            <a:endParaRPr lang="en-US" sz="800" b="1" dirty="0">
              <a:solidFill>
                <a:schemeClr val="tx1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DPWiFi-32 320 </a:t>
            </a:r>
            <a:r>
              <a:rPr lang="en-US" sz="1800" b="1" kern="0" dirty="0">
                <a:solidFill>
                  <a:schemeClr val="tx1"/>
                </a:solidFill>
                <a:effectLst/>
              </a:rPr>
              <a:t>MHz MCS13 TRX MATLAB Simulink Model</a:t>
            </a:r>
            <a:br>
              <a:rPr lang="en-US" sz="2000" dirty="0">
                <a:solidFill>
                  <a:schemeClr val="tx1"/>
                </a:solidFill>
              </a:rPr>
            </a:br>
            <a:endParaRPr lang="en-US" sz="18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62669-1840-3F63-D1FA-4BB47DC2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GB" sz="2800" dirty="0"/>
              <a:t>DPWiFi TRX Validation</a:t>
            </a:r>
            <a:endParaRPr lang="en-GB" sz="2800" kern="0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5EE9EC-C7C1-2873-9FF9-B2F49B253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6602" y="3276600"/>
            <a:ext cx="7398279" cy="30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7193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60021" y="1205429"/>
            <a:ext cx="9144000" cy="5131355"/>
          </a:xfrm>
          <a:ln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1.	DPWiFi TRX Simulations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1.1	D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PWiFi-32 320 MHz MCS13, ChDp =  0.0</a:t>
            </a:r>
            <a:r>
              <a:rPr lang="en-US" sz="1800" b="1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</a:t>
            </a:r>
            <a:br>
              <a:rPr lang="en-US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62669-1840-3F63-D1FA-4BB47DC2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US" sz="2800" b="1" kern="0" dirty="0">
                <a:solidFill>
                  <a:schemeClr val="tx1"/>
                </a:solidFill>
                <a:effectLst/>
              </a:rPr>
              <a:t>DPWiFi TRX Modeling</a:t>
            </a:r>
            <a:endParaRPr lang="en-GB" sz="2800" kern="0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4F3C623-D025-2C47-9018-92B42FEB18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40"/>
          <a:stretch/>
        </p:blipFill>
        <p:spPr>
          <a:xfrm>
            <a:off x="8402988" y="2408438"/>
            <a:ext cx="2188811" cy="40268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D93E90-1BEA-2513-F72E-B8A71856D0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4061" y="1032603"/>
            <a:ext cx="2213130" cy="12949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4E2F6C-9BB3-5C9D-5E1D-395E0532FE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2988" y="1032604"/>
            <a:ext cx="2188811" cy="13357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7512AD-E380-C563-1B82-FC08F9EF03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1694" y="2373923"/>
            <a:ext cx="6861330" cy="402687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E9469E1-9CD7-9BBE-90C1-6D563E252E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7800" y="2314575"/>
            <a:ext cx="209550" cy="20002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9FBDD1D-1E20-4E4A-0B02-1A8B998F30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8055" y="2305050"/>
            <a:ext cx="247650" cy="20955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E61A2B4-D42E-62BD-0F78-0FA594CA06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2362200"/>
            <a:ext cx="714375" cy="20955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A6FB2E2-52C1-8618-10B0-FBACB696F3C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82000" y="2373923"/>
            <a:ext cx="54292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6568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90600" y="1205429"/>
            <a:ext cx="10012779" cy="5131355"/>
          </a:xfrm>
          <a:ln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1.2	D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PWiFi-32 320 MHz MCS13, ChDp =  1.0</a:t>
            </a:r>
            <a:r>
              <a:rPr lang="en-US" sz="1800" b="1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</a:t>
            </a:r>
            <a:br>
              <a:rPr lang="en-US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7E31A40-28F6-8AD5-8807-3DBCFAD30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5910" y="2418248"/>
            <a:ext cx="2209800" cy="40133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5BEF75-ECB0-0601-586E-2C9475E3D7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2180" y="2384556"/>
            <a:ext cx="6861330" cy="40133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453624-BD85-A346-9BC5-57760DA4D8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1310" y="1045742"/>
            <a:ext cx="2362200" cy="12553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AE4106A-2461-72A3-63C3-F9B2BDA9BE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5910" y="1045742"/>
            <a:ext cx="2209800" cy="125538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F281A42-7559-786A-00E3-D3A5821D8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US" sz="2800" b="1" kern="0" dirty="0">
                <a:solidFill>
                  <a:schemeClr val="tx1"/>
                </a:solidFill>
                <a:effectLst/>
              </a:rPr>
              <a:t>DPWiFi TRX Modeling</a:t>
            </a:r>
            <a:endParaRPr lang="en-GB" sz="2800" kern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840CF5-E72F-ECF9-9C30-8577386A28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7800" y="2314575"/>
            <a:ext cx="209550" cy="2000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70A73C-994E-BD67-6BB8-1083CBF24D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8055" y="2305050"/>
            <a:ext cx="247650" cy="209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3FBBF9-9358-2BC6-2802-DC957DF2FE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2362200"/>
            <a:ext cx="714375" cy="209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5A4402-0224-39F5-7A9E-5A9BC875896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82000" y="2373923"/>
            <a:ext cx="54292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4401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60021" y="1205429"/>
            <a:ext cx="9144000" cy="5131355"/>
          </a:xfrm>
          <a:ln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1.3	D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PWiFi-32 320 MHz MCS13, ChDp =  1.1</a:t>
            </a:r>
            <a:r>
              <a:rPr lang="en-US" sz="1800" b="1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</a:t>
            </a:r>
            <a:br>
              <a:rPr lang="en-US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4B4561-3A27-7C19-696E-19520E7D2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4351" y="1037791"/>
            <a:ext cx="2160683" cy="12951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1B2F96C-955D-B07C-97C1-66D58B4A8B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2372941"/>
            <a:ext cx="2124047" cy="40615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D41291-C22F-31F7-3695-DE001163F2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0" y="1064893"/>
            <a:ext cx="2124047" cy="12771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CBECC9-47B9-C73A-3F6D-305B4EF3BB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7800" y="2342047"/>
            <a:ext cx="6858000" cy="409244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56138AF-8AC1-B23F-F962-16E51EA38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US" sz="2800" b="1" kern="0" dirty="0">
                <a:solidFill>
                  <a:schemeClr val="tx1"/>
                </a:solidFill>
                <a:effectLst/>
              </a:rPr>
              <a:t>DPWiFi TRX Modeling</a:t>
            </a:r>
            <a:endParaRPr lang="en-GB" sz="2800" kern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1B4A79-6564-CB46-144E-DA0271B62F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7800" y="2314575"/>
            <a:ext cx="209550" cy="2000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F80BB3-BA24-307E-6A0E-8ECEED1FDA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8055" y="2305050"/>
            <a:ext cx="247650" cy="209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E88FBE-6313-431E-D49B-A951996519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2342047"/>
            <a:ext cx="714375" cy="2095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7361EB-94CF-5D44-A6AB-E080CF4741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71114" y="2348136"/>
            <a:ext cx="54292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1764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60021" y="1205429"/>
            <a:ext cx="9144000" cy="5131355"/>
          </a:xfrm>
          <a:ln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1.4	D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PWiFi-32 320MHz MCS13, ChDp =  5.0</a:t>
            </a:r>
            <a:r>
              <a:rPr lang="en-US" sz="1800" b="1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</a:t>
            </a:r>
            <a:br>
              <a:rPr lang="en-US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A0D4CC4-CFAA-9C44-BF03-BA860A76A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2354105"/>
            <a:ext cx="2209801" cy="40466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96717B-DD14-CE0F-6CD3-EDFD8053BC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2342047"/>
            <a:ext cx="6858000" cy="40655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65ABAE-847E-7B50-5D33-7C12DF6ADC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058425"/>
            <a:ext cx="2224874" cy="12553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3CE9889-6459-7680-104E-481F5990C56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7617"/>
          <a:stretch/>
        </p:blipFill>
        <p:spPr>
          <a:xfrm>
            <a:off x="8382000" y="1058425"/>
            <a:ext cx="2209800" cy="125538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5636FD3-A923-605E-E1DB-16A560DD3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US" sz="2800" b="1" kern="0" dirty="0">
                <a:solidFill>
                  <a:schemeClr val="tx1"/>
                </a:solidFill>
                <a:effectLst/>
              </a:rPr>
              <a:t>DPWiFi TRX Modeling</a:t>
            </a:r>
            <a:endParaRPr lang="en-GB" sz="2800" kern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3CE1F7-C03F-A321-4CF7-02274E017E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7800" y="2314575"/>
            <a:ext cx="209550" cy="2000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667745-C62C-15CA-4D1A-3E43D6177A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8055" y="2305050"/>
            <a:ext cx="247650" cy="209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9BFF84-43D9-F84F-7262-40AF09068E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2339104"/>
            <a:ext cx="714375" cy="2095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19B67B-2A01-B803-CC0C-C239CE46723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82000" y="2320054"/>
            <a:ext cx="54292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6315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60020" y="1205429"/>
            <a:ext cx="10316521" cy="5131355"/>
          </a:xfrm>
          <a:ln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  <a:tab pos="682625" algn="l"/>
              </a:tabLst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  <a:tab pos="682625" algn="l"/>
              </a:tabLst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  <a:tab pos="682625" algn="l"/>
              </a:tabLst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1.5	D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PWiFi-32 320 MHz MCS13, ChDp =  15.0</a:t>
            </a:r>
            <a:r>
              <a:rPr lang="en-US" sz="1800" b="1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</a:t>
            </a:r>
            <a:br>
              <a:rPr lang="en-US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1539B43-CA5B-C982-1315-EFE3319BA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354105"/>
            <a:ext cx="6858000" cy="40466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9D44CF9-52EE-821E-AC43-B29DE53962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8" y="1066800"/>
            <a:ext cx="2209801" cy="12470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A463BB6-CA2A-36D9-CD3F-8BF4E92D4A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0" y="1057792"/>
            <a:ext cx="2209801" cy="12560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CC8202-5785-A656-C525-D2EFC911CA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0" y="2359128"/>
            <a:ext cx="2177176" cy="404167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F02D6C9-FA91-288D-B75A-013E40146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US" sz="2800" b="1" kern="0" dirty="0">
                <a:solidFill>
                  <a:schemeClr val="tx1"/>
                </a:solidFill>
                <a:effectLst/>
              </a:rPr>
              <a:t>DPWiFi TRX Modeling</a:t>
            </a:r>
            <a:endParaRPr lang="en-GB" sz="2800" kern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0F5BD4-A031-1E90-5AF1-6F9CAE0F7E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7800" y="2314575"/>
            <a:ext cx="209550" cy="2000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24DEFD-F7FF-302D-B0AF-A67E231CE5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8055" y="2305050"/>
            <a:ext cx="247650" cy="209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4CE2DC-C4D2-BA0C-672E-364BD9877A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5998" y="2313810"/>
            <a:ext cx="714375" cy="209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C2EC7D-769A-BD04-9F9D-AE195896AF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3020" y="2307227"/>
            <a:ext cx="54292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8649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60020" y="1205429"/>
            <a:ext cx="10316521" cy="5131355"/>
          </a:xfrm>
          <a:ln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  <a:tab pos="682625" algn="l"/>
              </a:tabLst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  <a:tab pos="682625" algn="l"/>
              </a:tabLst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  <a:tab pos="682625" algn="l"/>
              </a:tabLst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1.6	D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PWiFi-32 320 MHz MCS13, ChDp =  45.0</a:t>
            </a:r>
            <a:r>
              <a:rPr lang="en-US" sz="1800" b="1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</a:t>
            </a:r>
            <a:br>
              <a:rPr lang="en-US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762757" y="6475414"/>
            <a:ext cx="4246027" cy="180975"/>
          </a:xfrm>
        </p:spPr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891BDFB-94B9-5BBF-4BA3-915000F87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009" y="2354105"/>
            <a:ext cx="6857999" cy="40416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B2248C0-511D-0DFB-13D2-2D0E872C46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9393" y="1073009"/>
            <a:ext cx="2205615" cy="12408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F71E28E-134E-B861-8F36-D4CF5E1A49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0" y="1066799"/>
            <a:ext cx="2205615" cy="124701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2EDF6A8-2140-DAA4-B763-08D10389F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US" sz="2800" b="1" kern="0" dirty="0">
                <a:solidFill>
                  <a:schemeClr val="tx1"/>
                </a:solidFill>
                <a:effectLst/>
              </a:rPr>
              <a:t>DPWiFi TRX Modeling</a:t>
            </a:r>
            <a:endParaRPr lang="en-GB" sz="2800" kern="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D6316B7-407D-1644-9DC9-2E85807D72B3}"/>
              </a:ext>
            </a:extLst>
          </p:cNvPr>
          <p:cNvGrpSpPr/>
          <p:nvPr/>
        </p:nvGrpSpPr>
        <p:grpSpPr>
          <a:xfrm>
            <a:off x="8382000" y="2364428"/>
            <a:ext cx="2188157" cy="4041671"/>
            <a:chOff x="8566834" y="2364428"/>
            <a:chExt cx="2188157" cy="404167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EDE63BF-495D-541D-59BA-784B404BC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66834" y="2364428"/>
              <a:ext cx="2188157" cy="404167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CCD15FD-0C46-7282-5711-DB6D39FF3B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22465"/>
            <a:stretch/>
          </p:blipFill>
          <p:spPr>
            <a:xfrm>
              <a:off x="9987066" y="2735386"/>
              <a:ext cx="685800" cy="228600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C9FCA29-9F9D-4D6A-714D-BAA583809F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7800" y="2314575"/>
            <a:ext cx="209550" cy="2000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D6991D-3957-D5FA-37BA-6F9E19334D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18055" y="2305050"/>
            <a:ext cx="247650" cy="2095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30C1A0-0354-790D-DF58-F2BB3D66F55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43625" y="2353341"/>
            <a:ext cx="714375" cy="2095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26E4BD8-E5A3-00CC-C31C-449A847A27D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80196" y="2305050"/>
            <a:ext cx="54292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9430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762000" y="1501298"/>
            <a:ext cx="10831066" cy="4805439"/>
          </a:xfrm>
          <a:ln/>
        </p:spPr>
        <p:txBody>
          <a:bodyPr/>
          <a:lstStyle/>
          <a:p>
            <a:pPr marL="339725" indent="-339725">
              <a:lnSpc>
                <a:spcPct val="100000"/>
              </a:lnSpc>
              <a:spcBef>
                <a:spcPts val="0"/>
              </a:spcBef>
              <a:buAutoNum type="arabicPeriod" startAt="2"/>
              <a:tabLst>
                <a:tab pos="339725" algn="l"/>
              </a:tabLst>
            </a:pPr>
            <a:r>
              <a:rPr lang="en-US" sz="2000" dirty="0">
                <a:solidFill>
                  <a:schemeClr val="tx1"/>
                </a:solidFill>
              </a:rPr>
              <a:t>DPWiFi TRX Modeling- Salient Observations</a:t>
            </a:r>
            <a:br>
              <a:rPr lang="en-US" sz="2000" dirty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  <a:p>
            <a:pPr marL="692150" indent="-692150">
              <a:lnSpc>
                <a:spcPct val="100000"/>
              </a:lnSpc>
              <a:spcBef>
                <a:spcPts val="0"/>
              </a:spcBef>
              <a:buAutoNum type="arabicPeriod" startAt="2"/>
              <a:tabLst>
                <a:tab pos="692150" algn="l"/>
              </a:tabLst>
            </a:pPr>
            <a:endParaRPr lang="en-US" sz="2000" dirty="0">
              <a:solidFill>
                <a:schemeClr val="tx1"/>
              </a:solidFill>
            </a:endParaRPr>
          </a:p>
          <a:p>
            <a:pPr marL="692150" indent="-692150">
              <a:lnSpc>
                <a:spcPct val="100000"/>
              </a:lnSpc>
              <a:spcBef>
                <a:spcPts val="0"/>
              </a:spcBef>
              <a:buAutoNum type="arabicPeriod" startAt="2"/>
              <a:tabLst>
                <a:tab pos="692150" algn="l"/>
              </a:tabLst>
            </a:pPr>
            <a:endParaRPr lang="en-US" sz="2000" dirty="0">
              <a:solidFill>
                <a:schemeClr val="tx1"/>
              </a:solidFill>
            </a:endParaRPr>
          </a:p>
          <a:p>
            <a:pPr marL="692150" indent="-692150">
              <a:lnSpc>
                <a:spcPct val="100000"/>
              </a:lnSpc>
              <a:spcBef>
                <a:spcPts val="0"/>
              </a:spcBef>
              <a:buAutoNum type="arabicPeriod" startAt="2"/>
              <a:tabLst>
                <a:tab pos="692150" algn="l"/>
              </a:tabLst>
            </a:pPr>
            <a:endParaRPr lang="en-US" sz="2000" dirty="0">
              <a:solidFill>
                <a:schemeClr val="tx1"/>
              </a:solidFill>
            </a:endParaRPr>
          </a:p>
          <a:p>
            <a:pPr marL="692150" indent="-692150">
              <a:lnSpc>
                <a:spcPct val="100000"/>
              </a:lnSpc>
              <a:spcBef>
                <a:spcPts val="0"/>
              </a:spcBef>
              <a:buAutoNum type="arabicPeriod" startAt="2"/>
              <a:tabLst>
                <a:tab pos="692150" algn="l"/>
              </a:tabLst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692150" algn="l"/>
              </a:tabLst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692150" algn="l"/>
              </a:tabLst>
            </a:pPr>
            <a:endParaRPr lang="en-US" sz="11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AutoNum type="arabicPeriod" startAt="3"/>
              <a:tabLst>
                <a:tab pos="339725" algn="l"/>
              </a:tabLst>
            </a:pPr>
            <a:r>
              <a:rPr lang="en-US" sz="2000" dirty="0">
                <a:solidFill>
                  <a:schemeClr val="tx1"/>
                </a:solidFill>
              </a:rPr>
              <a:t>   DPWiFi TRX Modeling- Analysis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3.1   DPWiFi is </a:t>
            </a:r>
            <a:r>
              <a:rPr lang="en-US" sz="1600" i="1" dirty="0">
                <a:solidFill>
                  <a:schemeClr val="tx1"/>
                </a:solidFill>
              </a:rPr>
              <a:t>tremendously</a:t>
            </a:r>
            <a:r>
              <a:rPr lang="en-US" sz="1600" dirty="0">
                <a:solidFill>
                  <a:schemeClr val="tx1"/>
                </a:solidFill>
              </a:rPr>
              <a:t> sensitive to propagation channel depolarization, as even slight fog could crash an FWA link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3.2	 Adaptive DPWiFi, however, comprehensively mitigates </a:t>
            </a:r>
            <a:r>
              <a:rPr lang="en-US" sz="1600" i="1" dirty="0">
                <a:solidFill>
                  <a:schemeClr val="tx1"/>
                </a:solidFill>
              </a:rPr>
              <a:t>any</a:t>
            </a:r>
            <a:r>
              <a:rPr lang="en-US" sz="1600" dirty="0">
                <a:solidFill>
                  <a:schemeClr val="tx1"/>
                </a:solidFill>
              </a:rPr>
              <a:t> amount of channel depolarization</a:t>
            </a:r>
            <a:br>
              <a:rPr lang="en-US" sz="1600" dirty="0">
                <a:solidFill>
                  <a:schemeClr val="tx1"/>
                </a:solidFill>
              </a:rPr>
            </a:br>
            <a:endParaRPr lang="en-US" sz="1600" dirty="0">
              <a:solidFill>
                <a:schemeClr val="tx1"/>
              </a:solidFill>
            </a:endParaRPr>
          </a:p>
          <a:p>
            <a:pPr marL="339725" indent="-339725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r>
              <a:rPr lang="en-US" sz="2000" dirty="0">
                <a:solidFill>
                  <a:schemeClr val="tx1"/>
                </a:solidFill>
              </a:rPr>
              <a:t>4.   DPWiFi TRX Modeling- Conclusions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Adaptive DPWiFi (henceforth just “DPWiFi”) represents both an extraordinarily powerful </a:t>
            </a:r>
            <a:r>
              <a:rPr lang="en-US" sz="2000" i="1" dirty="0">
                <a:solidFill>
                  <a:schemeClr val="tx1"/>
                </a:solidFill>
              </a:rPr>
              <a:t>and</a:t>
            </a:r>
            <a:r>
              <a:rPr lang="en-US" sz="2000" dirty="0">
                <a:solidFill>
                  <a:schemeClr val="tx1"/>
                </a:solidFill>
              </a:rPr>
              <a:t> robust TGbn Fixed Wireless Access solution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	 </a:t>
            </a:r>
          </a:p>
          <a:p>
            <a:pPr marL="692150" indent="-692150">
              <a:lnSpc>
                <a:spcPct val="100000"/>
              </a:lnSpc>
              <a:spcBef>
                <a:spcPts val="0"/>
              </a:spcBef>
              <a:buAutoNum type="arabicPeriod" startAt="2"/>
              <a:tabLst>
                <a:tab pos="692150" algn="l"/>
              </a:tabLst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682625" algn="l"/>
              </a:tabLst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4939F77-44FF-096E-ABE2-01BC1E0D6EA6}"/>
              </a:ext>
            </a:extLst>
          </p:cNvPr>
          <p:cNvSpPr txBox="1">
            <a:spLocks/>
          </p:cNvSpPr>
          <p:nvPr/>
        </p:nvSpPr>
        <p:spPr bwMode="auto">
          <a:xfrm>
            <a:off x="915458" y="653742"/>
            <a:ext cx="103610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 dirty="0">
                <a:solidFill>
                  <a:schemeClr val="tx1"/>
                </a:solidFill>
              </a:rPr>
              <a:t>DPWiFi TRX Modeling Observations, Analysis and Conclusions</a:t>
            </a:r>
            <a:endParaRPr lang="en-GB" sz="2800" kern="0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C08E7E4-4DC8-9F2A-A5F2-3F30B88C03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068662"/>
              </p:ext>
            </p:extLst>
          </p:nvPr>
        </p:nvGraphicFramePr>
        <p:xfrm>
          <a:off x="1203714" y="1954586"/>
          <a:ext cx="10072828" cy="1938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0576">
                  <a:extLst>
                    <a:ext uri="{9D8B030D-6E8A-4147-A177-3AD203B41FA5}">
                      <a16:colId xmlns:a16="http://schemas.microsoft.com/office/drawing/2014/main" val="3383719489"/>
                    </a:ext>
                  </a:extLst>
                </a:gridCol>
                <a:gridCol w="1142897">
                  <a:extLst>
                    <a:ext uri="{9D8B030D-6E8A-4147-A177-3AD203B41FA5}">
                      <a16:colId xmlns:a16="http://schemas.microsoft.com/office/drawing/2014/main" val="3562564425"/>
                    </a:ext>
                  </a:extLst>
                </a:gridCol>
                <a:gridCol w="1119366">
                  <a:extLst>
                    <a:ext uri="{9D8B030D-6E8A-4147-A177-3AD203B41FA5}">
                      <a16:colId xmlns:a16="http://schemas.microsoft.com/office/drawing/2014/main" val="971918517"/>
                    </a:ext>
                  </a:extLst>
                </a:gridCol>
                <a:gridCol w="1193990">
                  <a:extLst>
                    <a:ext uri="{9D8B030D-6E8A-4147-A177-3AD203B41FA5}">
                      <a16:colId xmlns:a16="http://schemas.microsoft.com/office/drawing/2014/main" val="3595773982"/>
                    </a:ext>
                  </a:extLst>
                </a:gridCol>
                <a:gridCol w="1119366">
                  <a:extLst>
                    <a:ext uri="{9D8B030D-6E8A-4147-A177-3AD203B41FA5}">
                      <a16:colId xmlns:a16="http://schemas.microsoft.com/office/drawing/2014/main" val="2113293268"/>
                    </a:ext>
                  </a:extLst>
                </a:gridCol>
                <a:gridCol w="1565337">
                  <a:extLst>
                    <a:ext uri="{9D8B030D-6E8A-4147-A177-3AD203B41FA5}">
                      <a16:colId xmlns:a16="http://schemas.microsoft.com/office/drawing/2014/main" val="719426244"/>
                    </a:ext>
                  </a:extLst>
                </a:gridCol>
                <a:gridCol w="1791296">
                  <a:extLst>
                    <a:ext uri="{9D8B030D-6E8A-4147-A177-3AD203B41FA5}">
                      <a16:colId xmlns:a16="http://schemas.microsoft.com/office/drawing/2014/main" val="3295730057"/>
                    </a:ext>
                  </a:extLst>
                </a:gridCol>
              </a:tblGrid>
              <a:tr h="490654"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DPWiFi TRX Performance in Impaired Propagation Channels</a:t>
                      </a:r>
                    </a:p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DPWiFi-32 320 MHz MCS13 vs Channel Depolarization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281923"/>
                  </a:ext>
                </a:extLst>
              </a:tr>
              <a:tr h="36799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Channel Impairment</a:t>
                      </a:r>
                      <a:b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Depolarization Angle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</a:t>
                      </a:r>
                    </a:p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  <a:r>
                        <a:rPr lang="en-US" sz="1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Heavy Mist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  <a:r>
                        <a:rPr lang="en-US" sz="1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Slight Fog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  <a:r>
                        <a:rPr lang="en-US" sz="1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Heavy Rain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</a:t>
                      </a:r>
                      <a:r>
                        <a:rPr lang="en-US" sz="1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Rain + Foliage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</a:t>
                      </a:r>
                      <a:r>
                        <a:rPr lang="en-US" sz="1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Orthogonal Reflection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45.0</a:t>
                      </a:r>
                      <a:r>
                        <a:rPr lang="en-US" sz="1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1164525"/>
                  </a:ext>
                </a:extLst>
              </a:tr>
              <a:tr h="29848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Channel DP 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0.5087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0.5095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0.5417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0.6124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0.7071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025034"/>
                  </a:ext>
                </a:extLst>
              </a:tr>
              <a:tr h="29848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Uncompensated TRX 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0.000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MS Gothic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0.195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0.315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0.376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48570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Compensated TRX 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0.000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MS Gothic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0.000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MS Gothic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0.000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MS Gothic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4871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20692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15F63B57-CE17-C0D5-2178-116529CAE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780" y="1066800"/>
            <a:ext cx="10363200" cy="2730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kern="0" dirty="0"/>
              <a:t>DPWiFi MATLAB Validation Summary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57FD5B7-DA2A-F4AE-48A7-7CC967D6D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142" y="1905000"/>
            <a:ext cx="10363200" cy="3047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339725" indent="350838">
              <a:tabLst>
                <a:tab pos="34607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kern="0" dirty="0"/>
              <a:t>Granted that comprehensive modeling results are still pending, the fully completed corner-case MATLAB simulations (results presented herein) nevertheless </a:t>
            </a:r>
            <a:r>
              <a:rPr lang="en-GB" i="1" kern="0" dirty="0"/>
              <a:t>conclusively validate </a:t>
            </a:r>
            <a:r>
              <a:rPr lang="en-GB" kern="0" dirty="0"/>
              <a:t>TWI’s </a:t>
            </a:r>
            <a:r>
              <a:rPr lang="en-GB" i="1" kern="0" dirty="0"/>
              <a:t>unprecedented and extraordinary</a:t>
            </a:r>
            <a:r>
              <a:rPr lang="en-GB" kern="0" dirty="0"/>
              <a:t> DPWiFi performance claims. DPWiFi thereby fully merits enthusiastic, unqualified endorsement for adoption as a TGbn PHY. </a:t>
            </a:r>
          </a:p>
        </p:txBody>
      </p:sp>
    </p:spTree>
    <p:extLst>
      <p:ext uri="{BB962C8B-B14F-4D97-AF65-F5344CB8AC3E}">
        <p14:creationId xmlns:p14="http://schemas.microsoft.com/office/powerpoint/2010/main" val="15549629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3550" indent="-463550"/>
            <a:r>
              <a:rPr lang="en-GB" dirty="0"/>
              <a:t>1.	23/1606r1 </a:t>
            </a:r>
            <a:r>
              <a:rPr lang="en-GB" u="sng" dirty="0"/>
              <a:t>Dynamic Polarization Multiplexing and Beamforming WLANs</a:t>
            </a:r>
            <a:br>
              <a:rPr lang="en-GB" sz="2000" u="sng" dirty="0"/>
            </a:br>
            <a:r>
              <a:rPr lang="en-GB" sz="2000" dirty="0"/>
              <a:t>			Carlos A Rios (Terabit Wireless Internet), 13-Sep-2023</a:t>
            </a:r>
          </a:p>
          <a:p>
            <a:pPr marL="463550" indent="-463550" defTabSz="884238">
              <a:buAutoNum type="arabicPeriod" startAt="2"/>
              <a:tabLst>
                <a:tab pos="1828800" algn="l"/>
              </a:tabLst>
            </a:pPr>
            <a:r>
              <a:rPr lang="en-GB" dirty="0"/>
              <a:t>23/1756r3 </a:t>
            </a:r>
            <a:r>
              <a:rPr lang="en-GB" u="sng" dirty="0"/>
              <a:t>MIMO Dynamic Polarization and Beamforming: Proposed</a:t>
            </a:r>
            <a:r>
              <a:rPr lang="en-GB" dirty="0"/>
              <a:t>	</a:t>
            </a:r>
            <a:r>
              <a:rPr lang="en-GB" u="sng" dirty="0"/>
              <a:t>IEEE802.11bn PHY</a:t>
            </a:r>
            <a:br>
              <a:rPr lang="en-GB" sz="2000" u="sng" dirty="0"/>
            </a:br>
            <a:r>
              <a:rPr lang="en-GB" sz="2000" dirty="0"/>
              <a:t>	Carlos A Rios (Terabit Wireless Internet), 16-Nov-2023</a:t>
            </a:r>
            <a:endParaRPr lang="en-GB" sz="2000" u="sn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0" indent="690563">
              <a:tabLst>
                <a:tab pos="690563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During last November’s plenary TWI proposed “Dynamic Polarization MIMO Multiplexing and Beamforming” as a candidate PHY for the nascent TGbn standard. TWI has since MATLAB-modelled “DPWiFi” for the Fixed Wireless Access application, and key findings are summarized herein.  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E6EC70-5CF3-97A8-E809-5FC09DAA9747}"/>
              </a:ext>
            </a:extLst>
          </p:cNvPr>
          <p:cNvSpPr txBox="1">
            <a:spLocks/>
          </p:cNvSpPr>
          <p:nvPr/>
        </p:nvSpPr>
        <p:spPr bwMode="auto">
          <a:xfrm>
            <a:off x="609600" y="635477"/>
            <a:ext cx="103610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GB" sz="2800" kern="0" dirty="0"/>
              <a:t>Why DPWiFi for TGbe?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1585A01-2944-E790-1A97-26917632F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217" y="1524000"/>
            <a:ext cx="10361084" cy="4113213"/>
          </a:xfrm>
        </p:spPr>
        <p:txBody>
          <a:bodyPr/>
          <a:lstStyle/>
          <a:p>
            <a:pPr marL="339725" marR="327025" indent="574675" defTabSz="460375">
              <a:lnSpc>
                <a:spcPct val="103000"/>
              </a:lnSpc>
              <a:spcBef>
                <a:spcPts val="0"/>
              </a:spcBef>
              <a:spcAft>
                <a:spcPts val="600"/>
              </a:spcAft>
              <a:tabLst>
                <a:tab pos="457200" algn="l"/>
                <a:tab pos="914400" algn="l"/>
                <a:tab pos="973138" algn="l"/>
              </a:tabLst>
            </a:pPr>
            <a:r>
              <a:rPr lang="en-GB" sz="2000" dirty="0"/>
              <a:t>The P802.11bn PAR states that the defining TGbn </a:t>
            </a:r>
            <a:r>
              <a:rPr lang="en-US" sz="20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Ultra High Reliability </a:t>
            </a:r>
            <a:r>
              <a:rPr 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MAC/ PHY </a:t>
            </a:r>
            <a:r>
              <a:rPr lang="en-US" sz="20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requires one operating mode exhibiting at least </a:t>
            </a:r>
            <a:r>
              <a:rPr 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25% </a:t>
            </a:r>
            <a:r>
              <a:rPr lang="en-US" sz="20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higher </a:t>
            </a:r>
            <a:r>
              <a:rPr 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throughput </a:t>
            </a:r>
            <a:r>
              <a:rPr lang="en-US" sz="20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than the TGbe </a:t>
            </a:r>
            <a:r>
              <a:rPr 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Extremely High Throughput MAC/PHY.</a:t>
            </a:r>
            <a:r>
              <a:rPr lang="en-GB" sz="2000" dirty="0"/>
              <a:t>	</a:t>
            </a:r>
          </a:p>
          <a:p>
            <a:pPr marL="339725" marR="327025" indent="350838">
              <a:lnSpc>
                <a:spcPct val="103000"/>
              </a:lnSpc>
              <a:spcBef>
                <a:spcPts val="0"/>
              </a:spcBef>
              <a:spcAft>
                <a:spcPts val="600"/>
              </a:spcAft>
              <a:tabLst>
                <a:tab pos="690563" algn="l"/>
              </a:tabLst>
            </a:pPr>
            <a:r>
              <a:rPr lang="en-GB" sz="2000" dirty="0"/>
              <a:t>	In a DLOS channel, the EHT maximum Data Rate (MCS13, 320 MHz, 800 ns GI, 1 Stream) corresponds to 2.882 Gbps, while the proposed DPWiFi peak Data Rate (MCS13, 320 MHz, 800 ns GI, 32 Streams) clocks at 92.224 Gbps. So, DPWiFi DLOS operation would deliver </a:t>
            </a:r>
            <a:r>
              <a:rPr lang="en-GB" sz="2000" i="1" dirty="0">
                <a:solidFill>
                  <a:srgbClr val="C00000"/>
                </a:solidFill>
              </a:rPr>
              <a:t>3200%</a:t>
            </a:r>
            <a:r>
              <a:rPr lang="en-GB" sz="2000" dirty="0"/>
              <a:t> higher throughput than TGbe.</a:t>
            </a:r>
          </a:p>
          <a:p>
            <a:pPr marL="339725" marR="327025" indent="574675">
              <a:lnSpc>
                <a:spcPct val="103000"/>
              </a:lnSpc>
              <a:spcBef>
                <a:spcPts val="0"/>
              </a:spcBef>
              <a:spcAft>
                <a:spcPts val="20"/>
              </a:spcAft>
              <a:tabLst>
                <a:tab pos="457200" algn="l"/>
              </a:tabLst>
            </a:pPr>
            <a:r>
              <a:rPr lang="en-GB" sz="2000" dirty="0"/>
              <a:t>Furthermore, the relative DLOS </a:t>
            </a:r>
            <a:r>
              <a:rPr lang="en-GB" sz="2000" i="1" dirty="0"/>
              <a:t>RvR</a:t>
            </a:r>
            <a:r>
              <a:rPr lang="en-GB" sz="2000" dirty="0"/>
              <a:t> enhancement benefits further from the Ns-dependent extended range (= 10^[(10 log Ns)/20] = 5.65 for 32 Streams) begat of the TWI candidate UHR’s innate Beamforming gain. So, DPWiFi DLOS operation would deliver </a:t>
            </a:r>
            <a:r>
              <a:rPr lang="en-GB" sz="2000" i="1" dirty="0">
                <a:solidFill>
                  <a:srgbClr val="C00000"/>
                </a:solidFill>
              </a:rPr>
              <a:t>18,080%</a:t>
            </a:r>
            <a:r>
              <a:rPr lang="en-GB" sz="2000" dirty="0"/>
              <a:t> higher Rate vs Range than TGbe.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472010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5458" y="1539240"/>
            <a:ext cx="10361084" cy="4632960"/>
          </a:xfrm>
          <a:ln/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b="1" kern="0" dirty="0">
                <a:solidFill>
                  <a:schemeClr val="tx1"/>
                </a:solidFill>
                <a:effectLst/>
              </a:rPr>
              <a:t>32 IEEE802.11be concurrent, cochannel RF streams 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32x32 MIMO Dynamic Polarization Multiplexing (“DP-32”)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32x32 MIMO Tx/Rx DLOS/ nLOS/ NLOS Beamforming/Beamsteering</a:t>
            </a:r>
          </a:p>
          <a:p>
            <a:pPr marL="463550" lvl="1" indent="-231775" algn="ctr"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AP MU-MIMO Tx Multi-beaming</a:t>
            </a:r>
          </a:p>
          <a:p>
            <a:pPr marL="463550" lvl="1" indent="-231775" algn="ctr"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AP, Client MU-MIMO Rx Interference Cancellation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Client MU-MIMO Rx NLOS Multipath Recombination</a:t>
            </a:r>
            <a:endParaRPr lang="en-US" b="1" kern="0" dirty="0">
              <a:solidFill>
                <a:schemeClr val="tx1"/>
              </a:solidFill>
              <a:effectLst/>
            </a:endParaRP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5-7 GHz UNII Operation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4096 QAM 5/6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320 MHz BW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92.2 Gbps Peak Data Rate</a:t>
            </a:r>
          </a:p>
          <a:p>
            <a:pPr marL="231775" lvl="1" indent="0" algn="ctr"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 80 GbE P2P Throughput, 28 km Free-Space Range</a:t>
            </a:r>
          </a:p>
          <a:p>
            <a:pPr marL="231775" lvl="1" indent="0" algn="ctr"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27 GbE PMP Throughput, 79 km</a:t>
            </a:r>
            <a:r>
              <a:rPr lang="en-US" b="1" baseline="30000" dirty="0">
                <a:solidFill>
                  <a:schemeClr val="tx1"/>
                </a:solidFill>
              </a:rPr>
              <a:t>2 </a:t>
            </a:r>
            <a:r>
              <a:rPr lang="en-US" b="1" dirty="0">
                <a:solidFill>
                  <a:schemeClr val="tx1"/>
                </a:solidFill>
              </a:rPr>
              <a:t>Foliage-obstructed Environs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endParaRPr lang="en-US" sz="22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62669-1840-3F63-D1FA-4BB47DC2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GB" sz="2800" dirty="0"/>
              <a:t>Proposed DPWiFi PHY</a:t>
            </a:r>
            <a:endParaRPr lang="en-GB" sz="2800" kern="0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217" y="2141518"/>
            <a:ext cx="10460567" cy="4388326"/>
          </a:xfrm>
        </p:spPr>
        <p:txBody>
          <a:bodyPr/>
          <a:lstStyle/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8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10FB37B-E227-1781-3EC5-A1644AE6E361}"/>
              </a:ext>
            </a:extLst>
          </p:cNvPr>
          <p:cNvSpPr txBox="1">
            <a:spLocks/>
          </p:cNvSpPr>
          <p:nvPr/>
        </p:nvSpPr>
        <p:spPr bwMode="auto">
          <a:xfrm>
            <a:off x="823597" y="656136"/>
            <a:ext cx="10589685" cy="4106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Proposed DPWiFi TRX Architecture</a:t>
            </a:r>
            <a:endParaRPr lang="en-GB" sz="2800" kern="0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243212A-F56E-26C8-C9D6-641134D1C0A2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675D30B3-4CE7-F6E5-28FA-29AD5AC12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5345" y="5981549"/>
            <a:ext cx="3159618" cy="24473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5A41493-3BAC-8AB8-1AB4-F04FABD62F99}"/>
              </a:ext>
            </a:extLst>
          </p:cNvPr>
          <p:cNvSpPr/>
          <p:nvPr/>
        </p:nvSpPr>
        <p:spPr bwMode="auto">
          <a:xfrm>
            <a:off x="5591529" y="2211457"/>
            <a:ext cx="567970" cy="76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B3884B-11AD-9705-B72E-09AFF04AED86}"/>
              </a:ext>
            </a:extLst>
          </p:cNvPr>
          <p:cNvSpPr/>
          <p:nvPr/>
        </p:nvSpPr>
        <p:spPr bwMode="auto">
          <a:xfrm>
            <a:off x="5512134" y="2358505"/>
            <a:ext cx="567970" cy="76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3EB1A45-91BF-6AEB-89EC-DFF014BB0BD1}"/>
              </a:ext>
            </a:extLst>
          </p:cNvPr>
          <p:cNvGrpSpPr/>
          <p:nvPr/>
        </p:nvGrpSpPr>
        <p:grpSpPr>
          <a:xfrm>
            <a:off x="929217" y="6248400"/>
            <a:ext cx="3485355" cy="276999"/>
            <a:chOff x="929217" y="6137017"/>
            <a:chExt cx="3485355" cy="27699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BE2637F-5B70-AFEE-E4E6-9C96E1B1E6BF}"/>
                </a:ext>
              </a:extLst>
            </p:cNvPr>
            <p:cNvSpPr txBox="1"/>
            <p:nvPr/>
          </p:nvSpPr>
          <p:spPr>
            <a:xfrm>
              <a:off x="929217" y="6137017"/>
              <a:ext cx="34853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Post-Honolulu refinements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A2506BF-A4BD-C608-3CA1-F0C3C073E355}"/>
                </a:ext>
              </a:extLst>
            </p:cNvPr>
            <p:cNvCxnSpPr/>
            <p:nvPr/>
          </p:nvCxnSpPr>
          <p:spPr bwMode="auto">
            <a:xfrm>
              <a:off x="1022667" y="6275516"/>
              <a:ext cx="500027" cy="0"/>
            </a:xfrm>
            <a:prstGeom prst="line">
              <a:avLst/>
            </a:prstGeom>
            <a:solidFill>
              <a:srgbClr val="00B8FF"/>
            </a:solidFill>
            <a:ln w="22225" cap="flat" cmpd="sng" algn="ctr">
              <a:solidFill>
                <a:srgbClr val="C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1A7D8A9-BC6F-5AD6-F65F-5878F2F994AC}"/>
              </a:ext>
            </a:extLst>
          </p:cNvPr>
          <p:cNvGrpSpPr/>
          <p:nvPr/>
        </p:nvGrpSpPr>
        <p:grpSpPr>
          <a:xfrm>
            <a:off x="1164211" y="1282414"/>
            <a:ext cx="9990575" cy="4751287"/>
            <a:chOff x="585258" y="1259716"/>
            <a:chExt cx="10677525" cy="4992343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122EA1DB-63B4-022B-E850-521B832DC895}"/>
                </a:ext>
              </a:extLst>
            </p:cNvPr>
            <p:cNvGrpSpPr/>
            <p:nvPr/>
          </p:nvGrpSpPr>
          <p:grpSpPr>
            <a:xfrm>
              <a:off x="585258" y="1259716"/>
              <a:ext cx="10677525" cy="4992343"/>
              <a:chOff x="585258" y="1259716"/>
              <a:chExt cx="10677525" cy="4992343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FD4E06BC-E1DF-5F33-BEFA-42D6982050B7}"/>
                  </a:ext>
                </a:extLst>
              </p:cNvPr>
              <p:cNvGrpSpPr/>
              <p:nvPr/>
            </p:nvGrpSpPr>
            <p:grpSpPr>
              <a:xfrm>
                <a:off x="585258" y="1259716"/>
                <a:ext cx="10677525" cy="4992343"/>
                <a:chOff x="585258" y="1259716"/>
                <a:chExt cx="10677525" cy="4992343"/>
              </a:xfrm>
            </p:grpSpPr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DECBC839-553D-11F4-F667-BF99279662EA}"/>
                    </a:ext>
                  </a:extLst>
                </p:cNvPr>
                <p:cNvGrpSpPr/>
                <p:nvPr/>
              </p:nvGrpSpPr>
              <p:grpSpPr>
                <a:xfrm>
                  <a:off x="2845134" y="4921626"/>
                  <a:ext cx="8056027" cy="1330433"/>
                  <a:chOff x="2971800" y="4931541"/>
                  <a:chExt cx="8056027" cy="1330433"/>
                </a:xfrm>
              </p:grpSpPr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FDF49327-A273-82C8-8A9B-36FFA40B62DF}"/>
                      </a:ext>
                    </a:extLst>
                  </p:cNvPr>
                  <p:cNvSpPr txBox="1"/>
                  <p:nvPr/>
                </p:nvSpPr>
                <p:spPr>
                  <a:xfrm>
                    <a:off x="3048000" y="4931541"/>
                    <a:ext cx="3485355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buNone/>
                    </a:pPr>
                    <a:r>
                      <a: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[H</a:t>
                    </a:r>
                    <a:r>
                      <a:rPr lang="en-US" sz="14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DP</a:t>
                    </a:r>
                    <a:r>
                      <a: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] DPWiFi Propagation Channel </a:t>
                    </a:r>
                  </a:p>
                </p:txBody>
              </p:sp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65F666F9-A304-9C77-240B-12021AD65A64}"/>
                      </a:ext>
                    </a:extLst>
                  </p:cNvPr>
                  <p:cNvSpPr txBox="1"/>
                  <p:nvPr/>
                </p:nvSpPr>
                <p:spPr>
                  <a:xfrm>
                    <a:off x="6451600" y="4935761"/>
                    <a:ext cx="420350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buNone/>
                    </a:pPr>
                    <a:r>
                      <a: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[H</a:t>
                    </a:r>
                    <a:r>
                      <a:rPr lang="en-US" sz="14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DP</a:t>
                    </a:r>
                    <a:r>
                      <a:rPr lang="en-US" sz="1400" b="1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-1</a:t>
                    </a:r>
                    <a:r>
                      <a: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] DPWiFi Rx PDMX  </a:t>
                    </a:r>
                  </a:p>
                </p:txBody>
              </p:sp>
              <p:pic>
                <p:nvPicPr>
                  <p:cNvPr id="33" name="Picture 32">
                    <a:extLst>
                      <a:ext uri="{FF2B5EF4-FFF2-40B4-BE49-F238E27FC236}">
                        <a16:creationId xmlns:a16="http://schemas.microsoft.com/office/drawing/2014/main" id="{05E607BA-7834-1C5A-23EA-B3231AA380C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2971800" y="5265416"/>
                    <a:ext cx="3601037" cy="954648"/>
                  </a:xfrm>
                  <a:prstGeom prst="rect">
                    <a:avLst/>
                  </a:prstGeom>
                </p:spPr>
              </p:pic>
              <p:pic>
                <p:nvPicPr>
                  <p:cNvPr id="35" name="Picture 34">
                    <a:extLst>
                      <a:ext uri="{FF2B5EF4-FFF2-40B4-BE49-F238E27FC236}">
                        <a16:creationId xmlns:a16="http://schemas.microsoft.com/office/drawing/2014/main" id="{E58FFB68-73FB-8F16-4193-3DB58AF8D6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6781800" y="5267411"/>
                    <a:ext cx="4246027" cy="994563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2" name="Picture 31">
                  <a:extLst>
                    <a:ext uri="{FF2B5EF4-FFF2-40B4-BE49-F238E27FC236}">
                      <a16:creationId xmlns:a16="http://schemas.microsoft.com/office/drawing/2014/main" id="{CEE4DD4F-B995-7DF3-1C08-97F3297C45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85258" y="1259716"/>
                  <a:ext cx="10677525" cy="3676650"/>
                </a:xfrm>
                <a:prstGeom prst="rect">
                  <a:avLst/>
                </a:prstGeom>
              </p:spPr>
            </p:pic>
          </p:grp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0E98C2E1-53BD-6238-6867-AFFE732750A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t="43131" r="44035"/>
              <a:stretch/>
            </p:blipFill>
            <p:spPr>
              <a:xfrm>
                <a:off x="990600" y="2819400"/>
                <a:ext cx="666312" cy="252774"/>
              </a:xfrm>
              <a:prstGeom prst="rect">
                <a:avLst/>
              </a:prstGeom>
            </p:spPr>
          </p:pic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9CC883BA-93E6-9527-E358-93ECA03D7400}"/>
                </a:ext>
              </a:extLst>
            </p:cNvPr>
            <p:cNvGrpSpPr/>
            <p:nvPr/>
          </p:nvGrpSpPr>
          <p:grpSpPr>
            <a:xfrm>
              <a:off x="9069562" y="2940698"/>
              <a:ext cx="503967" cy="1097902"/>
              <a:chOff x="11439222" y="4388498"/>
              <a:chExt cx="503967" cy="1097902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C2CDD95C-3475-0A93-B1FF-5AEF2CC1EB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439222" y="4523466"/>
                <a:ext cx="247363" cy="182192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2C9C85D6-97DC-16D3-BB69-A436013F61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440824" y="5231970"/>
                <a:ext cx="247363" cy="186480"/>
              </a:xfrm>
              <a:prstGeom prst="rect">
                <a:avLst/>
              </a:prstGeom>
            </p:spPr>
          </p:pic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164199F1-A832-1327-1516-60528BF9AC9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1539905" y="4434826"/>
                <a:ext cx="0" cy="11352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D97290C2-44CC-F0A4-BB12-124B21B70D3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1650378" y="4607440"/>
                <a:ext cx="119488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7CFFE808-3AAF-1281-C799-EC9031E3C16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1553973" y="5140843"/>
                <a:ext cx="0" cy="11352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DE6F2016-96C1-2796-2B80-097410A047F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1650378" y="5319677"/>
                <a:ext cx="119488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D2083BC4-8EB0-9C04-3590-4B913DEAD7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777059" y="4533429"/>
                <a:ext cx="166129" cy="162950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786561BB-86DE-4294-04A9-5ED320324D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777059" y="5255501"/>
                <a:ext cx="166130" cy="162949"/>
              </a:xfrm>
              <a:prstGeom prst="rect">
                <a:avLst/>
              </a:prstGeom>
            </p:spPr>
          </p:pic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B9CF3179-22BD-57F3-6278-0E9ADB26DD0D}"/>
                  </a:ext>
                </a:extLst>
              </p:cNvPr>
              <p:cNvSpPr/>
              <p:nvPr/>
            </p:nvSpPr>
            <p:spPr bwMode="auto">
              <a:xfrm>
                <a:off x="11439222" y="4388498"/>
                <a:ext cx="247363" cy="1097902"/>
              </a:xfrm>
              <a:prstGeom prst="ellipse">
                <a:avLst/>
              </a:prstGeom>
              <a:noFill/>
              <a:ln w="22225" cap="flat" cmpd="sng" algn="ctr">
                <a:solidFill>
                  <a:srgbClr val="C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5AC2720A-4D9E-CDFF-71CD-26872714E201}"/>
              </a:ext>
            </a:extLst>
          </p:cNvPr>
          <p:cNvSpPr/>
          <p:nvPr/>
        </p:nvSpPr>
        <p:spPr bwMode="auto">
          <a:xfrm rot="16200000">
            <a:off x="8600988" y="4364728"/>
            <a:ext cx="335740" cy="3493484"/>
          </a:xfrm>
          <a:prstGeom prst="ellipse">
            <a:avLst/>
          </a:prstGeom>
          <a:noFill/>
          <a:ln w="22225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C32198C-B474-36BE-5D05-E0761BEDE21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33242" y="3048000"/>
            <a:ext cx="578202" cy="27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004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815202" y="1411287"/>
            <a:ext cx="10661080" cy="4719639"/>
          </a:xfrm>
          <a:ln/>
        </p:spPr>
        <p:txBody>
          <a:bodyPr/>
          <a:lstStyle/>
          <a:p>
            <a:pPr marL="233363" indent="-2333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kern="0" dirty="0">
                <a:solidFill>
                  <a:schemeClr val="tx1"/>
                </a:solidFill>
                <a:effectLst/>
              </a:rPr>
              <a:t>The Fixed WiFi Access Propagation Channel </a:t>
            </a:r>
          </a:p>
          <a:p>
            <a:pPr marL="457200" lvl="1" indent="-22383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FWA propagation channel [H</a:t>
            </a:r>
            <a:r>
              <a:rPr lang="en-US" sz="1600" b="1" baseline="-25000" dirty="0">
                <a:solidFill>
                  <a:schemeClr val="tx1"/>
                </a:solidFill>
              </a:rPr>
              <a:t>DP</a:t>
            </a:r>
            <a:r>
              <a:rPr lang="en-US" sz="1600" b="1" dirty="0">
                <a:solidFill>
                  <a:schemeClr val="tx1"/>
                </a:solidFill>
              </a:rPr>
              <a:t>] is an n-dimensional </a:t>
            </a:r>
            <a:r>
              <a:rPr lang="en-US" sz="1600" b="1" kern="0" dirty="0">
                <a:solidFill>
                  <a:schemeClr val="tx1"/>
                </a:solidFill>
                <a:effectLst/>
              </a:rPr>
              <a:t>“Polarization Space”, with an upper bounded </a:t>
            </a:r>
            <a:r>
              <a:rPr lang="en-US" sz="1600" b="1" dirty="0">
                <a:solidFill>
                  <a:schemeClr val="tx1"/>
                </a:solidFill>
              </a:rPr>
              <a:t>n </a:t>
            </a:r>
            <a:r>
              <a:rPr lang="en-US" sz="1600" b="1" kern="0" dirty="0">
                <a:solidFill>
                  <a:schemeClr val="tx1"/>
                </a:solidFill>
                <a:effectLst/>
              </a:rPr>
              <a:t>&gt;&gt; 32</a:t>
            </a:r>
            <a:endParaRPr lang="en-US" sz="1400" b="1" i="1" kern="0" dirty="0">
              <a:solidFill>
                <a:schemeClr val="tx1"/>
              </a:solidFill>
              <a:effectLst/>
            </a:endParaRPr>
          </a:p>
          <a:p>
            <a:pPr marL="457200" lvl="1" indent="-22383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 kern="0" dirty="0">
                <a:solidFill>
                  <a:schemeClr val="tx1"/>
                </a:solidFill>
                <a:effectLst/>
              </a:rPr>
              <a:t>[H</a:t>
            </a:r>
            <a:r>
              <a:rPr lang="en-US" sz="1600" b="1" kern="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1600" b="1" kern="0" dirty="0">
                <a:solidFill>
                  <a:schemeClr val="tx1"/>
                </a:solidFill>
                <a:effectLst/>
              </a:rPr>
              <a:t>] is non-singular, deterministic and scalar (i.e</a:t>
            </a:r>
            <a:r>
              <a:rPr lang="en-US" sz="1600" b="1" dirty="0">
                <a:solidFill>
                  <a:schemeClr val="tx1"/>
                </a:solidFill>
              </a:rPr>
              <a:t>., h</a:t>
            </a:r>
            <a:r>
              <a:rPr lang="en-US" sz="1600" b="1" baseline="-25000" dirty="0">
                <a:solidFill>
                  <a:schemeClr val="tx1"/>
                </a:solidFill>
              </a:rPr>
              <a:t>ij </a:t>
            </a:r>
            <a:r>
              <a:rPr lang="en-US" sz="1600" b="1" dirty="0">
                <a:solidFill>
                  <a:schemeClr val="tx1"/>
                </a:solidFill>
              </a:rPr>
              <a:t>= 1, i = j; h</a:t>
            </a:r>
            <a:r>
              <a:rPr lang="en-US" sz="1600" b="1" baseline="-25000" dirty="0">
                <a:solidFill>
                  <a:schemeClr val="tx1"/>
                </a:solidFill>
              </a:rPr>
              <a:t>ij </a:t>
            </a:r>
            <a:r>
              <a:rPr lang="en-US" sz="1600" b="1" dirty="0">
                <a:solidFill>
                  <a:schemeClr val="tx1"/>
                </a:solidFill>
              </a:rPr>
              <a:t>= r, i ≠ j)</a:t>
            </a:r>
            <a:br>
              <a:rPr lang="en-US" sz="1600" b="1" dirty="0">
                <a:solidFill>
                  <a:schemeClr val="tx1"/>
                </a:solidFill>
              </a:rPr>
            </a:br>
            <a:r>
              <a:rPr lang="en-US" sz="1400" b="1" i="1" dirty="0">
                <a:solidFill>
                  <a:schemeClr val="tx1"/>
                </a:solidFill>
              </a:rPr>
              <a:t>r (also the “Channel Dynamic Polarization Index” or  “ChDPI”) varies with 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[H</a:t>
            </a:r>
            <a:r>
              <a:rPr lang="en-US" sz="1400" b="1" i="1" kern="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] impairments</a:t>
            </a:r>
            <a:endParaRPr lang="en-US" sz="1600" b="1" i="1" kern="0" dirty="0">
              <a:solidFill>
                <a:schemeClr val="tx1"/>
              </a:solidFill>
              <a:effectLst/>
            </a:endParaRPr>
          </a:p>
          <a:p>
            <a:pPr marL="457200" lvl="1" indent="-22383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FWA comprises DLOS, nLOS and NLOS links, all susceptible to distinct </a:t>
            </a:r>
            <a:r>
              <a:rPr lang="en-US" sz="1600" b="1" kern="0" dirty="0">
                <a:solidFill>
                  <a:schemeClr val="tx1"/>
                </a:solidFill>
                <a:effectLst/>
              </a:rPr>
              <a:t>“depolarization” [H</a:t>
            </a:r>
            <a:r>
              <a:rPr lang="en-US" sz="1600" b="1" kern="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1600" b="1" kern="0" dirty="0">
                <a:solidFill>
                  <a:schemeClr val="tx1"/>
                </a:solidFill>
                <a:effectLst/>
              </a:rPr>
              <a:t>] impairments</a:t>
            </a:r>
            <a:br>
              <a:rPr lang="en-US" sz="1600" b="1" kern="0" dirty="0">
                <a:solidFill>
                  <a:schemeClr val="tx1"/>
                </a:solidFill>
                <a:effectLst/>
              </a:rPr>
            </a:br>
            <a:r>
              <a:rPr lang="en-US" sz="1400" b="1" i="1" kern="0" dirty="0">
                <a:solidFill>
                  <a:schemeClr val="tx1"/>
                </a:solidFill>
                <a:effectLst/>
              </a:rPr>
              <a:t>Channel Depolarization (“ChDp”, </a:t>
            </a:r>
            <a:r>
              <a:rPr lang="en-US" sz="1400" b="1" i="1" kern="0" baseline="30000" dirty="0">
                <a:solidFill>
                  <a:schemeClr val="tx1"/>
                </a:solidFill>
                <a:effectLst/>
              </a:rPr>
              <a:t>o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) is </a:t>
            </a:r>
            <a:r>
              <a:rPr lang="en-US" sz="1400" b="1" i="1" dirty="0">
                <a:solidFill>
                  <a:schemeClr val="tx1"/>
                </a:solidFill>
              </a:rPr>
              <a:t>p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ropagation-induced </a:t>
            </a:r>
            <a:r>
              <a:rPr lang="en-US" sz="1400" b="1" i="1" dirty="0">
                <a:solidFill>
                  <a:schemeClr val="tx1"/>
                </a:solidFill>
              </a:rPr>
              <a:t>angular 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Rx signal</a:t>
            </a:r>
            <a:r>
              <a:rPr lang="en-US" sz="1400" b="1" i="1" dirty="0">
                <a:solidFill>
                  <a:schemeClr val="tx1"/>
                </a:solidFill>
              </a:rPr>
              <a:t> polarization 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rotation wrt the Tx-impressed baseline</a:t>
            </a:r>
            <a:endParaRPr lang="en-US" sz="1600" b="1" i="1" kern="0" dirty="0">
              <a:solidFill>
                <a:schemeClr val="tx1"/>
              </a:solidFill>
              <a:effectLst/>
            </a:endParaRPr>
          </a:p>
          <a:p>
            <a:pPr marL="690563" lvl="2" indent="-2333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chemeClr val="tx1"/>
                </a:solidFill>
              </a:rPr>
              <a:t>Direct Line of Sight TRXs experiencing atmospheric fog, rain, etc. encounter up to 5</a:t>
            </a:r>
            <a:r>
              <a:rPr lang="en-US" sz="1400" b="1" i="1" baseline="30000" dirty="0">
                <a:solidFill>
                  <a:schemeClr val="tx1"/>
                </a:solidFill>
              </a:rPr>
              <a:t>o</a:t>
            </a:r>
            <a:r>
              <a:rPr lang="en-US" sz="1400" b="1" i="1" dirty="0">
                <a:solidFill>
                  <a:schemeClr val="tx1"/>
                </a:solidFill>
              </a:rPr>
              <a:t> [H</a:t>
            </a:r>
            <a:r>
              <a:rPr lang="en-US" sz="1400" b="1" i="1" baseline="-25000" dirty="0">
                <a:solidFill>
                  <a:schemeClr val="tx1"/>
                </a:solidFill>
              </a:rPr>
              <a:t>DP</a:t>
            </a:r>
            <a:r>
              <a:rPr lang="en-US" sz="1400" b="1" i="1" dirty="0">
                <a:solidFill>
                  <a:schemeClr val="tx1"/>
                </a:solidFill>
              </a:rPr>
              <a:t>] depolarization</a:t>
            </a:r>
          </a:p>
          <a:p>
            <a:pPr marL="690563" lvl="2" indent="-2333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i="1" kern="0" dirty="0">
                <a:solidFill>
                  <a:schemeClr val="tx1"/>
                </a:solidFill>
                <a:effectLst/>
              </a:rPr>
              <a:t>near Line of Sight TRXs partially obstructed by foliage</a:t>
            </a:r>
            <a:r>
              <a:rPr lang="en-US" sz="1400" b="1" i="1" dirty="0">
                <a:solidFill>
                  <a:schemeClr val="tx1"/>
                </a:solidFill>
              </a:rPr>
              <a:t>,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 landscape</a:t>
            </a:r>
            <a:r>
              <a:rPr lang="en-US" sz="1400" b="1" i="1" dirty="0">
                <a:solidFill>
                  <a:schemeClr val="tx1"/>
                </a:solidFill>
              </a:rPr>
              <a:t> or 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structures face </a:t>
            </a:r>
            <a:r>
              <a:rPr lang="en-US" sz="1400" b="1" i="1" dirty="0">
                <a:solidFill>
                  <a:schemeClr val="tx1"/>
                </a:solidFill>
              </a:rPr>
              <a:t>up to 15</a:t>
            </a:r>
            <a:r>
              <a:rPr lang="en-US" sz="1400" b="1" i="1" baseline="30000" dirty="0">
                <a:solidFill>
                  <a:schemeClr val="tx1"/>
                </a:solidFill>
              </a:rPr>
              <a:t>o</a:t>
            </a:r>
            <a:r>
              <a:rPr lang="en-US" sz="1400" b="1" i="1" dirty="0">
                <a:solidFill>
                  <a:schemeClr val="tx1"/>
                </a:solidFill>
              </a:rPr>
              <a:t> [H</a:t>
            </a:r>
            <a:r>
              <a:rPr lang="en-US" sz="1400" b="1" i="1" baseline="-25000" dirty="0">
                <a:solidFill>
                  <a:schemeClr val="tx1"/>
                </a:solidFill>
              </a:rPr>
              <a:t>DP</a:t>
            </a:r>
            <a:r>
              <a:rPr lang="en-US" sz="1400" b="1" i="1" dirty="0">
                <a:solidFill>
                  <a:schemeClr val="tx1"/>
                </a:solidFill>
              </a:rPr>
              <a:t>] 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depolarization </a:t>
            </a:r>
            <a:endParaRPr lang="en-US" sz="1400" b="1" i="1" dirty="0">
              <a:solidFill>
                <a:schemeClr val="tx1"/>
              </a:solidFill>
            </a:endParaRPr>
          </a:p>
          <a:p>
            <a:pPr marL="690563" lvl="2" indent="-2333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chemeClr val="tx1"/>
                </a:solidFill>
              </a:rPr>
              <a:t>Non Line of Sight TRX channels enduring reflection/diffraction by landscape, structures or vehicles 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depolarize </a:t>
            </a:r>
            <a:r>
              <a:rPr lang="en-US" sz="1400" b="1" i="1" dirty="0">
                <a:solidFill>
                  <a:schemeClr val="tx1"/>
                </a:solidFill>
              </a:rPr>
              <a:t>[H</a:t>
            </a:r>
            <a:r>
              <a:rPr lang="en-US" sz="1400" b="1" i="1" baseline="-25000" dirty="0">
                <a:solidFill>
                  <a:schemeClr val="tx1"/>
                </a:solidFill>
              </a:rPr>
              <a:t>DP</a:t>
            </a:r>
            <a:r>
              <a:rPr lang="en-US" sz="1400" b="1" i="1" dirty="0">
                <a:solidFill>
                  <a:schemeClr val="tx1"/>
                </a:solidFill>
              </a:rPr>
              <a:t>] 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by up to 4</a:t>
            </a:r>
            <a:r>
              <a:rPr lang="en-US" sz="1400" b="1" i="1" dirty="0">
                <a:solidFill>
                  <a:schemeClr val="tx1"/>
                </a:solidFill>
              </a:rPr>
              <a:t>5</a:t>
            </a:r>
            <a:r>
              <a:rPr lang="en-US" sz="1400" b="1" i="1" baseline="30000" dirty="0">
                <a:solidFill>
                  <a:schemeClr val="tx1"/>
                </a:solidFill>
              </a:rPr>
              <a:t>o</a:t>
            </a:r>
            <a:r>
              <a:rPr lang="en-US" sz="1400" b="1" i="1" dirty="0">
                <a:solidFill>
                  <a:schemeClr val="tx1"/>
                </a:solidFill>
              </a:rPr>
              <a:t> </a:t>
            </a:r>
          </a:p>
          <a:p>
            <a:pPr marL="461963" lvl="1" indent="-23018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Increasing ChDp soon overwhelms a DPWiFi Rx PDMux, precluding full co-channel self-interference cancellation</a:t>
            </a:r>
          </a:p>
          <a:p>
            <a:pPr marL="682625" lvl="2" indent="-2206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chemeClr val="tx1"/>
                </a:solidFill>
              </a:rPr>
              <a:t>Already severe depolarization consequences magnify even further with increasing DPWiFi link MCS and MIMO order</a:t>
            </a:r>
          </a:p>
          <a:p>
            <a:pPr marL="682625" lvl="2" indent="-2206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chemeClr val="tx1"/>
                </a:solidFill>
              </a:rPr>
              <a:t>DPWiFi MUST incorporate 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channel </a:t>
            </a:r>
            <a:r>
              <a:rPr lang="en-US" sz="1400" b="1" i="1" dirty="0">
                <a:solidFill>
                  <a:schemeClr val="tx1"/>
                </a:solidFill>
              </a:rPr>
              <a:t>depolarization mitigation (i.e., the receiver PDMux “RxDPI” needs track the 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[H</a:t>
            </a:r>
            <a:r>
              <a:rPr lang="en-US" sz="1400" b="1" i="1" kern="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]</a:t>
            </a:r>
            <a:r>
              <a:rPr lang="en-US" sz="1400" b="1" i="1" dirty="0">
                <a:solidFill>
                  <a:schemeClr val="tx1"/>
                </a:solidFill>
              </a:rPr>
              <a:t> ChDPI)</a:t>
            </a:r>
          </a:p>
          <a:p>
            <a:pPr marL="461962" lvl="2" indent="0">
              <a:spcBef>
                <a:spcPts val="0"/>
              </a:spcBef>
            </a:pPr>
            <a:endParaRPr lang="en-US" sz="1200" b="1" i="1" dirty="0">
              <a:solidFill>
                <a:schemeClr val="tx1"/>
              </a:solidFill>
            </a:endParaRPr>
          </a:p>
          <a:p>
            <a:pPr marL="231775" indent="-2317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 Ergo, a 2-step Fixed Wireless Access “Adaptive DPWiFi”:</a:t>
            </a:r>
            <a:endParaRPr lang="en-US" sz="2000" b="1" kern="0" dirty="0">
              <a:solidFill>
                <a:schemeClr val="tx1"/>
              </a:solidFill>
              <a:effectLst/>
            </a:endParaRPr>
          </a:p>
          <a:p>
            <a:pPr marL="461963" lvl="1" indent="-2301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FWA (Open Loop) </a:t>
            </a:r>
            <a:r>
              <a:rPr lang="en-US" sz="1600" b="1" kern="0" dirty="0">
                <a:solidFill>
                  <a:schemeClr val="tx1"/>
                </a:solidFill>
                <a:effectLst/>
              </a:rPr>
              <a:t>Channel Sounding</a:t>
            </a:r>
          </a:p>
          <a:p>
            <a:pPr marL="682625" lvl="2" indent="-2206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chemeClr val="tx1"/>
                </a:solidFill>
              </a:rPr>
              <a:t>FWA AP transmits 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[H</a:t>
            </a:r>
            <a:r>
              <a:rPr lang="en-US" sz="1400" b="1" i="1" kern="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]-characterizing </a:t>
            </a:r>
            <a:r>
              <a:rPr lang="en-US" sz="1400" b="1" i="1" dirty="0">
                <a:solidFill>
                  <a:schemeClr val="tx1"/>
                </a:solidFill>
              </a:rPr>
              <a:t>“Training Packets (T)” every ~1ms to all associated STAs</a:t>
            </a:r>
          </a:p>
          <a:p>
            <a:pPr marL="682625" lvl="2" indent="-2206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i="1" kern="0" dirty="0">
                <a:solidFill>
                  <a:schemeClr val="tx1"/>
                </a:solidFill>
                <a:effectLst/>
              </a:rPr>
              <a:t>Each FWA STA processes T, estimates ChDp, determines true [H</a:t>
            </a:r>
            <a:r>
              <a:rPr lang="en-US" sz="1400" b="1" i="1" kern="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], computes its [H</a:t>
            </a:r>
            <a:r>
              <a:rPr lang="en-US" sz="1400" b="1" i="1" kern="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1400" b="1" i="1" kern="0" baseline="30000" dirty="0">
                <a:solidFill>
                  <a:schemeClr val="tx1"/>
                </a:solidFill>
                <a:effectLst/>
              </a:rPr>
              <a:t>-1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] and reconfigures its Rx PDMux to match</a:t>
            </a:r>
          </a:p>
          <a:p>
            <a:pPr marL="461963" lvl="1" indent="-23018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FWA TRX</a:t>
            </a:r>
            <a:br>
              <a:rPr lang="en-US" sz="1600" b="1" dirty="0">
                <a:solidFill>
                  <a:schemeClr val="tx1"/>
                </a:solidFill>
              </a:rPr>
            </a:br>
            <a:r>
              <a:rPr lang="en-US" sz="1400" b="1" i="1" dirty="0">
                <a:solidFill>
                  <a:schemeClr val="tx1"/>
                </a:solidFill>
              </a:rPr>
              <a:t>DPWiFi TRX as Honolulu-proposed, but with Rx PDMux RxDPI precisely tracking </a:t>
            </a:r>
            <a:r>
              <a:rPr lang="en-US" sz="1400" b="1" i="1">
                <a:solidFill>
                  <a:schemeClr val="tx1"/>
                </a:solidFill>
              </a:rPr>
              <a:t>the constantly sampled </a:t>
            </a:r>
            <a:r>
              <a:rPr lang="en-US" sz="1400" b="1" i="1" dirty="0">
                <a:solidFill>
                  <a:schemeClr val="tx1"/>
                </a:solidFill>
              </a:rPr>
              <a:t>ChDPI</a:t>
            </a:r>
            <a:br>
              <a:rPr lang="en-US" sz="1600" b="1" kern="0" dirty="0">
                <a:solidFill>
                  <a:schemeClr val="tx1"/>
                </a:solidFill>
                <a:effectLst/>
              </a:rPr>
            </a:br>
            <a:endParaRPr lang="en-US" sz="1600" b="1" kern="0" dirty="0">
              <a:solidFill>
                <a:schemeClr val="tx1"/>
              </a:solidFill>
              <a:effectLst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62669-1840-3F63-D1FA-4BB47DC2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GB" sz="2800" dirty="0"/>
              <a:t>DPWiFi for Fixed Wireless Access</a:t>
            </a:r>
            <a:endParaRPr lang="en-GB" sz="2800" kern="0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68533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4819A9B-612A-8D36-A6ED-67AA1674A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GB" sz="2800" dirty="0"/>
              <a:t>DPWiFi TRX Validation Plan</a:t>
            </a:r>
            <a:endParaRPr lang="en-GB" sz="2800" kern="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7B0F1AE-22A3-7EC2-0357-2F544BF962E6}"/>
              </a:ext>
            </a:extLst>
          </p:cNvPr>
          <p:cNvGrpSpPr/>
          <p:nvPr/>
        </p:nvGrpSpPr>
        <p:grpSpPr>
          <a:xfrm>
            <a:off x="932180" y="1230141"/>
            <a:ext cx="10361083" cy="4971894"/>
            <a:chOff x="1066800" y="1205706"/>
            <a:chExt cx="10010775" cy="453810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AA8CFBB-1647-C40F-4495-1E0058696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5118" y="1205706"/>
              <a:ext cx="9296400" cy="210502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1B765CF-5210-0098-27D3-342594E264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6800" y="3457815"/>
              <a:ext cx="10010775" cy="2286000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0A9EF15-5F42-9D66-CA94-C089F49A8A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4959" y="4532097"/>
            <a:ext cx="3854599" cy="14714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7CE434-01AB-2F66-912A-9A6401F2C406}"/>
              </a:ext>
            </a:extLst>
          </p:cNvPr>
          <p:cNvSpPr txBox="1">
            <a:spLocks/>
          </p:cNvSpPr>
          <p:nvPr/>
        </p:nvSpPr>
        <p:spPr bwMode="auto">
          <a:xfrm>
            <a:off x="965200" y="6119009"/>
            <a:ext cx="103610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 algn="l"/>
            <a:r>
              <a:rPr lang="en-GB" sz="1200" kern="0" dirty="0">
                <a:solidFill>
                  <a:srgbClr val="C00000"/>
                </a:solidFill>
              </a:rPr>
              <a:t>Note: See corresponding Validation Test results following 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3A34666-A469-C5B5-7460-AA584FEAFF7A}"/>
              </a:ext>
            </a:extLst>
          </p:cNvPr>
          <p:cNvGrpSpPr/>
          <p:nvPr/>
        </p:nvGrpSpPr>
        <p:grpSpPr>
          <a:xfrm>
            <a:off x="1029158" y="1182311"/>
            <a:ext cx="10001626" cy="2304057"/>
            <a:chOff x="1029158" y="1182311"/>
            <a:chExt cx="10001626" cy="230405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831A7EE-4EBC-A653-365A-9FEFCA08D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9158" y="1182311"/>
              <a:ext cx="10001626" cy="230405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3D9788D-D236-051B-2540-60FB1D6CD0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57374" y="1839518"/>
              <a:ext cx="3115226" cy="14818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76022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10FB37B-E227-1781-3EC5-A1644AE6E361}"/>
              </a:ext>
            </a:extLst>
          </p:cNvPr>
          <p:cNvSpPr txBox="1">
            <a:spLocks/>
          </p:cNvSpPr>
          <p:nvPr/>
        </p:nvSpPr>
        <p:spPr bwMode="auto">
          <a:xfrm>
            <a:off x="823597" y="598654"/>
            <a:ext cx="10589685" cy="487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DPWiFi TRX MATLAB Model</a:t>
            </a:r>
            <a:endParaRPr lang="en-GB" sz="2800" kern="0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243212A-F56E-26C8-C9D6-641134D1C0A2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E6F256B-84FD-E321-A641-07BDDB40DC29}"/>
              </a:ext>
            </a:extLst>
          </p:cNvPr>
          <p:cNvSpPr txBox="1"/>
          <p:nvPr/>
        </p:nvSpPr>
        <p:spPr>
          <a:xfrm>
            <a:off x="304800" y="5647869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Source</a:t>
            </a:r>
            <a:b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Generates 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1x Training Packet/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1x Data Packet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0328065-2D8C-B455-C739-0589C69B8FEF}"/>
              </a:ext>
            </a:extLst>
          </p:cNvPr>
          <p:cNvSpPr txBox="1"/>
          <p:nvPr/>
        </p:nvSpPr>
        <p:spPr>
          <a:xfrm>
            <a:off x="1676400" y="5647869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SPC/Modulators</a:t>
            </a:r>
            <a:b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Synthesize 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1x Training Stream/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32x Symbol Streams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573FEDC-F0FE-5005-1F09-6E1D249D47CA}"/>
              </a:ext>
            </a:extLst>
          </p:cNvPr>
          <p:cNvSpPr txBox="1"/>
          <p:nvPr/>
        </p:nvSpPr>
        <p:spPr>
          <a:xfrm>
            <a:off x="3048000" y="5646084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Tx DPAs</a:t>
            </a:r>
            <a:b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Walsh-Polarize 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1x Training Stream/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32x Symbol Streams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35D9B59-39CE-1E3F-5AA0-E62B6B3CA784}"/>
              </a:ext>
            </a:extLst>
          </p:cNvPr>
          <p:cNvSpPr txBox="1"/>
          <p:nvPr/>
        </p:nvSpPr>
        <p:spPr>
          <a:xfrm>
            <a:off x="4419600" y="5638800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DPWiFi Channel</a:t>
            </a:r>
            <a:b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MIMO-Multiplexes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1x Training Stream/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32x Symbol Streams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18485C2-4122-5CBF-B2EB-ADC4D63C6F7C}"/>
              </a:ext>
            </a:extLst>
          </p:cNvPr>
          <p:cNvSpPr txBox="1"/>
          <p:nvPr/>
        </p:nvSpPr>
        <p:spPr>
          <a:xfrm>
            <a:off x="5562600" y="5638800"/>
            <a:ext cx="2133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Rx DPAs</a:t>
            </a:r>
            <a:b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De-correlate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32x M-M Training Streams/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32x M-M Symbol Streams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1D7EBC4-2690-D7D3-2DE2-17529FC03736}"/>
              </a:ext>
            </a:extLst>
          </p:cNvPr>
          <p:cNvSpPr txBox="1"/>
          <p:nvPr/>
        </p:nvSpPr>
        <p:spPr>
          <a:xfrm>
            <a:off x="7162800" y="5638800"/>
            <a:ext cx="2133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Rx DPDMux</a:t>
            </a:r>
            <a:b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Estimates Channel DPI/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Recovers 32x</a:t>
            </a:r>
            <a:b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Symbol Streams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7EB7A5F-9019-9D42-87CE-48C98D2EACB4}"/>
              </a:ext>
            </a:extLst>
          </p:cNvPr>
          <p:cNvSpPr txBox="1"/>
          <p:nvPr/>
        </p:nvSpPr>
        <p:spPr>
          <a:xfrm>
            <a:off x="8610600" y="56388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Demodulators/PSC</a:t>
            </a:r>
            <a:b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Recover 1x</a:t>
            </a:r>
            <a:b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Packet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A7B9F6D-EC03-7E5C-5C6E-B49044C3D7C0}"/>
              </a:ext>
            </a:extLst>
          </p:cNvPr>
          <p:cNvSpPr txBox="1"/>
          <p:nvPr/>
        </p:nvSpPr>
        <p:spPr>
          <a:xfrm>
            <a:off x="9753600" y="56388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Sink</a:t>
            </a:r>
            <a:b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Accepts 1x</a:t>
            </a:r>
            <a:b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Packet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A77572-94A7-69BF-380E-E2C325FFB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658" y="1302335"/>
            <a:ext cx="9395883" cy="402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5867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5F6EFE9-9B34-9D71-7E05-5D909515F390}"/>
              </a:ext>
            </a:extLst>
          </p:cNvPr>
          <p:cNvSpPr txBox="1">
            <a:spLocks/>
          </p:cNvSpPr>
          <p:nvPr/>
        </p:nvSpPr>
        <p:spPr bwMode="auto">
          <a:xfrm>
            <a:off x="823597" y="598654"/>
            <a:ext cx="10589685" cy="487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DPWiFi TRX MATLAB Model Detail</a:t>
            </a:r>
            <a:endParaRPr lang="en-GB" sz="2800" kern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E08662A-208A-4E6F-F936-6515E0D11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2525" y="1085737"/>
            <a:ext cx="6391275" cy="51787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6514F60-1AA4-AC32-5AA0-04169664EB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4299441"/>
            <a:ext cx="3030695" cy="21759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C691E2-E325-A6F8-5D7F-FCAF0559AB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1106467"/>
            <a:ext cx="3537753" cy="319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7833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.potx" id="{39B8279D-3729-4704-AB80-54F0A287AE33}" vid="{CABC245B-FFD7-4563-8595-2F43F99F393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 (5)</Template>
  <TotalTime>1522</TotalTime>
  <Words>1652</Words>
  <Application>Microsoft Office PowerPoint</Application>
  <PresentationFormat>Widescreen</PresentationFormat>
  <Paragraphs>290</Paragraphs>
  <Slides>19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Arial Unicode MS</vt:lpstr>
      <vt:lpstr>Times New Roman</vt:lpstr>
      <vt:lpstr>Verdana</vt:lpstr>
      <vt:lpstr>Office Theme</vt:lpstr>
      <vt:lpstr>Document</vt:lpstr>
      <vt:lpstr>DPWiFi MATLAB Validation</vt:lpstr>
      <vt:lpstr>Abstract</vt:lpstr>
      <vt:lpstr>PowerPoint Presentation</vt:lpstr>
      <vt:lpstr>Proposed DPWiFi PHY</vt:lpstr>
      <vt:lpstr>PowerPoint Presentation</vt:lpstr>
      <vt:lpstr>DPWiFi for Fixed Wireless Access</vt:lpstr>
      <vt:lpstr>DPWiFi TRX Validation Plan</vt:lpstr>
      <vt:lpstr>PowerPoint Presentation</vt:lpstr>
      <vt:lpstr>PowerPoint Presentation</vt:lpstr>
      <vt:lpstr>DPWiFi TRX Validation</vt:lpstr>
      <vt:lpstr>DPWiFi TRX Modeling</vt:lpstr>
      <vt:lpstr>DPWiFi TRX Modeling</vt:lpstr>
      <vt:lpstr>DPWiFi TRX Modeling</vt:lpstr>
      <vt:lpstr>DPWiFi TRX Modeling</vt:lpstr>
      <vt:lpstr>DPWiFi TRX Modeling</vt:lpstr>
      <vt:lpstr>DPWiFi TRX Modeling</vt:lpstr>
      <vt:lpstr>PowerPoint Presentation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Carlos Rios</dc:creator>
  <cp:keywords/>
  <cp:lastModifiedBy>Carlos Rios</cp:lastModifiedBy>
  <cp:revision>10</cp:revision>
  <cp:lastPrinted>1601-01-01T00:00:00Z</cp:lastPrinted>
  <dcterms:created xsi:type="dcterms:W3CDTF">2024-01-15T15:24:42Z</dcterms:created>
  <dcterms:modified xsi:type="dcterms:W3CDTF">2024-01-18T15:12:06Z</dcterms:modified>
  <cp:category>Name, Affiliation</cp:category>
</cp:coreProperties>
</file>