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257" r:id="rId3"/>
    <p:sldId id="1033" r:id="rId4"/>
    <p:sldId id="262" r:id="rId5"/>
    <p:sldId id="274" r:id="rId6"/>
    <p:sldId id="1022" r:id="rId7"/>
    <p:sldId id="1021" r:id="rId8"/>
    <p:sldId id="1020" r:id="rId9"/>
    <p:sldId id="1015" r:id="rId10"/>
    <p:sldId id="1023" r:id="rId11"/>
    <p:sldId id="1024" r:id="rId12"/>
    <p:sldId id="1025" r:id="rId13"/>
    <p:sldId id="1026" r:id="rId14"/>
    <p:sldId id="1027" r:id="rId15"/>
    <p:sldId id="1028" r:id="rId16"/>
    <p:sldId id="1029" r:id="rId17"/>
    <p:sldId id="1031" r:id="rId18"/>
    <p:sldId id="1032" r:id="rId19"/>
    <p:sldId id="264" r:id="rId20"/>
  </p:sldIdLst>
  <p:sldSz cx="12192000" cy="6858000"/>
  <p:notesSz cx="6934200" cy="928052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8C9D7E8-72C8-4136-A8C3-9950E124F0E9}" v="17" dt="2024-01-17T23:14:08.99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59" autoAdjust="0"/>
    <p:restoredTop sz="94660"/>
  </p:normalViewPr>
  <p:slideViewPr>
    <p:cSldViewPr>
      <p:cViewPr>
        <p:scale>
          <a:sx n="73" d="100"/>
          <a:sy n="73" d="100"/>
        </p:scale>
        <p:origin x="156" y="630"/>
      </p:cViewPr>
      <p:guideLst>
        <p:guide orient="horz" pos="2160"/>
        <p:guide pos="384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rlos Rios" userId="259fa1cc625225d5" providerId="LiveId" clId="{38C9D7E8-72C8-4136-A8C3-9950E124F0E9}"/>
    <pc:docChg chg="undo custSel addSld delSld modSld modMainMaster">
      <pc:chgData name="Carlos Rios" userId="259fa1cc625225d5" providerId="LiveId" clId="{38C9D7E8-72C8-4136-A8C3-9950E124F0E9}" dt="2024-01-17T23:15:22.071" v="1047" actId="20577"/>
      <pc:docMkLst>
        <pc:docMk/>
      </pc:docMkLst>
      <pc:sldChg chg="addSp delSp modSp mod">
        <pc:chgData name="Carlos Rios" userId="259fa1cc625225d5" providerId="LiveId" clId="{38C9D7E8-72C8-4136-A8C3-9950E124F0E9}" dt="2024-01-17T23:14:11.557" v="1045" actId="20577"/>
        <pc:sldMkLst>
          <pc:docMk/>
          <pc:sldMk cId="1738719396" sldId="1023"/>
        </pc:sldMkLst>
        <pc:spChg chg="mod">
          <ac:chgData name="Carlos Rios" userId="259fa1cc625225d5" providerId="LiveId" clId="{38C9D7E8-72C8-4136-A8C3-9950E124F0E9}" dt="2024-01-17T23:14:11.557" v="1045" actId="20577"/>
          <ac:spMkLst>
            <pc:docMk/>
            <pc:sldMk cId="1738719396" sldId="1023"/>
            <ac:spMk id="9218" creationId="{00000000-0000-0000-0000-000000000000}"/>
          </ac:spMkLst>
        </pc:spChg>
        <pc:picChg chg="add del mod">
          <ac:chgData name="Carlos Rios" userId="259fa1cc625225d5" providerId="LiveId" clId="{38C9D7E8-72C8-4136-A8C3-9950E124F0E9}" dt="2024-01-17T21:52:41.955" v="242" actId="478"/>
          <ac:picMkLst>
            <pc:docMk/>
            <pc:sldMk cId="1738719396" sldId="1023"/>
            <ac:picMk id="7" creationId="{14A974A2-7475-AA1D-DA60-F8CFA7BAA437}"/>
          </ac:picMkLst>
        </pc:picChg>
        <pc:picChg chg="add del mod">
          <ac:chgData name="Carlos Rios" userId="259fa1cc625225d5" providerId="LiveId" clId="{38C9D7E8-72C8-4136-A8C3-9950E124F0E9}" dt="2024-01-17T21:55:18.103" v="249" actId="478"/>
          <ac:picMkLst>
            <pc:docMk/>
            <pc:sldMk cId="1738719396" sldId="1023"/>
            <ac:picMk id="9" creationId="{FFE39738-5461-BA23-BA5C-445A7C6DD576}"/>
          </ac:picMkLst>
        </pc:picChg>
        <pc:picChg chg="add del mod">
          <ac:chgData name="Carlos Rios" userId="259fa1cc625225d5" providerId="LiveId" clId="{38C9D7E8-72C8-4136-A8C3-9950E124F0E9}" dt="2024-01-17T22:03:11.174" v="255" actId="478"/>
          <ac:picMkLst>
            <pc:docMk/>
            <pc:sldMk cId="1738719396" sldId="1023"/>
            <ac:picMk id="11" creationId="{213B859B-D5CB-1610-7FF8-954502C6A90E}"/>
          </ac:picMkLst>
        </pc:picChg>
        <pc:picChg chg="add del mod">
          <ac:chgData name="Carlos Rios" userId="259fa1cc625225d5" providerId="LiveId" clId="{38C9D7E8-72C8-4136-A8C3-9950E124F0E9}" dt="2024-01-17T22:03:36.081" v="259" actId="478"/>
          <ac:picMkLst>
            <pc:docMk/>
            <pc:sldMk cId="1738719396" sldId="1023"/>
            <ac:picMk id="13" creationId="{E54F73D4-119E-0420-C032-1ED23720306F}"/>
          </ac:picMkLst>
        </pc:picChg>
        <pc:picChg chg="add mod">
          <ac:chgData name="Carlos Rios" userId="259fa1cc625225d5" providerId="LiveId" clId="{38C9D7E8-72C8-4136-A8C3-9950E124F0E9}" dt="2024-01-17T22:12:40.386" v="269" actId="1035"/>
          <ac:picMkLst>
            <pc:docMk/>
            <pc:sldMk cId="1738719396" sldId="1023"/>
            <ac:picMk id="15" creationId="{785EE9EC-C7C1-2873-9FF9-B2F49B253736}"/>
          </ac:picMkLst>
        </pc:picChg>
        <pc:picChg chg="del">
          <ac:chgData name="Carlos Rios" userId="259fa1cc625225d5" providerId="LiveId" clId="{38C9D7E8-72C8-4136-A8C3-9950E124F0E9}" dt="2024-01-17T16:00:06.046" v="0" actId="478"/>
          <ac:picMkLst>
            <pc:docMk/>
            <pc:sldMk cId="1738719396" sldId="1023"/>
            <ac:picMk id="23" creationId="{B17D656D-DA66-00FE-1CE5-0A4083C59C20}"/>
          </ac:picMkLst>
        </pc:picChg>
      </pc:sldChg>
      <pc:sldChg chg="addSp delSp modSp mod">
        <pc:chgData name="Carlos Rios" userId="259fa1cc625225d5" providerId="LiveId" clId="{38C9D7E8-72C8-4136-A8C3-9950E124F0E9}" dt="2024-01-17T22:13:48.240" v="275" actId="20577"/>
        <pc:sldMkLst>
          <pc:docMk/>
          <pc:sldMk cId="2914656880" sldId="1024"/>
        </pc:sldMkLst>
        <pc:spChg chg="add del mod">
          <ac:chgData name="Carlos Rios" userId="259fa1cc625225d5" providerId="LiveId" clId="{38C9D7E8-72C8-4136-A8C3-9950E124F0E9}" dt="2024-01-17T17:12:11.685" v="165" actId="478"/>
          <ac:spMkLst>
            <pc:docMk/>
            <pc:sldMk cId="2914656880" sldId="1024"/>
            <ac:spMk id="4" creationId="{1EB36220-F808-D79B-ACC2-6F099BA5601E}"/>
          </ac:spMkLst>
        </pc:spChg>
        <pc:spChg chg="add del mod">
          <ac:chgData name="Carlos Rios" userId="259fa1cc625225d5" providerId="LiveId" clId="{38C9D7E8-72C8-4136-A8C3-9950E124F0E9}" dt="2024-01-17T17:12:23.238" v="166" actId="478"/>
          <ac:spMkLst>
            <pc:docMk/>
            <pc:sldMk cId="2914656880" sldId="1024"/>
            <ac:spMk id="8" creationId="{670F36A6-F676-DC63-97C4-9AFD1C145886}"/>
          </ac:spMkLst>
        </pc:spChg>
        <pc:spChg chg="add del mod">
          <ac:chgData name="Carlos Rios" userId="259fa1cc625225d5" providerId="LiveId" clId="{38C9D7E8-72C8-4136-A8C3-9950E124F0E9}" dt="2024-01-17T17:12:25.317" v="167" actId="478"/>
          <ac:spMkLst>
            <pc:docMk/>
            <pc:sldMk cId="2914656880" sldId="1024"/>
            <ac:spMk id="10" creationId="{F5DC3FC4-9D12-ABAE-BE88-208B95369722}"/>
          </ac:spMkLst>
        </pc:spChg>
        <pc:spChg chg="add del mod">
          <ac:chgData name="Carlos Rios" userId="259fa1cc625225d5" providerId="LiveId" clId="{38C9D7E8-72C8-4136-A8C3-9950E124F0E9}" dt="2024-01-17T17:06:53.100" v="125" actId="478"/>
          <ac:spMkLst>
            <pc:docMk/>
            <pc:sldMk cId="2914656880" sldId="1024"/>
            <ac:spMk id="11" creationId="{49264E82-6149-60F6-C6DD-E99799FB520C}"/>
          </ac:spMkLst>
        </pc:spChg>
        <pc:spChg chg="add del mod">
          <ac:chgData name="Carlos Rios" userId="259fa1cc625225d5" providerId="LiveId" clId="{38C9D7E8-72C8-4136-A8C3-9950E124F0E9}" dt="2024-01-17T17:12:27.573" v="168" actId="478"/>
          <ac:spMkLst>
            <pc:docMk/>
            <pc:sldMk cId="2914656880" sldId="1024"/>
            <ac:spMk id="22" creationId="{40115C98-E769-D655-20F1-13FB81F35DEC}"/>
          </ac:spMkLst>
        </pc:spChg>
        <pc:spChg chg="mod">
          <ac:chgData name="Carlos Rios" userId="259fa1cc625225d5" providerId="LiveId" clId="{38C9D7E8-72C8-4136-A8C3-9950E124F0E9}" dt="2024-01-17T22:13:48.240" v="275" actId="20577"/>
          <ac:spMkLst>
            <pc:docMk/>
            <pc:sldMk cId="2914656880" sldId="1024"/>
            <ac:spMk id="9218" creationId="{00000000-0000-0000-0000-000000000000}"/>
          </ac:spMkLst>
        </pc:spChg>
        <pc:picChg chg="mod">
          <ac:chgData name="Carlos Rios" userId="259fa1cc625225d5" providerId="LiveId" clId="{38C9D7E8-72C8-4136-A8C3-9950E124F0E9}" dt="2024-01-17T17:00:14.066" v="66" actId="1076"/>
          <ac:picMkLst>
            <pc:docMk/>
            <pc:sldMk cId="2914656880" sldId="1024"/>
            <ac:picMk id="7" creationId="{94D93E90-1BEA-2513-F72E-B8A71856D094}"/>
          </ac:picMkLst>
        </pc:picChg>
        <pc:picChg chg="mod">
          <ac:chgData name="Carlos Rios" userId="259fa1cc625225d5" providerId="LiveId" clId="{38C9D7E8-72C8-4136-A8C3-9950E124F0E9}" dt="2024-01-17T16:02:39.593" v="7" actId="1076"/>
          <ac:picMkLst>
            <pc:docMk/>
            <pc:sldMk cId="2914656880" sldId="1024"/>
            <ac:picMk id="14" creationId="{14F3C623-D025-2C47-9018-92B42FEB18EC}"/>
          </ac:picMkLst>
        </pc:picChg>
        <pc:picChg chg="add del mod">
          <ac:chgData name="Carlos Rios" userId="259fa1cc625225d5" providerId="LiveId" clId="{38C9D7E8-72C8-4136-A8C3-9950E124F0E9}" dt="2024-01-17T17:05:33.948" v="110" actId="478"/>
          <ac:picMkLst>
            <pc:docMk/>
            <pc:sldMk cId="2914656880" sldId="1024"/>
            <ac:picMk id="15" creationId="{F56E232D-1D03-ED82-7EF2-210064C042F4}"/>
          </ac:picMkLst>
        </pc:picChg>
        <pc:picChg chg="add del mod">
          <ac:chgData name="Carlos Rios" userId="259fa1cc625225d5" providerId="LiveId" clId="{38C9D7E8-72C8-4136-A8C3-9950E124F0E9}" dt="2024-01-17T17:04:42.657" v="104" actId="22"/>
          <ac:picMkLst>
            <pc:docMk/>
            <pc:sldMk cId="2914656880" sldId="1024"/>
            <ac:picMk id="17" creationId="{2019D8D5-9ACD-CC59-C7EC-EAD135F622F2}"/>
          </ac:picMkLst>
        </pc:picChg>
        <pc:picChg chg="add del mod">
          <ac:chgData name="Carlos Rios" userId="259fa1cc625225d5" providerId="LiveId" clId="{38C9D7E8-72C8-4136-A8C3-9950E124F0E9}" dt="2024-01-17T17:04:42.298" v="100" actId="22"/>
          <ac:picMkLst>
            <pc:docMk/>
            <pc:sldMk cId="2914656880" sldId="1024"/>
            <ac:picMk id="19" creationId="{4C10BED1-8FE0-BFB5-EF0F-1CB719D3B2B0}"/>
          </ac:picMkLst>
        </pc:picChg>
        <pc:picChg chg="add del mod">
          <ac:chgData name="Carlos Rios" userId="259fa1cc625225d5" providerId="LiveId" clId="{38C9D7E8-72C8-4136-A8C3-9950E124F0E9}" dt="2024-01-17T17:04:41.048" v="96" actId="22"/>
          <ac:picMkLst>
            <pc:docMk/>
            <pc:sldMk cId="2914656880" sldId="1024"/>
            <ac:picMk id="21" creationId="{980B20CE-FD96-111C-088D-EF6389F5336E}"/>
          </ac:picMkLst>
        </pc:picChg>
        <pc:picChg chg="add mod">
          <ac:chgData name="Carlos Rios" userId="259fa1cc625225d5" providerId="LiveId" clId="{38C9D7E8-72C8-4136-A8C3-9950E124F0E9}" dt="2024-01-17T17:09:21.372" v="149" actId="1036"/>
          <ac:picMkLst>
            <pc:docMk/>
            <pc:sldMk cId="2914656880" sldId="1024"/>
            <ac:picMk id="24" creationId="{EE9469E1-9CD7-9BBE-90C1-6D563E252E31}"/>
          </ac:picMkLst>
        </pc:picChg>
        <pc:picChg chg="add mod">
          <ac:chgData name="Carlos Rios" userId="259fa1cc625225d5" providerId="LiveId" clId="{38C9D7E8-72C8-4136-A8C3-9950E124F0E9}" dt="2024-01-17T17:09:56.787" v="152" actId="1036"/>
          <ac:picMkLst>
            <pc:docMk/>
            <pc:sldMk cId="2914656880" sldId="1024"/>
            <ac:picMk id="26" creationId="{49FBDD1D-1E20-4E4A-0B02-1A8B998F3034}"/>
          </ac:picMkLst>
        </pc:picChg>
        <pc:picChg chg="add mod">
          <ac:chgData name="Carlos Rios" userId="259fa1cc625225d5" providerId="LiveId" clId="{38C9D7E8-72C8-4136-A8C3-9950E124F0E9}" dt="2024-01-17T17:11:03.635" v="159" actId="1035"/>
          <ac:picMkLst>
            <pc:docMk/>
            <pc:sldMk cId="2914656880" sldId="1024"/>
            <ac:picMk id="28" creationId="{DE61A2B4-D42E-62BD-0F78-0FA594CA06E6}"/>
          </ac:picMkLst>
        </pc:picChg>
        <pc:picChg chg="add mod">
          <ac:chgData name="Carlos Rios" userId="259fa1cc625225d5" providerId="LiveId" clId="{38C9D7E8-72C8-4136-A8C3-9950E124F0E9}" dt="2024-01-17T17:11:59.092" v="164" actId="1037"/>
          <ac:picMkLst>
            <pc:docMk/>
            <pc:sldMk cId="2914656880" sldId="1024"/>
            <ac:picMk id="30" creationId="{AA6FB2E2-52C1-8618-10B0-FBACB696F3C1}"/>
          </ac:picMkLst>
        </pc:picChg>
      </pc:sldChg>
      <pc:sldChg chg="addSp modSp mod">
        <pc:chgData name="Carlos Rios" userId="259fa1cc625225d5" providerId="LiveId" clId="{38C9D7E8-72C8-4136-A8C3-9950E124F0E9}" dt="2024-01-17T22:13:58.735" v="277" actId="20577"/>
        <pc:sldMkLst>
          <pc:docMk/>
          <pc:sldMk cId="3143440126" sldId="1025"/>
        </pc:sldMkLst>
        <pc:spChg chg="mod">
          <ac:chgData name="Carlos Rios" userId="259fa1cc625225d5" providerId="LiveId" clId="{38C9D7E8-72C8-4136-A8C3-9950E124F0E9}" dt="2024-01-17T22:13:58.735" v="277" actId="20577"/>
          <ac:spMkLst>
            <pc:docMk/>
            <pc:sldMk cId="3143440126" sldId="1025"/>
            <ac:spMk id="9218" creationId="{00000000-0000-0000-0000-000000000000}"/>
          </ac:spMkLst>
        </pc:spChg>
        <pc:picChg chg="add mod">
          <ac:chgData name="Carlos Rios" userId="259fa1cc625225d5" providerId="LiveId" clId="{38C9D7E8-72C8-4136-A8C3-9950E124F0E9}" dt="2024-01-17T17:12:45.089" v="169"/>
          <ac:picMkLst>
            <pc:docMk/>
            <pc:sldMk cId="3143440126" sldId="1025"/>
            <ac:picMk id="2" creationId="{8A840CF5-E72F-ECF9-9C30-8577386A2895}"/>
          </ac:picMkLst>
        </pc:picChg>
        <pc:picChg chg="add mod">
          <ac:chgData name="Carlos Rios" userId="259fa1cc625225d5" providerId="LiveId" clId="{38C9D7E8-72C8-4136-A8C3-9950E124F0E9}" dt="2024-01-17T17:12:45.089" v="169"/>
          <ac:picMkLst>
            <pc:docMk/>
            <pc:sldMk cId="3143440126" sldId="1025"/>
            <ac:picMk id="4" creationId="{9570A73C-994E-BD67-6BB8-1083CBF24D7A}"/>
          </ac:picMkLst>
        </pc:picChg>
        <pc:picChg chg="add mod">
          <ac:chgData name="Carlos Rios" userId="259fa1cc625225d5" providerId="LiveId" clId="{38C9D7E8-72C8-4136-A8C3-9950E124F0E9}" dt="2024-01-17T17:12:45.089" v="169"/>
          <ac:picMkLst>
            <pc:docMk/>
            <pc:sldMk cId="3143440126" sldId="1025"/>
            <ac:picMk id="7" creationId="{CA3FBBF9-9358-2BC6-2802-DC957DF2FEAC}"/>
          </ac:picMkLst>
        </pc:picChg>
        <pc:picChg chg="add mod">
          <ac:chgData name="Carlos Rios" userId="259fa1cc625225d5" providerId="LiveId" clId="{38C9D7E8-72C8-4136-A8C3-9950E124F0E9}" dt="2024-01-17T17:12:45.089" v="169"/>
          <ac:picMkLst>
            <pc:docMk/>
            <pc:sldMk cId="3143440126" sldId="1025"/>
            <ac:picMk id="9" creationId="{EC5A4402-0224-39F5-7A9E-5A9BC8758966}"/>
          </ac:picMkLst>
        </pc:picChg>
        <pc:picChg chg="mod">
          <ac:chgData name="Carlos Rios" userId="259fa1cc625225d5" providerId="LiveId" clId="{38C9D7E8-72C8-4136-A8C3-9950E124F0E9}" dt="2024-01-17T17:14:06.189" v="177" actId="14100"/>
          <ac:picMkLst>
            <pc:docMk/>
            <pc:sldMk cId="3143440126" sldId="1025"/>
            <ac:picMk id="11" creationId="{735BEF75-ECB0-0601-586E-2C9475E3D78E}"/>
          </ac:picMkLst>
        </pc:picChg>
        <pc:picChg chg="mod">
          <ac:chgData name="Carlos Rios" userId="259fa1cc625225d5" providerId="LiveId" clId="{38C9D7E8-72C8-4136-A8C3-9950E124F0E9}" dt="2024-01-17T17:14:12.600" v="178" actId="14100"/>
          <ac:picMkLst>
            <pc:docMk/>
            <pc:sldMk cId="3143440126" sldId="1025"/>
            <ac:picMk id="13" creationId="{E7E31A40-28F6-8AD5-8807-3DBCFAD30AC1}"/>
          </ac:picMkLst>
        </pc:picChg>
      </pc:sldChg>
      <pc:sldChg chg="addSp modSp mod">
        <pc:chgData name="Carlos Rios" userId="259fa1cc625225d5" providerId="LiveId" clId="{38C9D7E8-72C8-4136-A8C3-9950E124F0E9}" dt="2024-01-17T22:14:08.239" v="279" actId="20577"/>
        <pc:sldMkLst>
          <pc:docMk/>
          <pc:sldMk cId="2909176466" sldId="1026"/>
        </pc:sldMkLst>
        <pc:spChg chg="mod">
          <ac:chgData name="Carlos Rios" userId="259fa1cc625225d5" providerId="LiveId" clId="{38C9D7E8-72C8-4136-A8C3-9950E124F0E9}" dt="2024-01-17T22:14:08.239" v="279" actId="20577"/>
          <ac:spMkLst>
            <pc:docMk/>
            <pc:sldMk cId="2909176466" sldId="1026"/>
            <ac:spMk id="9218" creationId="{00000000-0000-0000-0000-000000000000}"/>
          </ac:spMkLst>
        </pc:spChg>
        <pc:picChg chg="add mod">
          <ac:chgData name="Carlos Rios" userId="259fa1cc625225d5" providerId="LiveId" clId="{38C9D7E8-72C8-4136-A8C3-9950E124F0E9}" dt="2024-01-17T17:12:56.432" v="170"/>
          <ac:picMkLst>
            <pc:docMk/>
            <pc:sldMk cId="2909176466" sldId="1026"/>
            <ac:picMk id="2" creationId="{221B4A79-6564-CB46-144E-DA0271B62FCF}"/>
          </ac:picMkLst>
        </pc:picChg>
        <pc:picChg chg="add mod">
          <ac:chgData name="Carlos Rios" userId="259fa1cc625225d5" providerId="LiveId" clId="{38C9D7E8-72C8-4136-A8C3-9950E124F0E9}" dt="2024-01-17T17:12:56.432" v="170"/>
          <ac:picMkLst>
            <pc:docMk/>
            <pc:sldMk cId="2909176466" sldId="1026"/>
            <ac:picMk id="4" creationId="{CCF80BB3-BA24-307E-6A0E-8ECEED1FDA39}"/>
          </ac:picMkLst>
        </pc:picChg>
        <pc:picChg chg="mod">
          <ac:chgData name="Carlos Rios" userId="259fa1cc625225d5" providerId="LiveId" clId="{38C9D7E8-72C8-4136-A8C3-9950E124F0E9}" dt="2024-01-17T17:13:30.323" v="174" actId="1037"/>
          <ac:picMkLst>
            <pc:docMk/>
            <pc:sldMk cId="2909176466" sldId="1026"/>
            <ac:picMk id="7" creationId="{20D41291-C22F-31F7-3695-DE001163F21C}"/>
          </ac:picMkLst>
        </pc:picChg>
        <pc:picChg chg="add mod">
          <ac:chgData name="Carlos Rios" userId="259fa1cc625225d5" providerId="LiveId" clId="{38C9D7E8-72C8-4136-A8C3-9950E124F0E9}" dt="2024-01-17T17:16:16.432" v="214" actId="1076"/>
          <ac:picMkLst>
            <pc:docMk/>
            <pc:sldMk cId="2909176466" sldId="1026"/>
            <ac:picMk id="8" creationId="{A5E88FBE-6313-431E-D49B-A95199651954}"/>
          </ac:picMkLst>
        </pc:picChg>
        <pc:picChg chg="add mod">
          <ac:chgData name="Carlos Rios" userId="259fa1cc625225d5" providerId="LiveId" clId="{38C9D7E8-72C8-4136-A8C3-9950E124F0E9}" dt="2024-01-17T17:16:27.405" v="215" actId="1076"/>
          <ac:picMkLst>
            <pc:docMk/>
            <pc:sldMk cId="2909176466" sldId="1026"/>
            <ac:picMk id="10" creationId="{AB7361EB-94CF-5D44-A6AB-E080CF474118}"/>
          </ac:picMkLst>
        </pc:picChg>
        <pc:picChg chg="mod">
          <ac:chgData name="Carlos Rios" userId="259fa1cc625225d5" providerId="LiveId" clId="{38C9D7E8-72C8-4136-A8C3-9950E124F0E9}" dt="2024-01-17T17:13:25.916" v="172" actId="1037"/>
          <ac:picMkLst>
            <pc:docMk/>
            <pc:sldMk cId="2909176466" sldId="1026"/>
            <ac:picMk id="14" creationId="{61B2F96C-955D-B07C-97C1-66D58B4A8BAB}"/>
          </ac:picMkLst>
        </pc:picChg>
      </pc:sldChg>
      <pc:sldChg chg="addSp modSp mod">
        <pc:chgData name="Carlos Rios" userId="259fa1cc625225d5" providerId="LiveId" clId="{38C9D7E8-72C8-4136-A8C3-9950E124F0E9}" dt="2024-01-17T22:14:19.247" v="281" actId="20577"/>
        <pc:sldMkLst>
          <pc:docMk/>
          <pc:sldMk cId="1688631583" sldId="1027"/>
        </pc:sldMkLst>
        <pc:spChg chg="mod">
          <ac:chgData name="Carlos Rios" userId="259fa1cc625225d5" providerId="LiveId" clId="{38C9D7E8-72C8-4136-A8C3-9950E124F0E9}" dt="2024-01-17T22:14:19.247" v="281" actId="20577"/>
          <ac:spMkLst>
            <pc:docMk/>
            <pc:sldMk cId="1688631583" sldId="1027"/>
            <ac:spMk id="9218" creationId="{00000000-0000-0000-0000-000000000000}"/>
          </ac:spMkLst>
        </pc:spChg>
        <pc:picChg chg="add mod">
          <ac:chgData name="Carlos Rios" userId="259fa1cc625225d5" providerId="LiveId" clId="{38C9D7E8-72C8-4136-A8C3-9950E124F0E9}" dt="2024-01-17T17:14:28.107" v="179"/>
          <ac:picMkLst>
            <pc:docMk/>
            <pc:sldMk cId="1688631583" sldId="1027"/>
            <ac:picMk id="2" creationId="{F93CE1F7-C03F-A321-4CF7-02274E017EB6}"/>
          </ac:picMkLst>
        </pc:picChg>
        <pc:picChg chg="add mod">
          <ac:chgData name="Carlos Rios" userId="259fa1cc625225d5" providerId="LiveId" clId="{38C9D7E8-72C8-4136-A8C3-9950E124F0E9}" dt="2024-01-17T17:14:28.107" v="179"/>
          <ac:picMkLst>
            <pc:docMk/>
            <pc:sldMk cId="1688631583" sldId="1027"/>
            <ac:picMk id="7" creationId="{58667745-C62C-15CA-4D1A-3E43D6177AF2}"/>
          </ac:picMkLst>
        </pc:picChg>
        <pc:picChg chg="add mod">
          <ac:chgData name="Carlos Rios" userId="259fa1cc625225d5" providerId="LiveId" clId="{38C9D7E8-72C8-4136-A8C3-9950E124F0E9}" dt="2024-01-17T17:15:45.821" v="208" actId="1076"/>
          <ac:picMkLst>
            <pc:docMk/>
            <pc:sldMk cId="1688631583" sldId="1027"/>
            <ac:picMk id="8" creationId="{139BFF84-43D9-F84F-7262-40AF09068E07}"/>
          </ac:picMkLst>
        </pc:picChg>
        <pc:picChg chg="add mod">
          <ac:chgData name="Carlos Rios" userId="259fa1cc625225d5" providerId="LiveId" clId="{38C9D7E8-72C8-4136-A8C3-9950E124F0E9}" dt="2024-01-17T17:15:59.006" v="209" actId="1076"/>
          <ac:picMkLst>
            <pc:docMk/>
            <pc:sldMk cId="1688631583" sldId="1027"/>
            <ac:picMk id="10" creationId="{F419B67B-2A01-B803-CC0C-C239CE467234}"/>
          </ac:picMkLst>
        </pc:picChg>
        <pc:picChg chg="mod">
          <ac:chgData name="Carlos Rios" userId="259fa1cc625225d5" providerId="LiveId" clId="{38C9D7E8-72C8-4136-A8C3-9950E124F0E9}" dt="2024-01-17T17:14:43.254" v="181" actId="1037"/>
          <ac:picMkLst>
            <pc:docMk/>
            <pc:sldMk cId="1688631583" sldId="1027"/>
            <ac:picMk id="12" creationId="{9A0D4CC4-CFAA-9C44-BF03-BA860A76AD87}"/>
          </ac:picMkLst>
        </pc:picChg>
        <pc:picChg chg="mod">
          <ac:chgData name="Carlos Rios" userId="259fa1cc625225d5" providerId="LiveId" clId="{38C9D7E8-72C8-4136-A8C3-9950E124F0E9}" dt="2024-01-17T17:14:46.248" v="183" actId="1037"/>
          <ac:picMkLst>
            <pc:docMk/>
            <pc:sldMk cId="1688631583" sldId="1027"/>
            <ac:picMk id="13" creationId="{43CE9889-6459-7680-104E-481F5990C563}"/>
          </ac:picMkLst>
        </pc:picChg>
      </pc:sldChg>
      <pc:sldChg chg="addSp modSp mod">
        <pc:chgData name="Carlos Rios" userId="259fa1cc625225d5" providerId="LiveId" clId="{38C9D7E8-72C8-4136-A8C3-9950E124F0E9}" dt="2024-01-17T22:14:24.743" v="283" actId="20577"/>
        <pc:sldMkLst>
          <pc:docMk/>
          <pc:sldMk cId="878864902" sldId="1028"/>
        </pc:sldMkLst>
        <pc:spChg chg="mod">
          <ac:chgData name="Carlos Rios" userId="259fa1cc625225d5" providerId="LiveId" clId="{38C9D7E8-72C8-4136-A8C3-9950E124F0E9}" dt="2024-01-17T22:14:24.743" v="283" actId="20577"/>
          <ac:spMkLst>
            <pc:docMk/>
            <pc:sldMk cId="878864902" sldId="1028"/>
            <ac:spMk id="9218" creationId="{00000000-0000-0000-0000-000000000000}"/>
          </ac:spMkLst>
        </pc:spChg>
        <pc:picChg chg="add mod">
          <ac:chgData name="Carlos Rios" userId="259fa1cc625225d5" providerId="LiveId" clId="{38C9D7E8-72C8-4136-A8C3-9950E124F0E9}" dt="2024-01-17T17:16:47.476" v="216"/>
          <ac:picMkLst>
            <pc:docMk/>
            <pc:sldMk cId="878864902" sldId="1028"/>
            <ac:picMk id="2" creationId="{6D0F5BD4-A031-1E90-5AF1-6F9CAE0F7E42}"/>
          </ac:picMkLst>
        </pc:picChg>
        <pc:picChg chg="add mod">
          <ac:chgData name="Carlos Rios" userId="259fa1cc625225d5" providerId="LiveId" clId="{38C9D7E8-72C8-4136-A8C3-9950E124F0E9}" dt="2024-01-17T17:16:47.476" v="216"/>
          <ac:picMkLst>
            <pc:docMk/>
            <pc:sldMk cId="878864902" sldId="1028"/>
            <ac:picMk id="4" creationId="{D524DEFD-F7FF-302D-B0AF-A67E231CE5AA}"/>
          </ac:picMkLst>
        </pc:picChg>
        <pc:picChg chg="add mod">
          <ac:chgData name="Carlos Rios" userId="259fa1cc625225d5" providerId="LiveId" clId="{38C9D7E8-72C8-4136-A8C3-9950E124F0E9}" dt="2024-01-17T17:17:13.630" v="222" actId="1076"/>
          <ac:picMkLst>
            <pc:docMk/>
            <pc:sldMk cId="878864902" sldId="1028"/>
            <ac:picMk id="7" creationId="{F04CE2DC-C4D2-BA0C-672E-364BD9877A28}"/>
          </ac:picMkLst>
        </pc:picChg>
        <pc:picChg chg="add mod">
          <ac:chgData name="Carlos Rios" userId="259fa1cc625225d5" providerId="LiveId" clId="{38C9D7E8-72C8-4136-A8C3-9950E124F0E9}" dt="2024-01-17T17:17:19.726" v="223" actId="1076"/>
          <ac:picMkLst>
            <pc:docMk/>
            <pc:sldMk cId="878864902" sldId="1028"/>
            <ac:picMk id="8" creationId="{A4C2EC7D-769A-BD04-9F9D-AE195896AFD4}"/>
          </ac:picMkLst>
        </pc:picChg>
        <pc:picChg chg="mod">
          <ac:chgData name="Carlos Rios" userId="259fa1cc625225d5" providerId="LiveId" clId="{38C9D7E8-72C8-4136-A8C3-9950E124F0E9}" dt="2024-01-17T17:16:57.592" v="219" actId="1037"/>
          <ac:picMkLst>
            <pc:docMk/>
            <pc:sldMk cId="878864902" sldId="1028"/>
            <ac:picMk id="9" creationId="{EBCC8202-5785-A656-C525-D2EFC911CAB8}"/>
          </ac:picMkLst>
        </pc:picChg>
        <pc:picChg chg="mod">
          <ac:chgData name="Carlos Rios" userId="259fa1cc625225d5" providerId="LiveId" clId="{38C9D7E8-72C8-4136-A8C3-9950E124F0E9}" dt="2024-01-17T17:17:02.131" v="221" actId="1037"/>
          <ac:picMkLst>
            <pc:docMk/>
            <pc:sldMk cId="878864902" sldId="1028"/>
            <ac:picMk id="19" creationId="{6A463BB6-CA2A-36D9-CD3F-8BF4E92D4AD5}"/>
          </ac:picMkLst>
        </pc:picChg>
      </pc:sldChg>
      <pc:sldChg chg="addSp modSp mod">
        <pc:chgData name="Carlos Rios" userId="259fa1cc625225d5" providerId="LiveId" clId="{38C9D7E8-72C8-4136-A8C3-9950E124F0E9}" dt="2024-01-17T22:14:42.080" v="285" actId="20577"/>
        <pc:sldMkLst>
          <pc:docMk/>
          <pc:sldMk cId="3594943012" sldId="1029"/>
        </pc:sldMkLst>
        <pc:spChg chg="mod">
          <ac:chgData name="Carlos Rios" userId="259fa1cc625225d5" providerId="LiveId" clId="{38C9D7E8-72C8-4136-A8C3-9950E124F0E9}" dt="2024-01-17T22:14:42.080" v="285" actId="20577"/>
          <ac:spMkLst>
            <pc:docMk/>
            <pc:sldMk cId="3594943012" sldId="1029"/>
            <ac:spMk id="9218" creationId="{00000000-0000-0000-0000-000000000000}"/>
          </ac:spMkLst>
        </pc:spChg>
        <pc:grpChg chg="mod">
          <ac:chgData name="Carlos Rios" userId="259fa1cc625225d5" providerId="LiveId" clId="{38C9D7E8-72C8-4136-A8C3-9950E124F0E9}" dt="2024-01-17T17:18:05.571" v="232" actId="1037"/>
          <ac:grpSpMkLst>
            <pc:docMk/>
            <pc:sldMk cId="3594943012" sldId="1029"/>
            <ac:grpSpMk id="7" creationId="{8D6316B7-407D-1644-9DC9-2E85807D72B3}"/>
          </ac:grpSpMkLst>
        </pc:grpChg>
        <pc:picChg chg="add mod">
          <ac:chgData name="Carlos Rios" userId="259fa1cc625225d5" providerId="LiveId" clId="{38C9D7E8-72C8-4136-A8C3-9950E124F0E9}" dt="2024-01-17T17:17:28.193" v="224"/>
          <ac:picMkLst>
            <pc:docMk/>
            <pc:sldMk cId="3594943012" sldId="1029"/>
            <ac:picMk id="2" creationId="{3C9FCA29-9F9D-4D6A-714D-BAA583809FD5}"/>
          </ac:picMkLst>
        </pc:picChg>
        <pc:picChg chg="add mod">
          <ac:chgData name="Carlos Rios" userId="259fa1cc625225d5" providerId="LiveId" clId="{38C9D7E8-72C8-4136-A8C3-9950E124F0E9}" dt="2024-01-17T17:17:28.193" v="224"/>
          <ac:picMkLst>
            <pc:docMk/>
            <pc:sldMk cId="3594943012" sldId="1029"/>
            <ac:picMk id="8" creationId="{25D6991D-3957-D5FA-37BA-6F9E19334DBD}"/>
          </ac:picMkLst>
        </pc:picChg>
        <pc:picChg chg="add mod">
          <ac:chgData name="Carlos Rios" userId="259fa1cc625225d5" providerId="LiveId" clId="{38C9D7E8-72C8-4136-A8C3-9950E124F0E9}" dt="2024-01-17T17:17:51.421" v="228" actId="1038"/>
          <ac:picMkLst>
            <pc:docMk/>
            <pc:sldMk cId="3594943012" sldId="1029"/>
            <ac:picMk id="10" creationId="{2030C1A0-0354-790D-DF58-F2BB3D66F55E}"/>
          </ac:picMkLst>
        </pc:picChg>
        <pc:picChg chg="add mod">
          <ac:chgData name="Carlos Rios" userId="259fa1cc625225d5" providerId="LiveId" clId="{38C9D7E8-72C8-4136-A8C3-9950E124F0E9}" dt="2024-01-17T17:18:02.864" v="229" actId="1076"/>
          <ac:picMkLst>
            <pc:docMk/>
            <pc:sldMk cId="3594943012" sldId="1029"/>
            <ac:picMk id="12" creationId="{526E4BD8-E5A3-00CC-C31C-449A847A27D7}"/>
          </ac:picMkLst>
        </pc:picChg>
        <pc:picChg chg="mod">
          <ac:chgData name="Carlos Rios" userId="259fa1cc625225d5" providerId="LiveId" clId="{38C9D7E8-72C8-4136-A8C3-9950E124F0E9}" dt="2024-01-17T17:18:08.228" v="234" actId="1037"/>
          <ac:picMkLst>
            <pc:docMk/>
            <pc:sldMk cId="3594943012" sldId="1029"/>
            <ac:picMk id="14" creationId="{5F71E28E-134E-B861-8F36-D4CF5E1A499A}"/>
          </ac:picMkLst>
        </pc:picChg>
      </pc:sldChg>
      <pc:sldChg chg="modSp mod">
        <pc:chgData name="Carlos Rios" userId="259fa1cc625225d5" providerId="LiveId" clId="{38C9D7E8-72C8-4136-A8C3-9950E124F0E9}" dt="2024-01-17T22:17:04.824" v="300" actId="14100"/>
        <pc:sldMkLst>
          <pc:docMk/>
          <pc:sldMk cId="552069216" sldId="1031"/>
        </pc:sldMkLst>
        <pc:spChg chg="mod">
          <ac:chgData name="Carlos Rios" userId="259fa1cc625225d5" providerId="LiveId" clId="{38C9D7E8-72C8-4136-A8C3-9950E124F0E9}" dt="2024-01-17T22:17:04.824" v="300" actId="14100"/>
          <ac:spMkLst>
            <pc:docMk/>
            <pc:sldMk cId="552069216" sldId="1031"/>
            <ac:spMk id="9218" creationId="{00000000-0000-0000-0000-000000000000}"/>
          </ac:spMkLst>
        </pc:spChg>
        <pc:graphicFrameChg chg="modGraphic">
          <ac:chgData name="Carlos Rios" userId="259fa1cc625225d5" providerId="LiveId" clId="{38C9D7E8-72C8-4136-A8C3-9950E124F0E9}" dt="2024-01-17T22:16:16.944" v="295" actId="20577"/>
          <ac:graphicFrameMkLst>
            <pc:docMk/>
            <pc:sldMk cId="552069216" sldId="1031"/>
            <ac:graphicFrameMk id="9" creationId="{8C08E7E4-4DC8-9F2A-A5F2-3F30B88C0330}"/>
          </ac:graphicFrameMkLst>
        </pc:graphicFrameChg>
      </pc:sldChg>
      <pc:sldChg chg="modSp mod">
        <pc:chgData name="Carlos Rios" userId="259fa1cc625225d5" providerId="LiveId" clId="{38C9D7E8-72C8-4136-A8C3-9950E124F0E9}" dt="2024-01-17T23:06:39.759" v="983" actId="20577"/>
        <pc:sldMkLst>
          <pc:docMk/>
          <pc:sldMk cId="1554962912" sldId="1032"/>
        </pc:sldMkLst>
        <pc:spChg chg="mod">
          <ac:chgData name="Carlos Rios" userId="259fa1cc625225d5" providerId="LiveId" clId="{38C9D7E8-72C8-4136-A8C3-9950E124F0E9}" dt="2024-01-17T23:06:39.759" v="983" actId="20577"/>
          <ac:spMkLst>
            <pc:docMk/>
            <pc:sldMk cId="1554962912" sldId="1032"/>
            <ac:spMk id="2" creationId="{357FD5B7-DA2A-F4AE-48A7-7CC967D6D577}"/>
          </ac:spMkLst>
        </pc:spChg>
      </pc:sldChg>
      <pc:sldChg chg="add del">
        <pc:chgData name="Carlos Rios" userId="259fa1cc625225d5" providerId="LiveId" clId="{38C9D7E8-72C8-4136-A8C3-9950E124F0E9}" dt="2024-01-17T22:34:13.379" v="302" actId="2890"/>
        <pc:sldMkLst>
          <pc:docMk/>
          <pc:sldMk cId="1591428791" sldId="1033"/>
        </pc:sldMkLst>
      </pc:sldChg>
      <pc:sldChg chg="modSp add mod">
        <pc:chgData name="Carlos Rios" userId="259fa1cc625225d5" providerId="LiveId" clId="{38C9D7E8-72C8-4136-A8C3-9950E124F0E9}" dt="2024-01-17T23:11:29.987" v="1015" actId="20577"/>
        <pc:sldMkLst>
          <pc:docMk/>
          <pc:sldMk cId="2147201096" sldId="1033"/>
        </pc:sldMkLst>
        <pc:spChg chg="mod">
          <ac:chgData name="Carlos Rios" userId="259fa1cc625225d5" providerId="LiveId" clId="{38C9D7E8-72C8-4136-A8C3-9950E124F0E9}" dt="2024-01-17T22:34:46.011" v="329" actId="20577"/>
          <ac:spMkLst>
            <pc:docMk/>
            <pc:sldMk cId="2147201096" sldId="1033"/>
            <ac:spMk id="4097" creationId="{00000000-0000-0000-0000-000000000000}"/>
          </ac:spMkLst>
        </pc:spChg>
        <pc:spChg chg="mod">
          <ac:chgData name="Carlos Rios" userId="259fa1cc625225d5" providerId="LiveId" clId="{38C9D7E8-72C8-4136-A8C3-9950E124F0E9}" dt="2024-01-17T23:11:29.987" v="1015" actId="20577"/>
          <ac:spMkLst>
            <pc:docMk/>
            <pc:sldMk cId="2147201096" sldId="1033"/>
            <ac:spMk id="4098" creationId="{00000000-0000-0000-0000-000000000000}"/>
          </ac:spMkLst>
        </pc:spChg>
      </pc:sldChg>
      <pc:sldMasterChg chg="modSp mod">
        <pc:chgData name="Carlos Rios" userId="259fa1cc625225d5" providerId="LiveId" clId="{38C9D7E8-72C8-4136-A8C3-9950E124F0E9}" dt="2024-01-17T23:15:22.071" v="1047" actId="20577"/>
        <pc:sldMasterMkLst>
          <pc:docMk/>
          <pc:sldMasterMk cId="0" sldId="2147483648"/>
        </pc:sldMasterMkLst>
        <pc:spChg chg="mod">
          <ac:chgData name="Carlos Rios" userId="259fa1cc625225d5" providerId="LiveId" clId="{38C9D7E8-72C8-4136-A8C3-9950E124F0E9}" dt="2024-01-17T23:15:22.071" v="1047" actId="20577"/>
          <ac:spMkLst>
            <pc:docMk/>
            <pc:sldMasterMk cId="0" sldId="2147483648"/>
            <ac:spMk id="10" creationId="{00000000-0000-0000-0000-000000000000}"/>
          </ac:spMkLst>
        </pc:sp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7CCAAF-252C-4847-8D16-EDD6B40E4912}" type="datetimeFigureOut">
              <a:rPr lang="en-US" smtClean="0"/>
              <a:pPr/>
              <a:t>1/17/2024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744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934200" cy="92805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640388" y="96838"/>
            <a:ext cx="639762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doc.: IEEE 802.11-yy/xxxxr0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54050" y="96838"/>
            <a:ext cx="825500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Month Year</a:t>
            </a:r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5763" y="701675"/>
            <a:ext cx="6161087" cy="346710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4763" cy="417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600" tIns="46080" rIns="93600" bIns="4608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357813" y="8985250"/>
            <a:ext cx="92233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John Doe, Some Company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222625" y="8985250"/>
            <a:ext cx="511175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Page </a:t>
            </a:r>
            <a:fld id="{47A7FEEB-9CD2-43FE-843C-C5350BEACB4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2313" y="8985250"/>
            <a:ext cx="714375" cy="182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65918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1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0441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Carlos Rios, TWI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10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5168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Carlos Rios, TWI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11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1373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Carlos Rios, TWI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12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117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Carlos Rios, TWI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13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2941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Carlos Rios, TWI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14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4881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Carlos Rios, TWI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15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596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Carlos Rios, TWI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16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60502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Carlos Rios, TWI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17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1258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Carlos Rios, TWI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18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37919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E6AF579C-E269-44CC-A9F4-B7D1E2EA3836}" type="slidenum">
              <a:rPr lang="en-US"/>
              <a:pPr/>
              <a:t>19</a:t>
            </a:fld>
            <a:endParaRPr lang="en-US"/>
          </a:p>
        </p:txBody>
      </p:sp>
      <p:sp>
        <p:nvSpPr>
          <p:cNvPr id="204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4468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2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3076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3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9069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Carlos Rios, TWI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4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892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Carlos Rios, TWI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07B9ED38-6DD0-4691-9FC3-0BE6EBBA3E57}" type="slidenum">
              <a:rPr lang="en-US"/>
              <a:pPr/>
              <a:t>5</a:t>
            </a:fld>
            <a:endParaRPr lang="en-US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9561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Carlos Rios, TWI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6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2390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Carlos Rios, TWI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7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9819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Carlos Rios, TWI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07B9ED38-6DD0-4691-9FC3-0BE6EBBA3E57}" type="slidenum">
              <a:rPr lang="en-US"/>
              <a:pPr/>
              <a:t>8</a:t>
            </a:fld>
            <a:endParaRPr lang="en-US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9872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Carlos Rios, TWI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9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6538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January 2024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Carlos Rios, Terabit Wireless Internet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DE40C9FC-4879-4F20-9ECA-A574A90476B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440F5867-744E-4AA6-B0ED-4C44D2DFBB7B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idx="14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Carlos Rios, Terabit Wireless Internet</a:t>
            </a:r>
            <a:endParaRPr lang="en-GB" dirty="0"/>
          </a:p>
        </p:txBody>
      </p:sp>
      <p:sp>
        <p:nvSpPr>
          <p:cNvPr id="12" name="Rectangle 3"/>
          <p:cNvSpPr>
            <a:spLocks noGrp="1" noChangeArrowheads="1"/>
          </p:cNvSpPr>
          <p:nvPr>
            <p:ph type="dt" idx="15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January 2024</a:t>
            </a:r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January 2024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Carlos Rios, Terabit Wireless Internet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3ABCC52B-A3F7-440B-BBF2-55191E6E777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1" y="1981201"/>
            <a:ext cx="5077884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484" y="1981201"/>
            <a:ext cx="508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January 2024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Carlos Rios, Terabit Wireless Internet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1CD163DD-D5E7-41DA-95F2-71530C24F8C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January 2024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>
          <a:xfrm>
            <a:off x="7524760" y="6475414"/>
            <a:ext cx="3865024" cy="180975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Carlos Rios, Terabit Wireless Internet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9B99EC4-A1FB-4C79-B9A5-C1FFD5A9038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January 2024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Carlos Rios, Terabit Wireless Internet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06B781AF-4CCF-49B0-A572-DE54FBE5D94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January 2024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Carlos Rios, Terabit Wireless Internet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F5D8E26B-7BCF-4D25-9C89-0168A6618F1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January 2024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Carlos Rios, Terabit Wireless Internet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B5E41C2-EF12-4EF2-8280-F2B4208277C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1" y="685801"/>
            <a:ext cx="2588684" cy="5408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1"/>
            <a:ext cx="7569200" cy="54086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January 2024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Carlos Rios, Terabit Wireless Internet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9B0D65C8-A0CA-4DDA-83BB-89786621859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14401" y="685801"/>
            <a:ext cx="10361084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1" y="1981201"/>
            <a:ext cx="10361084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the outline text format</a:t>
            </a:r>
          </a:p>
          <a:p>
            <a:pPr lvl="1"/>
            <a:r>
              <a:rPr lang="en-GB" dirty="0"/>
              <a:t>Second Outline Level</a:t>
            </a:r>
          </a:p>
          <a:p>
            <a:pPr lvl="2"/>
            <a:r>
              <a:rPr lang="en-GB" dirty="0"/>
              <a:t>Third Outline Level</a:t>
            </a:r>
          </a:p>
          <a:p>
            <a:pPr lvl="3"/>
            <a:r>
              <a:rPr lang="en-GB" dirty="0"/>
              <a:t>Fourth Outline Level</a:t>
            </a:r>
          </a:p>
          <a:p>
            <a:pPr lvl="4"/>
            <a:r>
              <a:rPr lang="en-GB" dirty="0"/>
              <a:t>Fifth Outline Level</a:t>
            </a:r>
          </a:p>
          <a:p>
            <a:pPr lvl="4"/>
            <a:r>
              <a:rPr lang="en-GB" dirty="0"/>
              <a:t>Sixth Outline Level</a:t>
            </a:r>
          </a:p>
          <a:p>
            <a:pPr lvl="4"/>
            <a:r>
              <a:rPr lang="en-GB" dirty="0"/>
              <a:t>Seventh Outline Level</a:t>
            </a:r>
          </a:p>
          <a:p>
            <a:pPr lvl="4"/>
            <a:r>
              <a:rPr lang="en-GB" dirty="0"/>
              <a:t>Eighth Outline Level</a:t>
            </a:r>
          </a:p>
          <a:p>
            <a:pPr lvl="4"/>
            <a:r>
              <a:rPr lang="en-GB" dirty="0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January 2024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Carlos Rios, Terabit Wireless Internet</a:t>
            </a: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5793318" y="6475414"/>
            <a:ext cx="704849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Slide </a:t>
            </a:r>
            <a:fld id="{D09C756B-EB39-4236-ADBB-73052B179AE4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914400" y="609600"/>
            <a:ext cx="103632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40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12285" y="6475413"/>
            <a:ext cx="718145" cy="18466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914400" y="6477000"/>
            <a:ext cx="104648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400"/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 bwMode="auto">
          <a:xfrm>
            <a:off x="6667504" y="357166"/>
            <a:ext cx="466728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802.11-24/0041r5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</p:sldLayoutIdLst>
  <p:hf hd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9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10" Type="http://schemas.openxmlformats.org/officeDocument/2006/relationships/image" Target="../media/image28.png"/><Relationship Id="rId4" Type="http://schemas.openxmlformats.org/officeDocument/2006/relationships/image" Target="../media/image30.png"/><Relationship Id="rId9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33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10" Type="http://schemas.openxmlformats.org/officeDocument/2006/relationships/image" Target="../media/image28.png"/><Relationship Id="rId4" Type="http://schemas.openxmlformats.org/officeDocument/2006/relationships/image" Target="../media/image34.png"/><Relationship Id="rId9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37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10" Type="http://schemas.openxmlformats.org/officeDocument/2006/relationships/image" Target="../media/image28.png"/><Relationship Id="rId4" Type="http://schemas.openxmlformats.org/officeDocument/2006/relationships/image" Target="../media/image38.png"/><Relationship Id="rId9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4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10" Type="http://schemas.openxmlformats.org/officeDocument/2006/relationships/image" Target="../media/image28.png"/><Relationship Id="rId4" Type="http://schemas.openxmlformats.org/officeDocument/2006/relationships/image" Target="../media/image42.png"/><Relationship Id="rId9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11" Type="http://schemas.openxmlformats.org/officeDocument/2006/relationships/image" Target="../media/image28.png"/><Relationship Id="rId5" Type="http://schemas.openxmlformats.org/officeDocument/2006/relationships/image" Target="../media/image47.png"/><Relationship Id="rId10" Type="http://schemas.openxmlformats.org/officeDocument/2006/relationships/image" Target="../media/image27.png"/><Relationship Id="rId4" Type="http://schemas.openxmlformats.org/officeDocument/2006/relationships/image" Target="../media/image46.png"/><Relationship Id="rId9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ctrTitle"/>
          </p:nvPr>
        </p:nvSpPr>
        <p:spPr>
          <a:xfrm>
            <a:off x="914400" y="469900"/>
            <a:ext cx="10363200" cy="1470025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DPWiFi MATLAB Validation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914400" y="1463675"/>
            <a:ext cx="10475384" cy="476250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Date:</a:t>
            </a:r>
            <a:r>
              <a:rPr lang="en-GB" sz="2000" b="0" dirty="0"/>
              <a:t> 2024-01-17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January 2024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Carlos Rios, Terabit Wireless Internet</a:t>
            </a:r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1</a:t>
            </a:fld>
            <a:endParaRPr lang="en-GB" dirty="0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4916602"/>
              </p:ext>
            </p:extLst>
          </p:nvPr>
        </p:nvGraphicFramePr>
        <p:xfrm>
          <a:off x="993775" y="2416175"/>
          <a:ext cx="10244138" cy="2493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10442994" imgH="2544564" progId="Word.Document.8">
                  <p:embed/>
                </p:oleObj>
              </mc:Choice>
              <mc:Fallback>
                <p:oleObj name="Document" r:id="rId3" imgW="10442994" imgH="2544564" progId="Word.Document.8">
                  <p:embed/>
                  <p:pic>
                    <p:nvPicPr>
                      <p:cNvPr id="307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3775" y="2416175"/>
                        <a:ext cx="10244138" cy="24939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993775" y="1972991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Authors: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idx="1"/>
          </p:nvPr>
        </p:nvSpPr>
        <p:spPr>
          <a:xfrm>
            <a:off x="1143000" y="1200778"/>
            <a:ext cx="9749692" cy="5137301"/>
          </a:xfrm>
          <a:ln/>
        </p:spPr>
        <p:txBody>
          <a:bodyPr/>
          <a:lstStyle/>
          <a:p>
            <a:pPr marL="233363" indent="-233363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TWI is currently executing the entire DPWiFi TRX Validation Plan of Slide 6</a:t>
            </a:r>
          </a:p>
          <a:p>
            <a:pPr marL="233363" indent="-233363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b="1" kern="0" dirty="0">
                <a:solidFill>
                  <a:schemeClr val="tx1"/>
                </a:solidFill>
                <a:effectLst/>
              </a:rPr>
              <a:t>However,  the key “Will DPWiFi work for FWA?” question has already been settled:</a:t>
            </a:r>
          </a:p>
          <a:p>
            <a:pPr marL="231775" lvl="1" indent="0">
              <a:spcBef>
                <a:spcPts val="0"/>
              </a:spcBef>
            </a:pPr>
            <a:r>
              <a:rPr lang="en-US" sz="1800" b="1" dirty="0">
                <a:solidFill>
                  <a:schemeClr val="tx1"/>
                </a:solidFill>
              </a:rPr>
              <a:t>Validation Plan items 1.15 and 2.15 comprise the most extreme DPWiFi-for-FWA corner case</a:t>
            </a:r>
          </a:p>
          <a:p>
            <a:pPr marL="457200" lvl="2" indent="-225425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b="1" i="1" dirty="0">
                <a:solidFill>
                  <a:schemeClr val="tx1"/>
                </a:solidFill>
              </a:rPr>
              <a:t>That is, if DPWiFi-32 320 MHz MCS13 works subjected to the full range of channel impairments, then </a:t>
            </a:r>
            <a:br>
              <a:rPr lang="en-US" sz="1600" b="1" i="1" dirty="0">
                <a:solidFill>
                  <a:schemeClr val="tx1"/>
                </a:solidFill>
              </a:rPr>
            </a:br>
            <a:r>
              <a:rPr lang="en-US" sz="1600" b="1" i="1" dirty="0">
                <a:solidFill>
                  <a:schemeClr val="tx1"/>
                </a:solidFill>
              </a:rPr>
              <a:t>ALL OTHER DPWiFi MIMO order, bandwidth and MCS combinations will ALSO work</a:t>
            </a:r>
          </a:p>
          <a:p>
            <a:pPr marL="457200" lvl="2" indent="-225425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b="1" i="1" dirty="0">
                <a:solidFill>
                  <a:schemeClr val="tx1"/>
                </a:solidFill>
              </a:rPr>
              <a:t>TWI HAS completed items 1.15/2.15 DP-32 320 MHz MCS13 MATLAB modeling, as summarized below</a:t>
            </a:r>
          </a:p>
          <a:p>
            <a:pPr marL="231775" lvl="2" indent="0">
              <a:spcBef>
                <a:spcPts val="0"/>
              </a:spcBef>
            </a:pPr>
            <a:endParaRPr lang="en-US" sz="800" b="1" dirty="0">
              <a:solidFill>
                <a:schemeClr val="tx1"/>
              </a:solidFill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solidFill>
                  <a:schemeClr val="tx1"/>
                </a:solidFill>
              </a:rPr>
              <a:t>DPWiFi-32 320 </a:t>
            </a:r>
            <a:r>
              <a:rPr lang="en-US" sz="1800" b="1" kern="0" dirty="0">
                <a:solidFill>
                  <a:schemeClr val="tx1"/>
                </a:solidFill>
                <a:effectLst/>
              </a:rPr>
              <a:t>MHz MCS13 TRX MATLAB Simulink Model</a:t>
            </a:r>
            <a:br>
              <a:rPr lang="en-US" sz="2000" dirty="0">
                <a:solidFill>
                  <a:schemeClr val="tx1"/>
                </a:solidFill>
              </a:rPr>
            </a:br>
            <a:endParaRPr lang="en-US" sz="1800" b="1" kern="0" dirty="0">
              <a:solidFill>
                <a:schemeClr val="tx1"/>
              </a:solidFill>
              <a:effectLst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Terabit Wireless Internet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162669-1840-3F63-D1FA-4BB47DC2F6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5458" y="635477"/>
            <a:ext cx="10361084" cy="431323"/>
          </a:xfrm>
        </p:spPr>
        <p:txBody>
          <a:bodyPr/>
          <a:lstStyle/>
          <a:p>
            <a:r>
              <a:rPr lang="en-GB" sz="2800" dirty="0"/>
              <a:t>DPWiFi TRX Validation</a:t>
            </a:r>
            <a:endParaRPr lang="en-GB" sz="2800" kern="0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F07354F6-0D45-E899-2ED9-20D302CE312C}"/>
              </a:ext>
            </a:extLst>
          </p:cNvPr>
          <p:cNvSpPr>
            <a:spLocks noGrp="1"/>
          </p:cNvSpPr>
          <p:nvPr>
            <p:ph type="dt" idx="15"/>
          </p:nvPr>
        </p:nvSpPr>
        <p:spPr>
          <a:xfrm>
            <a:off x="929217" y="333375"/>
            <a:ext cx="2499764" cy="273050"/>
          </a:xfrm>
        </p:spPr>
        <p:txBody>
          <a:bodyPr/>
          <a:lstStyle/>
          <a:p>
            <a:r>
              <a:rPr lang="en-US"/>
              <a:t>January 2024</a:t>
            </a:r>
            <a:endParaRPr lang="en-GB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85EE9EC-C7C1-2873-9FF9-B2F49B2537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6602" y="3276600"/>
            <a:ext cx="7398279" cy="3058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71939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idx="1"/>
          </p:nvPr>
        </p:nvSpPr>
        <p:spPr>
          <a:xfrm>
            <a:off x="960021" y="1205429"/>
            <a:ext cx="9144000" cy="5131355"/>
          </a:xfrm>
          <a:ln/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tabLst>
                <a:tab pos="339725" algn="l"/>
              </a:tabLst>
            </a:pP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tabLst>
                <a:tab pos="339725" algn="l"/>
              </a:tabLst>
            </a:pP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1.	DPWiFi TRX Simulations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tabLst>
                <a:tab pos="339725" algn="l"/>
              </a:tabLst>
            </a:pP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1.1	D</a:t>
            </a:r>
            <a:r>
              <a:rPr lang="en-US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PWiFi-32 320 MHz MCS13, ChDp =  0.0</a:t>
            </a:r>
            <a:r>
              <a:rPr lang="en-US" sz="1800" b="1" baseline="30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o</a:t>
            </a:r>
            <a:br>
              <a:rPr lang="en-US" sz="16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</a:br>
            <a:endParaRPr lang="en-US" sz="1800" dirty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1200"/>
              </a:spcBef>
            </a:pPr>
            <a:endParaRPr lang="en-US" sz="2000" b="1" kern="0" dirty="0">
              <a:solidFill>
                <a:schemeClr val="tx1"/>
              </a:solidFill>
              <a:effectLst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Terabit Wireless Internet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162669-1840-3F63-D1FA-4BB47DC2F6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5458" y="635477"/>
            <a:ext cx="10361084" cy="431323"/>
          </a:xfrm>
        </p:spPr>
        <p:txBody>
          <a:bodyPr/>
          <a:lstStyle/>
          <a:p>
            <a:r>
              <a:rPr lang="en-US" sz="2800" b="1" kern="0" dirty="0">
                <a:solidFill>
                  <a:schemeClr val="tx1"/>
                </a:solidFill>
                <a:effectLst/>
              </a:rPr>
              <a:t>DPWiFi TRX Modeling</a:t>
            </a:r>
            <a:endParaRPr lang="en-GB" sz="2800" kern="0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F07354F6-0D45-E899-2ED9-20D302CE312C}"/>
              </a:ext>
            </a:extLst>
          </p:cNvPr>
          <p:cNvSpPr>
            <a:spLocks noGrp="1"/>
          </p:cNvSpPr>
          <p:nvPr>
            <p:ph type="dt" idx="15"/>
          </p:nvPr>
        </p:nvSpPr>
        <p:spPr>
          <a:xfrm>
            <a:off x="929217" y="333375"/>
            <a:ext cx="2499764" cy="273050"/>
          </a:xfrm>
        </p:spPr>
        <p:txBody>
          <a:bodyPr/>
          <a:lstStyle/>
          <a:p>
            <a:r>
              <a:rPr lang="en-US"/>
              <a:t>January 2024</a:t>
            </a:r>
            <a:endParaRPr lang="en-GB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4F3C623-D025-2C47-9018-92B42FEB18E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540"/>
          <a:stretch/>
        </p:blipFill>
        <p:spPr>
          <a:xfrm>
            <a:off x="8402988" y="2408438"/>
            <a:ext cx="2188811" cy="402687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4D93E90-1BEA-2513-F72E-B8A71856D0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4061" y="1032603"/>
            <a:ext cx="2213130" cy="129493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84E2F6C-9BB3-5C9D-5E1D-395E0532FE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02988" y="1032604"/>
            <a:ext cx="2188811" cy="133573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27512AD-E380-C563-1B82-FC08F9EF038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21694" y="2373923"/>
            <a:ext cx="6861330" cy="4026877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EE9469E1-9CD7-9BBE-90C1-6D563E252E3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47800" y="2314575"/>
            <a:ext cx="209550" cy="200025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49FBDD1D-1E20-4E4A-0B02-1A8B998F303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18055" y="2305050"/>
            <a:ext cx="247650" cy="20955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DE61A2B4-D42E-62BD-0F78-0FA594CA06E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96000" y="2362200"/>
            <a:ext cx="714375" cy="20955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AA6FB2E2-52C1-8618-10B0-FBACB696F3C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382000" y="2373923"/>
            <a:ext cx="542925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65688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idx="1"/>
          </p:nvPr>
        </p:nvSpPr>
        <p:spPr>
          <a:xfrm>
            <a:off x="990600" y="1205429"/>
            <a:ext cx="10012779" cy="5131355"/>
          </a:xfrm>
          <a:ln/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tabLst>
                <a:tab pos="339725" algn="l"/>
              </a:tabLst>
            </a:pPr>
            <a:endParaRPr lang="en-US" sz="1800" dirty="0">
              <a:solidFill>
                <a:schemeClr val="tx1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tabLst>
                <a:tab pos="339725" algn="l"/>
              </a:tabLst>
            </a:pPr>
            <a:endParaRPr lang="en-US" sz="1800" dirty="0">
              <a:solidFill>
                <a:schemeClr val="tx1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tabLst>
                <a:tab pos="339725" algn="l"/>
              </a:tabLst>
            </a:pP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1.2	D</a:t>
            </a:r>
            <a:r>
              <a:rPr lang="en-US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PWiFi-32 320 MHz MCS13, ChDp =  1.0</a:t>
            </a:r>
            <a:r>
              <a:rPr lang="en-US" sz="1800" b="1" baseline="30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o</a:t>
            </a:r>
            <a:br>
              <a:rPr lang="en-US" sz="16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</a:br>
            <a:endParaRPr lang="en-US" sz="1800" dirty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1200"/>
              </a:spcBef>
            </a:pPr>
            <a:endParaRPr lang="en-US" sz="2000" b="1" kern="0" dirty="0">
              <a:solidFill>
                <a:schemeClr val="tx1"/>
              </a:solidFill>
              <a:effectLst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Terabit Wireless Internet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F07354F6-0D45-E899-2ED9-20D302CE312C}"/>
              </a:ext>
            </a:extLst>
          </p:cNvPr>
          <p:cNvSpPr>
            <a:spLocks noGrp="1"/>
          </p:cNvSpPr>
          <p:nvPr>
            <p:ph type="dt" idx="15"/>
          </p:nvPr>
        </p:nvSpPr>
        <p:spPr>
          <a:xfrm>
            <a:off x="929217" y="333375"/>
            <a:ext cx="2499764" cy="273050"/>
          </a:xfrm>
        </p:spPr>
        <p:txBody>
          <a:bodyPr/>
          <a:lstStyle/>
          <a:p>
            <a:r>
              <a:rPr lang="en-US"/>
              <a:t>January 2024</a:t>
            </a:r>
            <a:endParaRPr lang="en-GB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7E31A40-28F6-8AD5-8807-3DBCFAD30A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5910" y="2418248"/>
            <a:ext cx="2209800" cy="401330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35BEF75-ECB0-0601-586E-2C9475E3D7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2180" y="2384556"/>
            <a:ext cx="6861330" cy="401330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5453624-BD85-A346-9BC5-57760DA4D8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01310" y="1045742"/>
            <a:ext cx="2362200" cy="125538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AE4106A-2461-72A3-63C3-F9B2BDA9BE9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15910" y="1045742"/>
            <a:ext cx="2209800" cy="1255383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7F281A42-7559-786A-00E3-D3A5821D8D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5458" y="635477"/>
            <a:ext cx="10361084" cy="431323"/>
          </a:xfrm>
        </p:spPr>
        <p:txBody>
          <a:bodyPr/>
          <a:lstStyle/>
          <a:p>
            <a:r>
              <a:rPr lang="en-US" sz="2800" b="1" kern="0" dirty="0">
                <a:solidFill>
                  <a:schemeClr val="tx1"/>
                </a:solidFill>
                <a:effectLst/>
              </a:rPr>
              <a:t>DPWiFi TRX Modeling</a:t>
            </a:r>
            <a:endParaRPr lang="en-GB" sz="2800" kern="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A840CF5-E72F-ECF9-9C30-8577386A289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47800" y="2314575"/>
            <a:ext cx="209550" cy="2000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570A73C-994E-BD67-6BB8-1083CBF24D7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18055" y="2305050"/>
            <a:ext cx="247650" cy="2095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A3FBBF9-9358-2BC6-2802-DC957DF2FEA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96000" y="2362200"/>
            <a:ext cx="714375" cy="2095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C5A4402-0224-39F5-7A9E-5A9BC875896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382000" y="2373923"/>
            <a:ext cx="542925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44012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idx="1"/>
          </p:nvPr>
        </p:nvSpPr>
        <p:spPr>
          <a:xfrm>
            <a:off x="960021" y="1205429"/>
            <a:ext cx="9144000" cy="5131355"/>
          </a:xfrm>
          <a:ln/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tabLst>
                <a:tab pos="339725" algn="l"/>
              </a:tabLst>
            </a:pPr>
            <a:endParaRPr lang="en-US" sz="1800" dirty="0">
              <a:solidFill>
                <a:schemeClr val="tx1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tabLst>
                <a:tab pos="339725" algn="l"/>
              </a:tabLst>
            </a:pPr>
            <a:endParaRPr lang="en-US" sz="1800" dirty="0">
              <a:solidFill>
                <a:schemeClr val="tx1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tabLst>
                <a:tab pos="339725" algn="l"/>
              </a:tabLst>
            </a:pP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1.3	D</a:t>
            </a:r>
            <a:r>
              <a:rPr lang="en-US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PWiFi-32 320 MHz MCS13, ChDp =  1.1</a:t>
            </a:r>
            <a:r>
              <a:rPr lang="en-US" sz="1800" b="1" baseline="30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o</a:t>
            </a:r>
            <a:br>
              <a:rPr lang="en-US" sz="16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</a:br>
            <a:endParaRPr lang="en-US" sz="1800" dirty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1200"/>
              </a:spcBef>
            </a:pPr>
            <a:endParaRPr lang="en-US" sz="2000" b="1" kern="0" dirty="0">
              <a:solidFill>
                <a:schemeClr val="tx1"/>
              </a:solidFill>
              <a:effectLst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Terabit Wireless Internet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F07354F6-0D45-E899-2ED9-20D302CE312C}"/>
              </a:ext>
            </a:extLst>
          </p:cNvPr>
          <p:cNvSpPr>
            <a:spLocks noGrp="1"/>
          </p:cNvSpPr>
          <p:nvPr>
            <p:ph type="dt" idx="15"/>
          </p:nvPr>
        </p:nvSpPr>
        <p:spPr>
          <a:xfrm>
            <a:off x="929217" y="333375"/>
            <a:ext cx="2499764" cy="273050"/>
          </a:xfrm>
        </p:spPr>
        <p:txBody>
          <a:bodyPr/>
          <a:lstStyle/>
          <a:p>
            <a:r>
              <a:rPr lang="en-US"/>
              <a:t>January 2024</a:t>
            </a:r>
            <a:endParaRPr lang="en-GB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64B4561-3A27-7C19-696E-19520E7D28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4351" y="1037791"/>
            <a:ext cx="2160683" cy="129516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1B2F96C-955D-B07C-97C1-66D58B4A8B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0" y="2372941"/>
            <a:ext cx="2124047" cy="406154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0D41291-C22F-31F7-3695-DE001163F2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00" y="1064893"/>
            <a:ext cx="2124047" cy="127715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8CBECC9-47B9-C73A-3F6D-305B4EF3BB9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47800" y="2342047"/>
            <a:ext cx="6858000" cy="4092444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B56138AF-8AC1-B23F-F962-16E51EA38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5458" y="635477"/>
            <a:ext cx="10361084" cy="431323"/>
          </a:xfrm>
        </p:spPr>
        <p:txBody>
          <a:bodyPr/>
          <a:lstStyle/>
          <a:p>
            <a:r>
              <a:rPr lang="en-US" sz="2800" b="1" kern="0" dirty="0">
                <a:solidFill>
                  <a:schemeClr val="tx1"/>
                </a:solidFill>
                <a:effectLst/>
              </a:rPr>
              <a:t>DPWiFi TRX Modeling</a:t>
            </a:r>
            <a:endParaRPr lang="en-GB" sz="2800" kern="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21B4A79-6564-CB46-144E-DA0271B62FC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47800" y="2314575"/>
            <a:ext cx="209550" cy="2000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CF80BB3-BA24-307E-6A0E-8ECEED1FDA3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18055" y="2305050"/>
            <a:ext cx="247650" cy="2095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5E88FBE-6313-431E-D49B-A9519965195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96000" y="2342047"/>
            <a:ext cx="714375" cy="2095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B7361EB-94CF-5D44-A6AB-E080CF47411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371114" y="2348136"/>
            <a:ext cx="542925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17646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idx="1"/>
          </p:nvPr>
        </p:nvSpPr>
        <p:spPr>
          <a:xfrm>
            <a:off x="960021" y="1205429"/>
            <a:ext cx="9144000" cy="5131355"/>
          </a:xfrm>
          <a:ln/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tabLst>
                <a:tab pos="339725" algn="l"/>
              </a:tabLst>
            </a:pPr>
            <a:endParaRPr lang="en-US" sz="1800" dirty="0">
              <a:solidFill>
                <a:schemeClr val="tx1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tabLst>
                <a:tab pos="339725" algn="l"/>
              </a:tabLst>
            </a:pPr>
            <a:endParaRPr lang="en-US" sz="1800" dirty="0">
              <a:solidFill>
                <a:schemeClr val="tx1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tabLst>
                <a:tab pos="339725" algn="l"/>
              </a:tabLst>
            </a:pP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1.4	D</a:t>
            </a:r>
            <a:r>
              <a:rPr lang="en-US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PWiFi-32 320MHz MCS13, ChDp =  5.0</a:t>
            </a:r>
            <a:r>
              <a:rPr lang="en-US" sz="1800" b="1" baseline="30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o</a:t>
            </a:r>
            <a:br>
              <a:rPr lang="en-US" sz="16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</a:br>
            <a:endParaRPr lang="en-US" sz="1800" dirty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1200"/>
              </a:spcBef>
            </a:pPr>
            <a:endParaRPr lang="en-US" sz="2000" b="1" kern="0" dirty="0">
              <a:solidFill>
                <a:schemeClr val="tx1"/>
              </a:solidFill>
              <a:effectLst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Terabit Wireless Internet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F07354F6-0D45-E899-2ED9-20D302CE312C}"/>
              </a:ext>
            </a:extLst>
          </p:cNvPr>
          <p:cNvSpPr>
            <a:spLocks noGrp="1"/>
          </p:cNvSpPr>
          <p:nvPr>
            <p:ph type="dt" idx="15"/>
          </p:nvPr>
        </p:nvSpPr>
        <p:spPr>
          <a:xfrm>
            <a:off x="929217" y="333375"/>
            <a:ext cx="2499764" cy="273050"/>
          </a:xfrm>
        </p:spPr>
        <p:txBody>
          <a:bodyPr/>
          <a:lstStyle/>
          <a:p>
            <a:r>
              <a:rPr lang="en-US"/>
              <a:t>January 2024</a:t>
            </a:r>
            <a:endParaRPr lang="en-GB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A0D4CC4-CFAA-9C44-BF03-BA860A76AD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0" y="2354105"/>
            <a:ext cx="2209801" cy="404669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C96717B-DD14-CE0F-6CD3-EDFD8053BC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7800" y="2342047"/>
            <a:ext cx="6858000" cy="406558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C65ABAE-847E-7B50-5D33-7C12DF6ADC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1058425"/>
            <a:ext cx="2224874" cy="125538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3CE9889-6459-7680-104E-481F5990C56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7617"/>
          <a:stretch/>
        </p:blipFill>
        <p:spPr>
          <a:xfrm>
            <a:off x="8382000" y="1058425"/>
            <a:ext cx="2209800" cy="1255384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B5636FD3-A923-605E-E1DB-16A560DD3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5458" y="635477"/>
            <a:ext cx="10361084" cy="431323"/>
          </a:xfrm>
        </p:spPr>
        <p:txBody>
          <a:bodyPr/>
          <a:lstStyle/>
          <a:p>
            <a:r>
              <a:rPr lang="en-US" sz="2800" b="1" kern="0" dirty="0">
                <a:solidFill>
                  <a:schemeClr val="tx1"/>
                </a:solidFill>
                <a:effectLst/>
              </a:rPr>
              <a:t>DPWiFi TRX Modeling</a:t>
            </a:r>
            <a:endParaRPr lang="en-GB" sz="2800" kern="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93CE1F7-C03F-A321-4CF7-02274E017EB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47800" y="2314575"/>
            <a:ext cx="209550" cy="2000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8667745-C62C-15CA-4D1A-3E43D6177AF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18055" y="2305050"/>
            <a:ext cx="247650" cy="2095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39BFF84-43D9-F84F-7262-40AF09068E0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96000" y="2339104"/>
            <a:ext cx="714375" cy="2095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419B67B-2A01-B803-CC0C-C239CE46723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382000" y="2320054"/>
            <a:ext cx="542925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63158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idx="1"/>
          </p:nvPr>
        </p:nvSpPr>
        <p:spPr>
          <a:xfrm>
            <a:off x="960020" y="1205429"/>
            <a:ext cx="10316521" cy="5131355"/>
          </a:xfrm>
          <a:ln/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tabLst>
                <a:tab pos="339725" algn="l"/>
                <a:tab pos="682625" algn="l"/>
              </a:tabLst>
            </a:pPr>
            <a:endParaRPr lang="en-US" sz="1800" dirty="0">
              <a:solidFill>
                <a:schemeClr val="tx1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tabLst>
                <a:tab pos="339725" algn="l"/>
                <a:tab pos="682625" algn="l"/>
              </a:tabLst>
            </a:pPr>
            <a:endParaRPr lang="en-US" sz="1800" dirty="0">
              <a:solidFill>
                <a:schemeClr val="tx1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tabLst>
                <a:tab pos="339725" algn="l"/>
                <a:tab pos="682625" algn="l"/>
              </a:tabLst>
            </a:pP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1.5	D</a:t>
            </a:r>
            <a:r>
              <a:rPr lang="en-US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PWiFi-32 320 MHz MCS13, ChDp =  15.0</a:t>
            </a:r>
            <a:r>
              <a:rPr lang="en-US" sz="1800" b="1" baseline="30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o</a:t>
            </a:r>
            <a:br>
              <a:rPr lang="en-US" sz="16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</a:br>
            <a:endParaRPr lang="en-US" sz="1800" dirty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1200"/>
              </a:spcBef>
            </a:pPr>
            <a:endParaRPr lang="en-US" sz="2000" b="1" kern="0" dirty="0">
              <a:solidFill>
                <a:schemeClr val="tx1"/>
              </a:solidFill>
              <a:effectLst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Terabit Wireless Internet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F07354F6-0D45-E899-2ED9-20D302CE312C}"/>
              </a:ext>
            </a:extLst>
          </p:cNvPr>
          <p:cNvSpPr>
            <a:spLocks noGrp="1"/>
          </p:cNvSpPr>
          <p:nvPr>
            <p:ph type="dt" idx="15"/>
          </p:nvPr>
        </p:nvSpPr>
        <p:spPr>
          <a:xfrm>
            <a:off x="929217" y="333375"/>
            <a:ext cx="2499764" cy="273050"/>
          </a:xfrm>
        </p:spPr>
        <p:txBody>
          <a:bodyPr/>
          <a:lstStyle/>
          <a:p>
            <a:r>
              <a:rPr lang="en-US"/>
              <a:t>January 2024</a:t>
            </a:r>
            <a:endParaRPr lang="en-GB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1539B43-CA5B-C982-1315-EFE3319BA6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" y="2354105"/>
            <a:ext cx="6858000" cy="404669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9D44CF9-52EE-821E-AC43-B29DE53962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5998" y="1066800"/>
            <a:ext cx="2209801" cy="124701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A463BB6-CA2A-36D9-CD3F-8BF4E92D4A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00" y="1057792"/>
            <a:ext cx="2209801" cy="125601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BCC8202-5785-A656-C525-D2EFC911CA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82000" y="2359128"/>
            <a:ext cx="2177176" cy="4041671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FF02D6C9-FA91-288D-B75A-013E40146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5458" y="635477"/>
            <a:ext cx="10361084" cy="431323"/>
          </a:xfrm>
        </p:spPr>
        <p:txBody>
          <a:bodyPr/>
          <a:lstStyle/>
          <a:p>
            <a:r>
              <a:rPr lang="en-US" sz="2800" b="1" kern="0" dirty="0">
                <a:solidFill>
                  <a:schemeClr val="tx1"/>
                </a:solidFill>
                <a:effectLst/>
              </a:rPr>
              <a:t>DPWiFi TRX Modeling</a:t>
            </a:r>
            <a:endParaRPr lang="en-GB" sz="2800" kern="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D0F5BD4-A031-1E90-5AF1-6F9CAE0F7E4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47800" y="2314575"/>
            <a:ext cx="209550" cy="2000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524DEFD-F7FF-302D-B0AF-A67E231CE5A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18055" y="2305050"/>
            <a:ext cx="247650" cy="2095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04CE2DC-C4D2-BA0C-672E-364BD9877A2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95998" y="2313810"/>
            <a:ext cx="714375" cy="2095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4C2EC7D-769A-BD04-9F9D-AE195896AFD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393020" y="2307227"/>
            <a:ext cx="542925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86490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idx="1"/>
          </p:nvPr>
        </p:nvSpPr>
        <p:spPr>
          <a:xfrm>
            <a:off x="960020" y="1205429"/>
            <a:ext cx="10316521" cy="5131355"/>
          </a:xfrm>
          <a:ln/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tabLst>
                <a:tab pos="339725" algn="l"/>
                <a:tab pos="682625" algn="l"/>
              </a:tabLst>
            </a:pPr>
            <a:endParaRPr lang="en-US" sz="1800" dirty="0">
              <a:solidFill>
                <a:schemeClr val="tx1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tabLst>
                <a:tab pos="339725" algn="l"/>
                <a:tab pos="682625" algn="l"/>
              </a:tabLst>
            </a:pPr>
            <a:endParaRPr lang="en-US" sz="1800" dirty="0">
              <a:solidFill>
                <a:schemeClr val="tx1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tabLst>
                <a:tab pos="339725" algn="l"/>
                <a:tab pos="682625" algn="l"/>
              </a:tabLst>
            </a:pP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1.6	D</a:t>
            </a:r>
            <a:r>
              <a:rPr lang="en-US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PWiFi-32 320 MHz MCS13, ChDp =  45.0</a:t>
            </a:r>
            <a:r>
              <a:rPr lang="en-US" sz="1800" b="1" baseline="30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o</a:t>
            </a:r>
            <a:br>
              <a:rPr lang="en-US" sz="16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</a:br>
            <a:endParaRPr lang="en-US" sz="1800" dirty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1200"/>
              </a:spcBef>
            </a:pPr>
            <a:endParaRPr lang="en-US" sz="2000" b="1" kern="0" dirty="0">
              <a:solidFill>
                <a:schemeClr val="tx1"/>
              </a:solidFill>
              <a:effectLst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>
          <a:xfrm>
            <a:off x="6762757" y="6475414"/>
            <a:ext cx="4246027" cy="180975"/>
          </a:xfrm>
        </p:spPr>
        <p:txBody>
          <a:bodyPr/>
          <a:lstStyle/>
          <a:p>
            <a:r>
              <a:rPr lang="en-GB"/>
              <a:t>Carlos Rios, Terabit Wireless Internet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F07354F6-0D45-E899-2ED9-20D302CE312C}"/>
              </a:ext>
            </a:extLst>
          </p:cNvPr>
          <p:cNvSpPr>
            <a:spLocks noGrp="1"/>
          </p:cNvSpPr>
          <p:nvPr>
            <p:ph type="dt" idx="15"/>
          </p:nvPr>
        </p:nvSpPr>
        <p:spPr>
          <a:xfrm>
            <a:off x="929217" y="333375"/>
            <a:ext cx="2499764" cy="273050"/>
          </a:xfrm>
        </p:spPr>
        <p:txBody>
          <a:bodyPr/>
          <a:lstStyle/>
          <a:p>
            <a:r>
              <a:rPr lang="en-US"/>
              <a:t>January 2024</a:t>
            </a:r>
            <a:endParaRPr lang="en-GB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891BDFB-94B9-5BBF-4BA3-915000F87A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7009" y="2354105"/>
            <a:ext cx="6857999" cy="404167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B2248C0-511D-0DFB-13D2-2D0E872C46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9393" y="1073009"/>
            <a:ext cx="2205615" cy="124080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F71E28E-134E-B861-8F36-D4CF5E1A49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00" y="1066799"/>
            <a:ext cx="2205615" cy="1247012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E2EDF6A8-2140-DAA4-B763-08D10389FF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5458" y="635477"/>
            <a:ext cx="10361084" cy="431323"/>
          </a:xfrm>
        </p:spPr>
        <p:txBody>
          <a:bodyPr/>
          <a:lstStyle/>
          <a:p>
            <a:r>
              <a:rPr lang="en-US" sz="2800" b="1" kern="0" dirty="0">
                <a:solidFill>
                  <a:schemeClr val="tx1"/>
                </a:solidFill>
                <a:effectLst/>
              </a:rPr>
              <a:t>DPWiFi TRX Modeling</a:t>
            </a:r>
            <a:endParaRPr lang="en-GB" sz="2800" kern="0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D6316B7-407D-1644-9DC9-2E85807D72B3}"/>
              </a:ext>
            </a:extLst>
          </p:cNvPr>
          <p:cNvGrpSpPr/>
          <p:nvPr/>
        </p:nvGrpSpPr>
        <p:grpSpPr>
          <a:xfrm>
            <a:off x="8382000" y="2364428"/>
            <a:ext cx="2188157" cy="4041671"/>
            <a:chOff x="8566834" y="2364428"/>
            <a:chExt cx="2188157" cy="4041671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DEDE63BF-495D-541D-59BA-784B404BC17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566834" y="2364428"/>
              <a:ext cx="2188157" cy="4041671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ECCD15FD-0C46-7282-5711-DB6D39FF3BD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t="22465"/>
            <a:stretch/>
          </p:blipFill>
          <p:spPr>
            <a:xfrm>
              <a:off x="9987066" y="2735386"/>
              <a:ext cx="685800" cy="228600"/>
            </a:xfrm>
            <a:prstGeom prst="rect">
              <a:avLst/>
            </a:prstGeom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3C9FCA29-9F9D-4D6A-714D-BAA583809FD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47800" y="2314575"/>
            <a:ext cx="209550" cy="2000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5D6991D-3957-D5FA-37BA-6F9E19334DB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18055" y="2305050"/>
            <a:ext cx="247650" cy="2095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030C1A0-0354-790D-DF58-F2BB3D66F55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143625" y="2353341"/>
            <a:ext cx="714375" cy="2095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26E4BD8-E5A3-00CC-C31C-449A847A27D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380196" y="2305050"/>
            <a:ext cx="542925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94301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idx="1"/>
          </p:nvPr>
        </p:nvSpPr>
        <p:spPr>
          <a:xfrm>
            <a:off x="903734" y="1501298"/>
            <a:ext cx="10831066" cy="4805439"/>
          </a:xfrm>
          <a:ln/>
        </p:spPr>
        <p:txBody>
          <a:bodyPr/>
          <a:lstStyle/>
          <a:p>
            <a:pPr marL="339725" indent="-339725">
              <a:lnSpc>
                <a:spcPct val="100000"/>
              </a:lnSpc>
              <a:spcBef>
                <a:spcPts val="0"/>
              </a:spcBef>
              <a:buAutoNum type="arabicPeriod" startAt="2"/>
              <a:tabLst>
                <a:tab pos="339725" algn="l"/>
              </a:tabLst>
            </a:pPr>
            <a:r>
              <a:rPr lang="en-US" sz="2000" dirty="0">
                <a:solidFill>
                  <a:schemeClr val="tx1"/>
                </a:solidFill>
              </a:rPr>
              <a:t>DPWiFi TRX Modeling- Salient Observations</a:t>
            </a:r>
            <a:br>
              <a:rPr lang="en-US" sz="2000" dirty="0">
                <a:solidFill>
                  <a:schemeClr val="tx1"/>
                </a:solidFill>
              </a:rPr>
            </a:br>
            <a:endParaRPr lang="en-US" sz="2000" dirty="0">
              <a:solidFill>
                <a:schemeClr val="tx1"/>
              </a:solidFill>
            </a:endParaRPr>
          </a:p>
          <a:p>
            <a:pPr marL="692150" indent="-692150">
              <a:lnSpc>
                <a:spcPct val="100000"/>
              </a:lnSpc>
              <a:spcBef>
                <a:spcPts val="0"/>
              </a:spcBef>
              <a:buAutoNum type="arabicPeriod" startAt="2"/>
              <a:tabLst>
                <a:tab pos="692150" algn="l"/>
              </a:tabLst>
            </a:pPr>
            <a:endParaRPr lang="en-US" sz="2000" dirty="0">
              <a:solidFill>
                <a:schemeClr val="tx1"/>
              </a:solidFill>
            </a:endParaRPr>
          </a:p>
          <a:p>
            <a:pPr marL="692150" indent="-692150">
              <a:lnSpc>
                <a:spcPct val="100000"/>
              </a:lnSpc>
              <a:spcBef>
                <a:spcPts val="0"/>
              </a:spcBef>
              <a:buAutoNum type="arabicPeriod" startAt="2"/>
              <a:tabLst>
                <a:tab pos="692150" algn="l"/>
              </a:tabLst>
            </a:pPr>
            <a:endParaRPr lang="en-US" sz="2000" dirty="0">
              <a:solidFill>
                <a:schemeClr val="tx1"/>
              </a:solidFill>
            </a:endParaRPr>
          </a:p>
          <a:p>
            <a:pPr marL="692150" indent="-692150">
              <a:lnSpc>
                <a:spcPct val="100000"/>
              </a:lnSpc>
              <a:spcBef>
                <a:spcPts val="0"/>
              </a:spcBef>
              <a:buAutoNum type="arabicPeriod" startAt="2"/>
              <a:tabLst>
                <a:tab pos="692150" algn="l"/>
              </a:tabLst>
            </a:pPr>
            <a:endParaRPr lang="en-US" sz="2000" dirty="0">
              <a:solidFill>
                <a:schemeClr val="tx1"/>
              </a:solidFill>
            </a:endParaRPr>
          </a:p>
          <a:p>
            <a:pPr marL="692150" indent="-692150">
              <a:lnSpc>
                <a:spcPct val="100000"/>
              </a:lnSpc>
              <a:spcBef>
                <a:spcPts val="0"/>
              </a:spcBef>
              <a:buAutoNum type="arabicPeriod" startAt="2"/>
              <a:tabLst>
                <a:tab pos="692150" algn="l"/>
              </a:tabLst>
            </a:pPr>
            <a:endParaRPr lang="en-US" sz="2000" dirty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tabLst>
                <a:tab pos="692150" algn="l"/>
              </a:tabLst>
            </a:pPr>
            <a:endParaRPr lang="en-US" sz="2800" dirty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tabLst>
                <a:tab pos="692150" algn="l"/>
              </a:tabLst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AutoNum type="arabicPeriod" startAt="3"/>
              <a:tabLst>
                <a:tab pos="339725" algn="l"/>
              </a:tabLst>
            </a:pPr>
            <a:r>
              <a:rPr lang="en-US" sz="2000" dirty="0">
                <a:solidFill>
                  <a:schemeClr val="tx1"/>
                </a:solidFill>
              </a:rPr>
              <a:t>   DPWiFi TRX Modeling- Analysis</a:t>
            </a: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1600" dirty="0">
                <a:solidFill>
                  <a:schemeClr val="tx1"/>
                </a:solidFill>
              </a:rPr>
              <a:t>3.1   DPWiFi is </a:t>
            </a:r>
            <a:r>
              <a:rPr lang="en-US" sz="1600" i="1" dirty="0">
                <a:solidFill>
                  <a:schemeClr val="tx1"/>
                </a:solidFill>
              </a:rPr>
              <a:t>extraordinarily</a:t>
            </a:r>
            <a:r>
              <a:rPr lang="en-US" sz="1600" dirty="0">
                <a:solidFill>
                  <a:schemeClr val="tx1"/>
                </a:solidFill>
              </a:rPr>
              <a:t> sensitive to propagation channel depolarization, as even slight fog would crash an FWA link</a:t>
            </a:r>
            <a:br>
              <a:rPr lang="en-US" sz="1600" dirty="0">
                <a:solidFill>
                  <a:schemeClr val="tx1"/>
                </a:solidFill>
              </a:rPr>
            </a:br>
            <a:r>
              <a:rPr lang="en-US" sz="1600" dirty="0">
                <a:solidFill>
                  <a:schemeClr val="tx1"/>
                </a:solidFill>
              </a:rPr>
              <a:t>3.2	 Adaptive DPWiFi, however, fully mitigates </a:t>
            </a:r>
            <a:r>
              <a:rPr lang="en-US" sz="1600" i="1" dirty="0">
                <a:solidFill>
                  <a:schemeClr val="tx1"/>
                </a:solidFill>
              </a:rPr>
              <a:t>any</a:t>
            </a:r>
            <a:r>
              <a:rPr lang="en-US" sz="1600" dirty="0">
                <a:solidFill>
                  <a:schemeClr val="tx1"/>
                </a:solidFill>
              </a:rPr>
              <a:t> amount of channel depolarization</a:t>
            </a:r>
            <a:br>
              <a:rPr lang="en-US" sz="1600" dirty="0">
                <a:solidFill>
                  <a:schemeClr val="tx1"/>
                </a:solidFill>
              </a:rPr>
            </a:br>
            <a:endParaRPr lang="en-US" sz="1600" dirty="0">
              <a:solidFill>
                <a:schemeClr val="tx1"/>
              </a:solidFill>
            </a:endParaRPr>
          </a:p>
          <a:p>
            <a:pPr marL="339725" indent="-339725">
              <a:lnSpc>
                <a:spcPct val="100000"/>
              </a:lnSpc>
              <a:spcBef>
                <a:spcPts val="0"/>
              </a:spcBef>
              <a:tabLst>
                <a:tab pos="339725" algn="l"/>
              </a:tabLst>
            </a:pPr>
            <a:r>
              <a:rPr lang="en-US" sz="2000" dirty="0">
                <a:solidFill>
                  <a:schemeClr val="tx1"/>
                </a:solidFill>
              </a:rPr>
              <a:t>4.   DPWiFi TRX Modeling- Conclusions</a:t>
            </a: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>Adaptive DPWiFi (henceforth just “DPWiFi”) is both an extraordinarily powerful </a:t>
            </a:r>
            <a:r>
              <a:rPr lang="en-US" sz="2000" i="1" dirty="0">
                <a:solidFill>
                  <a:schemeClr val="tx1"/>
                </a:solidFill>
              </a:rPr>
              <a:t>and</a:t>
            </a:r>
            <a:r>
              <a:rPr lang="en-US" sz="2000" dirty="0">
                <a:solidFill>
                  <a:schemeClr val="tx1"/>
                </a:solidFill>
              </a:rPr>
              <a:t> robust Fixed Wireless Access solution</a:t>
            </a: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>	 </a:t>
            </a:r>
          </a:p>
          <a:p>
            <a:pPr marL="692150" indent="-692150">
              <a:lnSpc>
                <a:spcPct val="100000"/>
              </a:lnSpc>
              <a:spcBef>
                <a:spcPts val="0"/>
              </a:spcBef>
              <a:buAutoNum type="arabicPeriod" startAt="2"/>
              <a:tabLst>
                <a:tab pos="692150" algn="l"/>
              </a:tabLst>
            </a:pPr>
            <a:endParaRPr lang="en-US" sz="2000" dirty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tabLst>
                <a:tab pos="682625" algn="l"/>
              </a:tabLst>
            </a:pPr>
            <a:endParaRPr lang="en-US" sz="2000" b="1" kern="0" dirty="0">
              <a:solidFill>
                <a:schemeClr val="tx1"/>
              </a:solidFill>
              <a:effectLst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Terabit Wireless Internet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F07354F6-0D45-E899-2ED9-20D302CE312C}"/>
              </a:ext>
            </a:extLst>
          </p:cNvPr>
          <p:cNvSpPr>
            <a:spLocks noGrp="1"/>
          </p:cNvSpPr>
          <p:nvPr>
            <p:ph type="dt" idx="15"/>
          </p:nvPr>
        </p:nvSpPr>
        <p:spPr>
          <a:xfrm>
            <a:off x="929217" y="333375"/>
            <a:ext cx="2499764" cy="273050"/>
          </a:xfrm>
        </p:spPr>
        <p:txBody>
          <a:bodyPr/>
          <a:lstStyle/>
          <a:p>
            <a:r>
              <a:rPr lang="en-US"/>
              <a:t>January 2024</a:t>
            </a:r>
            <a:endParaRPr lang="en-GB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4939F77-44FF-096E-ABE2-01BC1E0D6EA6}"/>
              </a:ext>
            </a:extLst>
          </p:cNvPr>
          <p:cNvSpPr txBox="1">
            <a:spLocks/>
          </p:cNvSpPr>
          <p:nvPr/>
        </p:nvSpPr>
        <p:spPr bwMode="auto">
          <a:xfrm>
            <a:off x="915458" y="769240"/>
            <a:ext cx="10361084" cy="43132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1143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600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20574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r>
              <a:rPr lang="en-US" sz="2800" kern="0" dirty="0">
                <a:solidFill>
                  <a:schemeClr val="tx1"/>
                </a:solidFill>
              </a:rPr>
              <a:t>DPWiFi TRX Modeling Observations, Analysis and Conclusions</a:t>
            </a:r>
            <a:endParaRPr lang="en-GB" sz="2800" kern="0" dirty="0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8C08E7E4-4DC8-9F2A-A5F2-3F30B88C03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4050108"/>
              </p:ext>
            </p:extLst>
          </p:nvPr>
        </p:nvGraphicFramePr>
        <p:xfrm>
          <a:off x="1357172" y="1905000"/>
          <a:ext cx="10072828" cy="2179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0576">
                  <a:extLst>
                    <a:ext uri="{9D8B030D-6E8A-4147-A177-3AD203B41FA5}">
                      <a16:colId xmlns:a16="http://schemas.microsoft.com/office/drawing/2014/main" val="3383719489"/>
                    </a:ext>
                  </a:extLst>
                </a:gridCol>
                <a:gridCol w="1142897">
                  <a:extLst>
                    <a:ext uri="{9D8B030D-6E8A-4147-A177-3AD203B41FA5}">
                      <a16:colId xmlns:a16="http://schemas.microsoft.com/office/drawing/2014/main" val="3562564425"/>
                    </a:ext>
                  </a:extLst>
                </a:gridCol>
                <a:gridCol w="1119366">
                  <a:extLst>
                    <a:ext uri="{9D8B030D-6E8A-4147-A177-3AD203B41FA5}">
                      <a16:colId xmlns:a16="http://schemas.microsoft.com/office/drawing/2014/main" val="971918517"/>
                    </a:ext>
                  </a:extLst>
                </a:gridCol>
                <a:gridCol w="1193990">
                  <a:extLst>
                    <a:ext uri="{9D8B030D-6E8A-4147-A177-3AD203B41FA5}">
                      <a16:colId xmlns:a16="http://schemas.microsoft.com/office/drawing/2014/main" val="3595773982"/>
                    </a:ext>
                  </a:extLst>
                </a:gridCol>
                <a:gridCol w="1119366">
                  <a:extLst>
                    <a:ext uri="{9D8B030D-6E8A-4147-A177-3AD203B41FA5}">
                      <a16:colId xmlns:a16="http://schemas.microsoft.com/office/drawing/2014/main" val="2113293268"/>
                    </a:ext>
                  </a:extLst>
                </a:gridCol>
                <a:gridCol w="1565337">
                  <a:extLst>
                    <a:ext uri="{9D8B030D-6E8A-4147-A177-3AD203B41FA5}">
                      <a16:colId xmlns:a16="http://schemas.microsoft.com/office/drawing/2014/main" val="719426244"/>
                    </a:ext>
                  </a:extLst>
                </a:gridCol>
                <a:gridCol w="1791296">
                  <a:extLst>
                    <a:ext uri="{9D8B030D-6E8A-4147-A177-3AD203B41FA5}">
                      <a16:colId xmlns:a16="http://schemas.microsoft.com/office/drawing/2014/main" val="3295730057"/>
                    </a:ext>
                  </a:extLst>
                </a:gridCol>
              </a:tblGrid>
              <a:tr h="389810">
                <a:tc gridSpan="7"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DPWiFi TRX Performance in Impaired Propagation Channels</a:t>
                      </a:r>
                    </a:p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DPWiFi-32 320 MHz MCS12 vs Channel Depolarization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72819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Channel Impairment</a:t>
                      </a:r>
                      <a:br>
                        <a:rPr lang="en-U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Depolarization Angle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None</a:t>
                      </a:r>
                    </a:p>
                    <a:p>
                      <a:pPr algn="ctr"/>
                      <a:r>
                        <a:rPr lang="en-U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</a:t>
                      </a:r>
                      <a:r>
                        <a:rPr lang="en-US" sz="1200" b="1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Heavy Mist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</a:t>
                      </a:r>
                      <a:r>
                        <a:rPr lang="en-US" sz="1200" b="1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Slight Fog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</a:t>
                      </a:r>
                      <a:r>
                        <a:rPr lang="en-US" sz="1200" b="1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Heavy Rain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5.0</a:t>
                      </a:r>
                      <a:r>
                        <a:rPr lang="en-US" sz="1200" b="1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Rain + Foliage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15.0</a:t>
                      </a:r>
                      <a:r>
                        <a:rPr lang="en-US" sz="1200" b="1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Orthogonal Reflection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45.0</a:t>
                      </a:r>
                      <a:r>
                        <a:rPr lang="en-US" sz="1200" b="1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11645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Channel DP Index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0.5016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MS Gothic"/>
                          <a:cs typeface="Arial" panose="020B0604020202020204" pitchFamily="34" charset="0"/>
                        </a:rPr>
                        <a:t>0.5087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MS Gothic"/>
                          <a:cs typeface="Arial" panose="020B0604020202020204" pitchFamily="34" charset="0"/>
                        </a:rPr>
                        <a:t>0.5095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MS Gothic"/>
                          <a:cs typeface="Arial" panose="020B0604020202020204" pitchFamily="34" charset="0"/>
                        </a:rPr>
                        <a:t>0.5417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MS Gothic"/>
                          <a:cs typeface="Arial" panose="020B0604020202020204" pitchFamily="34" charset="0"/>
                        </a:rPr>
                        <a:t>0.6124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MS Gothic"/>
                          <a:cs typeface="Arial" panose="020B0604020202020204" pitchFamily="34" charset="0"/>
                        </a:rPr>
                        <a:t>0.7071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1025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Uncompensated TRX 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MS Gothic"/>
                          <a:cs typeface="Arial" panose="020B0604020202020204" pitchFamily="34" charset="0"/>
                        </a:rPr>
                        <a:t>0.000</a:t>
                      </a:r>
                      <a:endParaRPr kumimoji="0" lang="en-US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MS Gothic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MS Gothic"/>
                          <a:cs typeface="Arial" panose="020B0604020202020204" pitchFamily="34" charset="0"/>
                        </a:rPr>
                        <a:t>0.003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MS Gothic"/>
                          <a:cs typeface="Arial" panose="020B0604020202020204" pitchFamily="34" charset="0"/>
                        </a:rPr>
                        <a:t>0.195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MS Gothic"/>
                          <a:cs typeface="Arial" panose="020B0604020202020204" pitchFamily="34" charset="0"/>
                        </a:rPr>
                        <a:t>0.315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MS Gothic"/>
                          <a:cs typeface="Arial" panose="020B0604020202020204" pitchFamily="34" charset="0"/>
                        </a:rPr>
                        <a:t>0.376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48570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Compensate TRX 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MS Gothic"/>
                          <a:cs typeface="Arial" panose="020B0604020202020204" pitchFamily="34" charset="0"/>
                        </a:rPr>
                        <a:t>0.000</a:t>
                      </a:r>
                      <a:endParaRPr kumimoji="0" lang="en-US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MS Gothic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MS Gothic"/>
                          <a:cs typeface="Arial" panose="020B0604020202020204" pitchFamily="34" charset="0"/>
                        </a:rPr>
                        <a:t>0.000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MS Gothic"/>
                          <a:cs typeface="Arial" panose="020B0604020202020204" pitchFamily="34" charset="0"/>
                        </a:rPr>
                        <a:t>0.000</a:t>
                      </a:r>
                      <a:endParaRPr kumimoji="0" lang="en-US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MS Gothic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MS Gothic"/>
                          <a:cs typeface="Arial" panose="020B0604020202020204" pitchFamily="34" charset="0"/>
                        </a:rPr>
                        <a:t>0.000</a:t>
                      </a:r>
                      <a:endParaRPr kumimoji="0" lang="en-US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MS Gothic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MS Gothic"/>
                          <a:cs typeface="Arial" panose="020B0604020202020204" pitchFamily="34" charset="0"/>
                        </a:rPr>
                        <a:t>0.000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48717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206921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idx="1"/>
          </p:nvPr>
        </p:nvSpPr>
        <p:spPr>
          <a:xfrm>
            <a:off x="960020" y="1205429"/>
            <a:ext cx="10316521" cy="5131355"/>
          </a:xfrm>
          <a:ln/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tabLst>
                <a:tab pos="692150" algn="l"/>
              </a:tabLst>
            </a:pPr>
            <a:endParaRPr lang="en-US" sz="2000" dirty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tabLst>
                <a:tab pos="682625" algn="l"/>
              </a:tabLst>
            </a:pPr>
            <a:endParaRPr lang="en-US" sz="2000" b="1" kern="0" dirty="0">
              <a:solidFill>
                <a:schemeClr val="tx1"/>
              </a:solidFill>
              <a:effectLst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Terabit Wireless Internet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F07354F6-0D45-E899-2ED9-20D302CE312C}"/>
              </a:ext>
            </a:extLst>
          </p:cNvPr>
          <p:cNvSpPr>
            <a:spLocks noGrp="1"/>
          </p:cNvSpPr>
          <p:nvPr>
            <p:ph type="dt" idx="15"/>
          </p:nvPr>
        </p:nvSpPr>
        <p:spPr>
          <a:xfrm>
            <a:off x="929217" y="333375"/>
            <a:ext cx="2499764" cy="273050"/>
          </a:xfrm>
        </p:spPr>
        <p:txBody>
          <a:bodyPr/>
          <a:lstStyle/>
          <a:p>
            <a:r>
              <a:rPr lang="en-US"/>
              <a:t>January 2024</a:t>
            </a:r>
            <a:endParaRPr lang="en-GB" dirty="0"/>
          </a:p>
        </p:txBody>
      </p:sp>
      <p:sp>
        <p:nvSpPr>
          <p:cNvPr id="11" name="Rectangle 1">
            <a:extLst>
              <a:ext uri="{FF2B5EF4-FFF2-40B4-BE49-F238E27FC236}">
                <a16:creationId xmlns:a16="http://schemas.microsoft.com/office/drawing/2014/main" id="{15F63B57-CE17-C0D5-2178-116529CAE9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8780" y="1066800"/>
            <a:ext cx="10363200" cy="27305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1143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600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20574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kern="0" dirty="0"/>
              <a:t>DPWiFi MATLAB Validation Summary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357FD5B7-DA2A-F4AE-48A7-7CC967D6D5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7070" y="1905000"/>
            <a:ext cx="10402714" cy="30479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0" indent="346075">
              <a:tabLst>
                <a:tab pos="346075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kern="0" dirty="0"/>
              <a:t>Granted comprehensive DPWiFi TRX modeling results still pending, fully completed corner-case MATLAB simulations (results presented herein) have nevertheless </a:t>
            </a:r>
            <a:r>
              <a:rPr lang="en-GB" i="1" kern="0" dirty="0"/>
              <a:t>decisively validated </a:t>
            </a:r>
            <a:r>
              <a:rPr lang="en-GB" kern="0" dirty="0"/>
              <a:t>TWI claims of extraordinary, unprecedented DPWiFi TRX performance in Fixed Wireless Access applications. </a:t>
            </a:r>
          </a:p>
          <a:p>
            <a:pPr marL="0" indent="346075">
              <a:tabLst>
                <a:tab pos="346075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kern="0" dirty="0"/>
              <a:t>DPWiFi thereby fully merits unqualified, enthusiastic endorsement for adoption as a TGbn PHY. </a:t>
            </a:r>
          </a:p>
        </p:txBody>
      </p:sp>
    </p:spTree>
    <p:extLst>
      <p:ext uri="{BB962C8B-B14F-4D97-AF65-F5344CB8AC3E}">
        <p14:creationId xmlns:p14="http://schemas.microsoft.com/office/powerpoint/2010/main" val="155496291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References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63550" indent="-463550"/>
            <a:r>
              <a:rPr lang="en-GB" dirty="0"/>
              <a:t>1.	23/1606r1-UHRSG	</a:t>
            </a:r>
            <a:br>
              <a:rPr lang="en-GB" dirty="0"/>
            </a:br>
            <a:r>
              <a:rPr lang="en-GB" sz="2000" u="sng" dirty="0"/>
              <a:t>Dynamic Polarization Multiplexing and Beamforming WLANs</a:t>
            </a:r>
            <a:br>
              <a:rPr lang="en-GB" sz="2000" u="sng" dirty="0"/>
            </a:br>
            <a:r>
              <a:rPr lang="en-GB" sz="2000" dirty="0"/>
              <a:t>Carlos A Rios (Terabit Wireless Internet), 13-Sep-2023</a:t>
            </a:r>
          </a:p>
          <a:p>
            <a:pPr marL="463550" indent="-463550">
              <a:buAutoNum type="arabicPeriod" startAt="2"/>
            </a:pPr>
            <a:r>
              <a:rPr lang="en-GB" dirty="0"/>
              <a:t>23/1756r3-TGbn</a:t>
            </a:r>
            <a:br>
              <a:rPr lang="en-GB" dirty="0"/>
            </a:br>
            <a:r>
              <a:rPr lang="en-GB" sz="2000" u="sng" dirty="0"/>
              <a:t>MIMO Dynamic Polarization and Beamforming: Proposed IEEE802.11bn PHY</a:t>
            </a:r>
            <a:br>
              <a:rPr lang="en-GB" sz="2000" u="sng" dirty="0"/>
            </a:br>
            <a:r>
              <a:rPr lang="en-GB" sz="2000" dirty="0"/>
              <a:t>Carlos A Rios (Terabit Wireless Internet), 16-Nov-2023</a:t>
            </a:r>
            <a:endParaRPr lang="en-GB" sz="2000" u="sn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531D307C-65C7-4BB3-B44A-1501D36803F7}" type="slidenum">
              <a:rPr lang="en-GB"/>
              <a:pPr/>
              <a:t>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Terabit Wireless Internet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January 2024</a:t>
            </a:r>
            <a:endParaRPr lang="en-GB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Abstract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pPr marL="0" indent="346075">
              <a:tabLst>
                <a:tab pos="346075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dirty="0"/>
              <a:t>During last November’s plenary TWI proposed “Dynamic Polarization MIMO Multiplexing and Beamforming” as a candidate PHY for the nascent TGbn standard. TWI has since MATLAB-modelled “DPWiFi” for the Fixed Wireless Access application, and key findings are summarized herein.  	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Terabit Wireless Internet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January 2024</a:t>
            </a:r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Why DPWiFi for TGbn?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idx="1"/>
          </p:nvPr>
        </p:nvSpPr>
        <p:spPr>
          <a:xfrm>
            <a:off x="929218" y="1981201"/>
            <a:ext cx="10576982" cy="4113213"/>
          </a:xfrm>
          <a:ln/>
        </p:spPr>
        <p:txBody>
          <a:bodyPr/>
          <a:lstStyle/>
          <a:p>
            <a:pPr marL="6350" marR="327025" indent="-6350">
              <a:lnSpc>
                <a:spcPct val="103000"/>
              </a:lnSpc>
              <a:spcBef>
                <a:spcPts val="0"/>
              </a:spcBef>
              <a:spcAft>
                <a:spcPts val="20"/>
              </a:spcAft>
              <a:tabLst>
                <a:tab pos="457200" algn="l"/>
                <a:tab pos="5943600" algn="l"/>
              </a:tabLst>
            </a:pPr>
            <a:r>
              <a:rPr lang="en-GB" dirty="0"/>
              <a:t>		The P802.11bn PAR states that the defining TGbn </a:t>
            </a:r>
            <a:r>
              <a:rPr lang="en-US" dirty="0">
                <a:solidFill>
                  <a:srgbClr val="00000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Ultra High Reliability </a:t>
            </a:r>
            <a:r>
              <a:rPr lang="en-US" dirty="0">
                <a:ea typeface="Verdana" panose="020B0604030504040204" pitchFamily="34" charset="0"/>
                <a:cs typeface="Verdana" panose="020B0604030504040204" pitchFamily="34" charset="0"/>
              </a:rPr>
              <a:t>MAC/ PHY </a:t>
            </a:r>
            <a:r>
              <a:rPr lang="en-US" dirty="0">
                <a:solidFill>
                  <a:srgbClr val="00000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requires one operating mode exhibiting at least </a:t>
            </a:r>
            <a:r>
              <a:rPr lang="en-US" dirty="0">
                <a:ea typeface="Verdana" panose="020B0604030504040204" pitchFamily="34" charset="0"/>
                <a:cs typeface="Verdana" panose="020B0604030504040204" pitchFamily="34" charset="0"/>
              </a:rPr>
              <a:t>25% </a:t>
            </a:r>
            <a:r>
              <a:rPr lang="en-US" dirty="0">
                <a:solidFill>
                  <a:srgbClr val="00000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higher </a:t>
            </a:r>
            <a:r>
              <a:rPr lang="en-US" dirty="0">
                <a:ea typeface="Verdana" panose="020B0604030504040204" pitchFamily="34" charset="0"/>
                <a:cs typeface="Verdana" panose="020B0604030504040204" pitchFamily="34" charset="0"/>
              </a:rPr>
              <a:t>throughput </a:t>
            </a:r>
            <a:r>
              <a:rPr lang="en-US" dirty="0">
                <a:solidFill>
                  <a:srgbClr val="00000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than the TGbe </a:t>
            </a:r>
            <a:r>
              <a:rPr lang="en-US" dirty="0">
                <a:ea typeface="Verdana" panose="020B0604030504040204" pitchFamily="34" charset="0"/>
                <a:cs typeface="Verdana" panose="020B0604030504040204" pitchFamily="34" charset="0"/>
              </a:rPr>
              <a:t>Extremely High Throughput MAC/PHY.</a:t>
            </a:r>
            <a:r>
              <a:rPr lang="en-GB" dirty="0"/>
              <a:t>	</a:t>
            </a:r>
          </a:p>
          <a:p>
            <a:pPr marL="6350" marR="327025" indent="-6350">
              <a:lnSpc>
                <a:spcPct val="103000"/>
              </a:lnSpc>
              <a:spcBef>
                <a:spcPts val="0"/>
              </a:spcBef>
              <a:spcAft>
                <a:spcPts val="20"/>
              </a:spcAft>
              <a:tabLst>
                <a:tab pos="457200" algn="l"/>
              </a:tabLst>
            </a:pPr>
            <a:endParaRPr lang="en-GB" sz="1400" dirty="0"/>
          </a:p>
          <a:p>
            <a:pPr marL="6350" marR="327025" indent="-6350">
              <a:lnSpc>
                <a:spcPct val="103000"/>
              </a:lnSpc>
              <a:spcBef>
                <a:spcPts val="0"/>
              </a:spcBef>
              <a:spcAft>
                <a:spcPts val="20"/>
              </a:spcAft>
              <a:tabLst>
                <a:tab pos="457200" algn="l"/>
              </a:tabLst>
            </a:pPr>
            <a:r>
              <a:rPr lang="en-GB" dirty="0"/>
              <a:t>		In a DLOS channel, EHT maximum Data Rate (MCS13, 320 MHz, 800 ns GI, 1 Stream) corresponds to 2.882 Gbps, while the proposed DPWiFi peak Data Rate (MCS13, 320 MHz, 800 ns GI, 32 Streams) clocks 92.224 Gbps.</a:t>
            </a:r>
            <a:br>
              <a:rPr lang="en-GB" dirty="0"/>
            </a:br>
            <a:r>
              <a:rPr lang="en-GB" dirty="0"/>
              <a:t>DPWiFi DLOS operation delivers 3200% higher throughput than TGbe.</a:t>
            </a:r>
          </a:p>
          <a:p>
            <a:pPr marL="6350" marR="327025" indent="-6350">
              <a:lnSpc>
                <a:spcPct val="103000"/>
              </a:lnSpc>
              <a:spcBef>
                <a:spcPts val="0"/>
              </a:spcBef>
              <a:spcAft>
                <a:spcPts val="20"/>
              </a:spcAft>
              <a:tabLst>
                <a:tab pos="457200" algn="l"/>
              </a:tabLst>
            </a:pPr>
            <a:endParaRPr lang="en-GB" dirty="0"/>
          </a:p>
          <a:p>
            <a:pPr marL="6350" marR="327025" indent="-6350">
              <a:lnSpc>
                <a:spcPct val="103000"/>
              </a:lnSpc>
              <a:spcBef>
                <a:spcPts val="0"/>
              </a:spcBef>
              <a:spcAft>
                <a:spcPts val="20"/>
              </a:spcAft>
            </a:pPr>
            <a:r>
              <a:rPr lang="en-GB" dirty="0"/>
              <a:t>		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Terabit Wireless Internet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January 2024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720109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idx="1"/>
          </p:nvPr>
        </p:nvSpPr>
        <p:spPr>
          <a:xfrm>
            <a:off x="915458" y="1539240"/>
            <a:ext cx="10361084" cy="4632960"/>
          </a:xfrm>
          <a:ln/>
        </p:spPr>
        <p:txBody>
          <a:bodyPr/>
          <a:lstStyle/>
          <a:p>
            <a:pPr marL="0" indent="0" algn="ctr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2000" b="1" kern="0" dirty="0">
                <a:solidFill>
                  <a:schemeClr val="tx1"/>
                </a:solidFill>
                <a:effectLst/>
              </a:rPr>
              <a:t>32 IEEE802.11be concurrent, cochannel RF streams </a:t>
            </a:r>
          </a:p>
          <a:p>
            <a:pPr marL="463550" lvl="1" indent="-231775" algn="ctr">
              <a:lnSpc>
                <a:spcPct val="100000"/>
              </a:lnSpc>
              <a:spcBef>
                <a:spcPts val="300"/>
              </a:spcBef>
            </a:pPr>
            <a:r>
              <a:rPr lang="en-US" b="1" kern="0" dirty="0">
                <a:solidFill>
                  <a:schemeClr val="tx1"/>
                </a:solidFill>
                <a:effectLst/>
              </a:rPr>
              <a:t>32x32 MIMO Dynamic Polarization Multiplexing (“DP-32”)</a:t>
            </a:r>
          </a:p>
          <a:p>
            <a:pPr marL="463550" lvl="1" indent="-231775" algn="ctr">
              <a:lnSpc>
                <a:spcPct val="100000"/>
              </a:lnSpc>
              <a:spcBef>
                <a:spcPts val="300"/>
              </a:spcBef>
            </a:pPr>
            <a:r>
              <a:rPr lang="en-US" b="1" kern="0" dirty="0">
                <a:solidFill>
                  <a:schemeClr val="tx1"/>
                </a:solidFill>
                <a:effectLst/>
              </a:rPr>
              <a:t>32x32 MIMO Tx/Rx DLOS/ nLOS/ NLOS Beamforming/Beamsteering</a:t>
            </a:r>
          </a:p>
          <a:p>
            <a:pPr marL="463550" lvl="1" indent="-231775" algn="ctr">
              <a:spcBef>
                <a:spcPts val="300"/>
              </a:spcBef>
            </a:pPr>
            <a:r>
              <a:rPr lang="en-US" b="1" dirty="0">
                <a:solidFill>
                  <a:schemeClr val="tx1"/>
                </a:solidFill>
              </a:rPr>
              <a:t>AP MU-MIMO Tx Multi-beaming</a:t>
            </a:r>
          </a:p>
          <a:p>
            <a:pPr marL="463550" lvl="1" indent="-231775" algn="ctr">
              <a:spcBef>
                <a:spcPts val="300"/>
              </a:spcBef>
            </a:pPr>
            <a:r>
              <a:rPr lang="en-US" b="1" dirty="0">
                <a:solidFill>
                  <a:schemeClr val="tx1"/>
                </a:solidFill>
              </a:rPr>
              <a:t>Client MU-MIMO Rx Interference Cancellation</a:t>
            </a:r>
          </a:p>
          <a:p>
            <a:pPr marL="463550" lvl="1" indent="-231775" algn="ctr">
              <a:lnSpc>
                <a:spcPct val="100000"/>
              </a:lnSpc>
              <a:spcBef>
                <a:spcPts val="300"/>
              </a:spcBef>
            </a:pPr>
            <a:r>
              <a:rPr lang="en-US" b="1" dirty="0">
                <a:solidFill>
                  <a:schemeClr val="tx1"/>
                </a:solidFill>
              </a:rPr>
              <a:t>Client MU-MIMO Rx NLOS Multipath Recombination</a:t>
            </a:r>
            <a:endParaRPr lang="en-US" b="1" kern="0" dirty="0">
              <a:solidFill>
                <a:schemeClr val="tx1"/>
              </a:solidFill>
              <a:effectLst/>
            </a:endParaRPr>
          </a:p>
          <a:p>
            <a:pPr marL="463550" lvl="1" indent="-231775" algn="ctr">
              <a:lnSpc>
                <a:spcPct val="100000"/>
              </a:lnSpc>
              <a:spcBef>
                <a:spcPts val="300"/>
              </a:spcBef>
            </a:pPr>
            <a:r>
              <a:rPr lang="en-US" b="1" kern="0" dirty="0">
                <a:solidFill>
                  <a:schemeClr val="tx1"/>
                </a:solidFill>
                <a:effectLst/>
              </a:rPr>
              <a:t>5-7 GHz UNII Operation</a:t>
            </a:r>
          </a:p>
          <a:p>
            <a:pPr marL="463550" lvl="1" indent="-231775" algn="ctr">
              <a:lnSpc>
                <a:spcPct val="100000"/>
              </a:lnSpc>
              <a:spcBef>
                <a:spcPts val="300"/>
              </a:spcBef>
            </a:pPr>
            <a:r>
              <a:rPr lang="en-US" b="1" kern="0" dirty="0">
                <a:solidFill>
                  <a:schemeClr val="tx1"/>
                </a:solidFill>
                <a:effectLst/>
              </a:rPr>
              <a:t>4096 QAM 5/6</a:t>
            </a:r>
          </a:p>
          <a:p>
            <a:pPr marL="463550" lvl="1" indent="-231775" algn="ctr">
              <a:lnSpc>
                <a:spcPct val="100000"/>
              </a:lnSpc>
              <a:spcBef>
                <a:spcPts val="300"/>
              </a:spcBef>
            </a:pPr>
            <a:r>
              <a:rPr lang="en-US" b="1" kern="0" dirty="0">
                <a:solidFill>
                  <a:schemeClr val="tx1"/>
                </a:solidFill>
                <a:effectLst/>
              </a:rPr>
              <a:t>320 MHz BW</a:t>
            </a:r>
          </a:p>
          <a:p>
            <a:pPr marL="463550" lvl="1" indent="-231775" algn="ctr">
              <a:lnSpc>
                <a:spcPct val="100000"/>
              </a:lnSpc>
              <a:spcBef>
                <a:spcPts val="300"/>
              </a:spcBef>
            </a:pPr>
            <a:r>
              <a:rPr lang="en-US" b="1" kern="0" dirty="0">
                <a:solidFill>
                  <a:schemeClr val="tx1"/>
                </a:solidFill>
                <a:effectLst/>
              </a:rPr>
              <a:t>92.2 Gbps Peak Data Rate</a:t>
            </a:r>
          </a:p>
          <a:p>
            <a:pPr marL="231775" lvl="1" indent="0" algn="ctr">
              <a:spcBef>
                <a:spcPts val="300"/>
              </a:spcBef>
            </a:pPr>
            <a:r>
              <a:rPr lang="en-US" b="1" dirty="0">
                <a:solidFill>
                  <a:schemeClr val="tx1"/>
                </a:solidFill>
              </a:rPr>
              <a:t> 80 GbE P2P Throughput over a 28 km Free-Space Range</a:t>
            </a:r>
          </a:p>
          <a:p>
            <a:pPr marL="231775" lvl="1" indent="0" algn="ctr">
              <a:spcBef>
                <a:spcPts val="300"/>
              </a:spcBef>
            </a:pPr>
            <a:r>
              <a:rPr lang="en-US" b="1" dirty="0">
                <a:solidFill>
                  <a:schemeClr val="tx1"/>
                </a:solidFill>
              </a:rPr>
              <a:t>27 GbE PMP Throughput across a 79 km</a:t>
            </a:r>
            <a:r>
              <a:rPr lang="en-US" b="1" baseline="30000" dirty="0">
                <a:solidFill>
                  <a:schemeClr val="tx1"/>
                </a:solidFill>
              </a:rPr>
              <a:t>2 </a:t>
            </a:r>
            <a:r>
              <a:rPr lang="en-US" b="1" dirty="0">
                <a:solidFill>
                  <a:schemeClr val="tx1"/>
                </a:solidFill>
              </a:rPr>
              <a:t>Foliage-obstructed Area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endParaRPr lang="en-US" sz="2200" b="1" kern="0" dirty="0">
              <a:solidFill>
                <a:schemeClr val="tx1"/>
              </a:solidFill>
              <a:effectLst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Terabit Wireless Internet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162669-1840-3F63-D1FA-4BB47DC2F6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5458" y="635477"/>
            <a:ext cx="10361084" cy="431323"/>
          </a:xfrm>
        </p:spPr>
        <p:txBody>
          <a:bodyPr/>
          <a:lstStyle/>
          <a:p>
            <a:r>
              <a:rPr lang="en-GB" sz="2800" dirty="0"/>
              <a:t>Proposed DPWiFi PHY</a:t>
            </a:r>
            <a:endParaRPr lang="en-GB" sz="2800" kern="0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F07354F6-0D45-E899-2ED9-20D302CE312C}"/>
              </a:ext>
            </a:extLst>
          </p:cNvPr>
          <p:cNvSpPr>
            <a:spLocks noGrp="1"/>
          </p:cNvSpPr>
          <p:nvPr>
            <p:ph type="dt" idx="15"/>
          </p:nvPr>
        </p:nvSpPr>
        <p:spPr>
          <a:xfrm>
            <a:off x="929217" y="333375"/>
            <a:ext cx="2499764" cy="273050"/>
          </a:xfrm>
        </p:spPr>
        <p:txBody>
          <a:bodyPr/>
          <a:lstStyle/>
          <a:p>
            <a:r>
              <a:rPr lang="en-US"/>
              <a:t>January 2024</a:t>
            </a:r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9217" y="2141518"/>
            <a:ext cx="10460567" cy="4388326"/>
          </a:xfrm>
        </p:spPr>
        <p:txBody>
          <a:bodyPr/>
          <a:lstStyle/>
          <a:p>
            <a:pPr marL="225425" indent="-225425">
              <a:spcBef>
                <a:spcPts val="600"/>
              </a:spcBef>
            </a:pPr>
            <a:endParaRPr lang="en-US" sz="2400" dirty="0">
              <a:solidFill>
                <a:schemeClr val="tx1"/>
              </a:solidFill>
              <a:effectLst/>
            </a:endParaRPr>
          </a:p>
          <a:p>
            <a:pPr marL="225425" indent="-225425">
              <a:spcBef>
                <a:spcPts val="600"/>
              </a:spcBef>
            </a:pPr>
            <a:endParaRPr lang="en-US" sz="2800" dirty="0">
              <a:solidFill>
                <a:schemeClr val="tx1"/>
              </a:solidFill>
              <a:effectLst/>
            </a:endParaRPr>
          </a:p>
          <a:p>
            <a:pPr marL="225425" indent="-225425">
              <a:spcBef>
                <a:spcPts val="600"/>
              </a:spcBef>
            </a:pPr>
            <a:endParaRPr lang="en-US" sz="2400" dirty="0">
              <a:solidFill>
                <a:schemeClr val="tx1"/>
              </a:solidFill>
              <a:effectLst/>
            </a:endParaRPr>
          </a:p>
          <a:p>
            <a:pPr marL="225425" indent="-225425">
              <a:spcBef>
                <a:spcPts val="600"/>
              </a:spcBef>
            </a:pPr>
            <a:endParaRPr lang="en-US" sz="2400" dirty="0">
              <a:solidFill>
                <a:schemeClr val="tx1"/>
              </a:solidFill>
              <a:effectLst/>
            </a:endParaRPr>
          </a:p>
          <a:p>
            <a:pPr marL="225425" indent="-225425">
              <a:spcBef>
                <a:spcPts val="600"/>
              </a:spcBef>
            </a:pPr>
            <a:endParaRPr lang="en-US" sz="2400" dirty="0">
              <a:solidFill>
                <a:schemeClr val="tx1"/>
              </a:solidFill>
              <a:effectLst/>
            </a:endParaRPr>
          </a:p>
          <a:p>
            <a:pPr marL="225425" indent="-225425">
              <a:spcBef>
                <a:spcPts val="600"/>
              </a:spcBef>
            </a:pPr>
            <a:endParaRPr lang="en-US" sz="1050" dirty="0">
              <a:solidFill>
                <a:schemeClr val="tx1"/>
              </a:solidFill>
            </a:endParaRPr>
          </a:p>
          <a:p>
            <a:pPr marL="225425" indent="-225425">
              <a:spcBef>
                <a:spcPts val="600"/>
              </a:spcBef>
            </a:pPr>
            <a:endParaRPr lang="en-US" sz="1050" dirty="0">
              <a:solidFill>
                <a:schemeClr val="tx1"/>
              </a:solidFill>
            </a:endParaRPr>
          </a:p>
          <a:p>
            <a:pPr marL="225425" indent="-225425">
              <a:spcBef>
                <a:spcPts val="600"/>
              </a:spcBef>
            </a:pPr>
            <a:endParaRPr lang="en-US" sz="1050" dirty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C83D890-10BB-4905-98E9-EC5FFEC1B9BB}" type="slidenum">
              <a:rPr lang="en-GB"/>
              <a:pPr/>
              <a:t>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Terabit Wireless Internet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10FB37B-E227-1781-3EC5-A1644AE6E361}"/>
              </a:ext>
            </a:extLst>
          </p:cNvPr>
          <p:cNvSpPr txBox="1">
            <a:spLocks/>
          </p:cNvSpPr>
          <p:nvPr/>
        </p:nvSpPr>
        <p:spPr bwMode="auto">
          <a:xfrm>
            <a:off x="823597" y="656136"/>
            <a:ext cx="10589685" cy="41066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1143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600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20574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r>
              <a:rPr lang="en-US" sz="2800" dirty="0">
                <a:solidFill>
                  <a:schemeClr val="tx1"/>
                </a:solidFill>
              </a:rPr>
              <a:t>Proposed DPWiFi TRX Architecture</a:t>
            </a:r>
            <a:endParaRPr lang="en-GB" sz="2800" kern="0" dirty="0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C243212A-F56E-26C8-C9D6-641134D1C0A2}"/>
              </a:ext>
            </a:extLst>
          </p:cNvPr>
          <p:cNvSpPr>
            <a:spLocks noGrp="1"/>
          </p:cNvSpPr>
          <p:nvPr>
            <p:ph type="dt" idx="15"/>
          </p:nvPr>
        </p:nvSpPr>
        <p:spPr>
          <a:xfrm>
            <a:off x="929217" y="333375"/>
            <a:ext cx="2499764" cy="273050"/>
          </a:xfrm>
        </p:spPr>
        <p:txBody>
          <a:bodyPr/>
          <a:lstStyle/>
          <a:p>
            <a:r>
              <a:rPr lang="en-US"/>
              <a:t>January 2024</a:t>
            </a:r>
            <a:endParaRPr lang="en-GB" dirty="0"/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675D30B3-4CE7-F6E5-28FA-29AD5AC122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8829" y="6210149"/>
            <a:ext cx="3159618" cy="244732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65A41493-3BAC-8AB8-1AB4-F04FABD62F99}"/>
              </a:ext>
            </a:extLst>
          </p:cNvPr>
          <p:cNvSpPr/>
          <p:nvPr/>
        </p:nvSpPr>
        <p:spPr bwMode="auto">
          <a:xfrm>
            <a:off x="5591529" y="2211457"/>
            <a:ext cx="567970" cy="76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AB3884B-11AD-9705-B72E-09AFF04AED86}"/>
              </a:ext>
            </a:extLst>
          </p:cNvPr>
          <p:cNvSpPr/>
          <p:nvPr/>
        </p:nvSpPr>
        <p:spPr bwMode="auto">
          <a:xfrm>
            <a:off x="5512134" y="2358505"/>
            <a:ext cx="567970" cy="76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13EB1A45-91BF-6AEB-89EC-DFF014BB0BD1}"/>
              </a:ext>
            </a:extLst>
          </p:cNvPr>
          <p:cNvGrpSpPr/>
          <p:nvPr/>
        </p:nvGrpSpPr>
        <p:grpSpPr>
          <a:xfrm>
            <a:off x="929217" y="6248400"/>
            <a:ext cx="3485355" cy="276999"/>
            <a:chOff x="929217" y="6137017"/>
            <a:chExt cx="3485355" cy="276999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BE2637F-5B70-AFEE-E4E6-9C96E1B1E6BF}"/>
                </a:ext>
              </a:extLst>
            </p:cNvPr>
            <p:cNvSpPr txBox="1"/>
            <p:nvPr/>
          </p:nvSpPr>
          <p:spPr>
            <a:xfrm>
              <a:off x="929217" y="6137017"/>
              <a:ext cx="348535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en-US" sz="12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Post-Honolulu refinements</a:t>
              </a:r>
            </a:p>
          </p:txBody>
        </p: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4A2506BF-A4BD-C608-3CA1-F0C3C073E355}"/>
                </a:ext>
              </a:extLst>
            </p:cNvPr>
            <p:cNvCxnSpPr/>
            <p:nvPr/>
          </p:nvCxnSpPr>
          <p:spPr bwMode="auto">
            <a:xfrm>
              <a:off x="1022667" y="6275516"/>
              <a:ext cx="500027" cy="0"/>
            </a:xfrm>
            <a:prstGeom prst="line">
              <a:avLst/>
            </a:prstGeom>
            <a:solidFill>
              <a:srgbClr val="00B8FF"/>
            </a:solidFill>
            <a:ln w="22225" cap="flat" cmpd="sng" algn="ctr">
              <a:solidFill>
                <a:srgbClr val="C0000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61A7D8A9-BC6F-5AD6-F65F-5878F2F994AC}"/>
              </a:ext>
            </a:extLst>
          </p:cNvPr>
          <p:cNvGrpSpPr/>
          <p:nvPr/>
        </p:nvGrpSpPr>
        <p:grpSpPr>
          <a:xfrm>
            <a:off x="600075" y="1259716"/>
            <a:ext cx="10677525" cy="4992343"/>
            <a:chOff x="585258" y="1259716"/>
            <a:chExt cx="10677525" cy="4992343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122EA1DB-63B4-022B-E850-521B832DC895}"/>
                </a:ext>
              </a:extLst>
            </p:cNvPr>
            <p:cNvGrpSpPr/>
            <p:nvPr/>
          </p:nvGrpSpPr>
          <p:grpSpPr>
            <a:xfrm>
              <a:off x="585258" y="1259716"/>
              <a:ext cx="10677525" cy="4992343"/>
              <a:chOff x="585258" y="1259716"/>
              <a:chExt cx="10677525" cy="4992343"/>
            </a:xfrm>
          </p:grpSpPr>
          <p:grpSp>
            <p:nvGrpSpPr>
              <p:cNvPr id="39" name="Group 38">
                <a:extLst>
                  <a:ext uri="{FF2B5EF4-FFF2-40B4-BE49-F238E27FC236}">
                    <a16:creationId xmlns:a16="http://schemas.microsoft.com/office/drawing/2014/main" id="{FD4E06BC-E1DF-5F33-BEFA-42D6982050B7}"/>
                  </a:ext>
                </a:extLst>
              </p:cNvPr>
              <p:cNvGrpSpPr/>
              <p:nvPr/>
            </p:nvGrpSpPr>
            <p:grpSpPr>
              <a:xfrm>
                <a:off x="585258" y="1259716"/>
                <a:ext cx="10677525" cy="4992343"/>
                <a:chOff x="585258" y="1259716"/>
                <a:chExt cx="10677525" cy="4992343"/>
              </a:xfrm>
            </p:grpSpPr>
            <p:grpSp>
              <p:nvGrpSpPr>
                <p:cNvPr id="12" name="Group 11">
                  <a:extLst>
                    <a:ext uri="{FF2B5EF4-FFF2-40B4-BE49-F238E27FC236}">
                      <a16:creationId xmlns:a16="http://schemas.microsoft.com/office/drawing/2014/main" id="{DECBC839-553D-11F4-F667-BF99279662EA}"/>
                    </a:ext>
                  </a:extLst>
                </p:cNvPr>
                <p:cNvGrpSpPr/>
                <p:nvPr/>
              </p:nvGrpSpPr>
              <p:grpSpPr>
                <a:xfrm>
                  <a:off x="2845134" y="4921626"/>
                  <a:ext cx="8056027" cy="1330433"/>
                  <a:chOff x="2971800" y="4931541"/>
                  <a:chExt cx="8056027" cy="1330433"/>
                </a:xfrm>
              </p:grpSpPr>
              <p:sp>
                <p:nvSpPr>
                  <p:cNvPr id="30" name="TextBox 29">
                    <a:extLst>
                      <a:ext uri="{FF2B5EF4-FFF2-40B4-BE49-F238E27FC236}">
                        <a16:creationId xmlns:a16="http://schemas.microsoft.com/office/drawing/2014/main" id="{FDF49327-A273-82C8-8A9B-36FFA40B62DF}"/>
                      </a:ext>
                    </a:extLst>
                  </p:cNvPr>
                  <p:cNvSpPr txBox="1"/>
                  <p:nvPr/>
                </p:nvSpPr>
                <p:spPr>
                  <a:xfrm>
                    <a:off x="3048000" y="4931541"/>
                    <a:ext cx="3485355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>
                      <a:buNone/>
                    </a:pPr>
                    <a:r>
                      <a:rPr lang="en-US" sz="1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[H</a:t>
                    </a:r>
                    <a:r>
                      <a:rPr lang="en-US" sz="1400" b="1" baseline="-25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DP</a:t>
                    </a:r>
                    <a:r>
                      <a:rPr lang="en-US" sz="1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] DPWiFi Propagation Channel </a:t>
                    </a:r>
                  </a:p>
                </p:txBody>
              </p:sp>
              <p:sp>
                <p:nvSpPr>
                  <p:cNvPr id="31" name="TextBox 30">
                    <a:extLst>
                      <a:ext uri="{FF2B5EF4-FFF2-40B4-BE49-F238E27FC236}">
                        <a16:creationId xmlns:a16="http://schemas.microsoft.com/office/drawing/2014/main" id="{65F666F9-A304-9C77-240B-12021AD65A64}"/>
                      </a:ext>
                    </a:extLst>
                  </p:cNvPr>
                  <p:cNvSpPr txBox="1"/>
                  <p:nvPr/>
                </p:nvSpPr>
                <p:spPr>
                  <a:xfrm>
                    <a:off x="6451600" y="4935761"/>
                    <a:ext cx="4203508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>
                      <a:buNone/>
                    </a:pPr>
                    <a:r>
                      <a:rPr lang="en-US" sz="1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[H</a:t>
                    </a:r>
                    <a:r>
                      <a:rPr lang="en-US" sz="1400" b="1" baseline="-25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DP</a:t>
                    </a:r>
                    <a:r>
                      <a:rPr lang="en-US" sz="1400" b="1" baseline="30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-1</a:t>
                    </a:r>
                    <a:r>
                      <a:rPr lang="en-US" sz="1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] DPWiFi Rx PDMX  </a:t>
                    </a:r>
                  </a:p>
                </p:txBody>
              </p:sp>
              <p:pic>
                <p:nvPicPr>
                  <p:cNvPr id="33" name="Picture 32">
                    <a:extLst>
                      <a:ext uri="{FF2B5EF4-FFF2-40B4-BE49-F238E27FC236}">
                        <a16:creationId xmlns:a16="http://schemas.microsoft.com/office/drawing/2014/main" id="{05E607BA-7834-1C5A-23EA-B3231AA380C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/>
                  <a:stretch>
                    <a:fillRect/>
                  </a:stretch>
                </p:blipFill>
                <p:spPr>
                  <a:xfrm>
                    <a:off x="2971800" y="5265416"/>
                    <a:ext cx="3601037" cy="954648"/>
                  </a:xfrm>
                  <a:prstGeom prst="rect">
                    <a:avLst/>
                  </a:prstGeom>
                </p:spPr>
              </p:pic>
              <p:pic>
                <p:nvPicPr>
                  <p:cNvPr id="35" name="Picture 34">
                    <a:extLst>
                      <a:ext uri="{FF2B5EF4-FFF2-40B4-BE49-F238E27FC236}">
                        <a16:creationId xmlns:a16="http://schemas.microsoft.com/office/drawing/2014/main" id="{E58FFB68-73FB-8F16-4193-3DB58AF8D62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6781800" y="5267411"/>
                    <a:ext cx="4246027" cy="994563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32" name="Picture 31">
                  <a:extLst>
                    <a:ext uri="{FF2B5EF4-FFF2-40B4-BE49-F238E27FC236}">
                      <a16:creationId xmlns:a16="http://schemas.microsoft.com/office/drawing/2014/main" id="{CEE4DD4F-B995-7DF3-1C08-97F3297C458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585258" y="1259716"/>
                  <a:ext cx="10677525" cy="3676650"/>
                </a:xfrm>
                <a:prstGeom prst="rect">
                  <a:avLst/>
                </a:prstGeom>
              </p:spPr>
            </p:pic>
          </p:grpSp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0E98C2E1-53BD-6238-6867-AFFE732750A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/>
              <a:srcRect t="43131" r="44035"/>
              <a:stretch/>
            </p:blipFill>
            <p:spPr>
              <a:xfrm>
                <a:off x="990600" y="2819400"/>
                <a:ext cx="666312" cy="252774"/>
              </a:xfrm>
              <a:prstGeom prst="rect">
                <a:avLst/>
              </a:prstGeom>
            </p:spPr>
          </p:pic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9CC883BA-93E6-9527-E358-93ECA03D7400}"/>
                </a:ext>
              </a:extLst>
            </p:cNvPr>
            <p:cNvGrpSpPr/>
            <p:nvPr/>
          </p:nvGrpSpPr>
          <p:grpSpPr>
            <a:xfrm>
              <a:off x="9069562" y="2940698"/>
              <a:ext cx="503967" cy="1097902"/>
              <a:chOff x="11439222" y="4388498"/>
              <a:chExt cx="503967" cy="1097902"/>
            </a:xfrm>
          </p:grpSpPr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C2CDD95C-3475-0A93-B1FF-5AEF2CC1EB3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1439222" y="4523466"/>
                <a:ext cx="247363" cy="182192"/>
              </a:xfrm>
              <a:prstGeom prst="rect">
                <a:avLst/>
              </a:prstGeom>
            </p:spPr>
          </p:pic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2C9C85D6-97DC-16D3-BB69-A436013F613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1440824" y="5231970"/>
                <a:ext cx="247363" cy="186480"/>
              </a:xfrm>
              <a:prstGeom prst="rect">
                <a:avLst/>
              </a:prstGeom>
            </p:spPr>
          </p:pic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164199F1-A832-1327-1516-60528BF9AC9E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11539905" y="4434826"/>
                <a:ext cx="0" cy="113520"/>
              </a:xfrm>
              <a:prstGeom prst="line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D97290C2-44CC-F0A4-BB12-124B21B70D3B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11650378" y="4607440"/>
                <a:ext cx="119488" cy="0"/>
              </a:xfrm>
              <a:prstGeom prst="line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7CFFE808-3AAF-1281-C799-EC9031E3C16B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11553973" y="5140843"/>
                <a:ext cx="0" cy="113520"/>
              </a:xfrm>
              <a:prstGeom prst="line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DE6F2016-96C1-2796-2B80-097410A047F0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11650378" y="5319677"/>
                <a:ext cx="119488" cy="0"/>
              </a:xfrm>
              <a:prstGeom prst="line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pic>
            <p:nvPicPr>
              <p:cNvPr id="40" name="Picture 39">
                <a:extLst>
                  <a:ext uri="{FF2B5EF4-FFF2-40B4-BE49-F238E27FC236}">
                    <a16:creationId xmlns:a16="http://schemas.microsoft.com/office/drawing/2014/main" id="{D2083BC4-8EB0-9C04-3590-4B913DEAD74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1777059" y="4533429"/>
                <a:ext cx="166129" cy="162950"/>
              </a:xfrm>
              <a:prstGeom prst="rect">
                <a:avLst/>
              </a:prstGeom>
            </p:spPr>
          </p:pic>
          <p:pic>
            <p:nvPicPr>
              <p:cNvPr id="42" name="Picture 41">
                <a:extLst>
                  <a:ext uri="{FF2B5EF4-FFF2-40B4-BE49-F238E27FC236}">
                    <a16:creationId xmlns:a16="http://schemas.microsoft.com/office/drawing/2014/main" id="{786561BB-86DE-4294-04A9-5ED320324D9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1777059" y="5255501"/>
                <a:ext cx="166130" cy="162949"/>
              </a:xfrm>
              <a:prstGeom prst="rect">
                <a:avLst/>
              </a:prstGeom>
            </p:spPr>
          </p:pic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B9CF3179-22BD-57F3-6278-0E9ADB26DD0D}"/>
                  </a:ext>
                </a:extLst>
              </p:cNvPr>
              <p:cNvSpPr/>
              <p:nvPr/>
            </p:nvSpPr>
            <p:spPr bwMode="auto">
              <a:xfrm>
                <a:off x="11439222" y="4388498"/>
                <a:ext cx="247363" cy="1097902"/>
              </a:xfrm>
              <a:prstGeom prst="ellipse">
                <a:avLst/>
              </a:prstGeom>
              <a:noFill/>
              <a:ln w="22225" cap="flat" cmpd="sng" algn="ctr">
                <a:solidFill>
                  <a:srgbClr val="C00000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</p:grp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5AC2720A-4D9E-CDFF-71CD-26872714E201}"/>
              </a:ext>
            </a:extLst>
          </p:cNvPr>
          <p:cNvSpPr/>
          <p:nvPr/>
        </p:nvSpPr>
        <p:spPr bwMode="auto">
          <a:xfrm rot="16200000">
            <a:off x="8284472" y="4593328"/>
            <a:ext cx="335740" cy="3493484"/>
          </a:xfrm>
          <a:prstGeom prst="ellipse">
            <a:avLst/>
          </a:prstGeom>
          <a:noFill/>
          <a:ln w="22225" cap="flat" cmpd="sng" algn="ctr">
            <a:solidFill>
              <a:srgbClr val="C0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rPr>
              <a:t>1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C32198C-B474-36BE-5D05-E0761BEDE21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233242" y="3048000"/>
            <a:ext cx="578202" cy="273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0043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idx="1"/>
          </p:nvPr>
        </p:nvSpPr>
        <p:spPr>
          <a:xfrm>
            <a:off x="921320" y="1219200"/>
            <a:ext cx="10361084" cy="4719639"/>
          </a:xfrm>
          <a:ln/>
        </p:spPr>
        <p:txBody>
          <a:bodyPr/>
          <a:lstStyle/>
          <a:p>
            <a:pPr marL="233363" indent="-233363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b="1" kern="0" dirty="0">
                <a:solidFill>
                  <a:schemeClr val="tx1"/>
                </a:solidFill>
                <a:effectLst/>
              </a:rPr>
              <a:t>Fixed WiFi Access Propagation Channel </a:t>
            </a:r>
          </a:p>
          <a:p>
            <a:pPr marL="457200" lvl="1" indent="-223838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1"/>
                </a:solidFill>
              </a:rPr>
              <a:t>FWA propagation channel [H</a:t>
            </a:r>
            <a:r>
              <a:rPr lang="en-US" sz="1600" b="1" baseline="-25000" dirty="0">
                <a:solidFill>
                  <a:schemeClr val="tx1"/>
                </a:solidFill>
              </a:rPr>
              <a:t>DP</a:t>
            </a:r>
            <a:r>
              <a:rPr lang="en-US" sz="1600" b="1" dirty="0">
                <a:solidFill>
                  <a:schemeClr val="tx1"/>
                </a:solidFill>
              </a:rPr>
              <a:t>] is an n-dimensional </a:t>
            </a:r>
            <a:r>
              <a:rPr lang="en-US" sz="1600" b="1" kern="0" dirty="0">
                <a:solidFill>
                  <a:schemeClr val="tx1"/>
                </a:solidFill>
                <a:effectLst/>
              </a:rPr>
              <a:t>“Polarization Space”, with an n upper bound &gt;&gt; 32</a:t>
            </a:r>
            <a:br>
              <a:rPr lang="en-US" sz="1600" b="1" kern="0" dirty="0">
                <a:solidFill>
                  <a:schemeClr val="tx1"/>
                </a:solidFill>
                <a:effectLst/>
              </a:rPr>
            </a:br>
            <a:r>
              <a:rPr lang="en-US" sz="1400" b="1" i="1" kern="0" dirty="0">
                <a:solidFill>
                  <a:schemeClr val="tx1"/>
                </a:solidFill>
                <a:effectLst/>
              </a:rPr>
              <a:t>32 x 32 DPWiFi (“DPWiFi-32”) </a:t>
            </a:r>
            <a:r>
              <a:rPr lang="en-US" sz="1400" b="1" i="1" dirty="0">
                <a:solidFill>
                  <a:schemeClr val="tx1"/>
                </a:solidFill>
              </a:rPr>
              <a:t>delivers</a:t>
            </a:r>
            <a:r>
              <a:rPr lang="en-US" sz="1400" b="1" i="1" kern="0" dirty="0">
                <a:solidFill>
                  <a:schemeClr val="tx1"/>
                </a:solidFill>
                <a:effectLst/>
              </a:rPr>
              <a:t> unprecedented and unrivaled 80 GbE P2P and 27 GbE PMP </a:t>
            </a:r>
            <a:r>
              <a:rPr lang="en-US" sz="1400" b="1" i="1" dirty="0">
                <a:solidFill>
                  <a:schemeClr val="tx1"/>
                </a:solidFill>
              </a:rPr>
              <a:t>FWA </a:t>
            </a:r>
            <a:r>
              <a:rPr lang="en-US" sz="1400" b="1" i="1" kern="0" dirty="0">
                <a:solidFill>
                  <a:schemeClr val="tx1"/>
                </a:solidFill>
                <a:effectLst/>
              </a:rPr>
              <a:t>Throughput</a:t>
            </a:r>
          </a:p>
          <a:p>
            <a:pPr marL="457200" lvl="1" indent="-223838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600" b="1" kern="0" dirty="0">
                <a:solidFill>
                  <a:schemeClr val="tx1"/>
                </a:solidFill>
                <a:effectLst/>
              </a:rPr>
              <a:t>[H</a:t>
            </a:r>
            <a:r>
              <a:rPr lang="en-US" sz="1600" b="1" kern="0" baseline="-25000" dirty="0">
                <a:solidFill>
                  <a:schemeClr val="tx1"/>
                </a:solidFill>
                <a:effectLst/>
              </a:rPr>
              <a:t>DP</a:t>
            </a:r>
            <a:r>
              <a:rPr lang="en-US" sz="1600" b="1" kern="0" dirty="0">
                <a:solidFill>
                  <a:schemeClr val="tx1"/>
                </a:solidFill>
                <a:effectLst/>
              </a:rPr>
              <a:t>] is non-singular, deterministic and scalar (i.e</a:t>
            </a:r>
            <a:r>
              <a:rPr lang="en-US" sz="1600" b="1" dirty="0">
                <a:solidFill>
                  <a:schemeClr val="tx1"/>
                </a:solidFill>
              </a:rPr>
              <a:t>., h</a:t>
            </a:r>
            <a:r>
              <a:rPr lang="en-US" sz="1600" b="1" baseline="-25000" dirty="0">
                <a:solidFill>
                  <a:schemeClr val="tx1"/>
                </a:solidFill>
              </a:rPr>
              <a:t>ij </a:t>
            </a:r>
            <a:r>
              <a:rPr lang="en-US" sz="1600" b="1" dirty="0">
                <a:solidFill>
                  <a:schemeClr val="tx1"/>
                </a:solidFill>
              </a:rPr>
              <a:t>= 1, i = j; h</a:t>
            </a:r>
            <a:r>
              <a:rPr lang="en-US" sz="1600" b="1" baseline="-25000" dirty="0">
                <a:solidFill>
                  <a:schemeClr val="tx1"/>
                </a:solidFill>
              </a:rPr>
              <a:t>ij </a:t>
            </a:r>
            <a:r>
              <a:rPr lang="en-US" sz="1600" b="1" dirty="0">
                <a:solidFill>
                  <a:schemeClr val="tx1"/>
                </a:solidFill>
              </a:rPr>
              <a:t>= r, i ≠ j), </a:t>
            </a:r>
            <a:r>
              <a:rPr lang="en-US" sz="1600" b="1" dirty="0">
                <a:solidFill>
                  <a:srgbClr val="C00000"/>
                </a:solidFill>
              </a:rPr>
              <a:t>r variable </a:t>
            </a:r>
            <a:r>
              <a:rPr lang="en-US" sz="1600" b="1" dirty="0">
                <a:solidFill>
                  <a:schemeClr val="tx1"/>
                </a:solidFill>
              </a:rPr>
              <a:t>with </a:t>
            </a:r>
            <a:r>
              <a:rPr lang="en-US" sz="1600" b="1" kern="0" dirty="0">
                <a:solidFill>
                  <a:schemeClr val="tx1"/>
                </a:solidFill>
                <a:effectLst/>
              </a:rPr>
              <a:t>[H</a:t>
            </a:r>
            <a:r>
              <a:rPr lang="en-US" sz="1600" b="1" kern="0" baseline="-25000" dirty="0">
                <a:solidFill>
                  <a:schemeClr val="tx1"/>
                </a:solidFill>
                <a:effectLst/>
              </a:rPr>
              <a:t>DP</a:t>
            </a:r>
            <a:r>
              <a:rPr lang="en-US" sz="1600" b="1" kern="0" dirty="0">
                <a:solidFill>
                  <a:schemeClr val="tx1"/>
                </a:solidFill>
                <a:effectLst/>
              </a:rPr>
              <a:t>] impairments</a:t>
            </a:r>
          </a:p>
          <a:p>
            <a:pPr marL="457200" lvl="1" indent="-223838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1"/>
                </a:solidFill>
              </a:rPr>
              <a:t>FWA comprises DLOS, nLOS and NLOS links, all susceptible to </a:t>
            </a:r>
            <a:r>
              <a:rPr lang="en-US" sz="1600" b="1" kern="0" dirty="0">
                <a:solidFill>
                  <a:schemeClr val="tx1"/>
                </a:solidFill>
                <a:effectLst/>
              </a:rPr>
              <a:t>[H</a:t>
            </a:r>
            <a:r>
              <a:rPr lang="en-US" sz="1600" b="1" kern="0" baseline="-25000" dirty="0">
                <a:solidFill>
                  <a:schemeClr val="tx1"/>
                </a:solidFill>
                <a:effectLst/>
              </a:rPr>
              <a:t>DP</a:t>
            </a:r>
            <a:r>
              <a:rPr lang="en-US" sz="1600" b="1" kern="0" dirty="0">
                <a:solidFill>
                  <a:schemeClr val="tx1"/>
                </a:solidFill>
                <a:effectLst/>
              </a:rPr>
              <a:t>] “depolarization” degradation</a:t>
            </a:r>
            <a:br>
              <a:rPr lang="en-US" sz="1600" b="1" kern="0" dirty="0">
                <a:solidFill>
                  <a:schemeClr val="tx1"/>
                </a:solidFill>
                <a:effectLst/>
              </a:rPr>
            </a:br>
            <a:r>
              <a:rPr lang="en-US" sz="1400" b="1" i="1" kern="0" dirty="0">
                <a:solidFill>
                  <a:schemeClr val="tx1"/>
                </a:solidFill>
                <a:effectLst/>
              </a:rPr>
              <a:t>Channel Depolarization (“ChDp”, </a:t>
            </a:r>
            <a:r>
              <a:rPr lang="en-US" sz="1400" b="1" i="1" kern="0" baseline="30000" dirty="0">
                <a:solidFill>
                  <a:schemeClr val="tx1"/>
                </a:solidFill>
                <a:effectLst/>
              </a:rPr>
              <a:t>o</a:t>
            </a:r>
            <a:r>
              <a:rPr lang="en-US" sz="1400" b="1" i="1" kern="0" dirty="0">
                <a:solidFill>
                  <a:schemeClr val="tx1"/>
                </a:solidFill>
                <a:effectLst/>
              </a:rPr>
              <a:t>) is </a:t>
            </a:r>
            <a:r>
              <a:rPr lang="en-US" sz="1400" b="1" i="1" dirty="0">
                <a:solidFill>
                  <a:schemeClr val="tx1"/>
                </a:solidFill>
              </a:rPr>
              <a:t>p</a:t>
            </a:r>
            <a:r>
              <a:rPr lang="en-US" sz="1400" b="1" i="1" kern="0" dirty="0">
                <a:solidFill>
                  <a:schemeClr val="tx1"/>
                </a:solidFill>
                <a:effectLst/>
              </a:rPr>
              <a:t>ropagation-induced </a:t>
            </a:r>
            <a:r>
              <a:rPr lang="en-US" sz="1400" b="1" i="1" dirty="0">
                <a:solidFill>
                  <a:schemeClr val="tx1"/>
                </a:solidFill>
              </a:rPr>
              <a:t>angular </a:t>
            </a:r>
            <a:r>
              <a:rPr lang="en-US" sz="1400" b="1" i="1" kern="0" dirty="0">
                <a:solidFill>
                  <a:schemeClr val="tx1"/>
                </a:solidFill>
                <a:effectLst/>
              </a:rPr>
              <a:t>Rx signal</a:t>
            </a:r>
            <a:r>
              <a:rPr lang="en-US" sz="1400" b="1" i="1" dirty="0">
                <a:solidFill>
                  <a:schemeClr val="tx1"/>
                </a:solidFill>
              </a:rPr>
              <a:t> polarization </a:t>
            </a:r>
            <a:r>
              <a:rPr lang="en-US" sz="1400" b="1" i="1" kern="0" dirty="0">
                <a:solidFill>
                  <a:schemeClr val="tx1"/>
                </a:solidFill>
                <a:effectLst/>
              </a:rPr>
              <a:t>rotation wrt the Tx-impressed baseline</a:t>
            </a:r>
            <a:endParaRPr lang="en-US" sz="1600" b="1" i="1" kern="0" dirty="0">
              <a:solidFill>
                <a:schemeClr val="tx1"/>
              </a:solidFill>
              <a:effectLst/>
            </a:endParaRPr>
          </a:p>
          <a:p>
            <a:pPr marL="690563" lvl="2" indent="-233363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b="1" i="1" dirty="0">
                <a:solidFill>
                  <a:schemeClr val="tx1"/>
                </a:solidFill>
              </a:rPr>
              <a:t>Direct Line of Sight TRXs experiencing atmospheric fog, rain, etc. encounter up to 5</a:t>
            </a:r>
            <a:r>
              <a:rPr lang="en-US" sz="1400" b="1" i="1" baseline="30000" dirty="0">
                <a:solidFill>
                  <a:schemeClr val="tx1"/>
                </a:solidFill>
              </a:rPr>
              <a:t>o</a:t>
            </a:r>
            <a:r>
              <a:rPr lang="en-US" sz="1400" b="1" i="1" dirty="0">
                <a:solidFill>
                  <a:schemeClr val="tx1"/>
                </a:solidFill>
              </a:rPr>
              <a:t> [H</a:t>
            </a:r>
            <a:r>
              <a:rPr lang="en-US" sz="1400" b="1" i="1" baseline="-25000" dirty="0">
                <a:solidFill>
                  <a:schemeClr val="tx1"/>
                </a:solidFill>
              </a:rPr>
              <a:t>DP</a:t>
            </a:r>
            <a:r>
              <a:rPr lang="en-US" sz="1400" b="1" i="1" dirty="0">
                <a:solidFill>
                  <a:schemeClr val="tx1"/>
                </a:solidFill>
              </a:rPr>
              <a:t>] depolarization</a:t>
            </a:r>
          </a:p>
          <a:p>
            <a:pPr marL="690563" lvl="2" indent="-233363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b="1" i="1" kern="0" dirty="0">
                <a:solidFill>
                  <a:schemeClr val="tx1"/>
                </a:solidFill>
                <a:effectLst/>
              </a:rPr>
              <a:t>near Line of Sight TRXs partially obstructed by foliage</a:t>
            </a:r>
            <a:r>
              <a:rPr lang="en-US" sz="1400" b="1" i="1" dirty="0">
                <a:solidFill>
                  <a:schemeClr val="tx1"/>
                </a:solidFill>
              </a:rPr>
              <a:t>,</a:t>
            </a:r>
            <a:r>
              <a:rPr lang="en-US" sz="1400" b="1" i="1" kern="0" dirty="0">
                <a:solidFill>
                  <a:schemeClr val="tx1"/>
                </a:solidFill>
                <a:effectLst/>
              </a:rPr>
              <a:t> landscape</a:t>
            </a:r>
            <a:r>
              <a:rPr lang="en-US" sz="1400" b="1" i="1" dirty="0">
                <a:solidFill>
                  <a:schemeClr val="tx1"/>
                </a:solidFill>
              </a:rPr>
              <a:t> or </a:t>
            </a:r>
            <a:r>
              <a:rPr lang="en-US" sz="1400" b="1" i="1" kern="0" dirty="0">
                <a:solidFill>
                  <a:schemeClr val="tx1"/>
                </a:solidFill>
                <a:effectLst/>
              </a:rPr>
              <a:t>structures face </a:t>
            </a:r>
            <a:r>
              <a:rPr lang="en-US" sz="1400" b="1" i="1" dirty="0">
                <a:solidFill>
                  <a:schemeClr val="tx1"/>
                </a:solidFill>
              </a:rPr>
              <a:t>up to 15</a:t>
            </a:r>
            <a:r>
              <a:rPr lang="en-US" sz="1400" b="1" i="1" baseline="30000" dirty="0">
                <a:solidFill>
                  <a:schemeClr val="tx1"/>
                </a:solidFill>
              </a:rPr>
              <a:t>o</a:t>
            </a:r>
            <a:r>
              <a:rPr lang="en-US" sz="1400" b="1" i="1" dirty="0">
                <a:solidFill>
                  <a:schemeClr val="tx1"/>
                </a:solidFill>
              </a:rPr>
              <a:t> [H</a:t>
            </a:r>
            <a:r>
              <a:rPr lang="en-US" sz="1400" b="1" i="1" baseline="-25000" dirty="0">
                <a:solidFill>
                  <a:schemeClr val="tx1"/>
                </a:solidFill>
              </a:rPr>
              <a:t>DP</a:t>
            </a:r>
            <a:r>
              <a:rPr lang="en-US" sz="1400" b="1" i="1" dirty="0">
                <a:solidFill>
                  <a:schemeClr val="tx1"/>
                </a:solidFill>
              </a:rPr>
              <a:t>] </a:t>
            </a:r>
            <a:r>
              <a:rPr lang="en-US" sz="1400" b="1" i="1" kern="0" dirty="0">
                <a:solidFill>
                  <a:schemeClr val="tx1"/>
                </a:solidFill>
                <a:effectLst/>
              </a:rPr>
              <a:t>depolarization </a:t>
            </a:r>
            <a:endParaRPr lang="en-US" sz="1400" b="1" i="1" dirty="0">
              <a:solidFill>
                <a:schemeClr val="tx1"/>
              </a:solidFill>
            </a:endParaRPr>
          </a:p>
          <a:p>
            <a:pPr marL="690563" lvl="2" indent="-233363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b="1" i="1" dirty="0">
                <a:solidFill>
                  <a:schemeClr val="tx1"/>
                </a:solidFill>
              </a:rPr>
              <a:t>Non Line of Sight TRX channels enduring reflection/diffraction by landscape, structures or vehicles </a:t>
            </a:r>
            <a:r>
              <a:rPr lang="en-US" sz="1400" b="1" i="1" kern="0" dirty="0">
                <a:solidFill>
                  <a:schemeClr val="tx1"/>
                </a:solidFill>
                <a:effectLst/>
              </a:rPr>
              <a:t>depolarize by up to 4</a:t>
            </a:r>
            <a:r>
              <a:rPr lang="en-US" sz="1400" b="1" i="1" dirty="0">
                <a:solidFill>
                  <a:schemeClr val="tx1"/>
                </a:solidFill>
              </a:rPr>
              <a:t>5</a:t>
            </a:r>
            <a:r>
              <a:rPr lang="en-US" sz="1400" b="1" i="1" baseline="30000" dirty="0">
                <a:solidFill>
                  <a:schemeClr val="tx1"/>
                </a:solidFill>
              </a:rPr>
              <a:t>o</a:t>
            </a:r>
            <a:r>
              <a:rPr lang="en-US" sz="1400" b="1" i="1" dirty="0">
                <a:solidFill>
                  <a:schemeClr val="tx1"/>
                </a:solidFill>
              </a:rPr>
              <a:t> </a:t>
            </a:r>
          </a:p>
          <a:p>
            <a:pPr marL="461963" lvl="1" indent="-230188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1"/>
                </a:solidFill>
              </a:rPr>
              <a:t>ChDp rapidly overwhelms the Rx PDMux, precluding full MIMO co-channel interference cancellation</a:t>
            </a:r>
          </a:p>
          <a:p>
            <a:pPr marL="682625" lvl="2" indent="-220663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b="1" i="1" dirty="0">
                <a:solidFill>
                  <a:schemeClr val="tx1"/>
                </a:solidFill>
              </a:rPr>
              <a:t>Already severe depolarization consequences further magnify with increasing DPWiFi MCS and MIMO order</a:t>
            </a:r>
          </a:p>
          <a:p>
            <a:pPr marL="682625" lvl="2" indent="-220663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b="1" i="1" dirty="0">
                <a:solidFill>
                  <a:schemeClr val="tx1"/>
                </a:solidFill>
              </a:rPr>
              <a:t>DPWiFi MUST incorporate comprehensive propagation channel depolarization mitigation for Fixed Wireless Access </a:t>
            </a:r>
          </a:p>
          <a:p>
            <a:pPr marL="461962" lvl="2" indent="0">
              <a:spcBef>
                <a:spcPts val="0"/>
              </a:spcBef>
            </a:pPr>
            <a:endParaRPr lang="en-US" sz="1200" b="1" i="1" dirty="0">
              <a:solidFill>
                <a:schemeClr val="tx1"/>
              </a:solidFill>
            </a:endParaRPr>
          </a:p>
          <a:p>
            <a:pPr marL="231775" indent="-231775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 “Adaptive DPWiFi” </a:t>
            </a:r>
            <a:r>
              <a:rPr lang="en-US" sz="2000" b="1" kern="0" dirty="0">
                <a:solidFill>
                  <a:schemeClr val="tx1"/>
                </a:solidFill>
                <a:effectLst/>
              </a:rPr>
              <a:t>Fixed Wireless </a:t>
            </a:r>
            <a:r>
              <a:rPr lang="en-US" sz="2000" dirty="0">
                <a:solidFill>
                  <a:schemeClr val="tx1"/>
                </a:solidFill>
              </a:rPr>
              <a:t>Access:</a:t>
            </a:r>
            <a:endParaRPr lang="en-US" sz="2000" b="1" kern="0" dirty="0">
              <a:solidFill>
                <a:schemeClr val="tx1"/>
              </a:solidFill>
              <a:effectLst/>
            </a:endParaRPr>
          </a:p>
          <a:p>
            <a:pPr marL="461963" lvl="1" indent="-230188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1"/>
                </a:solidFill>
              </a:rPr>
              <a:t>FWA (Open Loop) </a:t>
            </a:r>
            <a:r>
              <a:rPr lang="en-US" sz="1600" b="1" kern="0" dirty="0">
                <a:solidFill>
                  <a:schemeClr val="tx1"/>
                </a:solidFill>
                <a:effectLst/>
              </a:rPr>
              <a:t>Channel Sounding</a:t>
            </a:r>
          </a:p>
          <a:p>
            <a:pPr marL="682625" lvl="2" indent="-220663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b="1" i="1" dirty="0">
                <a:solidFill>
                  <a:schemeClr val="tx1"/>
                </a:solidFill>
              </a:rPr>
              <a:t>FWA AP broadcasts “Training Packets (T)” every ~1ms to all associated STAs</a:t>
            </a:r>
          </a:p>
          <a:p>
            <a:pPr marL="682625" lvl="2" indent="-220663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b="1" i="1" kern="0" dirty="0">
                <a:solidFill>
                  <a:schemeClr val="tx1"/>
                </a:solidFill>
                <a:effectLst/>
              </a:rPr>
              <a:t>Each FWA STA processes T, estimates ChDp, determines its [H</a:t>
            </a:r>
            <a:r>
              <a:rPr lang="en-US" sz="1400" b="1" i="1" kern="0" baseline="-25000" dirty="0">
                <a:solidFill>
                  <a:schemeClr val="tx1"/>
                </a:solidFill>
                <a:effectLst/>
              </a:rPr>
              <a:t>DP</a:t>
            </a:r>
            <a:r>
              <a:rPr lang="en-US" sz="1400" b="1" i="1" kern="0" dirty="0">
                <a:solidFill>
                  <a:schemeClr val="tx1"/>
                </a:solidFill>
                <a:effectLst/>
              </a:rPr>
              <a:t>], computes [H</a:t>
            </a:r>
            <a:r>
              <a:rPr lang="en-US" sz="1400" b="1" i="1" kern="0" baseline="-25000" dirty="0">
                <a:solidFill>
                  <a:schemeClr val="tx1"/>
                </a:solidFill>
                <a:effectLst/>
              </a:rPr>
              <a:t>DP</a:t>
            </a:r>
            <a:r>
              <a:rPr lang="en-US" sz="1400" b="1" i="1" kern="0" baseline="30000" dirty="0">
                <a:solidFill>
                  <a:schemeClr val="tx1"/>
                </a:solidFill>
                <a:effectLst/>
              </a:rPr>
              <a:t>-1</a:t>
            </a:r>
            <a:r>
              <a:rPr lang="en-US" sz="1400" b="1" i="1" kern="0" dirty="0">
                <a:solidFill>
                  <a:schemeClr val="tx1"/>
                </a:solidFill>
                <a:effectLst/>
              </a:rPr>
              <a:t>] and reconfigures its Rx PDMux to match</a:t>
            </a:r>
          </a:p>
          <a:p>
            <a:pPr marL="461963" lvl="1" indent="-230188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1"/>
                </a:solidFill>
              </a:rPr>
              <a:t>FWA TRX</a:t>
            </a:r>
            <a:br>
              <a:rPr lang="en-US" sz="1600" b="1" dirty="0">
                <a:solidFill>
                  <a:schemeClr val="tx1"/>
                </a:solidFill>
              </a:rPr>
            </a:br>
            <a:r>
              <a:rPr lang="en-US" sz="1400" b="1" i="1" dirty="0">
                <a:solidFill>
                  <a:schemeClr val="tx1"/>
                </a:solidFill>
              </a:rPr>
              <a:t>DPWiFi TRX as Honolulu-proposed, plus FWA Channel Sounding</a:t>
            </a:r>
            <a:br>
              <a:rPr lang="en-US" sz="1600" b="1" kern="0" dirty="0">
                <a:solidFill>
                  <a:schemeClr val="tx1"/>
                </a:solidFill>
                <a:effectLst/>
              </a:rPr>
            </a:br>
            <a:endParaRPr lang="en-US" sz="1600" b="1" kern="0" dirty="0">
              <a:solidFill>
                <a:schemeClr val="tx1"/>
              </a:solidFill>
              <a:effectLst/>
            </a:endParaRPr>
          </a:p>
          <a:p>
            <a:pPr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en-US" sz="2000" b="1" kern="0" dirty="0">
              <a:solidFill>
                <a:schemeClr val="tx1"/>
              </a:solidFill>
              <a:effectLst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Terabit Wireless Internet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162669-1840-3F63-D1FA-4BB47DC2F6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5458" y="635477"/>
            <a:ext cx="10361084" cy="431323"/>
          </a:xfrm>
        </p:spPr>
        <p:txBody>
          <a:bodyPr/>
          <a:lstStyle/>
          <a:p>
            <a:r>
              <a:rPr lang="en-GB" sz="2800" dirty="0"/>
              <a:t>DPWiFi for Fixed Wireless Access</a:t>
            </a:r>
            <a:endParaRPr lang="en-GB" sz="2800" kern="0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F07354F6-0D45-E899-2ED9-20D302CE312C}"/>
              </a:ext>
            </a:extLst>
          </p:cNvPr>
          <p:cNvSpPr>
            <a:spLocks noGrp="1"/>
          </p:cNvSpPr>
          <p:nvPr>
            <p:ph type="dt" idx="15"/>
          </p:nvPr>
        </p:nvSpPr>
        <p:spPr>
          <a:xfrm>
            <a:off x="929217" y="333375"/>
            <a:ext cx="2499764" cy="273050"/>
          </a:xfrm>
        </p:spPr>
        <p:txBody>
          <a:bodyPr/>
          <a:lstStyle/>
          <a:p>
            <a:r>
              <a:rPr lang="en-US"/>
              <a:t>January 2024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4685337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Terabit Wireless Internet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F07354F6-0D45-E899-2ED9-20D302CE312C}"/>
              </a:ext>
            </a:extLst>
          </p:cNvPr>
          <p:cNvSpPr>
            <a:spLocks noGrp="1"/>
          </p:cNvSpPr>
          <p:nvPr>
            <p:ph type="dt" idx="15"/>
          </p:nvPr>
        </p:nvSpPr>
        <p:spPr>
          <a:xfrm>
            <a:off x="929217" y="333375"/>
            <a:ext cx="2499764" cy="273050"/>
          </a:xfrm>
        </p:spPr>
        <p:txBody>
          <a:bodyPr/>
          <a:lstStyle/>
          <a:p>
            <a:r>
              <a:rPr lang="en-US"/>
              <a:t>January 2024</a:t>
            </a:r>
            <a:endParaRPr lang="en-GB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4819A9B-612A-8D36-A6ED-67AA1674A8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5458" y="635477"/>
            <a:ext cx="10361084" cy="431323"/>
          </a:xfrm>
        </p:spPr>
        <p:txBody>
          <a:bodyPr/>
          <a:lstStyle/>
          <a:p>
            <a:r>
              <a:rPr lang="en-GB" sz="2800" dirty="0"/>
              <a:t>DPWiFi TRX Validation Plan</a:t>
            </a:r>
            <a:endParaRPr lang="en-GB" sz="2800" kern="0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7B0F1AE-22A3-7EC2-0357-2F544BF962E6}"/>
              </a:ext>
            </a:extLst>
          </p:cNvPr>
          <p:cNvGrpSpPr/>
          <p:nvPr/>
        </p:nvGrpSpPr>
        <p:grpSpPr>
          <a:xfrm>
            <a:off x="932180" y="1230141"/>
            <a:ext cx="10361083" cy="4971894"/>
            <a:chOff x="1066800" y="1205706"/>
            <a:chExt cx="10010775" cy="4538109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4AA8CFBB-1647-C40F-4495-1E005869696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45118" y="1205706"/>
              <a:ext cx="9296400" cy="2105025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B1B765CF-5210-0098-27D3-342594E2647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66800" y="3457815"/>
              <a:ext cx="10010775" cy="2286000"/>
            </a:xfrm>
            <a:prstGeom prst="rect">
              <a:avLst/>
            </a:prstGeom>
          </p:spPr>
        </p:pic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70A9EF15-5F42-9D66-CA94-C089F49A8A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4959" y="4532097"/>
            <a:ext cx="3854599" cy="14714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C7CE434-01AB-2F66-912A-9A6401F2C406}"/>
              </a:ext>
            </a:extLst>
          </p:cNvPr>
          <p:cNvSpPr txBox="1">
            <a:spLocks/>
          </p:cNvSpPr>
          <p:nvPr/>
        </p:nvSpPr>
        <p:spPr bwMode="auto">
          <a:xfrm>
            <a:off x="965200" y="6119009"/>
            <a:ext cx="10361084" cy="43132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1143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600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20574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pPr algn="l"/>
            <a:r>
              <a:rPr lang="en-GB" sz="1200" kern="0" dirty="0">
                <a:solidFill>
                  <a:srgbClr val="C00000"/>
                </a:solidFill>
              </a:rPr>
              <a:t>Note: See corresponding Validation Test results following  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E3A34666-A469-C5B5-7460-AA584FEAFF7A}"/>
              </a:ext>
            </a:extLst>
          </p:cNvPr>
          <p:cNvGrpSpPr/>
          <p:nvPr/>
        </p:nvGrpSpPr>
        <p:grpSpPr>
          <a:xfrm>
            <a:off x="1029158" y="1182311"/>
            <a:ext cx="10001626" cy="2304057"/>
            <a:chOff x="1029158" y="1182311"/>
            <a:chExt cx="10001626" cy="2304057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9831A7EE-4EBC-A653-365A-9FEFCA08D3C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29158" y="1182311"/>
              <a:ext cx="10001626" cy="2304057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73D9788D-D236-051B-2540-60FB1D6CD0B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257374" y="1839518"/>
              <a:ext cx="3115226" cy="148183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7760221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C83D890-10BB-4905-98E9-EC5FFEC1B9BB}" type="slidenum">
              <a:rPr lang="en-GB"/>
              <a:pPr/>
              <a:t>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Terabit Wireless Internet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10FB37B-E227-1781-3EC5-A1644AE6E361}"/>
              </a:ext>
            </a:extLst>
          </p:cNvPr>
          <p:cNvSpPr txBox="1">
            <a:spLocks/>
          </p:cNvSpPr>
          <p:nvPr/>
        </p:nvSpPr>
        <p:spPr bwMode="auto">
          <a:xfrm>
            <a:off x="823597" y="598654"/>
            <a:ext cx="10589685" cy="48708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1143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600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20574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r>
              <a:rPr lang="en-US" sz="2800" dirty="0">
                <a:solidFill>
                  <a:schemeClr val="tx1"/>
                </a:solidFill>
              </a:rPr>
              <a:t>DPWiFi TRX MATLAB Model</a:t>
            </a:r>
            <a:endParaRPr lang="en-GB" sz="2800" kern="0" dirty="0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C243212A-F56E-26C8-C9D6-641134D1C0A2}"/>
              </a:ext>
            </a:extLst>
          </p:cNvPr>
          <p:cNvSpPr>
            <a:spLocks noGrp="1"/>
          </p:cNvSpPr>
          <p:nvPr>
            <p:ph type="dt" idx="15"/>
          </p:nvPr>
        </p:nvSpPr>
        <p:spPr>
          <a:xfrm>
            <a:off x="929217" y="333375"/>
            <a:ext cx="2499764" cy="273050"/>
          </a:xfrm>
        </p:spPr>
        <p:txBody>
          <a:bodyPr/>
          <a:lstStyle/>
          <a:p>
            <a:r>
              <a:rPr lang="en-US"/>
              <a:t>January 2024</a:t>
            </a:r>
            <a:endParaRPr lang="en-GB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E6F256B-84FD-E321-A641-07BDDB40DC29}"/>
              </a:ext>
            </a:extLst>
          </p:cNvPr>
          <p:cNvSpPr txBox="1"/>
          <p:nvPr/>
        </p:nvSpPr>
        <p:spPr>
          <a:xfrm>
            <a:off x="304800" y="5647869"/>
            <a:ext cx="1524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Source</a:t>
            </a:r>
            <a:br>
              <a:rPr lang="en-US" sz="12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Generates </a:t>
            </a:r>
          </a:p>
          <a:p>
            <a:pPr algn="ctr"/>
            <a:r>
              <a:rPr lang="en-U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1x Training Packet/</a:t>
            </a:r>
          </a:p>
          <a:p>
            <a:pPr algn="ctr"/>
            <a:r>
              <a:rPr lang="en-U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1x Data Packet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0328065-2D8C-B455-C739-0589C69B8FEF}"/>
              </a:ext>
            </a:extLst>
          </p:cNvPr>
          <p:cNvSpPr txBox="1"/>
          <p:nvPr/>
        </p:nvSpPr>
        <p:spPr>
          <a:xfrm>
            <a:off x="1676400" y="5647869"/>
            <a:ext cx="1524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SPC/Modulators</a:t>
            </a:r>
            <a:br>
              <a:rPr lang="en-US" sz="12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Synthesize </a:t>
            </a:r>
          </a:p>
          <a:p>
            <a:pPr algn="ctr"/>
            <a:r>
              <a:rPr lang="en-U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1x Training Stream/</a:t>
            </a:r>
          </a:p>
          <a:p>
            <a:pPr algn="ctr"/>
            <a:r>
              <a:rPr lang="en-U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32x Symbol Streams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573FEDC-F0FE-5005-1F09-6E1D249D47CA}"/>
              </a:ext>
            </a:extLst>
          </p:cNvPr>
          <p:cNvSpPr txBox="1"/>
          <p:nvPr/>
        </p:nvSpPr>
        <p:spPr>
          <a:xfrm>
            <a:off x="3048000" y="5646084"/>
            <a:ext cx="1524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Tx DPAs</a:t>
            </a:r>
            <a:br>
              <a:rPr lang="en-US" sz="12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Walsh-Polarize </a:t>
            </a:r>
          </a:p>
          <a:p>
            <a:pPr algn="ctr"/>
            <a:r>
              <a:rPr lang="en-U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1x Training Stream/</a:t>
            </a:r>
          </a:p>
          <a:p>
            <a:pPr algn="ctr"/>
            <a:r>
              <a:rPr lang="en-U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32x Symbol Streams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35D9B59-39CE-1E3F-5AA0-E62B6B3CA784}"/>
              </a:ext>
            </a:extLst>
          </p:cNvPr>
          <p:cNvSpPr txBox="1"/>
          <p:nvPr/>
        </p:nvSpPr>
        <p:spPr>
          <a:xfrm>
            <a:off x="4419600" y="5638800"/>
            <a:ext cx="1524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DPWiFi Channel</a:t>
            </a:r>
            <a:br>
              <a:rPr lang="en-US" sz="12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MIMO-Multiplexes</a:t>
            </a:r>
          </a:p>
          <a:p>
            <a:pPr algn="ctr"/>
            <a:r>
              <a:rPr lang="en-U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1x Training Stream/</a:t>
            </a:r>
          </a:p>
          <a:p>
            <a:pPr algn="ctr"/>
            <a:r>
              <a:rPr lang="en-U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32x Symbol Streams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818485C2-4122-5CBF-B2EB-ADC4D63C6F7C}"/>
              </a:ext>
            </a:extLst>
          </p:cNvPr>
          <p:cNvSpPr txBox="1"/>
          <p:nvPr/>
        </p:nvSpPr>
        <p:spPr>
          <a:xfrm>
            <a:off x="5562600" y="5638800"/>
            <a:ext cx="2133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Rx DPAs</a:t>
            </a:r>
            <a:br>
              <a:rPr lang="en-US" sz="12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De-correlate</a:t>
            </a:r>
          </a:p>
          <a:p>
            <a:pPr algn="ctr"/>
            <a:r>
              <a:rPr lang="en-U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32x M-M Training Streams/</a:t>
            </a:r>
          </a:p>
          <a:p>
            <a:pPr algn="ctr"/>
            <a:r>
              <a:rPr lang="en-U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32x M-M Symbol Streams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B1D7EBC4-2690-D7D3-2DE2-17529FC03736}"/>
              </a:ext>
            </a:extLst>
          </p:cNvPr>
          <p:cNvSpPr txBox="1"/>
          <p:nvPr/>
        </p:nvSpPr>
        <p:spPr>
          <a:xfrm>
            <a:off x="7162800" y="5638800"/>
            <a:ext cx="2133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Rx DPDMux</a:t>
            </a:r>
            <a:br>
              <a:rPr lang="en-US" sz="12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Estimates Channel DPI/</a:t>
            </a:r>
          </a:p>
          <a:p>
            <a:pPr algn="ctr"/>
            <a:r>
              <a:rPr lang="en-U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Recovers 32x</a:t>
            </a:r>
            <a:br>
              <a:rPr lang="en-U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Symbol Streams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E7EB7A5F-9019-9D42-87CE-48C98D2EACB4}"/>
              </a:ext>
            </a:extLst>
          </p:cNvPr>
          <p:cNvSpPr txBox="1"/>
          <p:nvPr/>
        </p:nvSpPr>
        <p:spPr>
          <a:xfrm>
            <a:off x="8610600" y="5638800"/>
            <a:ext cx="213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Demodulators/PSC</a:t>
            </a:r>
            <a:br>
              <a:rPr lang="en-US" sz="12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Recover 1x</a:t>
            </a:r>
            <a:br>
              <a:rPr lang="en-U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Packet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2A7B9F6D-EC03-7E5C-5C6E-B49044C3D7C0}"/>
              </a:ext>
            </a:extLst>
          </p:cNvPr>
          <p:cNvSpPr txBox="1"/>
          <p:nvPr/>
        </p:nvSpPr>
        <p:spPr>
          <a:xfrm>
            <a:off x="9753600" y="5638800"/>
            <a:ext cx="213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Sink</a:t>
            </a:r>
            <a:br>
              <a:rPr lang="en-US" sz="12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Accepts 1x</a:t>
            </a:r>
            <a:br>
              <a:rPr lang="en-U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Packet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4A77572-94A7-69BF-380E-E2C325FFB0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5658" y="1302335"/>
            <a:ext cx="9395883" cy="4020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58678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Terabit Wireless Internet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January 2024</a:t>
            </a:r>
            <a:endParaRPr lang="en-GB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5F6EFE9-9B34-9D71-7E05-5D909515F390}"/>
              </a:ext>
            </a:extLst>
          </p:cNvPr>
          <p:cNvSpPr txBox="1">
            <a:spLocks/>
          </p:cNvSpPr>
          <p:nvPr/>
        </p:nvSpPr>
        <p:spPr bwMode="auto">
          <a:xfrm>
            <a:off x="823597" y="598654"/>
            <a:ext cx="10589685" cy="48708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1143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600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20574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r>
              <a:rPr lang="en-US" sz="2800" dirty="0">
                <a:solidFill>
                  <a:schemeClr val="tx1"/>
                </a:solidFill>
              </a:rPr>
              <a:t>DPWiFi TRX MATLAB Model Detail</a:t>
            </a:r>
            <a:endParaRPr lang="en-GB" sz="2800" kern="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E08662A-208A-4E6F-F936-6515E0D118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2525" y="1085737"/>
            <a:ext cx="6391275" cy="517871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6514F60-1AA4-AC32-5AA0-04169664EB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9200" y="4299441"/>
            <a:ext cx="3030695" cy="217597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AC691E2-E325-A6F8-5D7F-FCAF0559AB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" y="1106467"/>
            <a:ext cx="3537753" cy="3192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78333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802-11-Submission.potx" id="{39B8279D-3729-4704-AB80-54F0A287AE33}" vid="{CABC245B-FFD7-4563-8595-2F43F99F3934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802-11-submission (5)</Template>
  <TotalTime>1379</TotalTime>
  <Words>1573</Words>
  <Application>Microsoft Office PowerPoint</Application>
  <PresentationFormat>Widescreen</PresentationFormat>
  <Paragraphs>293</Paragraphs>
  <Slides>19</Slides>
  <Notes>19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Arial Unicode MS</vt:lpstr>
      <vt:lpstr>Times New Roman</vt:lpstr>
      <vt:lpstr>Verdana</vt:lpstr>
      <vt:lpstr>Office Theme</vt:lpstr>
      <vt:lpstr>Document</vt:lpstr>
      <vt:lpstr>DPWiFi MATLAB Validation</vt:lpstr>
      <vt:lpstr>Abstract</vt:lpstr>
      <vt:lpstr>Why DPWiFi for TGbn?</vt:lpstr>
      <vt:lpstr>Proposed DPWiFi PHY</vt:lpstr>
      <vt:lpstr>PowerPoint Presentation</vt:lpstr>
      <vt:lpstr>DPWiFi for Fixed Wireless Access</vt:lpstr>
      <vt:lpstr>DPWiFi TRX Validation Plan</vt:lpstr>
      <vt:lpstr>PowerPoint Presentation</vt:lpstr>
      <vt:lpstr>PowerPoint Presentation</vt:lpstr>
      <vt:lpstr>DPWiFi TRX Validation</vt:lpstr>
      <vt:lpstr>DPWiFi TRX Modeling</vt:lpstr>
      <vt:lpstr>DPWiFi TRX Modeling</vt:lpstr>
      <vt:lpstr>DPWiFi TRX Modeling</vt:lpstr>
      <vt:lpstr>DPWiFi TRX Modeling</vt:lpstr>
      <vt:lpstr>DPWiFi TRX Modeling</vt:lpstr>
      <vt:lpstr>DPWiFi TRX Modeling</vt:lpstr>
      <vt:lpstr>PowerPoint Presentation</vt:lpstr>
      <vt:lpstr>PowerPoint Presentation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[place presentation subject title text here]</dc:title>
  <dc:creator>Carlos Rios</dc:creator>
  <cp:keywords/>
  <cp:lastModifiedBy>Carlos Rios</cp:lastModifiedBy>
  <cp:revision>8</cp:revision>
  <cp:lastPrinted>1601-01-01T00:00:00Z</cp:lastPrinted>
  <dcterms:created xsi:type="dcterms:W3CDTF">2024-01-15T15:24:42Z</dcterms:created>
  <dcterms:modified xsi:type="dcterms:W3CDTF">2024-01-17T23:15:29Z</dcterms:modified>
  <cp:category>Name, Affiliation</cp:category>
</cp:coreProperties>
</file>