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2" r:id="rId4"/>
    <p:sldId id="274" r:id="rId5"/>
    <p:sldId id="1022" r:id="rId6"/>
    <p:sldId id="1021" r:id="rId7"/>
    <p:sldId id="1020" r:id="rId8"/>
    <p:sldId id="1015" r:id="rId9"/>
    <p:sldId id="1023" r:id="rId10"/>
    <p:sldId id="1024" r:id="rId11"/>
    <p:sldId id="1025" r:id="rId12"/>
    <p:sldId id="1026" r:id="rId13"/>
    <p:sldId id="1027" r:id="rId14"/>
    <p:sldId id="1028" r:id="rId15"/>
    <p:sldId id="1029" r:id="rId16"/>
    <p:sldId id="1031" r:id="rId17"/>
    <p:sldId id="1032" r:id="rId1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E67BA6-DA64-4C4D-BABA-03D55A8DC629}" v="5" dt="2024-01-16T17:12:03.5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83" d="100"/>
          <a:sy n="83" d="100"/>
        </p:scale>
        <p:origin x="120" y="22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137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11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1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4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88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6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0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58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17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79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9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81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7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87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5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802.11-23/xxxxr0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Carlos Rios, TWI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9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16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Carlos Rios, Terabit Wireless Internet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802.11-24/0041r3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DPWiFi MATLAB Validation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2024-01-16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916602"/>
              </p:ext>
            </p:extLst>
          </p:nvPr>
        </p:nvGraphicFramePr>
        <p:xfrm>
          <a:off x="993775" y="2416175"/>
          <a:ext cx="10244138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16175"/>
                        <a:ext cx="10244138" cy="24939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	DPWiFi TRX Simulations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1.1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0.0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F3C623-D025-2C47-9018-92B42FEB18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0"/>
          <a:stretch/>
        </p:blipFill>
        <p:spPr>
          <a:xfrm>
            <a:off x="8402989" y="2410633"/>
            <a:ext cx="2188811" cy="4026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D93E90-1BEA-2513-F72E-B8A71856D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061" y="1032603"/>
            <a:ext cx="2213130" cy="13357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4E2F6C-9BB3-5C9D-5E1D-395E0532FE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988" y="1032604"/>
            <a:ext cx="2188811" cy="1335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512AD-E380-C563-1B82-FC08F9EF0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1694" y="2373923"/>
            <a:ext cx="6861330" cy="402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68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05429"/>
            <a:ext cx="10012779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1.2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E31A40-28F6-8AD5-8807-3DBCFAD30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5910" y="2342047"/>
            <a:ext cx="2209800" cy="40587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35BEF75-ECB0-0601-586E-2C9475E3D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2180" y="2342047"/>
            <a:ext cx="6861330" cy="4092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453624-BD85-A346-9BC5-57760DA4D8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310" y="1045742"/>
            <a:ext cx="2362200" cy="1255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E4106A-2461-72A3-63C3-F9B2BDA9BE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5910" y="1045742"/>
            <a:ext cx="2209800" cy="125538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F281A42-7559-786A-00E3-D3A5821D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3143440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1.3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1.1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4B4561-3A27-7C19-696E-19520E7D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351" y="1037791"/>
            <a:ext cx="2160683" cy="12951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1B2F96C-955D-B07C-97C1-66D58B4A8B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0" y="2372941"/>
            <a:ext cx="2124047" cy="40615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D41291-C22F-31F7-3695-DE001163F2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399" y="1064893"/>
            <a:ext cx="2124047" cy="12771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CBECC9-47B9-C73A-3F6D-305B4EF3B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2342047"/>
            <a:ext cx="6858000" cy="409244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B56138AF-8AC1-B23F-F962-16E51EA38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29091764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1" y="1205429"/>
            <a:ext cx="9144000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1.4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PWiFi-32 320MHz MCS13, ChDp =  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0D4CC4-CFAA-9C44-BF03-BA860A76A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399" y="2354105"/>
            <a:ext cx="2209801" cy="404669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6717B-DD14-CE0F-6CD3-EDFD8053B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342047"/>
            <a:ext cx="6858000" cy="40655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65ABAE-847E-7B50-5D33-7C12DF6ADC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058425"/>
            <a:ext cx="2224874" cy="1255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CE9889-6459-7680-104E-481F5990C56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617"/>
          <a:stretch/>
        </p:blipFill>
        <p:spPr>
          <a:xfrm>
            <a:off x="8534400" y="1058425"/>
            <a:ext cx="2209800" cy="125538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5636FD3-A923-605E-E1DB-16A560DD3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1688631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1.5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15.0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1539B43-CA5B-C982-1315-EFE3319BA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54105"/>
            <a:ext cx="6858000" cy="40466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D44CF9-52EE-821E-AC43-B29DE53962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1066800"/>
            <a:ext cx="2209801" cy="12470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463BB6-CA2A-36D9-CD3F-8BF4E92D4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4400" y="1057792"/>
            <a:ext cx="2209801" cy="12560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CC8202-5785-A656-C525-D2EFC911CA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4369" y="2359128"/>
            <a:ext cx="2177176" cy="404167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02D6C9-FA91-288D-B75A-013E40146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878864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339725" algn="l"/>
                <a:tab pos="682625" algn="l"/>
              </a:tabLst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1.6	D</a:t>
            </a:r>
            <a:r>
              <a:rPr lang="en-US" sz="1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PWiFi-32 320 MHz MCS13, ChDp =  45.0</a:t>
            </a:r>
            <a:r>
              <a:rPr lang="en-US" sz="1800" b="1" baseline="30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o</a:t>
            </a:r>
            <a:br>
              <a:rPr lang="en-US" sz="1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1200"/>
              </a:spcBef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6762757" y="6475414"/>
            <a:ext cx="4246027" cy="180975"/>
          </a:xfrm>
        </p:spPr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891BDFB-94B9-5BBF-4BA3-915000F8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009" y="2354105"/>
            <a:ext cx="6857999" cy="4041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B2248C0-511D-0DFB-13D2-2D0E872C4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393" y="1073009"/>
            <a:ext cx="2205615" cy="1240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F71E28E-134E-B861-8F36-D4CF5E1A49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8585" y="1066799"/>
            <a:ext cx="2205615" cy="1247012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2EDF6A8-2140-DAA4-B763-08D10389F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US" sz="2800" b="1" kern="0" dirty="0">
                <a:solidFill>
                  <a:schemeClr val="tx1"/>
                </a:solidFill>
                <a:effectLst/>
              </a:rPr>
              <a:t>DPWiFi TRX Modeling</a:t>
            </a:r>
            <a:endParaRPr lang="en-GB" sz="2800" kern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6316B7-407D-1644-9DC9-2E85807D72B3}"/>
              </a:ext>
            </a:extLst>
          </p:cNvPr>
          <p:cNvGrpSpPr/>
          <p:nvPr/>
        </p:nvGrpSpPr>
        <p:grpSpPr>
          <a:xfrm>
            <a:off x="8566834" y="2364428"/>
            <a:ext cx="2188157" cy="4041671"/>
            <a:chOff x="8566834" y="2364428"/>
            <a:chExt cx="2188157" cy="404167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EDE63BF-495D-541D-59BA-784B404BC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6834" y="2364428"/>
              <a:ext cx="2188157" cy="404167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CCD15FD-0C46-7282-5711-DB6D39FF3B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22465"/>
            <a:stretch/>
          </p:blipFill>
          <p:spPr>
            <a:xfrm>
              <a:off x="9987066" y="2735386"/>
              <a:ext cx="685800" cy="228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9430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03734" y="1501298"/>
            <a:ext cx="10754866" cy="4805439"/>
          </a:xfrm>
          <a:ln/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DPWiFi TRX Modeling Salient Observations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AutoNum type="arabicPeriod" startAt="3"/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   DPWiFi TRX Modeling Analysis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3.1   DPWiFi is </a:t>
            </a:r>
            <a:r>
              <a:rPr lang="en-US" sz="1600" i="1" dirty="0">
                <a:solidFill>
                  <a:schemeClr val="tx1"/>
                </a:solidFill>
              </a:rPr>
              <a:t>extraordinarily</a:t>
            </a:r>
            <a:r>
              <a:rPr lang="en-US" sz="1600" dirty="0">
                <a:solidFill>
                  <a:schemeClr val="tx1"/>
                </a:solidFill>
              </a:rPr>
              <a:t> sensitive to propagation channel depolarization, as even slight fog would crash FWA links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3.2	 Adaptive DPWiFi, however, fully mitigates </a:t>
            </a:r>
            <a:r>
              <a:rPr lang="en-US" sz="1600" i="1" dirty="0">
                <a:solidFill>
                  <a:schemeClr val="tx1"/>
                </a:solidFill>
              </a:rPr>
              <a:t>any</a:t>
            </a:r>
            <a:r>
              <a:rPr lang="en-US" sz="1600" dirty="0">
                <a:solidFill>
                  <a:schemeClr val="tx1"/>
                </a:solidFill>
              </a:rPr>
              <a:t> amount of channel depolarization</a:t>
            </a:r>
            <a:br>
              <a:rPr lang="en-US" sz="16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pPr marL="339725" indent="-339725">
              <a:lnSpc>
                <a:spcPct val="100000"/>
              </a:lnSpc>
              <a:spcBef>
                <a:spcPts val="0"/>
              </a:spcBef>
              <a:tabLst>
                <a:tab pos="339725" algn="l"/>
              </a:tabLst>
            </a:pPr>
            <a:r>
              <a:rPr lang="en-US" sz="2000" dirty="0">
                <a:solidFill>
                  <a:schemeClr val="tx1"/>
                </a:solidFill>
              </a:rPr>
              <a:t>4.   DPWiFi TRX Modeling Conclusions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Adaptive DPWiFi (henceforth just “DPWiFi”) is both an extraordinarily powerful </a:t>
            </a:r>
            <a:r>
              <a:rPr lang="en-US" sz="2000" i="1" dirty="0">
                <a:solidFill>
                  <a:schemeClr val="tx1"/>
                </a:solidFill>
              </a:rPr>
              <a:t>and</a:t>
            </a:r>
            <a:r>
              <a:rPr lang="en-US" sz="2000" dirty="0">
                <a:solidFill>
                  <a:schemeClr val="tx1"/>
                </a:solidFill>
              </a:rPr>
              <a:t> robust Fixed Wireless Access solution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	 </a:t>
            </a:r>
          </a:p>
          <a:p>
            <a:pPr marL="692150" indent="-692150">
              <a:lnSpc>
                <a:spcPct val="100000"/>
              </a:lnSpc>
              <a:spcBef>
                <a:spcPts val="0"/>
              </a:spcBef>
              <a:buAutoNum type="arabicPeriod" startAt="2"/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4939F77-44FF-096E-ABE2-01BC1E0D6EA6}"/>
              </a:ext>
            </a:extLst>
          </p:cNvPr>
          <p:cNvSpPr txBox="1">
            <a:spLocks/>
          </p:cNvSpPr>
          <p:nvPr/>
        </p:nvSpPr>
        <p:spPr bwMode="auto">
          <a:xfrm>
            <a:off x="915458" y="769240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kern="0" dirty="0">
                <a:solidFill>
                  <a:schemeClr val="tx1"/>
                </a:solidFill>
              </a:rPr>
              <a:t>DPWiFi TRX Modeling Observations, Analysis and Conclusions</a:t>
            </a:r>
            <a:endParaRPr lang="en-GB" sz="2800" kern="0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C08E7E4-4DC8-9F2A-A5F2-3F30B88C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72029"/>
              </p:ext>
            </p:extLst>
          </p:nvPr>
        </p:nvGraphicFramePr>
        <p:xfrm>
          <a:off x="1357172" y="1905000"/>
          <a:ext cx="10072828" cy="217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76">
                  <a:extLst>
                    <a:ext uri="{9D8B030D-6E8A-4147-A177-3AD203B41FA5}">
                      <a16:colId xmlns:a16="http://schemas.microsoft.com/office/drawing/2014/main" val="3383719489"/>
                    </a:ext>
                  </a:extLst>
                </a:gridCol>
                <a:gridCol w="1142897">
                  <a:extLst>
                    <a:ext uri="{9D8B030D-6E8A-4147-A177-3AD203B41FA5}">
                      <a16:colId xmlns:a16="http://schemas.microsoft.com/office/drawing/2014/main" val="3562564425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971918517"/>
                    </a:ext>
                  </a:extLst>
                </a:gridCol>
                <a:gridCol w="1193990">
                  <a:extLst>
                    <a:ext uri="{9D8B030D-6E8A-4147-A177-3AD203B41FA5}">
                      <a16:colId xmlns:a16="http://schemas.microsoft.com/office/drawing/2014/main" val="3595773982"/>
                    </a:ext>
                  </a:extLst>
                </a:gridCol>
                <a:gridCol w="1119366">
                  <a:extLst>
                    <a:ext uri="{9D8B030D-6E8A-4147-A177-3AD203B41FA5}">
                      <a16:colId xmlns:a16="http://schemas.microsoft.com/office/drawing/2014/main" val="2113293268"/>
                    </a:ext>
                  </a:extLst>
                </a:gridCol>
                <a:gridCol w="1565337">
                  <a:extLst>
                    <a:ext uri="{9D8B030D-6E8A-4147-A177-3AD203B41FA5}">
                      <a16:colId xmlns:a16="http://schemas.microsoft.com/office/drawing/2014/main" val="719426244"/>
                    </a:ext>
                  </a:extLst>
                </a:gridCol>
                <a:gridCol w="1791296">
                  <a:extLst>
                    <a:ext uri="{9D8B030D-6E8A-4147-A177-3AD203B41FA5}">
                      <a16:colId xmlns:a16="http://schemas.microsoft.com/office/drawing/2014/main" val="3295730057"/>
                    </a:ext>
                  </a:extLst>
                </a:gridCol>
              </a:tblGrid>
              <a:tr h="389810"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 TRX Performance in Impaired Propagation Channels</a:t>
                      </a:r>
                    </a:p>
                    <a:p>
                      <a:pPr algn="ctr"/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DPWiFi-32 320 MHz MCS12 vs Channel Depolarization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281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Impairment</a:t>
                      </a:r>
                      <a:b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Depolarization Angle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None</a:t>
                      </a:r>
                    </a:p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Slight Fog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Heavy Rain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Rain + Foliage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Orthogonal Reflection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45.0</a:t>
                      </a:r>
                      <a:r>
                        <a:rPr lang="en-US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16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Channel DP Index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0.5095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0.5417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0.6124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0.7071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02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Uncompensated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0.195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0.376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57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Compensate TRX 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MS Gothic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MS Gothic"/>
                          <a:cs typeface="Arial" panose="020B0604020202020204" pitchFamily="34" charset="0"/>
                        </a:rPr>
                        <a:t>0.000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87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069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0020" y="1205429"/>
            <a:ext cx="10316521" cy="5131355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92150" algn="l"/>
              </a:tabLst>
            </a:pPr>
            <a:endParaRPr lang="en-US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tabLst>
                <a:tab pos="682625" algn="l"/>
              </a:tabLst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15F63B57-CE17-C0D5-2178-116529CAE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780" y="1066800"/>
            <a:ext cx="10363200" cy="27305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2800" kern="0" dirty="0"/>
              <a:t>DPWiFi MATLAB Validation Summary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7FD5B7-DA2A-F4AE-48A7-7CC967D6D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070" y="1905000"/>
            <a:ext cx="10402714" cy="3047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Granted comprehensive DPWiFi TRX modeling results are still pending, completed corner-case MATLAB simulations (results presented herein) have nevertheless </a:t>
            </a:r>
            <a:r>
              <a:rPr lang="en-GB" i="1" kern="0" dirty="0"/>
              <a:t>decisively validated </a:t>
            </a:r>
            <a:r>
              <a:rPr lang="en-GB" kern="0" dirty="0"/>
              <a:t>TWI claims of extraordinary, unprecedented DPWiFi TRX performance in the Fixed Wireless Access application. </a:t>
            </a:r>
          </a:p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kern="0" dirty="0"/>
              <a:t>DPWiFi thereby fully merits unqualified, enthusiastic endorsement for adoption as a TGbn PHY. </a:t>
            </a:r>
          </a:p>
        </p:txBody>
      </p:sp>
    </p:spTree>
    <p:extLst>
      <p:ext uri="{BB962C8B-B14F-4D97-AF65-F5344CB8AC3E}">
        <p14:creationId xmlns:p14="http://schemas.microsoft.com/office/powerpoint/2010/main" val="1554962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0" indent="346075">
              <a:tabLst>
                <a:tab pos="346075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During last November’s plenary TWI proposed “Dynamic Polarization MIMO Multiplexing and Beamforming” as a candidate PHY for the nascent TGbn standard. TWI has since MATLAB-modelled “DPWiFi” for the Fixed Wireless Access application, and key findings are summarized herein.  	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5458" y="1539240"/>
            <a:ext cx="10361084" cy="4632960"/>
          </a:xfrm>
          <a:ln/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32 IEEE802.11be concurrent, cochannel RF streams 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Dynamic Polarization Multiplexing (“DP-32”)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32x32 MIMO Tx/Rx DLOS/ nLOS/ NLOS Beamforming/Beamsteering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AP MU-MIMO Tx Multi-beaming</a:t>
            </a:r>
          </a:p>
          <a:p>
            <a:pPr marL="463550" lvl="1" indent="-231775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Interference Cancellation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Client MU-MIMO Rx NLOS Multipath Recombination</a:t>
            </a:r>
            <a:endParaRPr lang="en-US" b="1" kern="0" dirty="0">
              <a:solidFill>
                <a:schemeClr val="tx1"/>
              </a:solidFill>
              <a:effectLst/>
            </a:endParaRP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5-7 GHz UNII Operation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4096 QAM 5/6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320 MHz BW</a:t>
            </a:r>
          </a:p>
          <a:p>
            <a:pPr marL="463550" lvl="1" indent="-231775" algn="ctr">
              <a:lnSpc>
                <a:spcPct val="100000"/>
              </a:lnSpc>
              <a:spcBef>
                <a:spcPts val="300"/>
              </a:spcBef>
            </a:pPr>
            <a:r>
              <a:rPr lang="en-US" b="1" kern="0" dirty="0">
                <a:solidFill>
                  <a:schemeClr val="tx1"/>
                </a:solidFill>
                <a:effectLst/>
              </a:rPr>
              <a:t>92.2 Gbps Peak Data Rate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 80 GbE P2P Throughput over a 28 km Free-Space Range</a:t>
            </a:r>
          </a:p>
          <a:p>
            <a:pPr marL="231775" lvl="1" indent="0" algn="ctr">
              <a:spcBef>
                <a:spcPts val="300"/>
              </a:spcBef>
            </a:pPr>
            <a:r>
              <a:rPr lang="en-US" b="1" dirty="0">
                <a:solidFill>
                  <a:schemeClr val="tx1"/>
                </a:solidFill>
              </a:rPr>
              <a:t>27 GbE PMP Throughput across a 79 km</a:t>
            </a:r>
            <a:r>
              <a:rPr lang="en-US" b="1" baseline="30000" dirty="0">
                <a:solidFill>
                  <a:schemeClr val="tx1"/>
                </a:solidFill>
              </a:rPr>
              <a:t>2 </a:t>
            </a:r>
            <a:r>
              <a:rPr lang="en-US" b="1" dirty="0">
                <a:solidFill>
                  <a:schemeClr val="tx1"/>
                </a:solidFill>
              </a:rPr>
              <a:t>Foliage-obstructed Area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endParaRPr lang="en-US" sz="22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Proposed DPWiFi PHY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2141518"/>
            <a:ext cx="10460567" cy="4388326"/>
          </a:xfrm>
        </p:spPr>
        <p:txBody>
          <a:bodyPr/>
          <a:lstStyle/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8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2400" dirty="0">
              <a:solidFill>
                <a:schemeClr val="tx1"/>
              </a:solidFill>
              <a:effectLst/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225425" indent="-225425">
              <a:spcBef>
                <a:spcPts val="600"/>
              </a:spcBef>
            </a:pPr>
            <a:endParaRPr lang="en-US" sz="105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656136"/>
            <a:ext cx="10589685" cy="410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Proposed DPWiFi TRX Architecture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5D30B3-4CE7-F6E5-28FA-29AD5AC1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8829" y="6210149"/>
            <a:ext cx="3159618" cy="24473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5A41493-3BAC-8AB8-1AB4-F04FABD62F99}"/>
              </a:ext>
            </a:extLst>
          </p:cNvPr>
          <p:cNvSpPr/>
          <p:nvPr/>
        </p:nvSpPr>
        <p:spPr bwMode="auto">
          <a:xfrm>
            <a:off x="5591529" y="2211457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B3884B-11AD-9705-B72E-09AFF04AED86}"/>
              </a:ext>
            </a:extLst>
          </p:cNvPr>
          <p:cNvSpPr/>
          <p:nvPr/>
        </p:nvSpPr>
        <p:spPr bwMode="auto">
          <a:xfrm>
            <a:off x="5512134" y="2358505"/>
            <a:ext cx="567970" cy="7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EB1A45-91BF-6AEB-89EC-DFF014BB0BD1}"/>
              </a:ext>
            </a:extLst>
          </p:cNvPr>
          <p:cNvGrpSpPr/>
          <p:nvPr/>
        </p:nvGrpSpPr>
        <p:grpSpPr>
          <a:xfrm>
            <a:off x="929217" y="6248400"/>
            <a:ext cx="3485355" cy="276999"/>
            <a:chOff x="929217" y="6137017"/>
            <a:chExt cx="3485355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BE2637F-5B70-AFEE-E4E6-9C96E1B1E6BF}"/>
                </a:ext>
              </a:extLst>
            </p:cNvPr>
            <p:cNvSpPr txBox="1"/>
            <p:nvPr/>
          </p:nvSpPr>
          <p:spPr>
            <a:xfrm>
              <a:off x="929217" y="6137017"/>
              <a:ext cx="34853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1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Post-Honolulu refinements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A2506BF-A4BD-C608-3CA1-F0C3C073E355}"/>
                </a:ext>
              </a:extLst>
            </p:cNvPr>
            <p:cNvCxnSpPr/>
            <p:nvPr/>
          </p:nvCxnSpPr>
          <p:spPr bwMode="auto">
            <a:xfrm>
              <a:off x="1022667" y="6275516"/>
              <a:ext cx="500027" cy="0"/>
            </a:xfrm>
            <a:prstGeom prst="line">
              <a:avLst/>
            </a:prstGeom>
            <a:solidFill>
              <a:srgbClr val="00B8FF"/>
            </a:solidFill>
            <a:ln w="22225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1A7D8A9-BC6F-5AD6-F65F-5878F2F994AC}"/>
              </a:ext>
            </a:extLst>
          </p:cNvPr>
          <p:cNvGrpSpPr/>
          <p:nvPr/>
        </p:nvGrpSpPr>
        <p:grpSpPr>
          <a:xfrm>
            <a:off x="600075" y="1259716"/>
            <a:ext cx="10677525" cy="4992343"/>
            <a:chOff x="585258" y="1259716"/>
            <a:chExt cx="10677525" cy="4992343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22EA1DB-63B4-022B-E850-521B832DC895}"/>
                </a:ext>
              </a:extLst>
            </p:cNvPr>
            <p:cNvGrpSpPr/>
            <p:nvPr/>
          </p:nvGrpSpPr>
          <p:grpSpPr>
            <a:xfrm>
              <a:off x="585258" y="1259716"/>
              <a:ext cx="10677525" cy="4992343"/>
              <a:chOff x="585258" y="1259716"/>
              <a:chExt cx="10677525" cy="4992343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FD4E06BC-E1DF-5F33-BEFA-42D6982050B7}"/>
                  </a:ext>
                </a:extLst>
              </p:cNvPr>
              <p:cNvGrpSpPr/>
              <p:nvPr/>
            </p:nvGrpSpPr>
            <p:grpSpPr>
              <a:xfrm>
                <a:off x="585258" y="1259716"/>
                <a:ext cx="10677525" cy="4992343"/>
                <a:chOff x="585258" y="1259716"/>
                <a:chExt cx="10677525" cy="4992343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DECBC839-553D-11F4-F667-BF99279662EA}"/>
                    </a:ext>
                  </a:extLst>
                </p:cNvPr>
                <p:cNvGrpSpPr/>
                <p:nvPr/>
              </p:nvGrpSpPr>
              <p:grpSpPr>
                <a:xfrm>
                  <a:off x="2845134" y="4921626"/>
                  <a:ext cx="8056027" cy="1330433"/>
                  <a:chOff x="2971800" y="4931541"/>
                  <a:chExt cx="8056027" cy="1330433"/>
                </a:xfrm>
              </p:grpSpPr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FDF49327-A273-82C8-8A9B-36FFA40B62DF}"/>
                      </a:ext>
                    </a:extLst>
                  </p:cNvPr>
                  <p:cNvSpPr txBox="1"/>
                  <p:nvPr/>
                </p:nvSpPr>
                <p:spPr>
                  <a:xfrm>
                    <a:off x="3048000" y="4931541"/>
                    <a:ext cx="3485355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Propagation Channel </a:t>
                    </a:r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65F666F9-A304-9C77-240B-12021AD65A64}"/>
                      </a:ext>
                    </a:extLst>
                  </p:cNvPr>
                  <p:cNvSpPr txBox="1"/>
                  <p:nvPr/>
                </p:nvSpPr>
                <p:spPr>
                  <a:xfrm>
                    <a:off x="6451600" y="4935761"/>
                    <a:ext cx="420350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>
                      <a:buNone/>
                    </a:pP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[H</a:t>
                    </a:r>
                    <a:r>
                      <a:rPr lang="en-US" sz="1400" b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DP</a:t>
                    </a:r>
                    <a:r>
                      <a:rPr lang="en-US" sz="1400" b="1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-1</a:t>
                    </a:r>
                    <a:r>
                      <a:rPr lang="en-US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] DPWiFi Rx PDMX  </a:t>
                    </a: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05E607BA-7834-1C5A-23EA-B3231AA3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2971800" y="5265416"/>
                    <a:ext cx="3601037" cy="954648"/>
                  </a:xfrm>
                  <a:prstGeom prst="rect">
                    <a:avLst/>
                  </a:prstGeom>
                </p:spPr>
              </p:pic>
              <p:pic>
                <p:nvPicPr>
                  <p:cNvPr id="35" name="Picture 34">
                    <a:extLst>
                      <a:ext uri="{FF2B5EF4-FFF2-40B4-BE49-F238E27FC236}">
                        <a16:creationId xmlns:a16="http://schemas.microsoft.com/office/drawing/2014/main" id="{E58FFB68-73FB-8F16-4193-3DB58AF8D6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6781800" y="5267411"/>
                    <a:ext cx="4246027" cy="994563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CEE4DD4F-B995-7DF3-1C08-97F3297C45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85258" y="1259716"/>
                  <a:ext cx="10677525" cy="3676650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E98C2E1-53BD-6238-6867-AFFE732750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43131" r="44035"/>
              <a:stretch/>
            </p:blipFill>
            <p:spPr>
              <a:xfrm>
                <a:off x="990600" y="2819400"/>
                <a:ext cx="666312" cy="252774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C883BA-93E6-9527-E358-93ECA03D7400}"/>
                </a:ext>
              </a:extLst>
            </p:cNvPr>
            <p:cNvGrpSpPr/>
            <p:nvPr/>
          </p:nvGrpSpPr>
          <p:grpSpPr>
            <a:xfrm>
              <a:off x="9069562" y="2940698"/>
              <a:ext cx="503967" cy="1097902"/>
              <a:chOff x="11439222" y="4388498"/>
              <a:chExt cx="503967" cy="1097902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C2CDD95C-3475-0A93-B1FF-5AEF2CC1E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39222" y="4523466"/>
                <a:ext cx="247363" cy="182192"/>
              </a:xfrm>
              <a:prstGeom prst="rect">
                <a:avLst/>
              </a:prstGeom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C9C85D6-97DC-16D3-BB69-A436013F61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40824" y="5231970"/>
                <a:ext cx="247363" cy="186480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164199F1-A832-1327-1516-60528BF9AC9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39905" y="4434826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D97290C2-44CC-F0A4-BB12-124B21B70D3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4607440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CFFE808-3AAF-1281-C799-EC9031E3C16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1553973" y="5140843"/>
                <a:ext cx="0" cy="11352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E6F2016-96C1-2796-2B80-097410A047F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1650378" y="5319677"/>
                <a:ext cx="119488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D2083BC4-8EB0-9C04-3590-4B913DEAD7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777059" y="4533429"/>
                <a:ext cx="166129" cy="162950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786561BB-86DE-4294-04A9-5ED320324D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777059" y="5255501"/>
                <a:ext cx="166130" cy="162949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B9CF3179-22BD-57F3-6278-0E9ADB26DD0D}"/>
                  </a:ext>
                </a:extLst>
              </p:cNvPr>
              <p:cNvSpPr/>
              <p:nvPr/>
            </p:nvSpPr>
            <p:spPr bwMode="auto">
              <a:xfrm>
                <a:off x="11439222" y="4388498"/>
                <a:ext cx="247363" cy="1097902"/>
              </a:xfrm>
              <a:prstGeom prst="ellipse">
                <a:avLst/>
              </a:prstGeom>
              <a:noFill/>
              <a:ln w="22225" cap="flat" cmpd="sng" algn="ctr">
                <a:solidFill>
                  <a:srgbClr val="C00000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5AC2720A-4D9E-CDFF-71CD-26872714E201}"/>
              </a:ext>
            </a:extLst>
          </p:cNvPr>
          <p:cNvSpPr/>
          <p:nvPr/>
        </p:nvSpPr>
        <p:spPr bwMode="auto">
          <a:xfrm rot="16200000">
            <a:off x="8284472" y="4593328"/>
            <a:ext cx="335740" cy="3493484"/>
          </a:xfrm>
          <a:prstGeom prst="ellipse">
            <a:avLst/>
          </a:prstGeom>
          <a:noFill/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rPr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C32198C-B474-36BE-5D05-E0761BEDE21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33242" y="3048000"/>
            <a:ext cx="578202" cy="273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00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1320" y="1219200"/>
            <a:ext cx="10361084" cy="4719639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Fixed WiFi Access Propagation Channel </a:t>
            </a:r>
          </a:p>
          <a:p>
            <a:pPr marL="457200" lvl="1" indent="-22383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propagation channel [H</a:t>
            </a:r>
            <a:r>
              <a:rPr lang="en-US" sz="1600" b="1" baseline="-25000" dirty="0">
                <a:solidFill>
                  <a:schemeClr val="tx1"/>
                </a:solidFill>
              </a:rPr>
              <a:t>DP</a:t>
            </a:r>
            <a:r>
              <a:rPr lang="en-US" sz="1600" b="1" dirty="0">
                <a:solidFill>
                  <a:schemeClr val="tx1"/>
                </a:solidFill>
              </a:rPr>
              <a:t>] is an n-dimensional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“Polarization Space”, with an n upper bound &gt;&gt; 32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32 x 32 DPWiFi (“DPWiFi-32”) </a:t>
            </a:r>
            <a:r>
              <a:rPr lang="en-US" sz="1400" b="1" i="1" dirty="0">
                <a:solidFill>
                  <a:schemeClr val="tx1"/>
                </a:solidFill>
              </a:rPr>
              <a:t>delivers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unprecedented and unrivaled 80 GbE P2P and 27 GbE PMP </a:t>
            </a:r>
            <a:r>
              <a:rPr lang="en-US" sz="1400" b="1" i="1" dirty="0">
                <a:solidFill>
                  <a:schemeClr val="tx1"/>
                </a:solidFill>
              </a:rPr>
              <a:t>FWA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Throughput</a:t>
            </a: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is non-singular, deterministic and scalar (i.e</a:t>
            </a:r>
            <a:r>
              <a:rPr lang="en-US" sz="1600" b="1" dirty="0">
                <a:solidFill>
                  <a:schemeClr val="tx1"/>
                </a:solidFill>
              </a:rPr>
              <a:t>.,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1, i = j; h</a:t>
            </a:r>
            <a:r>
              <a:rPr lang="en-US" sz="1600" b="1" baseline="-25000" dirty="0">
                <a:solidFill>
                  <a:schemeClr val="tx1"/>
                </a:solidFill>
              </a:rPr>
              <a:t>ij </a:t>
            </a:r>
            <a:r>
              <a:rPr lang="en-US" sz="1600" b="1" dirty="0">
                <a:solidFill>
                  <a:schemeClr val="tx1"/>
                </a:solidFill>
              </a:rPr>
              <a:t>= r, i ≠ j), </a:t>
            </a:r>
            <a:r>
              <a:rPr lang="en-US" sz="1600" b="1" dirty="0">
                <a:solidFill>
                  <a:srgbClr val="C00000"/>
                </a:solidFill>
              </a:rPr>
              <a:t>r variable </a:t>
            </a:r>
            <a:r>
              <a:rPr lang="en-US" sz="1600" b="1" dirty="0">
                <a:solidFill>
                  <a:schemeClr val="tx1"/>
                </a:solidFill>
              </a:rPr>
              <a:t>with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impairments</a:t>
            </a:r>
          </a:p>
          <a:p>
            <a:pPr marL="457200" lvl="1" indent="-2238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comprises DLOS, nLOS and NLOS links, all susceptible to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[H</a:t>
            </a:r>
            <a:r>
              <a:rPr lang="en-US" sz="1600" b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] “depolarization” degradation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r>
              <a:rPr lang="en-US" sz="1400" b="1" i="1" kern="0" dirty="0">
                <a:solidFill>
                  <a:schemeClr val="tx1"/>
                </a:solidFill>
                <a:effectLst/>
              </a:rPr>
              <a:t>Channel Depolarization (“ChDp”, 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o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) is </a:t>
            </a:r>
            <a:r>
              <a:rPr lang="en-US" sz="1400" b="1" i="1" dirty="0">
                <a:solidFill>
                  <a:schemeClr val="tx1"/>
                </a:solidFill>
              </a:rPr>
              <a:t>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ropagation-induced </a:t>
            </a:r>
            <a:r>
              <a:rPr lang="en-US" sz="1400" b="1" i="1" dirty="0">
                <a:solidFill>
                  <a:schemeClr val="tx1"/>
                </a:solidFill>
              </a:rPr>
              <a:t>angular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Rx signal</a:t>
            </a:r>
            <a:r>
              <a:rPr lang="en-US" sz="1400" b="1" i="1" dirty="0">
                <a:solidFill>
                  <a:schemeClr val="tx1"/>
                </a:solidFill>
              </a:rPr>
              <a:t> polarization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rotation wrt the Tx-impressed baseline</a:t>
            </a:r>
            <a:endParaRPr lang="en-US" sz="1600" b="1" i="1" kern="0" dirty="0">
              <a:solidFill>
                <a:schemeClr val="tx1"/>
              </a:solidFill>
              <a:effectLst/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Direct Line of Sight TRXs experiencing atmospheric fog, rain, etc. encounter up to 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depolarization</a:t>
            </a: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near Line of Sight TRXs partially obstructed by foliage</a:t>
            </a:r>
            <a:r>
              <a:rPr lang="en-US" sz="1400" b="1" i="1" dirty="0">
                <a:solidFill>
                  <a:schemeClr val="tx1"/>
                </a:solidFill>
              </a:rPr>
              <a:t>,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 landscape</a:t>
            </a:r>
            <a:r>
              <a:rPr lang="en-US" sz="1400" b="1" i="1" dirty="0">
                <a:solidFill>
                  <a:schemeClr val="tx1"/>
                </a:solidFill>
              </a:rPr>
              <a:t> or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structures face </a:t>
            </a:r>
            <a:r>
              <a:rPr lang="en-US" sz="1400" b="1" i="1" dirty="0">
                <a:solidFill>
                  <a:schemeClr val="tx1"/>
                </a:solidFill>
              </a:rPr>
              <a:t>up to 15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[H</a:t>
            </a:r>
            <a:r>
              <a:rPr lang="en-US" sz="1400" b="1" i="1" baseline="-25000" dirty="0">
                <a:solidFill>
                  <a:schemeClr val="tx1"/>
                </a:solidFill>
              </a:rPr>
              <a:t>DP</a:t>
            </a:r>
            <a:r>
              <a:rPr lang="en-US" sz="1400" b="1" i="1" dirty="0">
                <a:solidFill>
                  <a:schemeClr val="tx1"/>
                </a:solidFill>
              </a:rPr>
              <a:t>]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depolarization </a:t>
            </a:r>
            <a:endParaRPr lang="en-US" sz="1400" b="1" i="1" dirty="0">
              <a:solidFill>
                <a:schemeClr val="tx1"/>
              </a:solidFill>
            </a:endParaRPr>
          </a:p>
          <a:p>
            <a:pPr marL="690563" lvl="2" indent="-2333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Non Line of Sight TRX channels enduring reflection/diffraction by landscape, structures or vehicles 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depolarize by up to 4</a:t>
            </a:r>
            <a:r>
              <a:rPr lang="en-US" sz="1400" b="1" i="1" dirty="0">
                <a:solidFill>
                  <a:schemeClr val="tx1"/>
                </a:solidFill>
              </a:rPr>
              <a:t>5</a:t>
            </a:r>
            <a:r>
              <a:rPr lang="en-US" sz="1400" b="1" i="1" baseline="30000" dirty="0">
                <a:solidFill>
                  <a:schemeClr val="tx1"/>
                </a:solidFill>
              </a:rPr>
              <a:t>o</a:t>
            </a:r>
            <a:r>
              <a:rPr lang="en-US" sz="1400" b="1" i="1" dirty="0">
                <a:solidFill>
                  <a:schemeClr val="tx1"/>
                </a:solidFill>
              </a:rPr>
              <a:t> 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ChDp rapidly overwhelms the Rx PDMux, precluding full MIMO co-channel interference cancellation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Already severe depolarization consequences further magnify with increasing DPWiFi MCS and MIMO order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DPWiFi MUST incorporate comprehensive propagation channel depolarization mitigation for Fixed Wireless Access </a:t>
            </a:r>
          </a:p>
          <a:p>
            <a:pPr marL="461962" lvl="2" indent="0">
              <a:spcBef>
                <a:spcPts val="0"/>
              </a:spcBef>
            </a:pPr>
            <a:endParaRPr lang="en-US" sz="1200" b="1" i="1" dirty="0">
              <a:solidFill>
                <a:schemeClr val="tx1"/>
              </a:solidFill>
            </a:endParaRPr>
          </a:p>
          <a:p>
            <a:pPr marL="231775" indent="-2317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 “Adaptive DPWiFi” </a:t>
            </a:r>
            <a:r>
              <a:rPr lang="en-US" sz="2000" b="1" kern="0" dirty="0">
                <a:solidFill>
                  <a:schemeClr val="tx1"/>
                </a:solidFill>
                <a:effectLst/>
              </a:rPr>
              <a:t>Fixed Wireless </a:t>
            </a:r>
            <a:r>
              <a:rPr lang="en-US" sz="2000" dirty="0">
                <a:solidFill>
                  <a:schemeClr val="tx1"/>
                </a:solidFill>
              </a:rPr>
              <a:t>Access:</a:t>
            </a:r>
            <a:endParaRPr lang="en-US" sz="2000" b="1" kern="0" dirty="0">
              <a:solidFill>
                <a:schemeClr val="tx1"/>
              </a:solidFill>
              <a:effectLst/>
            </a:endParaRPr>
          </a:p>
          <a:p>
            <a:pPr marL="461963" lvl="1" indent="-230188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(Open Loop) </a:t>
            </a:r>
            <a:r>
              <a:rPr lang="en-US" sz="1600" b="1" kern="0" dirty="0">
                <a:solidFill>
                  <a:schemeClr val="tx1"/>
                </a:solidFill>
                <a:effectLst/>
              </a:rPr>
              <a:t>Channel Sounding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dirty="0">
                <a:solidFill>
                  <a:schemeClr val="tx1"/>
                </a:solidFill>
              </a:rPr>
              <a:t>FWA AP broadcasts “Training Packets (T)” every ~1ms to all associated STAs</a:t>
            </a:r>
          </a:p>
          <a:p>
            <a:pPr marL="682625" lvl="2" indent="-22066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400" b="1" i="1" kern="0" dirty="0">
                <a:solidFill>
                  <a:schemeClr val="tx1"/>
                </a:solidFill>
                <a:effectLst/>
              </a:rPr>
              <a:t>Each FWA STA processes T, estimates ChDp, determines its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], computes [H</a:t>
            </a:r>
            <a:r>
              <a:rPr lang="en-US" sz="1400" b="1" i="1" kern="0" baseline="-25000" dirty="0">
                <a:solidFill>
                  <a:schemeClr val="tx1"/>
                </a:solidFill>
                <a:effectLst/>
              </a:rPr>
              <a:t>DP</a:t>
            </a:r>
            <a:r>
              <a:rPr lang="en-US" sz="1400" b="1" i="1" kern="0" baseline="30000" dirty="0">
                <a:solidFill>
                  <a:schemeClr val="tx1"/>
                </a:solidFill>
                <a:effectLst/>
              </a:rPr>
              <a:t>-1</a:t>
            </a:r>
            <a:r>
              <a:rPr lang="en-US" sz="1400" b="1" i="1" kern="0" dirty="0">
                <a:solidFill>
                  <a:schemeClr val="tx1"/>
                </a:solidFill>
                <a:effectLst/>
              </a:rPr>
              <a:t>] and reconfigures its Rx PDMux to match</a:t>
            </a:r>
          </a:p>
          <a:p>
            <a:pPr marL="461963" lvl="1" indent="-23018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FWA TRX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400" b="1" i="1" dirty="0">
                <a:solidFill>
                  <a:schemeClr val="tx1"/>
                </a:solidFill>
              </a:rPr>
              <a:t>DPWiFi TRX as Honolulu-proposed, plus FWA Channel Sounding</a:t>
            </a:r>
            <a:br>
              <a:rPr lang="en-US" sz="1600" b="1" kern="0" dirty="0">
                <a:solidFill>
                  <a:schemeClr val="tx1"/>
                </a:solidFill>
                <a:effectLst/>
              </a:rPr>
            </a:br>
            <a:endParaRPr lang="en-US" sz="1600" b="1" kern="0" dirty="0">
              <a:solidFill>
                <a:schemeClr val="tx1"/>
              </a:solidFill>
              <a:effectLst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-US" sz="20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for Fixed Wireless Access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85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4819A9B-612A-8D36-A6ED-67AA1674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 Plan</a:t>
            </a:r>
            <a:endParaRPr lang="en-GB" sz="2800" kern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B0F1AE-22A3-7EC2-0357-2F544BF962E6}"/>
              </a:ext>
            </a:extLst>
          </p:cNvPr>
          <p:cNvGrpSpPr/>
          <p:nvPr/>
        </p:nvGrpSpPr>
        <p:grpSpPr>
          <a:xfrm>
            <a:off x="932180" y="1230141"/>
            <a:ext cx="10361083" cy="4971894"/>
            <a:chOff x="1066800" y="1205706"/>
            <a:chExt cx="10010775" cy="453810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AA8CFBB-1647-C40F-4495-1E005869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5118" y="1205706"/>
              <a:ext cx="9296400" cy="21050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1B765CF-5210-0098-27D3-342594E2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800" y="3457815"/>
              <a:ext cx="10010775" cy="2286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0A9EF15-5F42-9D66-CA94-C089F49A8A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959" y="4532097"/>
            <a:ext cx="3854599" cy="14714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7CE434-01AB-2F66-912A-9A6401F2C406}"/>
              </a:ext>
            </a:extLst>
          </p:cNvPr>
          <p:cNvSpPr txBox="1">
            <a:spLocks/>
          </p:cNvSpPr>
          <p:nvPr/>
        </p:nvSpPr>
        <p:spPr bwMode="auto">
          <a:xfrm>
            <a:off x="965200" y="6119009"/>
            <a:ext cx="10361084" cy="4313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algn="l"/>
            <a:r>
              <a:rPr lang="en-GB" sz="1200" kern="0" dirty="0">
                <a:solidFill>
                  <a:srgbClr val="C00000"/>
                </a:solidFill>
              </a:rPr>
              <a:t>Note: See corresponding Validation Test results following 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3A34666-A469-C5B5-7460-AA584FEAFF7A}"/>
              </a:ext>
            </a:extLst>
          </p:cNvPr>
          <p:cNvGrpSpPr/>
          <p:nvPr/>
        </p:nvGrpSpPr>
        <p:grpSpPr>
          <a:xfrm>
            <a:off x="1029158" y="1182311"/>
            <a:ext cx="10001626" cy="2304057"/>
            <a:chOff x="1029158" y="1182311"/>
            <a:chExt cx="10001626" cy="230405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831A7EE-4EBC-A653-365A-9FEFCA08D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29158" y="1182311"/>
              <a:ext cx="10001626" cy="230405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3D9788D-D236-051B-2540-60FB1D6CD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57374" y="1839518"/>
              <a:ext cx="3115226" cy="14818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76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10FB37B-E227-1781-3EC5-A1644AE6E361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</a:t>
            </a:r>
            <a:endParaRPr lang="en-GB" sz="2800" kern="0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243212A-F56E-26C8-C9D6-641134D1C0A2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F256B-84FD-E321-A641-07BDDB40DC29}"/>
              </a:ext>
            </a:extLst>
          </p:cNvPr>
          <p:cNvSpPr txBox="1"/>
          <p:nvPr/>
        </p:nvSpPr>
        <p:spPr>
          <a:xfrm>
            <a:off x="3048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Generates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Packet/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Data Packet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0328065-2D8C-B455-C739-0589C69B8FEF}"/>
              </a:ext>
            </a:extLst>
          </p:cNvPr>
          <p:cNvSpPr txBox="1"/>
          <p:nvPr/>
        </p:nvSpPr>
        <p:spPr>
          <a:xfrm>
            <a:off x="1676400" y="5647869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SPC/Modulators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573FEDC-F0FE-5005-1F09-6E1D249D47CA}"/>
              </a:ext>
            </a:extLst>
          </p:cNvPr>
          <p:cNvSpPr txBox="1"/>
          <p:nvPr/>
        </p:nvSpPr>
        <p:spPr>
          <a:xfrm>
            <a:off x="3048000" y="5646084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Walsh-Polarize 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35D9B59-39CE-1E3F-5AA0-E62B6B3CA784}"/>
              </a:ext>
            </a:extLst>
          </p:cNvPr>
          <p:cNvSpPr txBox="1"/>
          <p:nvPr/>
        </p:nvSpPr>
        <p:spPr>
          <a:xfrm>
            <a:off x="4419600" y="5638800"/>
            <a:ext cx="152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DPWiFi Channel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MIMO-Multiplexes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 Training Stream/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Symbol Streams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8485C2-4122-5CBF-B2EB-ADC4D63C6F7C}"/>
              </a:ext>
            </a:extLst>
          </p:cNvPr>
          <p:cNvSpPr txBox="1"/>
          <p:nvPr/>
        </p:nvSpPr>
        <p:spPr>
          <a:xfrm>
            <a:off x="55626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DPAs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De-correlate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Training Streams/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32x M-M Symbol Streams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1D7EBC4-2690-D7D3-2DE2-17529FC03736}"/>
              </a:ext>
            </a:extLst>
          </p:cNvPr>
          <p:cNvSpPr txBox="1"/>
          <p:nvPr/>
        </p:nvSpPr>
        <p:spPr>
          <a:xfrm>
            <a:off x="7162800" y="5638800"/>
            <a:ext cx="2133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Rx DPDMux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Estimates Channel DPI/</a:t>
            </a:r>
          </a:p>
          <a:p>
            <a:pPr algn="ctr"/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Recovers 32x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 Streams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7EB7A5F-9019-9D42-87CE-48C98D2EACB4}"/>
              </a:ext>
            </a:extLst>
          </p:cNvPr>
          <p:cNvSpPr txBox="1"/>
          <p:nvPr/>
        </p:nvSpPr>
        <p:spPr>
          <a:xfrm>
            <a:off x="8610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Demodulators/PSC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7B9F6D-EC03-7E5C-5C6E-B49044C3D7C0}"/>
              </a:ext>
            </a:extLst>
          </p:cNvPr>
          <p:cNvSpPr txBox="1"/>
          <p:nvPr/>
        </p:nvSpPr>
        <p:spPr>
          <a:xfrm>
            <a:off x="9753600" y="56388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Sink</a:t>
            </a:r>
            <a:b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Accepts 1x</a:t>
            </a:r>
            <a:b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Packet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A77572-94A7-69BF-380E-E2C325FFB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658" y="1302335"/>
            <a:ext cx="9395883" cy="40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586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F6EFE9-9B34-9D71-7E05-5D909515F390}"/>
              </a:ext>
            </a:extLst>
          </p:cNvPr>
          <p:cNvSpPr txBox="1">
            <a:spLocks/>
          </p:cNvSpPr>
          <p:nvPr/>
        </p:nvSpPr>
        <p:spPr bwMode="auto">
          <a:xfrm>
            <a:off x="823597" y="598654"/>
            <a:ext cx="10589685" cy="4870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DPWiFi TRX MATLAB Model Detail</a:t>
            </a:r>
            <a:endParaRPr lang="en-GB" sz="2800" kern="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08662A-208A-4E6F-F936-6515E0D11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525" y="1085737"/>
            <a:ext cx="6391275" cy="51787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514F60-1AA4-AC32-5AA0-04169664EB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299441"/>
            <a:ext cx="3030695" cy="21759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C691E2-E325-A6F8-5D7F-FCAF0559A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1106467"/>
            <a:ext cx="3537753" cy="319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3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1143000" y="1200778"/>
            <a:ext cx="9749692" cy="5137301"/>
          </a:xfrm>
          <a:ln/>
        </p:spPr>
        <p:txBody>
          <a:bodyPr/>
          <a:lstStyle/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TWI is currently executing the entire DPWiFi TRX Validation Plan of Slide 6</a:t>
            </a:r>
          </a:p>
          <a:p>
            <a:pPr marL="233363" indent="-2333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kern="0" dirty="0">
                <a:solidFill>
                  <a:schemeClr val="tx1"/>
                </a:solidFill>
                <a:effectLst/>
              </a:rPr>
              <a:t>However,  the key “Will DPWiFi work for FWA?” question has already been settled:</a:t>
            </a:r>
          </a:p>
          <a:p>
            <a:pPr marL="231775" lvl="1" indent="0"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Validation Plan items 1.15 and 2.15 comprise the most extreme DPWiFi-for-FWA corner case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That is, if DPWiFi-32 320 MHz MCS13 works subjected to the full range of channel impairments, then </a:t>
            </a:r>
            <a:br>
              <a:rPr lang="en-US" sz="1600" b="1" i="1" dirty="0">
                <a:solidFill>
                  <a:schemeClr val="tx1"/>
                </a:solidFill>
              </a:rPr>
            </a:br>
            <a:r>
              <a:rPr lang="en-US" sz="1600" b="1" i="1" dirty="0">
                <a:solidFill>
                  <a:schemeClr val="tx1"/>
                </a:solidFill>
              </a:rPr>
              <a:t>ALL OTHER DPWiFi MIMO order, bandwidth and MCS combinations will ALSO work</a:t>
            </a:r>
          </a:p>
          <a:p>
            <a:pPr marL="457200" lvl="2" indent="-2254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schemeClr val="tx1"/>
                </a:solidFill>
              </a:rPr>
              <a:t>TWI HAS completed items 1.15/2.15 DP-32 320 MHz MCS13 MATLAB modeling, as summarized following</a:t>
            </a:r>
          </a:p>
          <a:p>
            <a:pPr marL="231775" lvl="2" indent="0">
              <a:spcBef>
                <a:spcPts val="0"/>
              </a:spcBef>
            </a:pPr>
            <a:endParaRPr lang="en-US" sz="800" b="1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</a:pPr>
            <a:r>
              <a:rPr lang="en-US" sz="1800" b="1" kern="0" dirty="0">
                <a:solidFill>
                  <a:schemeClr val="tx1"/>
                </a:solidFill>
                <a:effectLst/>
              </a:rPr>
              <a:t>DPWiFi TRX MATLAB Simulink Model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800" b="1" kern="0" dirty="0">
              <a:solidFill>
                <a:schemeClr val="tx1"/>
              </a:solidFill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Carlos Rios, Terabit Wireless Internet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62669-1840-3F63-D1FA-4BB47DC2F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458" y="635477"/>
            <a:ext cx="10361084" cy="431323"/>
          </a:xfrm>
        </p:spPr>
        <p:txBody>
          <a:bodyPr/>
          <a:lstStyle/>
          <a:p>
            <a:r>
              <a:rPr lang="en-GB" sz="2800" dirty="0"/>
              <a:t>DPWiFi TRX Validation</a:t>
            </a:r>
            <a:endParaRPr lang="en-GB" sz="2800" kern="0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07354F6-0D45-E899-2ED9-20D302CE312C}"/>
              </a:ext>
            </a:extLst>
          </p:cNvPr>
          <p:cNvSpPr>
            <a:spLocks noGrp="1"/>
          </p:cNvSpPr>
          <p:nvPr>
            <p:ph type="dt" idx="15"/>
          </p:nvPr>
        </p:nvSpPr>
        <p:spPr>
          <a:xfrm>
            <a:off x="929217" y="333375"/>
            <a:ext cx="2499764" cy="273050"/>
          </a:xfrm>
        </p:spPr>
        <p:txBody>
          <a:bodyPr/>
          <a:lstStyle/>
          <a:p>
            <a:r>
              <a:rPr lang="en-US"/>
              <a:t>January 2024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17D656D-DA66-00FE-1CE5-0A4083C59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393" y="3298373"/>
            <a:ext cx="7131214" cy="30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7193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.potx" id="{39B8279D-3729-4704-AB80-54F0A287AE33}" vid="{CABC245B-FFD7-4563-8595-2F43F99F393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 (5)</Template>
  <TotalTime>824</TotalTime>
  <Words>1366</Words>
  <Application>Microsoft Office PowerPoint</Application>
  <PresentationFormat>Widescreen</PresentationFormat>
  <Paragraphs>259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Unicode MS</vt:lpstr>
      <vt:lpstr>Times New Roman</vt:lpstr>
      <vt:lpstr>Office Theme</vt:lpstr>
      <vt:lpstr>Document</vt:lpstr>
      <vt:lpstr>DPWiFi MATLAB Validation</vt:lpstr>
      <vt:lpstr>Abstract</vt:lpstr>
      <vt:lpstr>Proposed DPWiFi PHY</vt:lpstr>
      <vt:lpstr>PowerPoint Presentation</vt:lpstr>
      <vt:lpstr>DPWiFi for Fixed Wireless Access</vt:lpstr>
      <vt:lpstr>DPWiFi TRX Validation Plan</vt:lpstr>
      <vt:lpstr>PowerPoint Presentation</vt:lpstr>
      <vt:lpstr>PowerPoint Presentation</vt:lpstr>
      <vt:lpstr>DPWiFi TRX Validation</vt:lpstr>
      <vt:lpstr>DPWiFi TRX Modeling</vt:lpstr>
      <vt:lpstr>DPWiFi TRX Modeling</vt:lpstr>
      <vt:lpstr>DPWiFi TRX Modeling</vt:lpstr>
      <vt:lpstr>DPWiFi TRX Modeling</vt:lpstr>
      <vt:lpstr>DPWiFi TRX Modeling</vt:lpstr>
      <vt:lpstr>DPWiFi TRX Modeling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Carlos Rios</dc:creator>
  <cp:keywords/>
  <cp:lastModifiedBy>Carlos Rios</cp:lastModifiedBy>
  <cp:revision>6</cp:revision>
  <cp:lastPrinted>1601-01-01T00:00:00Z</cp:lastPrinted>
  <dcterms:created xsi:type="dcterms:W3CDTF">2024-01-15T15:24:42Z</dcterms:created>
  <dcterms:modified xsi:type="dcterms:W3CDTF">2024-01-16T17:24:09Z</dcterms:modified>
  <cp:category>Name, Affiliation</cp:category>
</cp:coreProperties>
</file>