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p:scale>
          <a:sx n="91" d="100"/>
          <a:sy n="91" d="100"/>
        </p:scale>
        <p:origin x="51"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mah\IEEE\TGbh\11-24-0040-08-00bh-IEEE-802-11bh-LB282-com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'Progress Chart'!$B$2</c:f>
              <c:strCache>
                <c:ptCount val="1"/>
                <c:pt idx="0">
                  <c:v>Completed (Motioned)</c:v>
                </c:pt>
              </c:strCache>
            </c:strRef>
          </c:tx>
          <c:spPr>
            <a:solidFill>
              <a:srgbClr val="00B050"/>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Chart'!$B$3:$B$11</c:f>
              <c:numCache>
                <c:formatCode>General</c:formatCode>
                <c:ptCount val="9"/>
                <c:pt idx="0">
                  <c:v>0</c:v>
                </c:pt>
                <c:pt idx="1">
                  <c:v>0</c:v>
                </c:pt>
                <c:pt idx="2">
                  <c:v>0</c:v>
                </c:pt>
                <c:pt idx="3">
                  <c:v>0</c:v>
                </c:pt>
                <c:pt idx="4">
                  <c:v>0</c:v>
                </c:pt>
                <c:pt idx="5">
                  <c:v>0</c:v>
                </c:pt>
              </c:numCache>
            </c:numRef>
          </c:val>
          <c:extLst>
            <c:ext xmlns:c16="http://schemas.microsoft.com/office/drawing/2014/chart" uri="{C3380CC4-5D6E-409C-BE32-E72D297353CC}">
              <c16:uniqueId val="{00000000-6110-4C11-9E82-A640F8D4C021}"/>
            </c:ext>
          </c:extLst>
        </c:ser>
        <c:ser>
          <c:idx val="1"/>
          <c:order val="1"/>
          <c:tx>
            <c:strRef>
              <c:f>'Progress Chart'!$C$2</c:f>
              <c:strCache>
                <c:ptCount val="1"/>
                <c:pt idx="0">
                  <c:v>Ready for Motion</c:v>
                </c:pt>
              </c:strCache>
            </c:strRef>
          </c:tx>
          <c:spPr>
            <a:solidFill>
              <a:srgbClr val="FFC000"/>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Chart'!$C$3:$C$11</c:f>
              <c:numCache>
                <c:formatCode>General</c:formatCode>
                <c:ptCount val="9"/>
                <c:pt idx="0">
                  <c:v>0</c:v>
                </c:pt>
                <c:pt idx="1">
                  <c:v>0</c:v>
                </c:pt>
                <c:pt idx="2">
                  <c:v>0</c:v>
                </c:pt>
                <c:pt idx="3">
                  <c:v>5</c:v>
                </c:pt>
                <c:pt idx="4">
                  <c:v>19</c:v>
                </c:pt>
                <c:pt idx="5">
                  <c:v>46</c:v>
                </c:pt>
              </c:numCache>
            </c:numRef>
          </c:val>
          <c:extLst>
            <c:ext xmlns:c16="http://schemas.microsoft.com/office/drawing/2014/chart" uri="{C3380CC4-5D6E-409C-BE32-E72D297353CC}">
              <c16:uniqueId val="{00000001-6110-4C11-9E82-A640F8D4C021}"/>
            </c:ext>
          </c:extLst>
        </c:ser>
        <c:ser>
          <c:idx val="2"/>
          <c:order val="2"/>
          <c:tx>
            <c:strRef>
              <c:f>'Progress Chart'!$D$2</c:f>
              <c:strCache>
                <c:ptCount val="1"/>
                <c:pt idx="0">
                  <c:v>Submission Ready</c:v>
                </c:pt>
              </c:strCache>
            </c:strRef>
          </c:tx>
          <c:spPr>
            <a:solidFill>
              <a:srgbClr val="0070C0"/>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Chart'!$D$3:$D$11</c:f>
              <c:numCache>
                <c:formatCode>General</c:formatCode>
                <c:ptCount val="9"/>
                <c:pt idx="0">
                  <c:v>0</c:v>
                </c:pt>
                <c:pt idx="1">
                  <c:v>76</c:v>
                </c:pt>
                <c:pt idx="2">
                  <c:v>112</c:v>
                </c:pt>
                <c:pt idx="3">
                  <c:v>131</c:v>
                </c:pt>
                <c:pt idx="4">
                  <c:v>117</c:v>
                </c:pt>
                <c:pt idx="5">
                  <c:v>85</c:v>
                </c:pt>
              </c:numCache>
            </c:numRef>
          </c:val>
          <c:extLst>
            <c:ext xmlns:c16="http://schemas.microsoft.com/office/drawing/2014/chart" uri="{C3380CC4-5D6E-409C-BE32-E72D297353CC}">
              <c16:uniqueId val="{00000002-6110-4C11-9E82-A640F8D4C021}"/>
            </c:ext>
          </c:extLst>
        </c:ser>
        <c:ser>
          <c:idx val="3"/>
          <c:order val="3"/>
          <c:tx>
            <c:strRef>
              <c:f>'Progress Chart'!$E$2</c:f>
              <c:strCache>
                <c:ptCount val="1"/>
                <c:pt idx="0">
                  <c:v>Assigned</c:v>
                </c:pt>
              </c:strCache>
            </c:strRef>
          </c:tx>
          <c:spPr>
            <a:solidFill>
              <a:srgbClr val="00B0F0"/>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Chart'!$E$3:$E$11</c:f>
              <c:numCache>
                <c:formatCode>General</c:formatCode>
                <c:ptCount val="9"/>
                <c:pt idx="0">
                  <c:v>0</c:v>
                </c:pt>
                <c:pt idx="1">
                  <c:v>73</c:v>
                </c:pt>
                <c:pt idx="2">
                  <c:v>37</c:v>
                </c:pt>
                <c:pt idx="3">
                  <c:v>13</c:v>
                </c:pt>
                <c:pt idx="4">
                  <c:v>13</c:v>
                </c:pt>
                <c:pt idx="5">
                  <c:v>15</c:v>
                </c:pt>
              </c:numCache>
            </c:numRef>
          </c:val>
          <c:extLst>
            <c:ext xmlns:c16="http://schemas.microsoft.com/office/drawing/2014/chart" uri="{C3380CC4-5D6E-409C-BE32-E72D297353CC}">
              <c16:uniqueId val="{00000003-6110-4C11-9E82-A640F8D4C021}"/>
            </c:ext>
          </c:extLst>
        </c:ser>
        <c:ser>
          <c:idx val="5"/>
          <c:order val="4"/>
          <c:tx>
            <c:strRef>
              <c:f>'Progress Chart'!$F$2</c:f>
              <c:strCache>
                <c:ptCount val="1"/>
                <c:pt idx="0">
                  <c:v>Editorial</c:v>
                </c:pt>
              </c:strCache>
            </c:strRef>
          </c:tx>
          <c:spPr>
            <a:solidFill>
              <a:schemeClr val="accent4">
                <a:lumMod val="60000"/>
              </a:schemeClr>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Chart'!$F$3:$F$11</c:f>
              <c:numCache>
                <c:formatCode>General</c:formatCode>
                <c:ptCount val="9"/>
                <c:pt idx="0">
                  <c:v>135</c:v>
                </c:pt>
                <c:pt idx="1">
                  <c:v>135</c:v>
                </c:pt>
                <c:pt idx="2">
                  <c:v>135</c:v>
                </c:pt>
                <c:pt idx="3">
                  <c:v>135</c:v>
                </c:pt>
                <c:pt idx="4">
                  <c:v>135</c:v>
                </c:pt>
                <c:pt idx="5">
                  <c:v>135</c:v>
                </c:pt>
              </c:numCache>
            </c:numRef>
          </c:val>
          <c:extLst>
            <c:ext xmlns:c16="http://schemas.microsoft.com/office/drawing/2014/chart" uri="{C3380CC4-5D6E-409C-BE32-E72D297353CC}">
              <c16:uniqueId val="{00000004-6110-4C11-9E82-A640F8D4C021}"/>
            </c:ext>
          </c:extLst>
        </c:ser>
        <c:ser>
          <c:idx val="4"/>
          <c:order val="5"/>
          <c:tx>
            <c:strRef>
              <c:f>'Progress Chart'!$G$2</c:f>
              <c:strCache>
                <c:ptCount val="1"/>
                <c:pt idx="0">
                  <c:v>Unassigned</c:v>
                </c:pt>
              </c:strCache>
            </c:strRef>
          </c:tx>
          <c:spPr>
            <a:solidFill>
              <a:srgbClr val="FF0000"/>
            </a:solidFill>
            <a:ln>
              <a:noFill/>
            </a:ln>
            <a:effectLst/>
          </c:spPr>
          <c:invertIfNegative val="0"/>
          <c:cat>
            <c:strRef>
              <c:f>'Progress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'Progress Chart'!$G$3:$G$11</c:f>
              <c:numCache>
                <c:formatCode>General</c:formatCode>
                <c:ptCount val="9"/>
                <c:pt idx="0">
                  <c:v>143</c:v>
                </c:pt>
                <c:pt idx="1">
                  <c:v>0</c:v>
                </c:pt>
                <c:pt idx="2">
                  <c:v>0</c:v>
                </c:pt>
                <c:pt idx="3">
                  <c:v>0</c:v>
                </c:pt>
                <c:pt idx="4">
                  <c:v>0</c:v>
                </c:pt>
                <c:pt idx="5">
                  <c:v>3</c:v>
                </c:pt>
              </c:numCache>
            </c:numRef>
          </c:val>
          <c:extLst>
            <c:ext xmlns:c16="http://schemas.microsoft.com/office/drawing/2014/chart" uri="{C3380CC4-5D6E-409C-BE32-E72D297353CC}">
              <c16:uniqueId val="{00000005-6110-4C11-9E82-A640F8D4C021}"/>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9-00-00bh-lb282-cr-for-cids-in-subclause-12-2-12-1.docx" TargetMode="External"/><Relationship Id="rId3" Type="http://schemas.openxmlformats.org/officeDocument/2006/relationships/hyperlink" Target="https://mentor.ieee.org/802.11/dcn/24/11-24-0145-01-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53-00-00bh-lb282-cr-for-cids-in-subclause-9-4.docx" TargetMode="External"/><Relationship Id="rId2" Type="http://schemas.openxmlformats.org/officeDocument/2006/relationships/notesSlide" Target="../notesSlides/notesSlide9.xml"/><Relationship Id="rId16" Type="http://schemas.openxmlformats.org/officeDocument/2006/relationships/hyperlink" Target="https://mentor.ieee.org/802.11/dcn/24/11-24-0135-00-00bh-lb282-cr-for-cid225-and-cid25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9-01-00bh-lb282-cr-for-misc-cids.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24-01-00bh-lb282-general-arch-and-misc-cid-resolutions.docx" TargetMode="External"/><Relationship Id="rId10" Type="http://schemas.openxmlformats.org/officeDocument/2006/relationships/hyperlink" Target="https://mentor.ieee.org/802.11/dcn/24/11-24-0147-00-00bh-annex-ad-comments.docx" TargetMode="External"/><Relationship Id="rId4" Type="http://schemas.openxmlformats.org/officeDocument/2006/relationships/hyperlink" Target="https://mentor.ieee.org/802.11/dcn/24/11-24-0144-02-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048-08-00bh-resolutions-to-irm-cids-on-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8-01-00bh-devid-in-assoc.docx" TargetMode="External"/><Relationship Id="rId13" Type="http://schemas.openxmlformats.org/officeDocument/2006/relationships/hyperlink" Target="https://mentor.ieee.org/802.11/dcn/24/11-24-0124-01-00bh-lb282-general-arch-and-misc-cid-resolutions.docx" TargetMode="External"/><Relationship Id="rId3" Type="http://schemas.openxmlformats.org/officeDocument/2006/relationships/hyperlink" Target="https://mentor.ieee.org/802.11/dcn/22/11-22-0651-31-00bh-tgbh-motions-list.ppt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8-07-00bh-resolutions-to-irm-cids-on-d2-0.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144-00-00bh-editorial-comment-resolution-spreadsheet.xls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145-00-00bh-editorial-comment-resolution-discussio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147-00-00bh-annex-ad-comments.docx" TargetMode="External"/><Relationship Id="rId14" Type="http://schemas.openxmlformats.org/officeDocument/2006/relationships/hyperlink" Target="https://mentor.ieee.org/802.11/dcn/24/11-24-0135-00-00bh-lb282-cr-for-cid225-and-cid255.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147-00-00bh-annex-ad-comments.docx" TargetMode="External"/><Relationship Id="rId13"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2/11-22-0651-31-00bh-tgbh-motions-list.pptx" TargetMode="External"/><Relationship Id="rId7" Type="http://schemas.openxmlformats.org/officeDocument/2006/relationships/hyperlink" Target="https://mentor.ieee.org/802.11/dcn/24/11-24-0068-01-00bh-devid-in-assoc.docx" TargetMode="External"/><Relationship Id="rId12"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8-00bh-resolutions-to-irm-cids-on-d2-0.docx" TargetMode="External"/><Relationship Id="rId5" Type="http://schemas.openxmlformats.org/officeDocument/2006/relationships/hyperlink" Target="https://mentor.ieee.org/802.11/dcn/24/11-24-0144-02-00bh-editorial-comment-resolution-spreadsheet.xls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8-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rPr>
              <a:t>: </a:t>
            </a:r>
            <a:r>
              <a:rPr lang="en-GB" sz="1600" dirty="0">
                <a:effectLst/>
                <a:latin typeface="Times New Roman" panose="02020603050405020304" pitchFamily="18" charset="0"/>
                <a:ea typeface="PMingLiU" panose="02020500000000000000" pitchFamily="18" charset="-120"/>
              </a:rPr>
              <a:t>5, 30, 31, 32,  95, 99, 214, 215, 216, 257, 258 – </a:t>
            </a:r>
            <a:r>
              <a:rPr lang="en-GB" sz="1600" dirty="0">
                <a:effectLst/>
                <a:highlight>
                  <a:srgbClr val="FFFF00"/>
                </a:highlight>
                <a:latin typeface="Times New Roman" panose="02020603050405020304" pitchFamily="18" charset="0"/>
                <a:ea typeface="PMingLiU" panose="02020500000000000000" pitchFamily="18" charset="-120"/>
              </a:rPr>
              <a:t>TG to comment/confirm on Thurs AM1</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11-24/0145r1</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11-24/0144r2</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highlight>
                  <a:srgbClr val="FFFF00"/>
                </a:highlight>
                <a:latin typeface="Times New Roman" panose="02020603050405020304" pitchFamily="18" charset="0"/>
                <a:ea typeface="PMingLiU" panose="02020500000000000000" pitchFamily="18" charset="-120"/>
              </a:rPr>
              <a:t>Discuss CID 138 (Wed).</a:t>
            </a:r>
            <a:endParaRPr lang="en-US" sz="1600" dirty="0">
              <a:solidFill>
                <a:schemeClr val="tx1"/>
              </a:solidFill>
              <a:highlight>
                <a:srgbClr val="FFFF00"/>
              </a:highlight>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 </a:t>
            </a:r>
            <a:r>
              <a:rPr lang="en-US" sz="1600" dirty="0">
                <a:highlight>
                  <a:srgbClr val="FFFF00"/>
                </a:highlight>
              </a:rPr>
              <a:t>Review proposed rejections in 11-24/0040r8</a:t>
            </a:r>
          </a:p>
          <a:p>
            <a:pPr marL="457200" indent="-457200">
              <a:spcBef>
                <a:spcPts val="300"/>
              </a:spcBef>
              <a:spcAft>
                <a:spcPts val="0"/>
              </a:spcAft>
              <a:buFont typeface="Arial" panose="020B0604020202020204" pitchFamily="34" charset="0"/>
              <a:buChar char="•"/>
              <a:defRPr/>
            </a:pPr>
            <a:r>
              <a:rPr lang="en-US" sz="1600" strike="sngStrike" dirty="0"/>
              <a:t>CIDs 187, 189, 188, 198, 191, 194, 195, </a:t>
            </a:r>
            <a:r>
              <a:rPr lang="en-US" sz="1600" dirty="0"/>
              <a:t>196</a:t>
            </a:r>
            <a:r>
              <a:rPr lang="en-US" sz="1600" strike="sngStrike" dirty="0"/>
              <a:t>: </a:t>
            </a:r>
            <a:r>
              <a:rPr lang="en-US" sz="1600" strike="sngStrike" dirty="0">
                <a:hlinkClick r:id="rId10"/>
              </a:rPr>
              <a:t>11-24/0147r0</a:t>
            </a:r>
            <a:r>
              <a:rPr lang="en-US" sz="1600" strike="sngStrike" dirty="0"/>
              <a:t> (Harkins)</a:t>
            </a:r>
            <a:r>
              <a:rPr lang="en-US" sz="1600" dirty="0"/>
              <a:t> </a:t>
            </a:r>
            <a:r>
              <a:rPr lang="en-US" sz="1600" dirty="0">
                <a:latin typeface="+mj-lt"/>
              </a:rPr>
              <a:t>–</a:t>
            </a:r>
            <a:r>
              <a:rPr lang="en-US" sz="1600" dirty="0"/>
              <a:t> </a:t>
            </a:r>
            <a:r>
              <a:rPr lang="en-US" sz="1600" dirty="0">
                <a:highlight>
                  <a:srgbClr val="FFFF00"/>
                </a:highlight>
              </a:rPr>
              <a:t>196 is still needed</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1"/>
              </a:rPr>
              <a:t>11-24/0059r1</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2"/>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3"/>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a:t>
            </a:r>
            <a:r>
              <a:rPr lang="en-GB" sz="16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143, 146, 60, 76, 77, 147, 229, 145, 46, 150, 231, 151, 152, 153, 47, 245, 10, 245, 246, 156, 51, 283, 232, 148, 233, 159, 234, 207, 161, 166, 44, 237, 163, 144</a:t>
            </a:r>
            <a:r>
              <a:rPr lang="en-US" sz="1600" dirty="0"/>
              <a:t>: </a:t>
            </a:r>
            <a:r>
              <a:rPr lang="en-US" sz="1600" dirty="0">
                <a:hlinkClick r:id="rId14"/>
              </a:rPr>
              <a:t>11-24/0048r8</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 starting on CID 143</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5"/>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6"/>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graphicFrame>
        <p:nvGraphicFramePr>
          <p:cNvPr id="11" name="Chart 10">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1325191564"/>
              </p:ext>
            </p:extLst>
          </p:nvPr>
        </p:nvGraphicFramePr>
        <p:xfrm>
          <a:off x="2561961" y="1290858"/>
          <a:ext cx="7167562" cy="5153025"/>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Straight Arrow Connector 12">
            <a:extLst>
              <a:ext uri="{FF2B5EF4-FFF2-40B4-BE49-F238E27FC236}">
                <a16:creationId xmlns:a16="http://schemas.microsoft.com/office/drawing/2014/main" id="{0B936723-CFCF-CACD-C0CB-D86ADE46A59D}"/>
              </a:ext>
            </a:extLst>
          </p:cNvPr>
          <p:cNvCxnSpPr/>
          <p:nvPr/>
        </p:nvCxnSpPr>
        <p:spPr bwMode="auto">
          <a:xfrm flipV="1">
            <a:off x="5486400" y="5257800"/>
            <a:ext cx="18288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80D83B9C-E02D-54A1-A85A-5E17E7C67E86}"/>
              </a:ext>
            </a:extLst>
          </p:cNvPr>
          <p:cNvCxnSpPr/>
          <p:nvPr/>
        </p:nvCxnSpPr>
        <p:spPr bwMode="auto">
          <a:xfrm flipV="1">
            <a:off x="7315200" y="4343400"/>
            <a:ext cx="2209800" cy="914400"/>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cxnSp>
        <p:nvCxnSpPr>
          <p:cNvPr id="17" name="Straight Arrow Connector 16">
            <a:extLst>
              <a:ext uri="{FF2B5EF4-FFF2-40B4-BE49-F238E27FC236}">
                <a16:creationId xmlns:a16="http://schemas.microsoft.com/office/drawing/2014/main" id="{CA234004-51FA-C0BB-5935-8064EE677A47}"/>
              </a:ext>
            </a:extLst>
          </p:cNvPr>
          <p:cNvCxnSpPr/>
          <p:nvPr/>
        </p:nvCxnSpPr>
        <p:spPr bwMode="auto">
          <a:xfrm flipV="1">
            <a:off x="7315200" y="3886200"/>
            <a:ext cx="2209800" cy="13716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a:t>
            </a:r>
            <a:r>
              <a:rPr lang="en-US" sz="2200" dirty="0">
                <a:hlinkClick r:id="rId4"/>
              </a:rPr>
              <a:t>4/</a:t>
            </a:r>
            <a:r>
              <a:rPr lang="en-US" sz="2200" dirty="0">
                <a:hlinkClick r:id="rId4"/>
              </a:rPr>
              <a:t>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300"/>
              </a:spcBef>
              <a:spcAft>
                <a:spcPts val="0"/>
              </a:spcAft>
              <a:buFont typeface="Arial" panose="020B0604020202020204" pitchFamily="34" charset="0"/>
              <a:buChar char="•"/>
              <a:defRPr/>
            </a:pPr>
            <a:r>
              <a:rPr lang="en-US" sz="1400" dirty="0"/>
              <a:t>Editorials – (Ansley)  </a:t>
            </a:r>
            <a:r>
              <a:rPr lang="en-US" sz="1400" dirty="0">
                <a:solidFill>
                  <a:schemeClr val="tx1"/>
                </a:solidFill>
                <a:highlight>
                  <a:srgbClr val="FFFF00"/>
                </a:highlight>
              </a:rPr>
              <a:t>One issue raised, on CIDs: </a:t>
            </a:r>
            <a:r>
              <a:rPr lang="en-GB" sz="1400" dirty="0">
                <a:effectLst/>
                <a:latin typeface="Times New Roman" panose="02020603050405020304" pitchFamily="18" charset="0"/>
                <a:ea typeface="PMingLiU" panose="02020500000000000000" pitchFamily="18" charset="-120"/>
              </a:rPr>
              <a:t>5, 30, 31, 32,  95, 99, 214, 215, 216, 257, 258  </a:t>
            </a:r>
            <a:r>
              <a:rPr lang="en-US" sz="1400" dirty="0">
                <a:solidFill>
                  <a:schemeClr val="tx1"/>
                </a:solidFill>
                <a:hlinkClick r:id="rId5"/>
              </a:rPr>
              <a:t>11-24/0145r0</a:t>
            </a:r>
            <a:r>
              <a:rPr lang="en-GB" sz="1400" dirty="0">
                <a:solidFill>
                  <a:schemeClr val="tx1"/>
                </a:solidFill>
                <a:latin typeface="Times New Roman" panose="02020603050405020304" pitchFamily="18" charset="0"/>
                <a:ea typeface="PMingLiU" panose="02020500000000000000" pitchFamily="18" charset="-120"/>
              </a:rPr>
              <a:t>, </a:t>
            </a:r>
            <a:r>
              <a:rPr lang="en-GB" sz="1400" dirty="0">
                <a:solidFill>
                  <a:schemeClr val="tx1"/>
                </a:solidFill>
                <a:latin typeface="Times New Roman" panose="02020603050405020304" pitchFamily="18" charset="0"/>
                <a:ea typeface="PMingLiU" panose="02020500000000000000" pitchFamily="18" charset="-120"/>
                <a:hlinkClick r:id="rId6"/>
              </a:rPr>
              <a:t>11-24/0144r0</a:t>
            </a:r>
            <a:r>
              <a:rPr lang="en-GB" sz="1400" dirty="0">
                <a:solidFill>
                  <a:schemeClr val="tx1"/>
                </a:solidFill>
                <a:latin typeface="Times New Roman" panose="02020603050405020304" pitchFamily="18" charset="0"/>
                <a:ea typeface="PMingLiU" panose="02020500000000000000" pitchFamily="18" charset="-120"/>
              </a:rPr>
              <a:t> </a:t>
            </a:r>
            <a:endParaRPr lang="en-US" sz="1400" dirty="0">
              <a:solidFill>
                <a:schemeClr val="tx1"/>
              </a:solidFill>
            </a:endParaRP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7"/>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8"/>
              </a:rPr>
              <a:t>11-24/0068r1</a:t>
            </a:r>
            <a:r>
              <a:rPr lang="en-US" sz="1400" dirty="0"/>
              <a:t> (</a:t>
            </a:r>
            <a:r>
              <a:rPr lang="en-US" sz="1400" b="1" dirty="0"/>
              <a:t>???</a:t>
            </a:r>
            <a:r>
              <a:rPr lang="en-US" sz="1400" dirty="0"/>
              <a:t>) – </a:t>
            </a:r>
            <a:r>
              <a:rPr lang="en-US" sz="1400" dirty="0">
                <a:highlight>
                  <a:srgbClr val="FFFF00"/>
                </a:highlight>
              </a:rPr>
              <a:t>Needs an Assignee to craft a rejection, per failed motion</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9"/>
              </a:rPr>
              <a:t>11-24/0147r0</a:t>
            </a:r>
            <a:r>
              <a:rPr lang="en-US" sz="1400" dirty="0"/>
              <a:t>   (</a:t>
            </a:r>
            <a:r>
              <a:rPr lang="en-US" sz="1400" b="1" dirty="0"/>
              <a:t>Harkins</a:t>
            </a:r>
            <a:r>
              <a:rPr lang="en-US" sz="1400" dirty="0"/>
              <a:t>)  </a:t>
            </a:r>
            <a:r>
              <a:rPr lang="en-US" sz="1400" dirty="0">
                <a:highlight>
                  <a:srgbClr val="00FF00"/>
                </a:highlight>
              </a:rPr>
              <a:t>Done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10"/>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11"/>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a:t>
            </a:r>
            <a:r>
              <a:rPr lang="en-GB" sz="1400" dirty="0">
                <a:effectLst/>
                <a:highlight>
                  <a:srgbClr val="00FFFF"/>
                </a:highlight>
                <a:latin typeface="Times New Roman" panose="02020603050405020304" pitchFamily="18" charset="0"/>
                <a:ea typeface="MS Mincho" panose="02020609040205080304" pitchFamily="49" charset="-128"/>
              </a:rPr>
              <a:t>143</a:t>
            </a:r>
            <a:r>
              <a:rPr lang="en-GB" sz="1400" dirty="0">
                <a:effectLst/>
                <a:latin typeface="Times New Roman" panose="02020603050405020304" pitchFamily="18" charset="0"/>
                <a:ea typeface="MS Mincho" panose="02020609040205080304" pitchFamily="49" charset="-128"/>
              </a:rPr>
              <a:t>, 146, 60, 76, 77, 147, 229, 46, 150, 231, 151, 152, 153, 47, 245, 10, 245, 246, 156, 51, 283, 232, 148, 233, 159, 234, 207, 161, 166, 44, 237, 108, 163, 144</a:t>
            </a:r>
            <a:r>
              <a:rPr lang="en-US" sz="1400" dirty="0"/>
              <a:t>: </a:t>
            </a:r>
            <a:r>
              <a:rPr lang="en-US" sz="1400" dirty="0">
                <a:hlinkClick r:id="rId12"/>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3"/>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4"/>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11-24/0040r8</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 (slide 21)</a:t>
            </a:r>
            <a:endParaRPr lang="en-US" sz="2200" dirty="0"/>
          </a:p>
          <a:p>
            <a:pPr marL="1257300" lvl="2" indent="-457200">
              <a:spcBef>
                <a:spcPts val="0"/>
              </a:spcBef>
              <a:spcAft>
                <a:spcPts val="0"/>
              </a:spcAft>
              <a:buFont typeface="Arial" panose="020B0604020202020204" pitchFamily="34" charset="0"/>
              <a:buChar char="•"/>
              <a:defRPr/>
            </a:pPr>
            <a:r>
              <a:rPr lang="en-GB" sz="1400" dirty="0">
                <a:solidFill>
                  <a:schemeClr val="tx1"/>
                </a:solidFill>
                <a:latin typeface="Times New Roman" panose="02020603050405020304" pitchFamily="18" charset="0"/>
                <a:ea typeface="PMingLiU" panose="02020500000000000000" pitchFamily="18" charset="-120"/>
              </a:rPr>
              <a:t>Editorial: </a:t>
            </a:r>
            <a:r>
              <a:rPr lang="en-GB" sz="1400" dirty="0">
                <a:solidFill>
                  <a:schemeClr val="tx1"/>
                </a:solidFill>
                <a:highlight>
                  <a:srgbClr val="FFFF00"/>
                </a:highlight>
                <a:latin typeface="Times New Roman" panose="02020603050405020304" pitchFamily="18" charset="0"/>
                <a:ea typeface="PMingLiU" panose="02020500000000000000" pitchFamily="18" charset="-120"/>
              </a:rPr>
              <a:t>Discuss CID 138.  Note, </a:t>
            </a:r>
            <a:r>
              <a:rPr lang="en-GB" sz="1400" dirty="0">
                <a:effectLst/>
                <a:highlight>
                  <a:srgbClr val="FFFF00"/>
                </a:highlight>
                <a:latin typeface="Times New Roman" panose="02020603050405020304" pitchFamily="18" charset="0"/>
                <a:ea typeface="PMingLiU" panose="02020500000000000000" pitchFamily="18" charset="-120"/>
              </a:rPr>
              <a:t>TG to comment/confirm on Thurs AM1 on the rest in </a:t>
            </a:r>
            <a:r>
              <a:rPr lang="en-GB" sz="1400" dirty="0">
                <a:solidFill>
                  <a:schemeClr val="tx1"/>
                </a:solidFill>
                <a:latin typeface="Times New Roman" panose="02020603050405020304" pitchFamily="18" charset="0"/>
                <a:ea typeface="PMingLiU" panose="02020500000000000000" pitchFamily="18" charset="-120"/>
                <a:hlinkClick r:id="rId5"/>
              </a:rPr>
              <a:t>11-24/0144r2</a:t>
            </a:r>
            <a:endParaRPr lang="en-US" sz="1400" dirty="0"/>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6"/>
              </a:rPr>
              <a:t>11-24/0044r3</a:t>
            </a:r>
            <a:r>
              <a:rPr lang="en-US" sz="1400" dirty="0">
                <a:latin typeface="+mj-lt"/>
              </a:rPr>
              <a:t> (Huang)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7"/>
              </a:rPr>
              <a:t>11-24/0068r1</a:t>
            </a:r>
            <a:r>
              <a:rPr lang="en-US" sz="1400" dirty="0"/>
              <a:t> – </a:t>
            </a:r>
            <a:r>
              <a:rPr lang="en-US" sz="1400" dirty="0">
                <a:highlight>
                  <a:srgbClr val="FFFF00"/>
                </a:highlight>
              </a:rPr>
              <a:t>Review proposed rejections in 11-24/0040r8</a:t>
            </a:r>
          </a:p>
          <a:p>
            <a:pPr marL="1257300" lvl="2" indent="-457200">
              <a:spcBef>
                <a:spcPts val="0"/>
              </a:spcBef>
              <a:spcAft>
                <a:spcPts val="0"/>
              </a:spcAft>
              <a:buFont typeface="Arial" panose="020B0604020202020204" pitchFamily="34" charset="0"/>
              <a:buChar char="•"/>
              <a:defRPr/>
            </a:pPr>
            <a:r>
              <a:rPr lang="en-US" sz="1400" strike="sngStrike" dirty="0"/>
              <a:t>CIDs 187, 189, 188, 198, 191, 194, 195, </a:t>
            </a:r>
            <a:r>
              <a:rPr lang="en-US" sz="1400" dirty="0"/>
              <a:t>196</a:t>
            </a:r>
            <a:r>
              <a:rPr lang="en-US" sz="1400" strike="sngStrike" dirty="0"/>
              <a:t>: </a:t>
            </a:r>
            <a:r>
              <a:rPr lang="en-US" sz="1400" strike="sngStrike" dirty="0">
                <a:hlinkClick r:id="rId8"/>
              </a:rPr>
              <a:t>11-24/0147r0</a:t>
            </a:r>
            <a:r>
              <a:rPr lang="en-US" sz="1400" strike="sngStrike" dirty="0"/>
              <a:t> (Harkins)</a:t>
            </a:r>
            <a:r>
              <a:rPr lang="en-US" sz="1400" dirty="0"/>
              <a:t> </a:t>
            </a:r>
            <a:r>
              <a:rPr lang="en-US" sz="1400" dirty="0">
                <a:latin typeface="+mj-lt"/>
              </a:rPr>
              <a:t>–</a:t>
            </a:r>
            <a:r>
              <a:rPr lang="en-US" sz="1400" dirty="0"/>
              <a:t> </a:t>
            </a:r>
            <a:r>
              <a:rPr lang="en-US" sz="1400" dirty="0">
                <a:highlight>
                  <a:srgbClr val="FFFF00"/>
                </a:highlight>
              </a:rPr>
              <a:t>196 is still needed (**)</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b="1" dirty="0">
                <a:effectLst/>
                <a:latin typeface="Times New Roman" panose="02020603050405020304" pitchFamily="18" charset="0"/>
                <a:ea typeface="MS Mincho" panose="02020609040205080304" pitchFamily="49" charset="-128"/>
                <a:hlinkClick r:id="rId9"/>
              </a:rPr>
              <a:t>11-24/0053r0</a:t>
            </a:r>
            <a:r>
              <a:rPr lang="en-US" sz="1400" dirty="0">
                <a:latin typeface="Times New Roman" panose="02020603050405020304" pitchFamily="18" charset="0"/>
                <a:ea typeface="MS Mincho" panose="02020609040205080304" pitchFamily="49" charset="-128"/>
              </a:rPr>
              <a:t> (Yang)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b="1" dirty="0">
                <a:effectLst/>
                <a:latin typeface="Times New Roman" panose="02020603050405020304" pitchFamily="18" charset="0"/>
                <a:ea typeface="MS Mincho" panose="02020609040205080304" pitchFamily="49" charset="-128"/>
                <a:hlinkClick r:id="rId10"/>
              </a:rPr>
              <a:t>11-24/0049r0</a:t>
            </a:r>
            <a:r>
              <a:rPr lang="en-US" sz="14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66, 67, 200, 201, 279, 202, 280, 219, 109, 107, 35, 108, 112, 113, 55, 56, 220, 79, 71, 206, 36, 228,</a:t>
            </a:r>
            <a:r>
              <a:rPr lang="en-GB" sz="14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143, 146, 60, 76, 77, 147, 229, 145, 46, 150, 231, 151, 152, 153, 47, 245, 10, 245, 246, 156, 51, 283, 232, 148, 233, 159, 234, 207, 161, 166, 44, 237, 108, 163, 144</a:t>
            </a:r>
            <a:r>
              <a:rPr lang="en-US" sz="1400" dirty="0"/>
              <a:t>: </a:t>
            </a:r>
            <a:r>
              <a:rPr lang="en-US" sz="1400" dirty="0">
                <a:hlinkClick r:id="rId11"/>
              </a:rPr>
              <a:t>11-24/0048r8</a:t>
            </a:r>
            <a:r>
              <a:rPr lang="en-GB" sz="1400" b="0" dirty="0">
                <a:effectLst/>
                <a:latin typeface="Times New Roman" panose="02020603050405020304" pitchFamily="18" charset="0"/>
                <a:ea typeface="MS Mincho" panose="02020609040205080304" pitchFamily="49" charset="-128"/>
              </a:rPr>
              <a:t> </a:t>
            </a:r>
            <a:r>
              <a:rPr lang="en-US" sz="1400" dirty="0"/>
              <a:t>(Smith) – </a:t>
            </a:r>
            <a:r>
              <a:rPr lang="en-US" sz="14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2"/>
              </a:rPr>
              <a:t>11-24/0124r1</a:t>
            </a:r>
            <a:r>
              <a:rPr lang="en-GB" sz="1400" dirty="0">
                <a:effectLst/>
                <a:latin typeface="Times New Roman" panose="02020603050405020304" pitchFamily="18" charset="0"/>
                <a:ea typeface="Times New Roman" panose="02020603050405020304" pitchFamily="18" charset="0"/>
              </a:rPr>
              <a:t> (Hamilton)</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3"/>
              </a:rPr>
              <a:t>11-24/0135r0</a:t>
            </a:r>
            <a:r>
              <a:rPr lang="en-US" sz="1400" dirty="0"/>
              <a:t> (Mutgan)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802-11-Submission-16-9</Template>
  <TotalTime>92775</TotalTime>
  <Words>4415</Words>
  <Application>Microsoft Office PowerPoint</Application>
  <PresentationFormat>Widescreen</PresentationFormat>
  <Paragraphs>374</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623</cp:revision>
  <cp:lastPrinted>1601-01-01T00:00:00Z</cp:lastPrinted>
  <dcterms:created xsi:type="dcterms:W3CDTF">2021-01-26T19:12:38Z</dcterms:created>
  <dcterms:modified xsi:type="dcterms:W3CDTF">2024-01-17T05:47:36Z</dcterms:modified>
</cp:coreProperties>
</file>