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65" r:id="rId43"/>
    <p:sldId id="1036" r:id="rId44"/>
    <p:sldId id="1081" r:id="rId45"/>
    <p:sldId id="1082" r:id="rId46"/>
    <p:sldId id="1062" r:id="rId47"/>
    <p:sldId id="1030" r:id="rId48"/>
    <p:sldId id="1063" r:id="rId49"/>
    <p:sldId id="1064" r:id="rId50"/>
    <p:sldId id="1065" r:id="rId51"/>
    <p:sldId id="1066" r:id="rId52"/>
    <p:sldId id="1067" r:id="rId53"/>
    <p:sldId id="1068" r:id="rId54"/>
    <p:sldId id="1029" r:id="rId55"/>
    <p:sldId id="1038" r:id="rId56"/>
    <p:sldId id="356" r:id="rId57"/>
    <p:sldId id="1039" r:id="rId58"/>
    <p:sldId id="1069" r:id="rId59"/>
    <p:sldId id="997" r:id="rId60"/>
    <p:sldId id="362" r:id="rId61"/>
    <p:sldId id="1034" r:id="rId62"/>
    <p:sldId id="32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324" dt="2024-01-17T15:35:31.6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17T15:35:28.973" v="4144"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16T21:38:54.823" v="4084" actId="207"/>
        <pc:sldMkLst>
          <pc:docMk/>
          <pc:sldMk cId="2696761607" sldId="393"/>
        </pc:sldMkLst>
        <pc:graphicFrameChg chg="mod modGraphic">
          <ac:chgData name="Alfred Asterjadhi" userId="39de57b9-85c0-4fd1-aaac-8ca2b6560ad0" providerId="ADAL" clId="{2761FCC1-4A6E-4EF5-91BC-E3C73DA579E7}" dt="2024-01-16T21:38:54.823" v="4084"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14:56:01.170" v="2995" actId="6549"/>
        <pc:sldMkLst>
          <pc:docMk/>
          <pc:sldMk cId="3140364693" sldId="997"/>
        </pc:sldMkLst>
        <pc:spChg chg="mod">
          <ac:chgData name="Alfred Asterjadhi" userId="39de57b9-85c0-4fd1-aaac-8ca2b6560ad0" providerId="ADAL" clId="{2761FCC1-4A6E-4EF5-91BC-E3C73DA579E7}" dt="2024-01-15T14:56:01.170" v="2995"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5T02:22:26.610" v="2151" actId="20577"/>
        <pc:sldMkLst>
          <pc:docMk/>
          <pc:sldMk cId="3095361314" sldId="1029"/>
        </pc:sldMkLst>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6T03:50:41.777" v="3368"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6T03:50:41.777" v="3368"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5T02:52:04.075" v="2969" actId="20577"/>
        <pc:sldMkLst>
          <pc:docMk/>
          <pc:sldMk cId="3814028870" sldId="1039"/>
        </pc:sldMkLst>
        <pc:spChg chg="mod ord">
          <ac:chgData name="Alfred Asterjadhi" userId="39de57b9-85c0-4fd1-aaac-8ca2b6560ad0" providerId="ADAL" clId="{2761FCC1-4A6E-4EF5-91BC-E3C73DA579E7}" dt="2024-01-15T02:25:39.300" v="2244"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5T02:52:04.075" v="2969"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7T15:35:28.973" v="4144" actId="6549"/>
        <pc:sldMkLst>
          <pc:docMk/>
          <pc:sldMk cId="3828928684" sldId="1058"/>
        </pc:sldMkLst>
        <pc:graphicFrameChg chg="mod modGraphic">
          <ac:chgData name="Alfred Asterjadhi" userId="39de57b9-85c0-4fd1-aaac-8ca2b6560ad0" providerId="ADAL" clId="{2761FCC1-4A6E-4EF5-91BC-E3C73DA579E7}" dt="2024-01-17T15:35:28.973" v="4144" actId="6549"/>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6T21:40:56.132" v="4092" actId="20577"/>
        <pc:sldMkLst>
          <pc:docMk/>
          <pc:sldMk cId="1089014833" sldId="1059"/>
        </pc:sldMkLst>
        <pc:graphicFrameChg chg="mod modGraphic">
          <ac:chgData name="Alfred Asterjadhi" userId="39de57b9-85c0-4fd1-aaac-8ca2b6560ad0" providerId="ADAL" clId="{2761FCC1-4A6E-4EF5-91BC-E3C73DA579E7}" dt="2024-01-16T21:40:56.132" v="4092" actId="2057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6T21:37:12.848" v="4079" actId="207"/>
        <pc:sldMkLst>
          <pc:docMk/>
          <pc:sldMk cId="3832852367" sldId="1060"/>
        </pc:sldMkLst>
        <pc:graphicFrameChg chg="mod modGraphic">
          <ac:chgData name="Alfred Asterjadhi" userId="39de57b9-85c0-4fd1-aaac-8ca2b6560ad0" providerId="ADAL" clId="{2761FCC1-4A6E-4EF5-91BC-E3C73DA579E7}" dt="2024-01-16T21:37:12.848" v="4079"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6T21:41:53.401" v="4111" actId="207"/>
        <pc:sldMkLst>
          <pc:docMk/>
          <pc:sldMk cId="2528763118" sldId="1061"/>
        </pc:sldMkLst>
        <pc:graphicFrameChg chg="mod modGraphic">
          <ac:chgData name="Alfred Asterjadhi" userId="39de57b9-85c0-4fd1-aaac-8ca2b6560ad0" providerId="ADAL" clId="{2761FCC1-4A6E-4EF5-91BC-E3C73DA579E7}" dt="2024-01-16T21:41:53.401" v="4111"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6T21:28:48.804" v="4064" actId="13926"/>
        <pc:sldMkLst>
          <pc:docMk/>
          <pc:sldMk cId="4237730190" sldId="1063"/>
        </pc:sldMkLst>
        <pc:spChg chg="mod">
          <ac:chgData name="Alfred Asterjadhi" userId="39de57b9-85c0-4fd1-aaac-8ca2b6560ad0" providerId="ADAL" clId="{2761FCC1-4A6E-4EF5-91BC-E3C73DA579E7}" dt="2024-01-16T21:28:48.804" v="4064"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15T13:52:08.575" v="2981" actId="2057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5:01:47.586" v="411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5:01:47.586" v="411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6T21:28:56.465" v="4066" actId="13926"/>
        <pc:sldMkLst>
          <pc:docMk/>
          <pc:sldMk cId="3310225282" sldId="1065"/>
        </pc:sldMkLst>
        <pc:spChg chg="mod">
          <ac:chgData name="Alfred Asterjadhi" userId="39de57b9-85c0-4fd1-aaac-8ca2b6560ad0" providerId="ADAL" clId="{2761FCC1-4A6E-4EF5-91BC-E3C73DA579E7}" dt="2024-01-16T21:28:56.465" v="4066"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5:34:54.929" v="4142" actId="20577"/>
        <pc:sldMkLst>
          <pc:docMk/>
          <pc:sldMk cId="3289567463" sldId="1066"/>
        </pc:sldMkLst>
        <pc:spChg chg="mod">
          <ac:chgData name="Alfred Asterjadhi" userId="39de57b9-85c0-4fd1-aaac-8ca2b6560ad0" providerId="ADAL" clId="{2761FCC1-4A6E-4EF5-91BC-E3C73DA579E7}" dt="2024-01-16T21:28:59.070" v="4067"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5:34:54.929" v="4142" actId="2057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6T21:27:50.234" v="4062" actId="20577"/>
        <pc:sldMkLst>
          <pc:docMk/>
          <pc:sldMk cId="856501673" sldId="1067"/>
        </pc:sldMkLst>
        <pc:spChg chg="mod">
          <ac:chgData name="Alfred Asterjadhi" userId="39de57b9-85c0-4fd1-aaac-8ca2b6560ad0" providerId="ADAL" clId="{2761FCC1-4A6E-4EF5-91BC-E3C73DA579E7}" dt="2024-01-16T21:27:50.234" v="406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5T02:48:32.010" v="2924" actId="20577"/>
        <pc:sldMkLst>
          <pc:docMk/>
          <pc:sldMk cId="3051592254" sldId="1068"/>
        </pc:sldMkLst>
        <pc:spChg chg="mod">
          <ac:chgData name="Alfred Asterjadhi" userId="39de57b9-85c0-4fd1-aaac-8ca2b6560ad0" providerId="ADAL" clId="{2761FCC1-4A6E-4EF5-91BC-E3C73DA579E7}" dt="2024-01-15T02:48:32.010" v="2924" actId="2057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6T21:24:55.627" v="4003" actId="207"/>
        <pc:sldMkLst>
          <pc:docMk/>
          <pc:sldMk cId="1911178581" sldId="1070"/>
        </pc:sldMkLst>
        <pc:graphicFrameChg chg="mod modGraphic">
          <ac:chgData name="Alfred Asterjadhi" userId="39de57b9-85c0-4fd1-aaac-8ca2b6560ad0" providerId="ADAL" clId="{2761FCC1-4A6E-4EF5-91BC-E3C73DA579E7}" dt="2024-01-16T21:24:55.627" v="4003"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6T21:25:16.032" v="4009"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6T21:25:16.032" v="4009"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6T03:54:31.700" v="3409"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6T03:54:31.700" v="3409"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6T21:41:15.205" v="4106" actId="207"/>
        <pc:sldMkLst>
          <pc:docMk/>
          <pc:sldMk cId="170347333" sldId="1075"/>
        </pc:sldMkLst>
        <pc:graphicFrameChg chg="mod modGraphic">
          <ac:chgData name="Alfred Asterjadhi" userId="39de57b9-85c0-4fd1-aaac-8ca2b6560ad0" providerId="ADAL" clId="{2761FCC1-4A6E-4EF5-91BC-E3C73DA579E7}" dt="2024-01-16T21:41:15.205" v="410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4T16:15:01.025" v="1352"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4T16:15:01.025" v="1352"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6T13:01:56.131" v="3902" actId="2164"/>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6T13:01:56.131" v="3902" actId="2164"/>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MasterChg chg="modSp mod">
        <pc:chgData name="Alfred Asterjadhi" userId="39de57b9-85c0-4fd1-aaac-8ca2b6560ad0" providerId="ADAL" clId="{2761FCC1-4A6E-4EF5-91BC-E3C73DA579E7}" dt="2024-01-17T15:34:20.404" v="4141" actId="20577"/>
        <pc:sldMasterMkLst>
          <pc:docMk/>
          <pc:sldMasterMk cId="0" sldId="2147483648"/>
        </pc:sldMasterMkLst>
        <pc:spChg chg="mod">
          <ac:chgData name="Alfred Asterjadhi" userId="39de57b9-85c0-4fd1-aaac-8ca2b6560ad0" providerId="ADAL" clId="{2761FCC1-4A6E-4EF5-91BC-E3C73DA579E7}" dt="2024-01-17T15:34:20.404" v="4141"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7-01-00bn-seamless-roaming-for-11bn.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11" Type="http://schemas.openxmlformats.org/officeDocument/2006/relationships/hyperlink" Target="https://mentor.ieee.org/802.11/dcn/24/11-24-0050-00-00bn-coordinated-spatial-reuse-types.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42-00-00bn-thoughts-on-flexible-control-frame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41-01-00bn-dpwifi-matlab-validatio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980-02-00bn-coordinated-ap-assisted-medium-synchronization-recovery.pptx" TargetMode="External"/><Relationship Id="rId2" Type="http://schemas.openxmlformats.org/officeDocument/2006/relationships/hyperlink" Target="https://mentor.ieee.org/802.11/dcn/23/11-23-1868-02-00bn-coordinated-spatial-reus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981-03-00bn-multi-link-based-multi-ap-coordination-for-low-latency-traffic.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836-02-00bn-map-security-consideration.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2-00-00bn-coordinated-tdma-procedure.pptx" TargetMode="External"/><Relationship Id="rId11" Type="http://schemas.openxmlformats.org/officeDocument/2006/relationships/hyperlink" Target="https://mentor.ieee.org/802.11/dcn/23/11-23-1981-03-00bn-multi-link-based-multi-ap-coordination-for-low-latency-traffic.pptx" TargetMode="External"/><Relationship Id="rId5" Type="http://schemas.openxmlformats.org/officeDocument/2006/relationships/hyperlink" Target="https://mentor.ieee.org/802.11/dcn/23/11-23-1895-00-00bn-c-tdma-frame-sequence.pptx" TargetMode="External"/><Relationship Id="rId10" Type="http://schemas.openxmlformats.org/officeDocument/2006/relationships/hyperlink" Target="https://mentor.ieee.org/802.11/dcn/23/11-23-1980-02-00bn-coordinated-ap-assisted-medium-synchronization-recovery.pptx" TargetMode="External"/><Relationship Id="rId4" Type="http://schemas.openxmlformats.org/officeDocument/2006/relationships/hyperlink" Target="https://mentor.ieee.org/802.11/dcn/23/11-23-2186-00-00bn-map-coordination-for-dfs-channel.pptx" TargetMode="External"/><Relationship Id="rId9" Type="http://schemas.openxmlformats.org/officeDocument/2006/relationships/hyperlink" Target="https://mentor.ieee.org/802.11/dcn/23/11-23-1837-01-00bn-map-group-set-up-operation-discuss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2029-01-00bn-overview-of-enterprise-policy-and-goals.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0-00-00bn-a-non-collocated-ap-mld-framework-further-discussion.pptx" TargetMode="External"/><Relationship Id="rId5" Type="http://schemas.openxmlformats.org/officeDocument/2006/relationships/hyperlink" Target="https://mentor.ieee.org/802.11/dcn/23/11-23-1898-00-00bn-signaling-details-for-non-colocated-ap-mld.pptx" TargetMode="External"/><Relationship Id="rId4" Type="http://schemas.openxmlformats.org/officeDocument/2006/relationships/hyperlink" Target="https://mentor.ieee.org/802.11/dcn/23/11-23-2212-01-00bn-r-twt-protection-in-11bn.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971-00-00bn-further-thoughts-on-seamless-roaming.pptx" TargetMode="External"/><Relationship Id="rId3" Type="http://schemas.openxmlformats.org/officeDocument/2006/relationships/hyperlink" Target="https://mentor.ieee.org/802.11/dcn/23/11-23-1914-01-00bn-enhanced-security-considerations-in-uhr.pptx" TargetMode="External"/><Relationship Id="rId7" Type="http://schemas.openxmlformats.org/officeDocument/2006/relationships/hyperlink" Target="https://mentor.ieee.org/802.11/dcn/23/11-23-1937-00-00bn-smooth-roaming-follow-up-1.pptx" TargetMode="External"/><Relationship Id="rId2" Type="http://schemas.openxmlformats.org/officeDocument/2006/relationships/hyperlink" Target="https://mentor.ieee.org/802.11/dcn/23/11-23-1908-00-00bn-seamless-roaming-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7-01-00bn-seamless-roaming-for-11bn.pptx" TargetMode="External"/><Relationship Id="rId5" Type="http://schemas.openxmlformats.org/officeDocument/2006/relationships/hyperlink" Target="https://mentor.ieee.org/802.11/dcn/23/11-23-1897-00-00bn-thoughts-on-improving-roaming-under-existing-architecture.pptx" TargetMode="External"/><Relationship Id="rId4" Type="http://schemas.openxmlformats.org/officeDocument/2006/relationships/hyperlink" Target="https://mentor.ieee.org/802.11/dcn/23/11-23-1884-00-00bn-seamless-roaming.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7" Type="http://schemas.openxmlformats.org/officeDocument/2006/relationships/hyperlink" Target="https://mentor.ieee.org/802.11/dcn/24/11-24-0041-01-00bn-dpwifi-matlab-validatio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25-00-00bn-phy-modifications-for-high-mobility-stas.pptx" TargetMode="Externa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976-00-00bn-uhr-seamless-roaming-for-multi-link-devi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57-00-00bn-seamless-roaming-within-a-mobility-domai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3/11-23-2022-00-00bn-r-twt-for-multi-ap-follow-up.pptx" TargetMode="External"/><Relationship Id="rId3" Type="http://schemas.openxmlformats.org/officeDocument/2006/relationships/hyperlink" Target="https://mentor.ieee.org/802.11/dcn/23/11-23-2029-01-00bn-overview-of-enterprise-policy-and-goals.pptx" TargetMode="External"/><Relationship Id="rId7" Type="http://schemas.openxmlformats.org/officeDocument/2006/relationships/hyperlink" Target="https://mentor.ieee.org/802.11/dcn/23/11-23-1962-00-00bn-gain-analysis-for-coordinated-ap-transmissions.pptx" TargetMode="External"/><Relationship Id="rId2" Type="http://schemas.openxmlformats.org/officeDocument/2006/relationships/hyperlink" Target="https://mentor.ieee.org/802.11/dcn/23/11-23-1930-00-00bn-a-non-collocated-ap-mld-framework-further-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29-00-00bn-peer-to-peer-p2p-resource-management.pptx" TargetMode="External"/><Relationship Id="rId4" Type="http://schemas.openxmlformats.org/officeDocument/2006/relationships/hyperlink" Target="https://mentor.ieee.org/802.11/dcn/23/11-23-1916-00-00bn-r-twt-coordination-in-multi-bss.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1868-02-00bn-coordinated-spatial-reuse-design.pptx" TargetMode="External"/><Relationship Id="rId2" Type="http://schemas.openxmlformats.org/officeDocument/2006/relationships/hyperlink" Target="https://mentor.ieee.org/802.11/dcn/23/11-23-1917-00-00bn-coordinated-spatial-reuse.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50-00-00bn-coordinated-spatial-reuse-type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354506"/>
              </p:ext>
            </p:extLst>
          </p:nvPr>
        </p:nvGraphicFramePr>
        <p:xfrm>
          <a:off x="851217" y="1587465"/>
          <a:ext cx="7736268" cy="36078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1834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Criticality Use Cases and Requirements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Iñaki Val Beitia</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1873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Post-FCS MAC Padding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Sindhu Verma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Padding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1875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Power save proposal for non-AP/mobile-AP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Shubhodeep Adhikari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1885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End-to-end QoS with SCS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Duncan Ho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QoS</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1887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Coordinated Medium Access for Multi-AP Deployments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Giovanni </a:t>
                      </a:r>
                      <a:r>
                        <a:rPr lang="en-GB" sz="1000" kern="1200" dirty="0" err="1">
                          <a:solidFill>
                            <a:srgbClr val="00B050"/>
                          </a:solidFill>
                          <a:effectLst/>
                          <a:latin typeface="+mn-lt"/>
                          <a:ea typeface="MS Gothic" panose="020B0609070205080204" pitchFamily="49" charset="-128"/>
                        </a:rPr>
                        <a:t>Chisci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MAP-CMA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23/1895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9284386"/>
              </p:ext>
            </p:extLst>
          </p:nvPr>
        </p:nvGraphicFramePr>
        <p:xfrm>
          <a:off x="851217" y="1587465"/>
          <a:ext cx="7736268" cy="34639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1898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Signaling</a:t>
                      </a:r>
                      <a:r>
                        <a:rPr lang="en-GB" sz="1000" kern="1200" dirty="0">
                          <a:solidFill>
                            <a:srgbClr val="00B050"/>
                          </a:solidFill>
                          <a:effectLst/>
                          <a:latin typeface="+mn-lt"/>
                          <a:ea typeface="MS Gothic" panose="020B0609070205080204" pitchFamily="49" charset="-128"/>
                        </a:rPr>
                        <a:t>-details-for-non-</a:t>
                      </a:r>
                      <a:r>
                        <a:rPr lang="en-GB" sz="1000" kern="1200" dirty="0" err="1">
                          <a:solidFill>
                            <a:srgbClr val="00B050"/>
                          </a:solidFill>
                          <a:effectLst/>
                          <a:latin typeface="+mn-lt"/>
                          <a:ea typeface="MS Gothic" panose="020B0609070205080204" pitchFamily="49" charset="-128"/>
                        </a:rPr>
                        <a:t>colocated</a:t>
                      </a:r>
                      <a:r>
                        <a:rPr lang="en-GB" sz="1000" kern="1200" dirty="0">
                          <a:solidFill>
                            <a:srgbClr val="00B050"/>
                          </a:solidFill>
                          <a:effectLst/>
                          <a:latin typeface="+mn-lt"/>
                          <a:ea typeface="MS Gothic" panose="020B0609070205080204" pitchFamily="49" charset="-128"/>
                        </a:rPr>
                        <a:t>-ap-</a:t>
                      </a:r>
                      <a:r>
                        <a:rPr lang="en-GB" sz="1000" kern="1200" dirty="0" err="1">
                          <a:solidFill>
                            <a:srgbClr val="00B050"/>
                          </a:solidFill>
                          <a:effectLst/>
                          <a:latin typeface="+mn-lt"/>
                          <a:ea typeface="MS Gothic" panose="020B0609070205080204" pitchFamily="49" charset="-128"/>
                        </a:rPr>
                        <a:t>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Guogang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NC-AP MLD</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Coordinated TDMA Procedure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GeonHwan</a:t>
                      </a:r>
                      <a:r>
                        <a:rPr lang="en-GB" sz="1000" kern="1200" dirty="0">
                          <a:solidFill>
                            <a:srgbClr val="00B050"/>
                          </a:solidFill>
                          <a:effectLst/>
                          <a:latin typeface="+mn-lt"/>
                          <a:ea typeface="MS Gothic" panose="020B0609070205080204" pitchFamily="49" charset="-128"/>
                        </a:rPr>
                        <a:t> Kim</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1919</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dRU Proposal</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Eunsung Park</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1839866"/>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1922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Multi-Link-SM-Power-Save-Mode</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Jason Yuchen Guo</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Junghoon Suh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1930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 non-collocated AP MLD framework further discussion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Jay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NC-AP 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1936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AP MLD power save follow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Liwen Chu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10124129"/>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1430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1958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QoS Proxy for XR Use Cases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Guoqing Li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QoS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Yunbo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01056418"/>
              </p:ext>
            </p:extLst>
          </p:nvPr>
        </p:nvGraphicFramePr>
        <p:xfrm>
          <a:off x="851217" y="1587465"/>
          <a:ext cx="7736268" cy="341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9906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1965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Dynamic power </a:t>
                      </a:r>
                      <a:r>
                        <a:rPr lang="en-GB" sz="1000" kern="1200" dirty="0" err="1">
                          <a:solidFill>
                            <a:srgbClr val="00B050"/>
                          </a:solidFill>
                          <a:effectLst/>
                          <a:latin typeface="+mn-lt"/>
                          <a:ea typeface="MS Gothic" panose="020B0609070205080204" pitchFamily="49" charset="-128"/>
                        </a:rPr>
                        <a:t>save_follow</a:t>
                      </a:r>
                      <a:r>
                        <a:rPr lang="en-GB" sz="1000" kern="1200" dirty="0">
                          <a:solidFill>
                            <a:srgbClr val="00B050"/>
                          </a:solidFill>
                          <a:effectLst/>
                          <a:latin typeface="+mn-lt"/>
                          <a:ea typeface="MS Gothic" panose="020B0609070205080204" pitchFamily="49" charset="-128"/>
                        </a:rPr>
                        <a:t>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George Cherian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Discussion on UHR enhanced channel access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Yanchun Li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Ran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1988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Level Thoughts on DRU Design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Lin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7360594"/>
              </p:ext>
            </p:extLst>
          </p:nvPr>
        </p:nvGraphicFramePr>
        <p:xfrm>
          <a:off x="851217" y="1587465"/>
          <a:ext cx="7736268" cy="325467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2003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Client power save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Cariou, Laurent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2020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High Level Perspective on Distributed Tone RU for 11bn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2021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Principle and Methodology for dRU Tone Plan Design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1435142"/>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2031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Data Tones Grouping in Tone-Distributed RUs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 Mahmoud Kamel</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8028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3934248"/>
              </p:ext>
            </p:extLst>
          </p:nvPr>
        </p:nvGraphicFramePr>
        <p:xfrm>
          <a:off x="851217" y="1587465"/>
          <a:ext cx="7736268" cy="21797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23/2186</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2200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Distribution bandwidth of 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Ross Jian Yu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23/2212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54718962"/>
              </p:ext>
            </p:extLst>
          </p:nvPr>
        </p:nvGraphicFramePr>
        <p:xfrm>
          <a:off x="851217" y="1587465"/>
          <a:ext cx="7736272" cy="399865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602">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6">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24/0014</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Further Thoughts on </a:t>
                      </a:r>
                      <a:r>
                        <a:rPr lang="en-US" sz="1000" b="0" i="0" u="none" strike="noStrike" dirty="0" err="1">
                          <a:solidFill>
                            <a:srgbClr val="00B050"/>
                          </a:solidFill>
                          <a:effectLst/>
                          <a:latin typeface="+mn-lt"/>
                        </a:rPr>
                        <a:t>dRU</a:t>
                      </a:r>
                      <a:endParaRPr lang="en-US" sz="1000" b="0" i="0" u="none" strike="noStrike" dirty="0">
                        <a:solidFill>
                          <a:srgbClr val="00B050"/>
                        </a:solidFill>
                        <a:effectLst/>
                        <a:latin typeface="+mn-lt"/>
                      </a:endParaRPr>
                    </a:p>
                  </a:txBody>
                  <a:tcPr marL="9525" marR="9525" marT="9525" marB="0" anchor="b"/>
                </a:tc>
                <a:tc>
                  <a:txBody>
                    <a:bodyPr/>
                    <a:lstStyle/>
                    <a:p>
                      <a:pPr algn="ctr" rtl="0" fontAlgn="b"/>
                      <a:r>
                        <a:rPr lang="en-US" sz="1000" b="0" i="0" u="none" strike="noStrike" dirty="0">
                          <a:solidFill>
                            <a:srgbClr val="00B050"/>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DRU</a:t>
                      </a:r>
                    </a:p>
                  </a:txBody>
                  <a:tcPr marL="9525" marR="9525" marT="9525" marB="0" anchor="ctr"/>
                </a:tc>
                <a:tc>
                  <a:txBody>
                    <a:bodyPr/>
                    <a:lstStyle/>
                    <a:p>
                      <a:pPr algn="ctr" rtl="0" fontAlgn="ctr"/>
                      <a:r>
                        <a:rPr lang="en-GB" sz="1000" kern="1200" dirty="0">
                          <a:solidFill>
                            <a:srgbClr val="00B050"/>
                          </a:solidFill>
                          <a:effectLst/>
                          <a:latin typeface="+mn-lt"/>
                          <a:ea typeface="Times New Roman" panose="02020603050405020304" pitchFamily="18" charset="0"/>
                        </a:rPr>
                        <a:t>PHY</a:t>
                      </a: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24/0025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modifications for high-mobility STAs</a:t>
                      </a:r>
                    </a:p>
                  </a:txBody>
                  <a:tcPr marL="9525" marR="9525" marT="9525" marB="0" anchor="b"/>
                </a:tc>
                <a:tc>
                  <a:txBody>
                    <a:bodyPr/>
                    <a:lstStyle/>
                    <a:p>
                      <a:pPr algn="ctr" rtl="0" fontAlgn="b"/>
                      <a:r>
                        <a:rPr lang="en-US" sz="1000" b="0" i="0" u="none" strike="noStrike" dirty="0" err="1">
                          <a:solidFill>
                            <a:schemeClr val="tx1"/>
                          </a:solidFill>
                          <a:effectLst/>
                          <a:latin typeface="+mn-lt"/>
                        </a:rPr>
                        <a:t>Azin</a:t>
                      </a:r>
                      <a:r>
                        <a:rPr lang="en-US" sz="1000" b="0" i="0" u="none" strike="noStrike" dirty="0">
                          <a:solidFill>
                            <a:schemeClr val="tx1"/>
                          </a:solidFill>
                          <a:effectLst/>
                          <a:latin typeface="+mn-lt"/>
                        </a:rPr>
                        <a:t> </a:t>
                      </a:r>
                      <a:r>
                        <a:rPr lang="en-US" sz="1000" b="0" i="0" u="none" strike="noStrike" dirty="0" err="1">
                          <a:solidFill>
                            <a:schemeClr val="tx1"/>
                          </a:solidFill>
                          <a:effectLst/>
                          <a:latin typeface="+mn-lt"/>
                        </a:rPr>
                        <a:t>Neishaboori</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Pilot Tones</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47990209"/>
                  </a:ext>
                </a:extLst>
              </a:tr>
              <a:tr h="304707">
                <a:tc>
                  <a:txBody>
                    <a:bodyPr/>
                    <a:lstStyle/>
                    <a:p>
                      <a:pPr algn="ctr" rtl="0" fontAlgn="b"/>
                      <a:r>
                        <a:rPr lang="en-US" sz="1000" b="0" i="0" u="none" strike="noStrike" dirty="0">
                          <a:solidFill>
                            <a:schemeClr val="tx1"/>
                          </a:solidFill>
                          <a:effectLst/>
                          <a:latin typeface="+mn-lt"/>
                          <a:hlinkClick r:id="rId8"/>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9"/>
                        </a:rPr>
                        <a:t>24/41r0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err="1">
                          <a:solidFill>
                            <a:schemeClr val="tx1"/>
                          </a:solidFill>
                          <a:effectLst/>
                          <a:latin typeface="+mn-lt"/>
                        </a:rPr>
                        <a:t>DPWiFi</a:t>
                      </a:r>
                      <a:r>
                        <a:rPr lang="en-US" sz="1000" b="0" i="0" u="none" strike="noStrike" dirty="0">
                          <a:solidFill>
                            <a:schemeClr val="tx1"/>
                          </a:solidFill>
                          <a:effectLst/>
                          <a:latin typeface="+mn-lt"/>
                        </a:rPr>
                        <a:t> MATLAB Validation</a:t>
                      </a:r>
                    </a:p>
                  </a:txBody>
                  <a:tcPr marL="9525" marR="9525" marT="9525" marB="0" anchor="b"/>
                </a:tc>
                <a:tc>
                  <a:txBody>
                    <a:bodyPr/>
                    <a:lstStyle/>
                    <a:p>
                      <a:pPr algn="ctr" rtl="0" fontAlgn="b"/>
                      <a:r>
                        <a:rPr lang="en-US" sz="1000" b="0" i="0" u="none" strike="noStrike" dirty="0">
                          <a:solidFill>
                            <a:schemeClr val="tx1"/>
                          </a:solidFill>
                          <a:effectLst/>
                          <a:latin typeface="+mn-lt"/>
                        </a:rPr>
                        <a:t>Carlos Rios</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MIMO</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973486371"/>
                  </a:ext>
                </a:extLst>
              </a:tr>
              <a:tr h="278505">
                <a:tc>
                  <a:txBody>
                    <a:bodyPr/>
                    <a:lstStyle/>
                    <a:p>
                      <a:pPr algn="ctr" rtl="0" fontAlgn="b"/>
                      <a:r>
                        <a:rPr lang="en-US" sz="1000" b="0" i="0" u="none" strike="noStrike" dirty="0">
                          <a:solidFill>
                            <a:srgbClr val="FF0000"/>
                          </a:solidFill>
                          <a:effectLst/>
                          <a:latin typeface="+mn-lt"/>
                          <a:hlinkClick r:id="rId10"/>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11"/>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2"/>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126516"/>
              </p:ext>
            </p:extLst>
          </p:nvPr>
        </p:nvGraphicFramePr>
        <p:xfrm>
          <a:off x="851217" y="1587465"/>
          <a:ext cx="7736268" cy="31893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algn="ctr"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728537755"/>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6600898"/>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779529554"/>
                  </a:ext>
                </a:extLst>
              </a:tr>
              <a:tr h="304707">
                <a:tc>
                  <a:txBody>
                    <a:bodyPr/>
                    <a:lstStyle/>
                    <a:p>
                      <a:pPr algn="ctr" fontAlgn="b"/>
                      <a:endParaRPr lang="en-US" sz="1000" b="0" i="0" u="none" strike="noStrike" dirty="0">
                        <a:solidFill>
                          <a:srgbClr val="FF0000"/>
                        </a:solidFill>
                        <a:effectLst/>
                        <a:latin typeface="+mn-lt"/>
                      </a:endParaRPr>
                    </a:p>
                  </a:txBody>
                  <a:tcPr marL="9525" marR="9525" marT="9525" marB="0" anchor="b"/>
                </a:tc>
                <a:tc>
                  <a:txBody>
                    <a:bodyPr/>
                    <a:lstStyle/>
                    <a:p>
                      <a:pPr algn="l"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88605471"/>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4178851"/>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23/1836</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MAP security consideration</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MS Gothic" panose="020B0609070205080204" pitchFamily="49" charset="-128"/>
                        </a:rPr>
                        <a:t>Deferred 1 SP</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MAP-Security</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23/1837</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FF0000"/>
                          </a:solidFill>
                          <a:effectLst/>
                          <a:latin typeface="+mn-lt"/>
                          <a:ea typeface="MS Gothic" panose="020B0609070205080204" pitchFamily="49" charset="-128"/>
                        </a:rPr>
                        <a:t>MAP group set-up operation discussion</a:t>
                      </a:r>
                      <a:endParaRPr lang="en-US" sz="100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mn-lt"/>
                          <a:ea typeface="MS Gothic" panose="020B0609070205080204" pitchFamily="49" charset="-128"/>
                        </a:rPr>
                        <a:t>Deferred 1 SP</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MAP-Grouping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6020546"/>
              </p:ext>
            </p:extLst>
          </p:nvPr>
        </p:nvGraphicFramePr>
        <p:xfrm>
          <a:off x="851217" y="1587465"/>
          <a:ext cx="7736268" cy="1458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dirty="0">
                          <a:solidFill>
                            <a:schemeClr val="tx1"/>
                          </a:solidFill>
                          <a:effectLst/>
                          <a:latin typeface="+mn-lt"/>
                          <a:hlinkClick r:id="rId2"/>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FF0000"/>
                          </a:solidFill>
                          <a:effectLst/>
                          <a:latin typeface="+mn-lt"/>
                          <a:hlinkClick r:id="rId3">
                            <a:extLst>
                              <a:ext uri="{A12FA001-AC4F-418D-AE19-62706E023703}">
                                <ahyp:hlinkClr xmlns:ahyp="http://schemas.microsoft.com/office/drawing/2018/hyperlinkcolor" val="tx"/>
                              </a:ext>
                            </a:extLst>
                          </a:hlinkClick>
                        </a:rPr>
                        <a:t>23/1980</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rgbClr val="FF0000"/>
                          </a:solidFill>
                          <a:effectLst/>
                          <a:latin typeface="+mn-lt"/>
                          <a:hlinkClick r:id="rId4">
                            <a:extLst>
                              <a:ext uri="{A12FA001-AC4F-418D-AE19-62706E023703}">
                                <ahyp:hlinkClr xmlns:ahyp="http://schemas.microsoft.com/office/drawing/2018/hyperlinkcolor" val="tx"/>
                              </a:ext>
                            </a:extLst>
                          </a:hlinkClick>
                        </a:rPr>
                        <a:t>23/1981</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96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Yusuke </a:t>
            </a:r>
            <a:r>
              <a:rPr lang="en-US" sz="1800" dirty="0" err="1"/>
              <a:t>Asai</a:t>
            </a:r>
            <a:r>
              <a:rPr lang="en-US" sz="1800" dirty="0"/>
              <a:t>			Second: </a:t>
            </a:r>
            <a:r>
              <a:rPr lang="en-US" sz="1800" dirty="0" err="1"/>
              <a:t>Yanchun</a:t>
            </a:r>
            <a:r>
              <a:rPr lang="en-US" sz="1800" dirty="0"/>
              <a:t> Li</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400050">
              <a:buFont typeface="Arial" panose="020B0604020202020204" pitchFamily="34" charset="0"/>
              <a:buChar char="•"/>
            </a:pPr>
            <a:endParaRPr lang="en-US" dirty="0"/>
          </a:p>
          <a:p>
            <a:pPr marL="400050">
              <a:buFont typeface="Arial" panose="020B0604020202020204" pitchFamily="34" charset="0"/>
              <a:buChar char="•"/>
            </a:pPr>
            <a:r>
              <a:rPr lang="en-US" dirty="0"/>
              <a:t>Nomination window is closed.</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23/1887</a:t>
            </a:r>
            <a:r>
              <a:rPr lang="en-US" sz="1400" b="0" dirty="0">
                <a:solidFill>
                  <a:srgbClr val="00B050"/>
                </a:solidFill>
              </a:rPr>
              <a:t> Coordinated Medium Access for Multi-AP Deployments 	Giovanni </a:t>
            </a:r>
            <a:r>
              <a:rPr lang="en-US" sz="1400" b="0" dirty="0" err="1">
                <a:solidFill>
                  <a:srgbClr val="00B050"/>
                </a:solidFill>
              </a:rPr>
              <a:t>Chisci</a:t>
            </a:r>
            <a:endParaRPr lang="en-US" sz="1400" b="0" dirty="0">
              <a:solidFill>
                <a:srgbClr val="00B050"/>
              </a:solidFill>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23/1973</a:t>
            </a:r>
            <a:r>
              <a:rPr lang="en-US" sz="1400" b="0" dirty="0">
                <a:solidFill>
                  <a:srgbClr val="00B050"/>
                </a:solidFill>
              </a:rPr>
              <a:t> Discussion on UHR enhanced channel access 			</a:t>
            </a:r>
            <a:r>
              <a:rPr lang="en-US" sz="1400" b="0" dirty="0" err="1">
                <a:solidFill>
                  <a:srgbClr val="00B050"/>
                </a:solidFill>
              </a:rPr>
              <a:t>Yanchun</a:t>
            </a:r>
            <a:r>
              <a:rPr lang="en-US" sz="1400" b="0" dirty="0">
                <a:solidFill>
                  <a:srgbClr val="00B050"/>
                </a:solidFill>
              </a:rPr>
              <a:t> Li</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23/2186</a:t>
            </a:r>
            <a:r>
              <a:rPr lang="en-US" sz="1400" b="0" dirty="0">
                <a:solidFill>
                  <a:srgbClr val="00B050"/>
                </a:solidFill>
              </a:rPr>
              <a:t>  MAP coordination for DFS channel 				Jay Yang</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a:t>
            </a:r>
            <a:endParaRPr lang="en-US" sz="1400" dirty="0">
              <a:solidFill>
                <a:srgbClr val="00B050"/>
              </a:solidFill>
            </a:endParaRPr>
          </a:p>
          <a:p>
            <a:pPr>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23/1912</a:t>
            </a:r>
            <a:r>
              <a:rPr lang="en-US" sz="1400" dirty="0">
                <a:solidFill>
                  <a:schemeClr val="bg1">
                    <a:lumMod val="65000"/>
                  </a:schemeClr>
                </a:solidFill>
              </a:rPr>
              <a:t> </a:t>
            </a:r>
            <a:r>
              <a:rPr lang="en-US" sz="1400" b="0" i="0" u="none" strike="noStrike" dirty="0">
                <a:solidFill>
                  <a:schemeClr val="bg1">
                    <a:lumMod val="65000"/>
                  </a:schemeClr>
                </a:solidFill>
                <a:effectLst/>
              </a:rPr>
              <a:t>Coordinated TDMA Procedure</a:t>
            </a:r>
            <a:r>
              <a:rPr lang="en-US" sz="1400" dirty="0">
                <a:solidFill>
                  <a:schemeClr val="bg1">
                    <a:lumMod val="65000"/>
                  </a:schemeClr>
                </a:solidFill>
              </a:rPr>
              <a:t> 					</a:t>
            </a:r>
            <a:r>
              <a:rPr lang="en-US" sz="1400" b="0" i="0" u="none" strike="noStrike" dirty="0" err="1">
                <a:solidFill>
                  <a:schemeClr val="bg1">
                    <a:lumMod val="65000"/>
                  </a:schemeClr>
                </a:solidFill>
                <a:effectLst/>
              </a:rPr>
              <a:t>GeonHwan</a:t>
            </a:r>
            <a:r>
              <a:rPr lang="en-US" sz="1400" b="0" i="0" u="none" strike="noStrike" dirty="0">
                <a:solidFill>
                  <a:schemeClr val="bg1">
                    <a:lumMod val="65000"/>
                  </a:schemeClr>
                </a:solidFill>
                <a:effectLst/>
              </a:rPr>
              <a:t> Kim</a:t>
            </a:r>
          </a:p>
          <a:p>
            <a:pPr>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23/2212</a:t>
            </a:r>
            <a:r>
              <a:rPr lang="en-US" sz="1400" b="0" i="0" u="none" strike="noStrike" kern="1200" dirty="0">
                <a:solidFill>
                  <a:schemeClr val="bg1">
                    <a:lumMod val="65000"/>
                  </a:schemeClr>
                </a:solidFill>
                <a:effectLst/>
                <a:ea typeface="Times New Roman" panose="02020603050405020304" pitchFamily="18" charset="0"/>
              </a:rPr>
              <a:t> R-TWT-protection-in-11bn 						</a:t>
            </a:r>
            <a:r>
              <a:rPr lang="en-US" sz="1400" b="0" i="0" u="none" strike="noStrike" kern="1200" dirty="0" err="1">
                <a:solidFill>
                  <a:schemeClr val="bg1">
                    <a:lumMod val="65000"/>
                  </a:schemeClr>
                </a:solidFill>
                <a:effectLst/>
                <a:ea typeface="Times New Roman" panose="02020603050405020304" pitchFamily="18" charset="0"/>
              </a:rPr>
              <a:t>Xiangxin</a:t>
            </a:r>
            <a:r>
              <a:rPr lang="en-US" sz="1400" b="0" i="0" u="none" strike="noStrike" kern="1200" dirty="0">
                <a:solidFill>
                  <a:schemeClr val="bg1">
                    <a:lumMod val="65000"/>
                  </a:schemeClr>
                </a:solidFill>
                <a:effectLst/>
                <a:ea typeface="Times New Roman" panose="02020603050405020304" pitchFamily="18" charset="0"/>
              </a:rPr>
              <a:t> Gu</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23/1836</a:t>
            </a:r>
            <a:r>
              <a:rPr lang="en-GB" sz="1400" b="0" i="0" u="none" strike="sngStrike" kern="1200" dirty="0">
                <a:solidFill>
                  <a:srgbClr val="FF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23/1837</a:t>
            </a:r>
            <a:r>
              <a:rPr lang="en-GB" sz="1400" b="0" i="0" u="none" strike="sngStrike" kern="1200" dirty="0">
                <a:solidFill>
                  <a:srgbClr val="FF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23/1980</a:t>
            </a:r>
            <a:r>
              <a:rPr lang="en-US" sz="1400" b="0" i="0" u="none" strike="sngStrike" kern="1200" dirty="0">
                <a:solidFill>
                  <a:srgbClr val="FF0000"/>
                </a:solidFill>
                <a:effectLst/>
                <a:ea typeface="MS Gothic" panose="020B0609070205080204" pitchFamily="49" charset="-128"/>
              </a:rPr>
              <a:t> Coordinated AP-assisted Med. Synch. Rec.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23/1981</a:t>
            </a:r>
            <a:r>
              <a:rPr lang="en-US" sz="1400" b="0" i="0" u="none" strike="sngStrike" kern="1200" dirty="0">
                <a:solidFill>
                  <a:srgbClr val="FF0000"/>
                </a:solidFill>
                <a:effectLst/>
                <a:ea typeface="MS Gothic" panose="020B0609070205080204" pitchFamily="49" charset="-128"/>
              </a:rPr>
              <a:t> ML based Multi-AP Coord. for Low-Lat. Traffic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dirty="0">
              <a:solidFill>
                <a:srgbClr val="FF0000"/>
              </a:solidFill>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Dongguk Lim, Sigurd </a:t>
            </a:r>
            <a:r>
              <a:rPr lang="en-US" dirty="0" err="1"/>
              <a:t>Schelstraete</a:t>
            </a:r>
            <a:r>
              <a:rPr lang="en-US" dirty="0"/>
              <a:t>, </a:t>
            </a:r>
            <a:r>
              <a:rPr lang="en-US" dirty="0" err="1"/>
              <a:t>Tianyu</a:t>
            </a:r>
            <a:r>
              <a:rPr lang="en-US" dirty="0"/>
              <a:t> Wu</a:t>
            </a:r>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457200" lvl="1" indent="0"/>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1200150" lvl="2" indent="-342900">
              <a:buFont typeface="Arial" panose="020B0604020202020204" pitchFamily="34" charset="0"/>
              <a:buChar char="•"/>
            </a:pPr>
            <a:r>
              <a:rPr lang="en-US" sz="1800" dirty="0"/>
              <a:t>Dongguk Lim, Sigurd </a:t>
            </a:r>
            <a:r>
              <a:rPr lang="en-US" sz="1800" dirty="0" err="1"/>
              <a:t>Schelstraete</a:t>
            </a:r>
            <a:r>
              <a:rPr lang="en-US" sz="1800" dirty="0"/>
              <a:t>, </a:t>
            </a:r>
            <a:r>
              <a:rPr lang="en-US" sz="1800" dirty="0" err="1"/>
              <a:t>Tianyu</a:t>
            </a:r>
            <a:r>
              <a:rPr lang="en-US" sz="1800" dirty="0"/>
              <a:t> Wu</a:t>
            </a:r>
            <a:endParaRPr lang="en-US" sz="1600" dirty="0"/>
          </a:p>
          <a:p>
            <a:pPr marL="800100" lvl="1" indent="-342900">
              <a:buFont typeface="Arial" panose="020B0604020202020204" pitchFamily="34" charset="0"/>
              <a:buChar char="•"/>
            </a:pPr>
            <a:r>
              <a:rPr lang="en-US" sz="1800" dirty="0"/>
              <a:t>MAC ad-hoc chairs:</a:t>
            </a:r>
          </a:p>
          <a:p>
            <a:pPr marL="1200150" lvl="2"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857250" lvl="2" indent="0"/>
            <a:endParaRPr lang="en-US" dirty="0"/>
          </a:p>
          <a:p>
            <a:pPr marL="0" indent="0"/>
            <a:r>
              <a:rPr lang="en-US" sz="2000" dirty="0"/>
              <a:t>Move: Sean Coffey			Second: Abhishek Patil</a:t>
            </a:r>
          </a:p>
          <a:p>
            <a:pPr marL="0" indent="0"/>
            <a:r>
              <a:rPr lang="en-US" sz="2000" dirty="0"/>
              <a:t>Discussion: None.</a:t>
            </a:r>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 [Q&amp;A]</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23/1912</a:t>
            </a:r>
            <a:r>
              <a:rPr lang="en-US" sz="1400" dirty="0">
                <a:solidFill>
                  <a:srgbClr val="00B050"/>
                </a:solidFill>
              </a:rPr>
              <a:t> </a:t>
            </a:r>
            <a:r>
              <a:rPr lang="en-US" sz="1400" b="0" i="0" u="none" strike="noStrike" dirty="0">
                <a:solidFill>
                  <a:srgbClr val="00B050"/>
                </a:solidFill>
                <a:effectLst/>
              </a:rPr>
              <a:t>Coordinated TDMA Procedure</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endParaRPr lang="en-US" sz="1400" dirty="0">
              <a:solidFill>
                <a:srgbClr val="00B050"/>
              </a:solidFill>
            </a:endParaRPr>
          </a:p>
          <a:p>
            <a:pPr>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23/2212</a:t>
            </a:r>
            <a:r>
              <a:rPr lang="en-US" sz="1400" b="0" i="0" u="none" strike="noStrike" kern="1200" dirty="0">
                <a:solidFill>
                  <a:srgbClr val="00B050"/>
                </a:solidFill>
                <a:effectLst/>
                <a:ea typeface="Times New Roman" panose="02020603050405020304" pitchFamily="18" charset="0"/>
              </a:rPr>
              <a:t> R-TWT-protection-in-11bn 						</a:t>
            </a:r>
            <a:r>
              <a:rPr lang="en-US" sz="1400" b="0" i="0" u="none" strike="noStrike" kern="1200" dirty="0" err="1">
                <a:solidFill>
                  <a:srgbClr val="00B050"/>
                </a:solidFill>
                <a:effectLst/>
                <a:ea typeface="Times New Roman" panose="02020603050405020304" pitchFamily="18" charset="0"/>
              </a:rPr>
              <a:t>Xiangxin</a:t>
            </a:r>
            <a:r>
              <a:rPr lang="en-US" sz="1400" b="0" i="0" u="none" strike="noStrike" kern="1200" dirty="0">
                <a:solidFill>
                  <a:srgbClr val="00B050"/>
                </a:solidFill>
                <a:effectLst/>
                <a:ea typeface="Times New Roman" panose="02020603050405020304" pitchFamily="18" charset="0"/>
              </a:rPr>
              <a:t> Gu</a:t>
            </a:r>
            <a:endParaRPr lang="en-US" sz="1400" b="0" i="0" u="none" strike="noStrike" dirty="0">
              <a:solidFill>
                <a:srgbClr val="00B050"/>
              </a:solidFill>
              <a:effectLst/>
            </a:endParaRP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23/1898</a:t>
            </a:r>
            <a:r>
              <a:rPr lang="en-US" sz="1400" dirty="0">
                <a:solidFill>
                  <a:srgbClr val="00B050"/>
                </a:solidFill>
              </a:rPr>
              <a:t> </a:t>
            </a:r>
            <a:r>
              <a:rPr lang="en-US" sz="1400" b="0" i="0" u="none" strike="noStrike" dirty="0">
                <a:solidFill>
                  <a:srgbClr val="00B050"/>
                </a:solidFill>
                <a:effectLst/>
              </a:rPr>
              <a:t>Signaling-details-for-non-</a:t>
            </a:r>
            <a:r>
              <a:rPr lang="en-US" sz="1400" b="0" i="0" u="none" strike="noStrike" dirty="0" err="1">
                <a:solidFill>
                  <a:srgbClr val="00B050"/>
                </a:solidFill>
                <a:effectLst/>
              </a:rPr>
              <a:t>colocated</a:t>
            </a:r>
            <a:r>
              <a:rPr lang="en-US" sz="1400" b="0" i="0" u="none" strike="noStrike" dirty="0">
                <a:solidFill>
                  <a:srgbClr val="00B050"/>
                </a:solidFill>
                <a:effectLst/>
              </a:rPr>
              <a:t>-ap-</a:t>
            </a:r>
            <a:r>
              <a:rPr lang="en-US" sz="1400" b="0" i="0" u="none" strike="noStrike" dirty="0" err="1">
                <a:solidFill>
                  <a:srgbClr val="00B050"/>
                </a:solidFill>
                <a:effectLst/>
              </a:rPr>
              <a:t>mld</a:t>
            </a:r>
            <a:r>
              <a:rPr lang="en-US" sz="1400" dirty="0">
                <a:solidFill>
                  <a:srgbClr val="00B050"/>
                </a:solidFill>
              </a:rPr>
              <a:t> 			</a:t>
            </a:r>
            <a:r>
              <a:rPr lang="en-US" sz="1400" b="0" i="0" u="none" strike="noStrike" dirty="0">
                <a:solidFill>
                  <a:srgbClr val="00B050"/>
                </a:solidFill>
                <a:effectLst/>
              </a:rPr>
              <a:t>Guogang Huang</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000" dirty="0">
                <a:solidFill>
                  <a:schemeClr val="bg1">
                    <a:lumMod val="65000"/>
                  </a:schemeClr>
                </a:solidFill>
              </a:rPr>
              <a:t>Allocate Q&amp;A 10 mins</a:t>
            </a:r>
            <a:endParaRPr lang="en-US" sz="1000" b="0" i="0" u="none" strike="noStrike" dirty="0">
              <a:solidFill>
                <a:schemeClr val="bg1">
                  <a:lumMod val="65000"/>
                </a:schemeClr>
              </a:solidFill>
              <a:effectLst/>
            </a:endParaRPr>
          </a:p>
          <a:p>
            <a:pPr>
              <a:buFont typeface="Arial" panose="020B0604020202020204" pitchFamily="34" charset="0"/>
              <a:buChar char="•"/>
            </a:pPr>
            <a:r>
              <a:rPr lang="en-GB"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23/2029</a:t>
            </a:r>
            <a:r>
              <a:rPr lang="en-GB" sz="1400" b="0" i="0" u="none" strike="noStrike" kern="1200" dirty="0">
                <a:solidFill>
                  <a:schemeClr val="bg1">
                    <a:lumMod val="65000"/>
                  </a:schemeClr>
                </a:solidFill>
                <a:effectLst/>
                <a:ea typeface="MS Gothic" panose="020B0609070205080204" pitchFamily="49" charset="-128"/>
              </a:rPr>
              <a:t> Overview of Enterprise Policy and Goals 				Brian Hart	[1SP U&amp;R 7’]</a:t>
            </a:r>
            <a:endParaRPr lang="en-US" sz="1400" b="0" i="0" u="none" strike="noStrike" dirty="0">
              <a:solidFill>
                <a:schemeClr val="bg1">
                  <a:lumMod val="65000"/>
                </a:schemeClr>
              </a:solidFill>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23/1919</a:t>
            </a:r>
            <a:r>
              <a:rPr lang="en-US" sz="1400" dirty="0">
                <a:solidFill>
                  <a:srgbClr val="00B050"/>
                </a:solidFill>
              </a:rPr>
              <a:t> </a:t>
            </a:r>
            <a:r>
              <a:rPr lang="en-US" sz="1400" b="0" i="0" u="none" strike="noStrike" dirty="0" err="1">
                <a:solidFill>
                  <a:srgbClr val="00B050"/>
                </a:solidFill>
                <a:effectLst/>
              </a:rPr>
              <a:t>dRU</a:t>
            </a:r>
            <a:r>
              <a:rPr lang="en-US" sz="1400" b="0" i="0" u="none" strike="noStrike" dirty="0">
                <a:solidFill>
                  <a:srgbClr val="00B050"/>
                </a:solidFill>
                <a:effectLst/>
              </a:rPr>
              <a:t> Proposal</a:t>
            </a:r>
            <a:r>
              <a:rPr lang="en-US" sz="1400" dirty="0">
                <a:solidFill>
                  <a:srgbClr val="00B050"/>
                </a:solidFill>
              </a:rPr>
              <a:t> 								</a:t>
            </a:r>
            <a:r>
              <a:rPr lang="en-US" sz="1400" b="0" i="0" u="none" strike="noStrike" dirty="0">
                <a:solidFill>
                  <a:srgbClr val="00B050"/>
                </a:solidFill>
                <a:effectLst/>
              </a:rPr>
              <a:t>Eunsung Park</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23/1988</a:t>
            </a:r>
            <a:r>
              <a:rPr lang="en-US" sz="1400" dirty="0">
                <a:solidFill>
                  <a:srgbClr val="00B050"/>
                </a:solidFill>
              </a:rPr>
              <a:t> </a:t>
            </a:r>
            <a:r>
              <a:rPr lang="en-US" sz="1400" b="0" i="0" u="none" strike="noStrike" dirty="0">
                <a:solidFill>
                  <a:srgbClr val="00B050"/>
                </a:solidFill>
                <a:effectLst/>
              </a:rPr>
              <a:t>High Level Thoughts on DRU Design</a:t>
            </a:r>
            <a:r>
              <a:rPr lang="en-US" sz="1400" dirty="0">
                <a:solidFill>
                  <a:srgbClr val="00B050"/>
                </a:solidFill>
              </a:rPr>
              <a:t> 				</a:t>
            </a:r>
            <a:r>
              <a:rPr lang="en-US" sz="1400" b="0" i="0" u="none" strike="noStrike" dirty="0">
                <a:solidFill>
                  <a:srgbClr val="00B050"/>
                </a:solidFill>
                <a:effectLst/>
              </a:rPr>
              <a:t>Lin Yang</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23/2020</a:t>
            </a:r>
            <a:r>
              <a:rPr lang="en-US" sz="1400" dirty="0">
                <a:solidFill>
                  <a:srgbClr val="00B050"/>
                </a:solidFill>
              </a:rPr>
              <a:t> </a:t>
            </a:r>
            <a:r>
              <a:rPr lang="en-US" sz="1400" b="0" i="0" u="none" strike="noStrike" dirty="0">
                <a:solidFill>
                  <a:srgbClr val="00B050"/>
                </a:solidFill>
                <a:effectLst/>
              </a:rPr>
              <a:t>High Level Perspective on Distributed Tone RU for 11bn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23/2021</a:t>
            </a:r>
            <a:r>
              <a:rPr lang="en-US" sz="1400" dirty="0">
                <a:solidFill>
                  <a:srgbClr val="00B050"/>
                </a:solidFill>
              </a:rPr>
              <a:t> </a:t>
            </a:r>
            <a:r>
              <a:rPr lang="en-US" sz="1400" b="0" i="0" u="none" strike="noStrike" dirty="0">
                <a:solidFill>
                  <a:srgbClr val="00B050"/>
                </a:solidFill>
                <a:effectLst/>
              </a:rPr>
              <a:t>Principle and Methodology for </a:t>
            </a:r>
            <a:r>
              <a:rPr lang="en-US" sz="1400" b="0" i="0" u="none" strike="noStrike" dirty="0" err="1">
                <a:solidFill>
                  <a:srgbClr val="00B050"/>
                </a:solidFill>
                <a:effectLst/>
              </a:rPr>
              <a:t>dRU</a:t>
            </a:r>
            <a:r>
              <a:rPr lang="en-US" sz="1400" b="0" i="0" u="none" strike="noStrike" dirty="0">
                <a:solidFill>
                  <a:srgbClr val="00B050"/>
                </a:solidFill>
                <a:effectLst/>
              </a:rPr>
              <a:t> Tone Plan Design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endParaRPr lang="en-US"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23/1834</a:t>
            </a:r>
            <a:r>
              <a:rPr lang="en-US" sz="1400" dirty="0">
                <a:solidFill>
                  <a:srgbClr val="00B050"/>
                </a:solidFill>
              </a:rPr>
              <a:t> </a:t>
            </a:r>
            <a:r>
              <a:rPr lang="en-US" sz="1400" b="0" i="0" u="none" strike="noStrike" dirty="0">
                <a:solidFill>
                  <a:srgbClr val="00B050"/>
                </a:solidFill>
                <a:effectLst/>
              </a:rPr>
              <a:t>High Criticality Use Cases and Requirements</a:t>
            </a:r>
            <a:r>
              <a:rPr lang="en-US" sz="1400" dirty="0">
                <a:solidFill>
                  <a:srgbClr val="00B050"/>
                </a:solidFill>
              </a:rPr>
              <a:t> 		</a:t>
            </a:r>
            <a:r>
              <a:rPr lang="en-US" sz="1400" b="0" i="0" u="none" strike="noStrike" dirty="0">
                <a:solidFill>
                  <a:srgbClr val="00B050"/>
                </a:solidFill>
                <a:effectLst/>
              </a:rPr>
              <a:t>Iñaki Val Beitia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23/1873</a:t>
            </a:r>
            <a:r>
              <a:rPr lang="en-US" sz="1400" dirty="0">
                <a:solidFill>
                  <a:srgbClr val="00B050"/>
                </a:solidFill>
              </a:rPr>
              <a:t> </a:t>
            </a:r>
            <a:r>
              <a:rPr lang="en-US" sz="1400" b="0" i="0" u="none" strike="noStrike" dirty="0">
                <a:solidFill>
                  <a:srgbClr val="00B050"/>
                </a:solidFill>
                <a:effectLst/>
              </a:rPr>
              <a:t>Post-FCS MAC Padding</a:t>
            </a:r>
            <a:r>
              <a:rPr lang="en-US" sz="1400" dirty="0">
                <a:solidFill>
                  <a:srgbClr val="00B050"/>
                </a:solidFill>
              </a:rPr>
              <a:t> 					</a:t>
            </a:r>
            <a:r>
              <a:rPr lang="en-US" sz="1400" b="0" i="0" u="none" strike="noStrike" dirty="0">
                <a:solidFill>
                  <a:srgbClr val="00B050"/>
                </a:solidFill>
                <a:effectLst/>
              </a:rPr>
              <a:t>Sindhu Verma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23/1958</a:t>
            </a:r>
            <a:r>
              <a:rPr lang="en-US" sz="1400" dirty="0">
                <a:solidFill>
                  <a:srgbClr val="00B050"/>
                </a:solidFill>
              </a:rPr>
              <a:t> </a:t>
            </a:r>
            <a:r>
              <a:rPr lang="en-US" sz="1400" b="0" i="0" u="none" strike="noStrike" dirty="0">
                <a:solidFill>
                  <a:srgbClr val="00B050"/>
                </a:solidFill>
                <a:effectLst/>
              </a:rPr>
              <a:t>QoS Proxy for XR Use Cases</a:t>
            </a:r>
            <a:r>
              <a:rPr lang="en-US" sz="1400" dirty="0">
                <a:solidFill>
                  <a:srgbClr val="00B050"/>
                </a:solidFill>
              </a:rPr>
              <a:t> 					</a:t>
            </a:r>
            <a:r>
              <a:rPr lang="en-US" sz="1400" b="0" i="0" u="none" strike="noStrike" dirty="0">
                <a:solidFill>
                  <a:srgbClr val="00B050"/>
                </a:solidFill>
                <a:effectLst/>
              </a:rPr>
              <a:t>Guoqing Li</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23/1885</a:t>
            </a:r>
            <a:r>
              <a:rPr lang="en-US" sz="1400" dirty="0">
                <a:solidFill>
                  <a:srgbClr val="00B050"/>
                </a:solidFill>
              </a:rPr>
              <a:t> </a:t>
            </a:r>
            <a:r>
              <a:rPr lang="en-US" sz="1400" b="0" i="0" u="none" strike="noStrike" dirty="0">
                <a:solidFill>
                  <a:srgbClr val="00B050"/>
                </a:solidFill>
                <a:effectLst/>
              </a:rPr>
              <a:t>End-to-end QoS with SCS</a:t>
            </a:r>
            <a:r>
              <a:rPr lang="en-US" sz="1400" dirty="0">
                <a:solidFill>
                  <a:srgbClr val="00B050"/>
                </a:solidFill>
              </a:rPr>
              <a:t> 					</a:t>
            </a:r>
            <a:r>
              <a:rPr lang="en-US" sz="1400" b="0" i="0" u="none" strike="noStrike" dirty="0">
                <a:solidFill>
                  <a:srgbClr val="00B05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23/2031</a:t>
            </a:r>
            <a:r>
              <a:rPr lang="en-US" sz="1400" dirty="0">
                <a:solidFill>
                  <a:srgbClr val="00B050"/>
                </a:solidFill>
              </a:rPr>
              <a:t> </a:t>
            </a:r>
            <a:r>
              <a:rPr lang="en-US" sz="1400" b="0" i="0" u="none" strike="noStrike" dirty="0">
                <a:solidFill>
                  <a:srgbClr val="00B050"/>
                </a:solidFill>
                <a:effectLst/>
              </a:rPr>
              <a:t>Data Tones Grouping in Tone-Distributed RUs</a:t>
            </a:r>
            <a:r>
              <a:rPr lang="en-US" sz="1400" dirty="0">
                <a:solidFill>
                  <a:srgbClr val="00B050"/>
                </a:solidFill>
              </a:rPr>
              <a:t> </a:t>
            </a:r>
            <a:r>
              <a:rPr lang="en-US" sz="1400" b="0" i="0" u="none" strike="noStrike" dirty="0">
                <a:solidFill>
                  <a:srgbClr val="00B050"/>
                </a:solidFill>
                <a:effectLst/>
              </a:rPr>
              <a:t> 		Mahmoud Kamel</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23/2200</a:t>
            </a:r>
            <a:r>
              <a:rPr lang="en-US" sz="1400" dirty="0">
                <a:solidFill>
                  <a:srgbClr val="00B050"/>
                </a:solidFill>
              </a:rPr>
              <a:t> </a:t>
            </a:r>
            <a:r>
              <a:rPr lang="en-US" sz="1400" b="0" i="0" u="none" strike="noStrike" dirty="0">
                <a:solidFill>
                  <a:srgbClr val="00B050"/>
                </a:solidFill>
                <a:effectLst/>
              </a:rPr>
              <a:t>Distribution bandwidth of DRU</a:t>
            </a:r>
            <a:r>
              <a:rPr lang="en-US" sz="1400" dirty="0">
                <a:solidFill>
                  <a:srgbClr val="00B050"/>
                </a:solidFill>
              </a:rPr>
              <a:t> 				</a:t>
            </a:r>
            <a:r>
              <a:rPr lang="en-US" sz="1400" b="0" i="0" u="none" strike="noStrike" dirty="0">
                <a:solidFill>
                  <a:srgbClr val="00B050"/>
                </a:solidFill>
                <a:effectLst/>
              </a:rPr>
              <a:t>Ross Jian Yu</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24/0014</a:t>
            </a:r>
            <a:r>
              <a:rPr lang="en-US" sz="1400" dirty="0">
                <a:solidFill>
                  <a:srgbClr val="00B050"/>
                </a:solidFill>
              </a:rPr>
              <a:t> </a:t>
            </a:r>
            <a:r>
              <a:rPr lang="en-US" sz="1400" b="0" i="0" u="none" strike="noStrike" dirty="0">
                <a:solidFill>
                  <a:srgbClr val="00B050"/>
                </a:solidFill>
                <a:effectLst/>
              </a:rPr>
              <a:t>Further Thoughts on </a:t>
            </a:r>
            <a:r>
              <a:rPr lang="en-US" sz="1400" b="0" i="0" u="none" strike="noStrike" dirty="0" err="1">
                <a:solidFill>
                  <a:srgbClr val="00B050"/>
                </a:solidFill>
                <a:effectLst/>
              </a:rPr>
              <a:t>dRU</a:t>
            </a:r>
            <a:r>
              <a:rPr lang="en-US" sz="1400" dirty="0">
                <a:solidFill>
                  <a:srgbClr val="00B050"/>
                </a:solidFill>
              </a:rPr>
              <a:t> 					</a:t>
            </a:r>
            <a:r>
              <a:rPr lang="en-US" sz="1400" b="0" i="0" u="none" strike="noStrike" dirty="0">
                <a:solidFill>
                  <a:srgbClr val="00B050"/>
                </a:solidFill>
                <a:effectLst/>
              </a:rPr>
              <a:t>Eunsung Park</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23/1875</a:t>
            </a:r>
            <a:r>
              <a:rPr lang="en-US" sz="1400" dirty="0">
                <a:solidFill>
                  <a:srgbClr val="00B050"/>
                </a:solidFill>
              </a:rPr>
              <a:t> </a:t>
            </a:r>
            <a:r>
              <a:rPr lang="en-US" sz="1400" b="0" i="0" u="none" strike="noStrike" dirty="0">
                <a:solidFill>
                  <a:srgbClr val="00B050"/>
                </a:solidFill>
                <a:effectLst/>
              </a:rPr>
              <a:t>Power save proposal for non-AP/mobile-AP</a:t>
            </a:r>
            <a:r>
              <a:rPr lang="en-US" sz="1400" dirty="0">
                <a:solidFill>
                  <a:srgbClr val="00B050"/>
                </a:solidFill>
              </a:rPr>
              <a:t> 			</a:t>
            </a:r>
            <a:r>
              <a:rPr lang="en-US" sz="1400" b="0" i="0" u="none" strike="noStrike" dirty="0">
                <a:solidFill>
                  <a:srgbClr val="00B050"/>
                </a:solidFill>
                <a:effectLst/>
              </a:rPr>
              <a:t>Shubhodeep Adhikari</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23/1922</a:t>
            </a:r>
            <a:r>
              <a:rPr lang="en-US" sz="1400" dirty="0">
                <a:solidFill>
                  <a:srgbClr val="00B050"/>
                </a:solidFill>
              </a:rPr>
              <a:t> </a:t>
            </a:r>
            <a:r>
              <a:rPr lang="en-US" sz="1400" b="0" i="0" u="none" strike="noStrike" dirty="0">
                <a:solidFill>
                  <a:srgbClr val="00B050"/>
                </a:solidFill>
                <a:effectLst/>
              </a:rPr>
              <a:t>Multi-Link-SM-Power-Save-Mode</a:t>
            </a:r>
            <a:r>
              <a:rPr lang="en-US" sz="1400" dirty="0">
                <a:solidFill>
                  <a:srgbClr val="00B050"/>
                </a:solidFill>
              </a:rPr>
              <a:t> 					</a:t>
            </a:r>
            <a:r>
              <a:rPr lang="en-US" sz="1400" b="0" i="0" u="none" strike="noStrike" dirty="0">
                <a:solidFill>
                  <a:srgbClr val="00B050"/>
                </a:solidFill>
                <a:effectLst/>
              </a:rPr>
              <a:t>Jason Yuchen Guo</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23/1936</a:t>
            </a:r>
            <a:r>
              <a:rPr lang="en-US" sz="1400" dirty="0">
                <a:solidFill>
                  <a:srgbClr val="00B050"/>
                </a:solidFill>
              </a:rPr>
              <a:t> </a:t>
            </a:r>
            <a:r>
              <a:rPr lang="en-US" sz="1400" b="0" i="0" u="none" strike="noStrike" dirty="0">
                <a:solidFill>
                  <a:srgbClr val="00B050"/>
                </a:solidFill>
                <a:effectLst/>
              </a:rPr>
              <a:t>AP MLD power save follow up</a:t>
            </a:r>
            <a:r>
              <a:rPr lang="en-US" sz="1400" dirty="0">
                <a:solidFill>
                  <a:srgbClr val="00B050"/>
                </a:solidFill>
              </a:rPr>
              <a:t> 					</a:t>
            </a:r>
            <a:r>
              <a:rPr lang="en-US" sz="1400" b="0" i="0" u="none" strike="noStrike" dirty="0">
                <a:solidFill>
                  <a:srgbClr val="00B050"/>
                </a:solidFill>
                <a:effectLst/>
              </a:rPr>
              <a:t>Liwen Chu</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23/1965</a:t>
            </a:r>
            <a:r>
              <a:rPr lang="en-US" sz="1400" dirty="0">
                <a:solidFill>
                  <a:srgbClr val="00B050"/>
                </a:solidFill>
              </a:rPr>
              <a:t> </a:t>
            </a:r>
            <a:r>
              <a:rPr lang="en-US" sz="1400" b="0" i="0" u="none" strike="noStrike" dirty="0">
                <a:solidFill>
                  <a:srgbClr val="00B050"/>
                </a:solidFill>
                <a:effectLst/>
              </a:rPr>
              <a:t>Dynamic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23/2003</a:t>
            </a:r>
            <a:r>
              <a:rPr lang="en-US" sz="1400" dirty="0">
                <a:solidFill>
                  <a:srgbClr val="00B050"/>
                </a:solidFill>
              </a:rPr>
              <a:t> </a:t>
            </a:r>
            <a:r>
              <a:rPr lang="en-US" sz="1400" b="0" i="0" u="none" strike="noStrike" dirty="0">
                <a:solidFill>
                  <a:srgbClr val="00B050"/>
                </a:solidFill>
                <a:effectLst/>
              </a:rPr>
              <a:t>Client power save</a:t>
            </a:r>
            <a:r>
              <a:rPr lang="en-US" sz="1400" dirty="0">
                <a:solidFill>
                  <a:srgbClr val="00B050"/>
                </a:solidFill>
              </a:rPr>
              <a:t> 							</a:t>
            </a:r>
            <a:r>
              <a:rPr lang="en-US" sz="1400" b="0" i="0" u="none" strike="noStrike" dirty="0">
                <a:solidFill>
                  <a:srgbClr val="00B050"/>
                </a:solidFill>
                <a:effectLst/>
              </a:rPr>
              <a:t>Laurent</a:t>
            </a:r>
            <a:r>
              <a:rPr lang="en-US" sz="1400" dirty="0">
                <a:solidFill>
                  <a:srgbClr val="00B050"/>
                </a:solidFill>
              </a:rPr>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err="1">
                <a:solidFill>
                  <a:srgbClr val="000000"/>
                </a:solidFill>
                <a:effectLst/>
              </a:rPr>
              <a:t>Shimi</a:t>
            </a:r>
            <a:r>
              <a:rPr lang="en-US" sz="1400" b="0" i="0" u="none" strike="noStrike" dirty="0">
                <a:solidFill>
                  <a:srgbClr val="000000"/>
                </a:solidFill>
                <a:effectLst/>
              </a:rPr>
              <a:t> </a:t>
            </a:r>
            <a:r>
              <a:rPr lang="en-US" sz="1400" b="0" i="0" u="none" strike="noStrike" dirty="0" err="1">
                <a:solidFill>
                  <a:srgbClr val="000000"/>
                </a:solidFill>
                <a:effectLst/>
              </a:rPr>
              <a:t>Shilo</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23/2040</a:t>
            </a:r>
            <a:r>
              <a:rPr lang="en-US" sz="1400" dirty="0">
                <a:solidFill>
                  <a:srgbClr val="00B050"/>
                </a:solidFill>
              </a:rPr>
              <a:t> </a:t>
            </a:r>
            <a:r>
              <a:rPr lang="en-US" sz="1400" b="0" i="0" u="none" strike="noStrike" dirty="0">
                <a:solidFill>
                  <a:srgbClr val="00B050"/>
                </a:solidFill>
                <a:effectLst/>
              </a:rPr>
              <a:t>Enabling AP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23/2055</a:t>
            </a:r>
            <a:r>
              <a:rPr lang="en-US" sz="1400" dirty="0">
                <a:solidFill>
                  <a:srgbClr val="00B050"/>
                </a:solidFill>
              </a:rPr>
              <a:t> </a:t>
            </a:r>
            <a:r>
              <a:rPr lang="en-US" sz="1400" b="0" i="0" u="none" strike="noStrike" dirty="0">
                <a:solidFill>
                  <a:srgbClr val="00B050"/>
                </a:solidFill>
                <a:effectLst/>
              </a:rPr>
              <a:t>ICF-RCF transmission rules</a:t>
            </a:r>
            <a:r>
              <a:rPr lang="en-US" sz="1400" dirty="0">
                <a:solidFill>
                  <a:srgbClr val="00B050"/>
                </a:solidFill>
              </a:rPr>
              <a:t> 				</a:t>
            </a:r>
            <a:r>
              <a:rPr lang="en-US" sz="1400" b="0" i="0" u="none" strike="noStrike" dirty="0">
                <a:solidFill>
                  <a:srgbClr val="00B050"/>
                </a:solidFill>
                <a:effectLst/>
              </a:rPr>
              <a:t>Dmitry Akhmetov</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23/1871</a:t>
            </a:r>
            <a:r>
              <a:rPr lang="en-US" sz="1400" i="0" u="none" strike="noStrike" kern="1200" dirty="0">
                <a:solidFill>
                  <a:srgbClr val="00B050"/>
                </a:solidFill>
                <a:effectLst/>
                <a:ea typeface="Times New Roman" panose="02020603050405020304" pitchFamily="18" charset="0"/>
              </a:rPr>
              <a:t> M-AP Coordinated Transmission framework 	Arik Klein</a:t>
            </a:r>
            <a:r>
              <a:rPr lang="en-GB" sz="1400" i="0" u="none" strike="noStrike" kern="1200" dirty="0">
                <a:solidFill>
                  <a:srgbClr val="00B050"/>
                </a:solidFill>
                <a:effectLst/>
                <a:ea typeface="MS Gothic" panose="020B0609070205080204" pitchFamily="49" charset="-128"/>
              </a:rPr>
              <a:t> 	     </a:t>
            </a:r>
            <a:r>
              <a:rPr lang="en-GB" sz="1400" b="0" i="0" u="none" strike="noStrike" kern="1200" dirty="0">
                <a:solidFill>
                  <a:srgbClr val="00B050"/>
                </a:solidFill>
                <a:effectLst/>
                <a:ea typeface="MS Gothic" panose="020B0609070205080204" pitchFamily="49" charset="-128"/>
              </a:rPr>
              <a:t>[2SP MAP 10’]</a:t>
            </a:r>
            <a:endParaRPr lang="en-US" sz="1400" b="0" i="0" u="none" strike="noStrike" dirty="0">
              <a:solidFill>
                <a:srgbClr val="00B050"/>
              </a:solidFill>
              <a:effectLst/>
            </a:endParaRPr>
          </a:p>
          <a:p>
            <a:pPr lvl="1">
              <a:buFont typeface="Arial" panose="020B0604020202020204" pitchFamily="34" charset="0"/>
              <a:buChar char="•"/>
            </a:pPr>
            <a:r>
              <a:rPr lang="en-GB"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23/1888</a:t>
            </a:r>
            <a:r>
              <a:rPr lang="en-GB" sz="1400" i="0" u="none" strike="noStrike" kern="1200" dirty="0">
                <a:solidFill>
                  <a:srgbClr val="00B050"/>
                </a:solidFill>
                <a:effectLst/>
                <a:ea typeface="MS Gothic" panose="020B0609070205080204" pitchFamily="49" charset="-128"/>
              </a:rPr>
              <a:t> MAC Header Protection - follow-up 			Abhishek Patil  </a:t>
            </a:r>
            <a:r>
              <a:rPr lang="en-GB" sz="1400" b="0" i="0" u="none" strike="noStrike" kern="1200" dirty="0">
                <a:solidFill>
                  <a:srgbClr val="00B050"/>
                </a:solidFill>
                <a:effectLst/>
                <a:ea typeface="MS Gothic" panose="020B0609070205080204" pitchFamily="49" charset="-128"/>
              </a:rPr>
              <a:t>[1SP Sec. 7’]</a:t>
            </a:r>
            <a:endParaRPr lang="en-GB" sz="140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400" kern="1200" dirty="0">
                <a:ea typeface="MS Gothic" panose="020B0609070205080204" pitchFamily="49" charset="-128"/>
                <a:hlinkClick r:id="rId6"/>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7"/>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    [1SP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kern="1200" dirty="0">
                <a:ea typeface="MS Gothic" panose="020B0609070205080204" pitchFamily="49" charset="-128"/>
                <a:hlinkClick r:id="rId2"/>
              </a:rPr>
              <a:t>23/1908</a:t>
            </a:r>
            <a:r>
              <a:rPr lang="en-GB" sz="1400" kern="1200" dirty="0">
                <a:ea typeface="MS Gothic" panose="020B0609070205080204" pitchFamily="49" charset="-128"/>
              </a:rPr>
              <a:t> Seamless Roaming Procedure 					</a:t>
            </a:r>
            <a:r>
              <a:rPr lang="en-GB" sz="1400" kern="1200" dirty="0" err="1">
                <a:ea typeface="MS Gothic" panose="020B0609070205080204" pitchFamily="49" charset="-128"/>
              </a:rPr>
              <a:t>Yelin</a:t>
            </a:r>
            <a:r>
              <a:rPr lang="en-GB" sz="1400" kern="1200" dirty="0">
                <a:ea typeface="MS Gothic" panose="020B0609070205080204" pitchFamily="49" charset="-128"/>
              </a:rPr>
              <a:t> Yoon [1SP Ro. 7’]</a:t>
            </a:r>
            <a:endParaRPr lang="en-GB" sz="1400" dirty="0"/>
          </a:p>
          <a:p>
            <a:pPr lvl="1">
              <a:buFont typeface="Arial" panose="020B0604020202020204" pitchFamily="34" charset="0"/>
              <a:buChar char="•"/>
            </a:pPr>
            <a:r>
              <a:rPr lang="en-GB" sz="1400" i="0" u="none" strike="noStrike" kern="1200" dirty="0">
                <a:solidFill>
                  <a:srgbClr val="000000"/>
                </a:solidFill>
                <a:effectLst/>
                <a:ea typeface="MS Gothic" panose="020B0609070205080204" pitchFamily="49" charset="-128"/>
                <a:hlinkClick r:id="rId3"/>
              </a:rPr>
              <a:t>23/1914</a:t>
            </a:r>
            <a:r>
              <a:rPr lang="en-GB" sz="1400" i="0" u="none" strike="noStrike" kern="1200" dirty="0">
                <a:solidFill>
                  <a:srgbClr val="000000"/>
                </a:solidFill>
                <a:effectLst/>
                <a:ea typeface="MS Gothic" panose="020B0609070205080204" pitchFamily="49" charset="-128"/>
              </a:rPr>
              <a:t> Enhanced Security Considerations in UHR 			</a:t>
            </a:r>
            <a:r>
              <a:rPr lang="en-GB" sz="1400" i="0" u="none" strike="noStrike" kern="1200" dirty="0" err="1">
                <a:solidFill>
                  <a:srgbClr val="000000"/>
                </a:solidFill>
                <a:effectLst/>
                <a:ea typeface="MS Gothic" panose="020B0609070205080204" pitchFamily="49" charset="-128"/>
              </a:rPr>
              <a:t>SunHee</a:t>
            </a:r>
            <a:r>
              <a:rPr lang="en-GB" sz="1400" i="0" u="none" strike="noStrike" kern="1200" dirty="0">
                <a:solidFill>
                  <a:srgbClr val="000000"/>
                </a:solidFill>
                <a:effectLst/>
                <a:ea typeface="MS Gothic" panose="020B0609070205080204" pitchFamily="49" charset="-128"/>
              </a:rPr>
              <a:t> Baek[1SP</a:t>
            </a:r>
            <a:r>
              <a:rPr lang="en-GB" sz="1400" kern="1200" dirty="0">
                <a:ea typeface="MS Gothic" panose="020B0609070205080204" pitchFamily="49" charset="-128"/>
              </a:rPr>
              <a:t> Ro.</a:t>
            </a:r>
            <a:r>
              <a:rPr lang="en-GB" sz="1400" i="0" u="none" strike="noStrike" kern="1200" dirty="0">
                <a:solidFill>
                  <a:srgbClr val="000000"/>
                </a:solidFill>
                <a:effectLst/>
                <a:ea typeface="MS Gothic" panose="020B0609070205080204" pitchFamily="49" charset="-128"/>
              </a:rPr>
              <a:t> 7’]</a:t>
            </a:r>
            <a:endParaRPr lang="en-US" sz="1400" b="1" dirty="0"/>
          </a:p>
          <a:p>
            <a:pPr lvl="1">
              <a:buFont typeface="Arial" panose="020B0604020202020204" pitchFamily="34" charset="0"/>
              <a:buChar char="•"/>
            </a:pPr>
            <a:r>
              <a:rPr lang="en-US" sz="1400" b="0" i="0" u="sng" strike="noStrike" dirty="0">
                <a:solidFill>
                  <a:srgbClr val="0563C1"/>
                </a:solidFill>
                <a:effectLst/>
                <a:hlinkClick r:id="rId4"/>
              </a:rPr>
              <a:t>23/1884</a:t>
            </a:r>
            <a:r>
              <a:rPr lang="en-US" sz="1400" dirty="0"/>
              <a:t> </a:t>
            </a:r>
            <a:r>
              <a:rPr lang="en-US" sz="1400" b="0" i="0" u="none" strike="noStrike" dirty="0">
                <a:solidFill>
                  <a:srgbClr val="000000"/>
                </a:solidFill>
                <a:effectLst/>
              </a:rPr>
              <a:t>Seamless Roaming</a:t>
            </a:r>
            <a:r>
              <a:rPr lang="en-US" sz="1400" dirty="0"/>
              <a:t> 							</a:t>
            </a:r>
            <a:r>
              <a:rPr lang="en-US" sz="1400" b="0" i="0" u="none" strike="noStrike" dirty="0">
                <a:solidFill>
                  <a:srgbClr val="000000"/>
                </a:solidFill>
                <a:effectLst/>
              </a:rPr>
              <a:t>Duncan Ho</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23/1897</a:t>
            </a:r>
            <a:r>
              <a:rPr lang="en-US" sz="1400" dirty="0"/>
              <a:t> </a:t>
            </a:r>
            <a:r>
              <a:rPr lang="en-US" sz="1400" b="0" i="0" u="none" strike="noStrike" dirty="0">
                <a:solidFill>
                  <a:srgbClr val="000000"/>
                </a:solidFill>
                <a:effectLst/>
              </a:rPr>
              <a:t>Thoughts-on-improving-roaming-under-existing-architecture</a:t>
            </a:r>
            <a:r>
              <a:rPr lang="en-US" sz="1400" dirty="0"/>
              <a:t> </a:t>
            </a:r>
            <a:r>
              <a:rPr lang="en-US" sz="1400" b="0" i="0" u="none" strike="noStrike" dirty="0">
                <a:solidFill>
                  <a:srgbClr val="000000"/>
                </a:solidFill>
                <a:effectLst/>
              </a:rPr>
              <a:t>Guogang Huang</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23/190</a:t>
            </a:r>
            <a:r>
              <a:rPr lang="en-US" sz="1400" b="0" i="0" u="sng" strike="noStrike" dirty="0">
                <a:solidFill>
                  <a:srgbClr val="0563C1"/>
                </a:solidFill>
                <a:effectLst/>
              </a:rPr>
              <a:t>7</a:t>
            </a:r>
            <a:r>
              <a:rPr lang="en-US" sz="1400" dirty="0"/>
              <a:t> </a:t>
            </a:r>
            <a:r>
              <a:rPr lang="en-US" sz="1400" b="0" i="0" u="none" strike="noStrike" dirty="0">
                <a:solidFill>
                  <a:srgbClr val="000000"/>
                </a:solidFill>
                <a:effectLst/>
              </a:rPr>
              <a:t>Seamless Roaming for 11bn</a:t>
            </a:r>
            <a:r>
              <a:rPr lang="en-US" sz="1400" dirty="0"/>
              <a:t> 						</a:t>
            </a:r>
            <a:r>
              <a:rPr lang="en-US" sz="1400" b="0" i="0" u="none" strike="noStrike" dirty="0" err="1">
                <a:solidFill>
                  <a:srgbClr val="000000"/>
                </a:solidFill>
                <a:effectLst/>
              </a:rPr>
              <a:t>Yelin</a:t>
            </a:r>
            <a:r>
              <a:rPr lang="en-US" sz="1400" b="0" i="0" u="none" strike="noStrike" dirty="0">
                <a:solidFill>
                  <a:srgbClr val="000000"/>
                </a:solidFill>
                <a:effectLst/>
              </a:rPr>
              <a:t> Yoon</a:t>
            </a:r>
            <a:endParaRPr lang="en-GB" sz="1400" dirty="0"/>
          </a:p>
          <a:p>
            <a:pPr lvl="1">
              <a:buFont typeface="Arial" panose="020B0604020202020204" pitchFamily="34" charset="0"/>
              <a:buChar char="•"/>
            </a:pPr>
            <a:r>
              <a:rPr lang="en-US" sz="1400" b="0" i="0" u="sng" strike="noStrike" dirty="0">
                <a:solidFill>
                  <a:srgbClr val="0563C1"/>
                </a:solidFill>
                <a:effectLst/>
                <a:hlinkClick r:id="rId7"/>
              </a:rPr>
              <a:t>23/1937</a:t>
            </a:r>
            <a:r>
              <a:rPr lang="en-US" sz="1400" dirty="0"/>
              <a:t> </a:t>
            </a:r>
            <a:r>
              <a:rPr lang="en-US" sz="1400" b="0" i="0" u="none" strike="noStrike" dirty="0">
                <a:solidFill>
                  <a:srgbClr val="000000"/>
                </a:solidFill>
                <a:effectLst/>
              </a:rPr>
              <a:t>Smooth roaming follow up 1</a:t>
            </a:r>
            <a:r>
              <a:rPr lang="en-US" sz="1400" dirty="0"/>
              <a:t> 						</a:t>
            </a:r>
            <a:r>
              <a:rPr lang="en-US" sz="1400" b="0" i="0" u="none" strike="noStrike" dirty="0">
                <a:solidFill>
                  <a:srgbClr val="000000"/>
                </a:solidFill>
                <a:effectLst/>
              </a:rPr>
              <a:t>Liwen Chu</a:t>
            </a:r>
            <a:endParaRPr lang="en-GB" sz="1400" dirty="0"/>
          </a:p>
          <a:p>
            <a:pPr lvl="1">
              <a:buFont typeface="Arial" panose="020B0604020202020204" pitchFamily="34" charset="0"/>
              <a:buChar char="•"/>
            </a:pPr>
            <a:r>
              <a:rPr lang="en-US" sz="1400" b="0" i="0" u="sng" strike="noStrike" dirty="0">
                <a:solidFill>
                  <a:srgbClr val="0563C1"/>
                </a:solidFill>
                <a:effectLst/>
                <a:hlinkClick r:id="rId8"/>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Misc.</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US" sz="1400" b="1" dirty="0"/>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24/0025</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PHY modifications for high-mobility STAs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Azin</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Neishaboori</a:t>
            </a:r>
            <a:endParaRPr lang="en-US" sz="1400" b="0" i="0" u="none" strike="noStrike" dirty="0">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24/41r0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MATLAB Validation 							Carlos Rios</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4"/>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i="0" u="sng" strike="noStrike" dirty="0">
                <a:solidFill>
                  <a:schemeClr val="tx1"/>
                </a:solidFill>
                <a:effectLst/>
                <a:hlinkClick r:id="rId2"/>
              </a:rPr>
              <a:t>23/1930</a:t>
            </a:r>
            <a:r>
              <a:rPr lang="en-US" sz="1400" dirty="0">
                <a:solidFill>
                  <a:schemeClr val="tx1"/>
                </a:solidFill>
              </a:rPr>
              <a:t> </a:t>
            </a:r>
            <a:r>
              <a:rPr lang="en-US" sz="1400" b="0" i="0" u="none" strike="noStrike" dirty="0">
                <a:solidFill>
                  <a:schemeClr val="tx1"/>
                </a:solidFill>
                <a:effectLst/>
              </a:rPr>
              <a:t>A non-collocated AP MLD framework further discussion</a:t>
            </a:r>
            <a:r>
              <a:rPr lang="en-US" sz="1400" dirty="0">
                <a:solidFill>
                  <a:schemeClr val="tx1"/>
                </a:solidFill>
              </a:rPr>
              <a:t> 	</a:t>
            </a:r>
            <a:r>
              <a:rPr lang="en-US" sz="1400" b="0" i="0" u="none" strike="noStrike" dirty="0">
                <a:solidFill>
                  <a:schemeClr val="tx1"/>
                </a:solidFill>
                <a:effectLst/>
              </a:rPr>
              <a:t>Jay Yang 	[Q&amp;A      10’]</a:t>
            </a:r>
          </a:p>
          <a:p>
            <a:pPr>
              <a:buFont typeface="Arial" panose="020B0604020202020204" pitchFamily="34" charset="0"/>
              <a:buChar char="•"/>
            </a:pPr>
            <a:r>
              <a:rPr lang="en-GB" sz="1400" b="0" i="0" u="none" strike="noStrike" kern="1200" dirty="0">
                <a:solidFill>
                  <a:srgbClr val="000000"/>
                </a:solidFill>
                <a:effectLst/>
                <a:ea typeface="MS Gothic" panose="020B0609070205080204" pitchFamily="49" charset="-128"/>
                <a:hlinkClick r:id="rId3"/>
              </a:rPr>
              <a:t>23/2029</a:t>
            </a:r>
            <a:r>
              <a:rPr lang="en-GB" sz="1400" b="0" i="0" u="none" strike="noStrike" kern="1200" dirty="0">
                <a:solidFill>
                  <a:srgbClr val="000000"/>
                </a:solidFill>
                <a:effectLst/>
                <a:ea typeface="MS Gothic" panose="020B0609070205080204" pitchFamily="49" charset="-128"/>
              </a:rPr>
              <a:t> Overview of Enterprise Policy and Goals 				Brian Hart	[1SP U&amp;R 7’]</a:t>
            </a:r>
            <a:endParaRPr lang="en-US" sz="1400" b="0" i="0" u="none" strike="noStrike" dirty="0">
              <a:effectLst/>
            </a:endParaRPr>
          </a:p>
          <a:p>
            <a:pPr>
              <a:buFont typeface="Arial" panose="020B0604020202020204" pitchFamily="34" charset="0"/>
              <a:buChar char="•"/>
            </a:pPr>
            <a:r>
              <a:rPr lang="en-US" sz="1400" b="0" dirty="0">
                <a:hlinkClick r:id="rId4"/>
              </a:rPr>
              <a:t>23/1916</a:t>
            </a:r>
            <a:r>
              <a:rPr lang="en-US" sz="1400" b="0" dirty="0"/>
              <a:t> R-TWT Coordination in Multi-BSS 					</a:t>
            </a:r>
            <a:r>
              <a:rPr lang="en-US" sz="1400" b="0" dirty="0" err="1"/>
              <a:t>SunHee</a:t>
            </a:r>
            <a:r>
              <a:rPr lang="en-US" sz="1400" b="0" dirty="0"/>
              <a:t> Baek 	</a:t>
            </a:r>
            <a:endParaRPr lang="en-GB" sz="1400" b="0" dirty="0"/>
          </a:p>
          <a:p>
            <a:pPr>
              <a:buFont typeface="Arial" panose="020B0604020202020204" pitchFamily="34" charset="0"/>
              <a:buChar char="•"/>
            </a:pPr>
            <a:r>
              <a:rPr lang="en-US" sz="1400" b="0" dirty="0">
                <a:hlinkClick r:id="rId5"/>
              </a:rPr>
              <a:t>23/1929</a:t>
            </a:r>
            <a:r>
              <a:rPr lang="en-US" sz="1400" b="0" dirty="0"/>
              <a:t> Further considerations on coordinated TWT 			Rubayet Shafin 	</a:t>
            </a:r>
            <a:endParaRPr lang="en-GB" sz="1400" b="0" dirty="0"/>
          </a:p>
          <a:p>
            <a:pPr>
              <a:buFont typeface="Arial" panose="020B0604020202020204" pitchFamily="34" charset="0"/>
              <a:buChar char="•"/>
            </a:pPr>
            <a:r>
              <a:rPr lang="en-US" sz="1400" b="0" dirty="0">
                <a:hlinkClick r:id="rId6"/>
              </a:rPr>
              <a:t>23/1952</a:t>
            </a:r>
            <a:r>
              <a:rPr lang="en-US" sz="1400" b="0" dirty="0"/>
              <a:t> Coordinated R-TWT for Multi-AP scenarios - Follow up 	Liuming Lu 	</a:t>
            </a:r>
            <a:endParaRPr lang="en-GB" sz="1400" b="0" dirty="0"/>
          </a:p>
          <a:p>
            <a:pPr>
              <a:buFont typeface="Arial" panose="020B0604020202020204" pitchFamily="34" charset="0"/>
              <a:buChar char="•"/>
            </a:pPr>
            <a:r>
              <a:rPr lang="en-US" sz="1400" b="0" dirty="0">
                <a:hlinkClick r:id="rId7"/>
              </a:rPr>
              <a:t>23/1962</a:t>
            </a:r>
            <a:r>
              <a:rPr lang="en-US" sz="1400" b="0" dirty="0"/>
              <a:t> Gain analysis for coordinated AP transmissions 			Abhishek Patil </a:t>
            </a:r>
          </a:p>
          <a:p>
            <a:pPr>
              <a:buFont typeface="Arial" panose="020B0604020202020204" pitchFamily="34" charset="0"/>
              <a:buChar char="•"/>
            </a:pPr>
            <a:r>
              <a:rPr lang="en-US" sz="1400" b="0" dirty="0">
                <a:hlinkClick r:id="rId8"/>
              </a:rPr>
              <a:t>23/2022</a:t>
            </a:r>
            <a:r>
              <a:rPr lang="en-US" sz="1400" b="0" dirty="0"/>
              <a:t> R-TWT for multi-AP follow up 					Laurent  Cariou</a:t>
            </a:r>
            <a:endParaRPr lang="en-GB"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hlinkClick r:id="rId2"/>
              </a:rPr>
              <a:t>23/1917</a:t>
            </a:r>
            <a:r>
              <a:rPr lang="en-US" sz="1400" b="0" dirty="0"/>
              <a:t> Coordinated Spatial Reuse 				Jinyoung Chun	[C-SR 4SP, 10’]</a:t>
            </a:r>
          </a:p>
          <a:p>
            <a:pPr>
              <a:buFont typeface="Arial" panose="020B0604020202020204" pitchFamily="34" charset="0"/>
              <a:buChar char="•"/>
            </a:pPr>
            <a:r>
              <a:rPr lang="en-US" sz="1400" b="0" dirty="0">
                <a:hlinkClick r:id="rId3"/>
              </a:rPr>
              <a:t>23/1868</a:t>
            </a:r>
            <a:r>
              <a:rPr lang="en-US" sz="1400" b="0" dirty="0"/>
              <a:t> Coordinated-Spatial-Reuse-Design 			Jason Y. Guo 	[C-SR 1SP, 7’]</a:t>
            </a:r>
          </a:p>
          <a:p>
            <a:pPr>
              <a:buFont typeface="Arial" panose="020B0604020202020204" pitchFamily="34" charset="0"/>
              <a:buChar char="•"/>
            </a:pPr>
            <a:r>
              <a:rPr lang="en-US" sz="1400" b="0" i="0" u="sng" strike="noStrike" dirty="0">
                <a:solidFill>
                  <a:srgbClr val="0563C1"/>
                </a:solidFill>
                <a:effectLst/>
                <a:hlinkClick r:id="rId4"/>
              </a:rPr>
              <a:t>24/0050</a:t>
            </a:r>
            <a:r>
              <a:rPr lang="en-US" sz="1400" dirty="0"/>
              <a:t> </a:t>
            </a:r>
            <a:r>
              <a:rPr lang="en-US" sz="1400" b="0" i="0" u="none" strike="noStrike" dirty="0">
                <a:solidFill>
                  <a:srgbClr val="000000"/>
                </a:solidFill>
                <a:effectLst/>
              </a:rPr>
              <a:t> Coordinated Spatial Reuse Types</a:t>
            </a:r>
            <a:r>
              <a:rPr lang="en-US" sz="1400" dirty="0"/>
              <a:t> 			</a:t>
            </a:r>
            <a:r>
              <a:rPr lang="en-US" sz="1400" b="0" i="0" u="none" strike="noStrike">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 </a:t>
            </a:r>
            <a:r>
              <a:rPr lang="en-GB" sz="1400" dirty="0"/>
              <a:t>Dongguk Lim (</a:t>
            </a:r>
            <a:r>
              <a:rPr lang="en-GB" sz="1400" dirty="0">
                <a:hlinkClick r:id="rId6"/>
              </a:rPr>
              <a:t>dongguk.lim@lge.com</a:t>
            </a:r>
            <a:r>
              <a:rPr lang="en-GB" sz="1400" dirty="0"/>
              <a:t> ), Sigurd Schelstraete (</a:t>
            </a:r>
            <a:r>
              <a:rPr lang="en-GB" sz="1400" dirty="0">
                <a:hlinkClick r:id="rId7"/>
              </a:rPr>
              <a:t>sschelstraete@maxlinear.com</a:t>
            </a:r>
            <a:r>
              <a:rPr lang="en-GB" sz="1400" dirty="0"/>
              <a:t>) &amp;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185913</TotalTime>
  <Words>6562</Words>
  <Application>Microsoft Office PowerPoint</Application>
  <PresentationFormat>On-screen Show (4:3)</PresentationFormat>
  <Paragraphs>1586</Paragraphs>
  <Slides>62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(C-SR)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2024-01-17T15:35:33Z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