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5"/>
  </p:notesMasterIdLst>
  <p:handoutMasterIdLst>
    <p:handoutMasterId r:id="rId126"/>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3" r:id="rId52"/>
    <p:sldId id="2590" r:id="rId53"/>
    <p:sldId id="2591" r:id="rId54"/>
    <p:sldId id="2592" r:id="rId55"/>
    <p:sldId id="2594" r:id="rId56"/>
    <p:sldId id="2595" r:id="rId57"/>
    <p:sldId id="2596" r:id="rId58"/>
    <p:sldId id="2601" r:id="rId59"/>
    <p:sldId id="2602" r:id="rId60"/>
    <p:sldId id="2597" r:id="rId61"/>
    <p:sldId id="2598" r:id="rId62"/>
    <p:sldId id="2599" r:id="rId63"/>
    <p:sldId id="2600" r:id="rId64"/>
    <p:sldId id="2603" r:id="rId65"/>
    <p:sldId id="2604" r:id="rId66"/>
    <p:sldId id="2605" r:id="rId67"/>
    <p:sldId id="2612" r:id="rId68"/>
    <p:sldId id="2608" r:id="rId69"/>
    <p:sldId id="2609" r:id="rId70"/>
    <p:sldId id="2610" r:id="rId71"/>
    <p:sldId id="2611" r:id="rId72"/>
    <p:sldId id="2613" r:id="rId73"/>
    <p:sldId id="2614" r:id="rId74"/>
    <p:sldId id="2615" r:id="rId75"/>
    <p:sldId id="2621" r:id="rId76"/>
    <p:sldId id="2616" r:id="rId77"/>
    <p:sldId id="2617" r:id="rId78"/>
    <p:sldId id="2618" r:id="rId79"/>
    <p:sldId id="2619" r:id="rId80"/>
    <p:sldId id="2620" r:id="rId81"/>
    <p:sldId id="2622" r:id="rId82"/>
    <p:sldId id="2623" r:id="rId83"/>
    <p:sldId id="2624" r:id="rId84"/>
    <p:sldId id="2626" r:id="rId85"/>
    <p:sldId id="2631" r:id="rId86"/>
    <p:sldId id="2627" r:id="rId87"/>
    <p:sldId id="2628" r:id="rId88"/>
    <p:sldId id="2629" r:id="rId89"/>
    <p:sldId id="2630" r:id="rId90"/>
    <p:sldId id="2632" r:id="rId91"/>
    <p:sldId id="2633" r:id="rId92"/>
    <p:sldId id="2634" r:id="rId93"/>
    <p:sldId id="2635" r:id="rId94"/>
    <p:sldId id="2641" r:id="rId95"/>
    <p:sldId id="2637" r:id="rId96"/>
    <p:sldId id="2638" r:id="rId97"/>
    <p:sldId id="2639" r:id="rId98"/>
    <p:sldId id="2640" r:id="rId99"/>
    <p:sldId id="2642" r:id="rId100"/>
    <p:sldId id="2643" r:id="rId101"/>
    <p:sldId id="2644" r:id="rId102"/>
    <p:sldId id="2645" r:id="rId103"/>
    <p:sldId id="2646" r:id="rId104"/>
    <p:sldId id="2647" r:id="rId105"/>
    <p:sldId id="2648" r:id="rId106"/>
    <p:sldId id="2649" r:id="rId107"/>
    <p:sldId id="2650" r:id="rId108"/>
    <p:sldId id="2552" r:id="rId109"/>
    <p:sldId id="315" r:id="rId110"/>
    <p:sldId id="312" r:id="rId111"/>
    <p:sldId id="318" r:id="rId112"/>
    <p:sldId id="472" r:id="rId113"/>
    <p:sldId id="473" r:id="rId114"/>
    <p:sldId id="474" r:id="rId115"/>
    <p:sldId id="480" r:id="rId116"/>
    <p:sldId id="259" r:id="rId117"/>
    <p:sldId id="260" r:id="rId118"/>
    <p:sldId id="261" r:id="rId119"/>
    <p:sldId id="2525" r:id="rId120"/>
    <p:sldId id="2555" r:id="rId121"/>
    <p:sldId id="2556" r:id="rId122"/>
    <p:sldId id="2557" r:id="rId123"/>
    <p:sldId id="2558" r:id="rId1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3"/>
            <p14:sldId id="2590"/>
            <p14:sldId id="2591"/>
            <p14:sldId id="2592"/>
          </p14:sldIdLst>
        </p14:section>
        <p14:section name="Feb. 6th Telecon" id="{E383D91C-3D01-422D-BF0E-550844B0B4B5}">
          <p14:sldIdLst>
            <p14:sldId id="2594"/>
            <p14:sldId id="2595"/>
            <p14:sldId id="2596"/>
            <p14:sldId id="2601"/>
            <p14:sldId id="2602"/>
            <p14:sldId id="2597"/>
            <p14:sldId id="2598"/>
            <p14:sldId id="2599"/>
            <p14:sldId id="2600"/>
          </p14:sldIdLst>
        </p14:section>
        <p14:section name="Feb. 13th Telecon" id="{AC313C12-B78D-47E9-9853-856727F84D00}">
          <p14:sldIdLst>
            <p14:sldId id="2603"/>
            <p14:sldId id="2604"/>
            <p14:sldId id="2605"/>
            <p14:sldId id="2612"/>
            <p14:sldId id="2608"/>
            <p14:sldId id="2609"/>
            <p14:sldId id="2610"/>
            <p14:sldId id="2611"/>
          </p14:sldIdLst>
        </p14:section>
        <p14:section name="Feb. 20th Telecon" id="{828247A5-D9D9-48BF-A805-343072486179}">
          <p14:sldIdLst>
            <p14:sldId id="2613"/>
            <p14:sldId id="2614"/>
            <p14:sldId id="2615"/>
            <p14:sldId id="2621"/>
            <p14:sldId id="2616"/>
            <p14:sldId id="2617"/>
            <p14:sldId id="2618"/>
            <p14:sldId id="2619"/>
            <p14:sldId id="2620"/>
          </p14:sldIdLst>
        </p14:section>
        <p14:section name="Feb. 27th Telecon" id="{478F6B18-B164-49CC-941C-872219684A10}">
          <p14:sldIdLst>
            <p14:sldId id="2622"/>
            <p14:sldId id="2623"/>
            <p14:sldId id="2624"/>
            <p14:sldId id="2626"/>
            <p14:sldId id="2631"/>
            <p14:sldId id="2627"/>
            <p14:sldId id="2628"/>
            <p14:sldId id="2629"/>
            <p14:sldId id="2630"/>
          </p14:sldIdLst>
        </p14:section>
        <p14:section name="Feb. 29th Telecon" id="{028CF5A3-1844-4CFC-AFDE-BB8D58A28785}">
          <p14:sldIdLst>
            <p14:sldId id="2632"/>
            <p14:sldId id="2633"/>
            <p14:sldId id="2634"/>
            <p14:sldId id="2635"/>
            <p14:sldId id="2641"/>
            <p14:sldId id="2637"/>
            <p14:sldId id="2638"/>
            <p14:sldId id="2639"/>
            <p14:sldId id="2640"/>
          </p14:sldIdLst>
        </p14:section>
        <p14:section name="March 5th Telecon" id="{0FAE4D06-F67C-4406-BD3F-DCED39315398}">
          <p14:sldIdLst>
            <p14:sldId id="2642"/>
            <p14:sldId id="2643"/>
            <p14:sldId id="2644"/>
            <p14:sldId id="2645"/>
            <p14:sldId id="2646"/>
            <p14:sldId id="2647"/>
            <p14:sldId id="2648"/>
            <p14:sldId id="2649"/>
            <p14:sldId id="2650"/>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CFC274-4D68-4846-8BA8-2185E82A19FE}" v="2" dt="2024-02-29T21:47:36.65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20" d="100"/>
          <a:sy n="120" d="100"/>
        </p:scale>
        <p:origin x="4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microsoft.com/office/2015/10/relationships/revisionInfo" Target="revisionInfo.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873827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304567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030386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82</a:t>
            </a:fld>
            <a:endParaRPr lang="en-US"/>
          </a:p>
        </p:txBody>
      </p:sp>
    </p:spTree>
    <p:extLst>
      <p:ext uri="{BB962C8B-B14F-4D97-AF65-F5344CB8AC3E}">
        <p14:creationId xmlns:p14="http://schemas.microsoft.com/office/powerpoint/2010/main" val="2883402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2462022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814322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121</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2024-02-28</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896211328"/>
              </p:ext>
            </p:extLst>
          </p:nvPr>
        </p:nvGraphicFramePr>
        <p:xfrm>
          <a:off x="563035" y="1556792"/>
          <a:ext cx="10460566" cy="1945425"/>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30 min for completion. </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3392044796"/>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59563178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827362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11-24-225r2 for CID 1085 (total of 1 CID). </a:t>
            </a:r>
          </a:p>
          <a:p>
            <a:endParaRPr lang="en-US" dirty="0"/>
          </a:p>
          <a:p>
            <a:r>
              <a:rPr lang="en-US" dirty="0"/>
              <a:t>Results (Y/N/A): 6/0/0</a:t>
            </a:r>
            <a:endParaRPr lang="en-US" b="0"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75772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11-24-272r4 for CIDs  1081, 1234, 1278, 1156, 1279, 1034, 1082, 1137, 1138, 1367, 1368, 1083, 1035, 1084, 1287, 1288, 1391, 1158, 1159 (total of 19).</a:t>
            </a:r>
          </a:p>
          <a:p>
            <a:endParaRPr lang="en-US" dirty="0"/>
          </a:p>
          <a:p>
            <a:r>
              <a:rPr lang="en-US" dirty="0"/>
              <a:t>Results (Y/N/A):</a:t>
            </a:r>
            <a:endParaRPr lang="en-US" b="0"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807358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23152112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1011482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9018855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8092291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March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725085"/>
              </p:ext>
            </p:extLst>
          </p:nvPr>
        </p:nvGraphicFramePr>
        <p:xfrm>
          <a:off x="914401" y="1268760"/>
          <a:ext cx="10460566" cy="307832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3868341811"/>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70min </a:t>
                      </a:r>
                    </a:p>
                  </a:txBody>
                  <a:tcPr marT="45712" marB="45712"/>
                </a:tc>
                <a:extLst>
                  <a:ext uri="{0D108BD9-81ED-4DB2-BD59-A6C34878D82A}">
                    <a16:rowId xmlns:a16="http://schemas.microsoft.com/office/drawing/2014/main" val="4288503994"/>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535017074"/>
              </p:ext>
            </p:extLst>
          </p:nvPr>
        </p:nvGraphicFramePr>
        <p:xfrm>
          <a:off x="914400" y="1981200"/>
          <a:ext cx="10460566" cy="246875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dirty="0"/>
                        <a:t>Updates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71865739"/>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28707467"/>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endParaRPr lang="en-US" sz="1400" dirty="0"/>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bl>
          </a:graphicData>
        </a:graphic>
      </p:graphicFrame>
    </p:spTree>
    <p:extLst>
      <p:ext uri="{BB962C8B-B14F-4D97-AF65-F5344CB8AC3E}">
        <p14:creationId xmlns:p14="http://schemas.microsoft.com/office/powerpoint/2010/main" val="30957210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73191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50860392"/>
              </p:ext>
            </p:extLst>
          </p:nvPr>
        </p:nvGraphicFramePr>
        <p:xfrm>
          <a:off x="914401" y="1268760"/>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152392">
                <a:tc>
                  <a:txBody>
                    <a:bodyPr/>
                    <a:lstStyle/>
                    <a:p>
                      <a:r>
                        <a:rPr lang="en-US" sz="1400" dirty="0"/>
                        <a:t>11-24-233</a:t>
                      </a:r>
                    </a:p>
                  </a:txBody>
                  <a:tcPr marT="45712" marB="45712"/>
                </a:tc>
                <a:tc>
                  <a:txBody>
                    <a:bodyPr/>
                    <a:lstStyle/>
                    <a:p>
                      <a:r>
                        <a:rPr lang="en-US" sz="1400" dirty="0"/>
                        <a:t>Roy Want</a:t>
                      </a:r>
                    </a:p>
                  </a:txBody>
                  <a:tcPr marT="45712" marB="45712"/>
                </a:tc>
                <a:tc>
                  <a:txBody>
                    <a:bodyPr/>
                    <a:lstStyle/>
                    <a:p>
                      <a:r>
                        <a:rPr lang="en-US" sz="1400" dirty="0"/>
                        <a:t>Editorial comment resolution part 1</a:t>
                      </a:r>
                    </a:p>
                  </a:txBody>
                  <a:tcPr marT="45712" marB="45712"/>
                </a:tc>
                <a:tc>
                  <a:txBody>
                    <a:bodyPr/>
                    <a:lstStyle/>
                    <a:p>
                      <a:r>
                        <a:rPr lang="en-US" sz="1400" dirty="0"/>
                        <a:t>CR</a:t>
                      </a:r>
                    </a:p>
                  </a:txBody>
                  <a:tcPr marT="45712" marB="45712"/>
                </a:tc>
                <a:tc>
                  <a:txBody>
                    <a:bodyPr/>
                    <a:lstStyle/>
                    <a:p>
                      <a:r>
                        <a:rPr lang="en-US" sz="1400" dirty="0"/>
                        <a:t>Special order – 10min</a:t>
                      </a:r>
                    </a:p>
                  </a:txBody>
                  <a:tcPr marT="45712" marB="45712"/>
                </a:tc>
                <a:extLst>
                  <a:ext uri="{0D108BD9-81ED-4DB2-BD59-A6C34878D82A}">
                    <a16:rowId xmlns:a16="http://schemas.microsoft.com/office/drawing/2014/main" val="4288503994"/>
                  </a:ext>
                </a:extLst>
              </a:tr>
              <a:tr h="152392">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2001193650"/>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20 min (1</a:t>
                      </a:r>
                      <a:r>
                        <a:rPr lang="en-US" sz="1400" baseline="30000" dirty="0"/>
                        <a:t>st</a:t>
                      </a:r>
                      <a:r>
                        <a:rPr lang="en-US" sz="1400" dirty="0"/>
                        <a:t> time)</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 min time permits</a:t>
                      </a: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3807114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402610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11-24-213r2 for CIDs 1193, 1196, 1198, 1400, 1074, 1027, 1388, 1207, 1389, 1212, 1041, 1366, 1216, 1217, 1109, 1019, and 1075 (17 total).</a:t>
            </a:r>
          </a:p>
          <a:p>
            <a:endParaRPr lang="en-US" dirty="0"/>
          </a:p>
          <a:p>
            <a:r>
              <a:rPr lang="en-US" dirty="0"/>
              <a:t>Results (Y/N/A): 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855403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11-24-212r3 for CIDs 1098, 1099, 1383, 1135, 1023, 1024, 1071, 1385, 1025, 1028, 1386, 1190, 1192, 1131, 1026, and 1073 (16 total).</a:t>
            </a:r>
          </a:p>
          <a:p>
            <a:endParaRPr lang="en-US" dirty="0"/>
          </a:p>
          <a:p>
            <a:r>
              <a:rPr lang="en-US" dirty="0"/>
              <a:t>Results (Y/N/A): 9/0/1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3153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884632623"/>
              </p:ext>
            </p:extLst>
          </p:nvPr>
        </p:nvGraphicFramePr>
        <p:xfrm>
          <a:off x="914400" y="1981200"/>
          <a:ext cx="10460566" cy="237732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a:t>
                      </a:r>
                      <a:r>
                        <a:rPr lang="en-US" sz="1400" baseline="30000" dirty="0"/>
                        <a:t>nd</a:t>
                      </a:r>
                      <a:r>
                        <a:rPr lang="en-US" sz="1400" dirty="0"/>
                        <a:t> review </a:t>
                      </a:r>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0">
                <a:tc>
                  <a:txBody>
                    <a:bodyPr/>
                    <a:lstStyle/>
                    <a:p>
                      <a:r>
                        <a:rPr lang="en-US" sz="1400" dirty="0"/>
                        <a:t>11-24-233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p>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3184647639"/>
                  </a:ext>
                </a:extLst>
              </a:tr>
            </a:tbl>
          </a:graphicData>
        </a:graphic>
      </p:graphicFrame>
    </p:spTree>
    <p:extLst>
      <p:ext uri="{BB962C8B-B14F-4D97-AF65-F5344CB8AC3E}">
        <p14:creationId xmlns:p14="http://schemas.microsoft.com/office/powerpoint/2010/main" val="472760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13</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05571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32443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37651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Consider motions (11-23-049) (as needed)</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903590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4692091"/>
              </p:ext>
            </p:extLst>
          </p:nvPr>
        </p:nvGraphicFramePr>
        <p:xfrm>
          <a:off x="914401" y="1268760"/>
          <a:ext cx="10460566" cy="411460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52392">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4288503994"/>
                  </a:ext>
                </a:extLst>
              </a:tr>
              <a:tr h="152392">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60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001193650"/>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 40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600714089"/>
                  </a:ext>
                </a:extLst>
              </a:tr>
              <a:tr h="0">
                <a:tc>
                  <a:txBody>
                    <a:bodyPr/>
                    <a:lstStyle/>
                    <a:p>
                      <a:r>
                        <a:rPr lang="en-US" sz="1400" dirty="0"/>
                        <a:t>11-24-0233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772378466"/>
                  </a:ext>
                </a:extLst>
              </a:tr>
              <a:tr h="0">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39305059"/>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1761678596"/>
                  </a:ext>
                </a:extLst>
              </a:tr>
              <a:tr h="0">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56648193"/>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233817934"/>
                  </a:ext>
                </a:extLst>
              </a:tr>
              <a:tr h="0">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2388166363"/>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339170413"/>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078184603"/>
                  </a:ext>
                </a:extLst>
              </a:tr>
            </a:tbl>
          </a:graphicData>
        </a:graphic>
      </p:graphicFrame>
    </p:spTree>
    <p:extLst>
      <p:ext uri="{BB962C8B-B14F-4D97-AF65-F5344CB8AC3E}">
        <p14:creationId xmlns:p14="http://schemas.microsoft.com/office/powerpoint/2010/main" val="32372863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108053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11-24-214r2 for CIDs 1110, 1147, 1011, 1076, 1220, 1221, 1222, and 1226 (8 total). </a:t>
            </a:r>
          </a:p>
          <a:p>
            <a:endParaRPr lang="en-US" dirty="0"/>
          </a:p>
          <a:p>
            <a:r>
              <a:rPr lang="en-US" dirty="0"/>
              <a:t>Results (Y/N/A): </a:t>
            </a:r>
            <a:r>
              <a:rPr lang="en-US" b="0" dirty="0"/>
              <a:t>5/0/0</a:t>
            </a:r>
            <a:endParaRPr lang="en-US"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666452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994167590"/>
              </p:ext>
            </p:extLst>
          </p:nvPr>
        </p:nvGraphicFramePr>
        <p:xfrm>
          <a:off x="563035" y="1556792"/>
          <a:ext cx="10460566" cy="385000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872900943"/>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022209846"/>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3579265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511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978400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18501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884851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900059007"/>
              </p:ext>
            </p:extLst>
          </p:nvPr>
        </p:nvGraphicFramePr>
        <p:xfrm>
          <a:off x="563035" y="1556792"/>
          <a:ext cx="10460566" cy="355040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20min</a:t>
                      </a:r>
                    </a:p>
                  </a:txBody>
                  <a:tcPr marT="45712" marB="45712"/>
                </a:tc>
                <a:extLst>
                  <a:ext uri="{0D108BD9-81ED-4DB2-BD59-A6C34878D82A}">
                    <a16:rowId xmlns:a16="http://schemas.microsoft.com/office/drawing/2014/main" val="2872900943"/>
                  </a:ext>
                </a:extLst>
              </a:tr>
              <a:tr h="391025">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40min</a:t>
                      </a:r>
                    </a:p>
                  </a:txBody>
                  <a:tcPr marT="45712" marB="45712"/>
                </a:tc>
                <a:extLst>
                  <a:ext uri="{0D108BD9-81ED-4DB2-BD59-A6C34878D82A}">
                    <a16:rowId xmlns:a16="http://schemas.microsoft.com/office/drawing/2014/main" val="4008190257"/>
                  </a:ext>
                </a:extLst>
              </a:tr>
              <a:tr h="195513">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255059401"/>
                  </a:ext>
                </a:extLst>
              </a:tr>
              <a:tr h="195513">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call </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Future call </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call</a:t>
                      </a:r>
                    </a:p>
                  </a:txBody>
                  <a:tcPr marT="45712" marB="45712"/>
                </a:tc>
                <a:extLst>
                  <a:ext uri="{0D108BD9-81ED-4DB2-BD59-A6C34878D82A}">
                    <a16:rowId xmlns:a16="http://schemas.microsoft.com/office/drawing/2014/main" val="459891220"/>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Future call</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Future call</a:t>
                      </a: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5231058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851386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11-24-155r2 for CIDs 1357, 1006, 1089, 1119, 1120, 1127, 1369 (total of 7). </a:t>
            </a:r>
          </a:p>
          <a:p>
            <a:endParaRPr lang="en-US" dirty="0"/>
          </a:p>
          <a:p>
            <a:r>
              <a:rPr lang="en-US" dirty="0"/>
              <a:t>Results (Y/N/A): 6/0/0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625302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11-24-257r1 for CIDs 1358, 1090, 1121, 1128, 1129 (total of 5 CIDs). </a:t>
            </a:r>
          </a:p>
          <a:p>
            <a:endParaRPr lang="en-US" dirty="0"/>
          </a:p>
          <a:p>
            <a:r>
              <a:rPr lang="en-US" dirty="0"/>
              <a:t>Results (Y/N/A): 7/0/0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454816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456050414"/>
              </p:ext>
            </p:extLst>
          </p:nvPr>
        </p:nvGraphicFramePr>
        <p:xfrm>
          <a:off x="563035" y="1556792"/>
          <a:ext cx="10460566" cy="3545220"/>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3181795505"/>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11327705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908117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894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32622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542612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27</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165059082"/>
              </p:ext>
            </p:extLst>
          </p:nvPr>
        </p:nvGraphicFramePr>
        <p:xfrm>
          <a:off x="563035" y="1556792"/>
          <a:ext cx="10460566" cy="342328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30min </a:t>
                      </a:r>
                    </a:p>
                  </a:txBody>
                  <a:tcPr marT="45712" marB="45712"/>
                </a:tc>
                <a:extLst>
                  <a:ext uri="{0D108BD9-81ED-4DB2-BD59-A6C34878D82A}">
                    <a16:rowId xmlns:a16="http://schemas.microsoft.com/office/drawing/2014/main" val="3181795505"/>
                  </a:ext>
                </a:extLst>
              </a:tr>
              <a:tr h="391025">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2872900943"/>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4255059401"/>
                  </a:ext>
                </a:extLst>
              </a:tr>
              <a:tr h="195513">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195513">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195513">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26478259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801257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11-24-0285r1 for CIDs 1323, 1329, 1332, 1333, 1337, 1395, 1396, and 1340 (total of 8 CIDs). </a:t>
            </a:r>
          </a:p>
          <a:p>
            <a:endParaRPr lang="en-US" dirty="0"/>
          </a:p>
          <a:p>
            <a:r>
              <a:rPr lang="en-US" dirty="0"/>
              <a:t>Results (Y/N/A): </a:t>
            </a:r>
            <a:r>
              <a:rPr lang="en-US" b="0" dirty="0"/>
              <a:t>8/0/0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460627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11-24-0215r2 for CIDs 1136, 1010, 1045, 1046, 1165, 1229, 1231, 1243, 1244, 1246, 1247, 1249, and 1250 (13 total). </a:t>
            </a:r>
          </a:p>
          <a:p>
            <a:endParaRPr lang="en-US" dirty="0"/>
          </a:p>
          <a:p>
            <a:r>
              <a:rPr lang="en-US" dirty="0"/>
              <a:t>Results (Y/N/A): </a:t>
            </a:r>
            <a:r>
              <a:rPr lang="en-US" b="0" dirty="0"/>
              <a:t>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888828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326179570"/>
              </p:ext>
            </p:extLst>
          </p:nvPr>
        </p:nvGraphicFramePr>
        <p:xfrm>
          <a:off x="563035" y="1556792"/>
          <a:ext cx="10460566" cy="272229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27720246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746103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18143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2109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9037277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29</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525983987"/>
              </p:ext>
            </p:extLst>
          </p:nvPr>
        </p:nvGraphicFramePr>
        <p:xfrm>
          <a:off x="563035" y="1556792"/>
          <a:ext cx="10460566" cy="2940835"/>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30 min for completion. </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3392044796"/>
                  </a:ext>
                </a:extLst>
              </a:tr>
              <a:tr h="195513">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10 min (as time permits)</a:t>
                      </a:r>
                    </a:p>
                  </a:txBody>
                  <a:tcPr marT="45712" marB="45712"/>
                </a:tc>
                <a:extLst>
                  <a:ext uri="{0D108BD9-81ED-4DB2-BD59-A6C34878D82A}">
                    <a16:rowId xmlns:a16="http://schemas.microsoft.com/office/drawing/2014/main" val="459891220"/>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31727676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105848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11-24-225r2 for CID 1085 (total of 1 CID). </a:t>
            </a:r>
          </a:p>
          <a:p>
            <a:endParaRPr lang="en-US" dirty="0"/>
          </a:p>
          <a:p>
            <a:r>
              <a:rPr lang="en-US" dirty="0"/>
              <a:t>Results (Y/N/A): 6/0/0</a:t>
            </a:r>
            <a:endParaRPr lang="en-US" b="0"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801345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11-24-272 – not taken</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11-24-272r4 for CIDs  1081, 1234, 1278, 1156, 1279, 1034, 1082, 1137, 1138, 1367, 1368, 1083, 1035, 1084, 1287, 1288, 1391, 1158, 1159 (total of 19).</a:t>
            </a:r>
          </a:p>
          <a:p>
            <a:endParaRPr lang="en-US" dirty="0"/>
          </a:p>
          <a:p>
            <a:r>
              <a:rPr lang="en-US" dirty="0"/>
              <a:t>Results (Y/N/A):</a:t>
            </a:r>
            <a:endParaRPr lang="en-US" b="0"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315887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060535126"/>
              </p:ext>
            </p:extLst>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10848945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2761926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997277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2023006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34934471"/>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139480</TotalTime>
  <Words>9663</Words>
  <Application>Microsoft Office PowerPoint</Application>
  <PresentationFormat>Widescreen</PresentationFormat>
  <Paragraphs>1886</Paragraphs>
  <Slides>123</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123</vt:i4>
      </vt:variant>
    </vt:vector>
  </HeadingPairs>
  <TitlesOfParts>
    <vt:vector size="133"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30th Telecon</vt:lpstr>
      <vt:lpstr>Review Submissions</vt:lpstr>
      <vt:lpstr>Submission pipeline</vt:lpstr>
      <vt:lpstr>Scheduled TGbk telecons</vt:lpstr>
      <vt:lpstr>PowerPoint Presentation</vt:lpstr>
      <vt:lpstr>PowerPoint Presentation</vt:lpstr>
      <vt:lpstr>Feb. 6th Telecon</vt:lpstr>
      <vt:lpstr>Submission List for the Feb. 6th Telecon</vt:lpstr>
      <vt:lpstr>Review Submissions</vt:lpstr>
      <vt:lpstr>Submission 11-24-213</vt:lpstr>
      <vt:lpstr>Submission 11-24-212</vt:lpstr>
      <vt:lpstr>Submission pipeline</vt:lpstr>
      <vt:lpstr>Scheduled TGbk telecons</vt:lpstr>
      <vt:lpstr>PowerPoint Presentation</vt:lpstr>
      <vt:lpstr>PowerPoint Presentation</vt:lpstr>
      <vt:lpstr>Feb. 13th Telecon</vt:lpstr>
      <vt:lpstr>Submission List for the Feb. 13th Telecon</vt:lpstr>
      <vt:lpstr>Review Submissions</vt:lpstr>
      <vt:lpstr>Submission 11-24-214</vt:lpstr>
      <vt:lpstr>Submission pipeline</vt:lpstr>
      <vt:lpstr>Scheduled TGbk telecons</vt:lpstr>
      <vt:lpstr>PowerPoint Presentation</vt:lpstr>
      <vt:lpstr>PowerPoint Presentation</vt:lpstr>
      <vt:lpstr>Feb. 20th Telecon</vt:lpstr>
      <vt:lpstr>Submission List for the Feb. 20th Telecon</vt:lpstr>
      <vt:lpstr>Review Submissions</vt:lpstr>
      <vt:lpstr>Submission 11-24-155</vt:lpstr>
      <vt:lpstr>Submission 11-24-257</vt:lpstr>
      <vt:lpstr>Submission pipeline</vt:lpstr>
      <vt:lpstr>Scheduled TGbk telecons</vt:lpstr>
      <vt:lpstr>PowerPoint Presentation</vt:lpstr>
      <vt:lpstr>PowerPoint Presentation</vt:lpstr>
      <vt:lpstr>Feb. 27th Telecon</vt:lpstr>
      <vt:lpstr>Submission List for the Feb. 27th Telecon</vt:lpstr>
      <vt:lpstr>Review Submissions</vt:lpstr>
      <vt:lpstr>Submission 11-24-285</vt:lpstr>
      <vt:lpstr>Submission 11-24-215</vt:lpstr>
      <vt:lpstr>Submission pipeline</vt:lpstr>
      <vt:lpstr>Scheduled TGbk telecons</vt:lpstr>
      <vt:lpstr>PowerPoint Presentation</vt:lpstr>
      <vt:lpstr>PowerPoint Presentation</vt:lpstr>
      <vt:lpstr>Feb. 29th Telecon</vt:lpstr>
      <vt:lpstr>Submission List for the Feb. 29th Telecon</vt:lpstr>
      <vt:lpstr>Review Submissions</vt:lpstr>
      <vt:lpstr>Submission 11-24-225</vt:lpstr>
      <vt:lpstr>Submission 11-24-272 – not taken</vt:lpstr>
      <vt:lpstr>Submission pipeline</vt:lpstr>
      <vt:lpstr>Scheduled TGbk telecons</vt:lpstr>
      <vt:lpstr>PowerPoint Presentation</vt:lpstr>
      <vt:lpstr>PowerPoint Presentation</vt:lpstr>
      <vt:lpstr>March 5th Telecon</vt:lpstr>
      <vt:lpstr>Submission List for the March 5th Telecon</vt:lpstr>
      <vt:lpstr>Review Submissions</vt:lpstr>
      <vt:lpstr>Submission 11-24-225</vt:lpstr>
      <vt:lpstr>Submission 11-24-272</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754</cp:revision>
  <cp:lastPrinted>1601-01-01T00:00:00Z</cp:lastPrinted>
  <dcterms:created xsi:type="dcterms:W3CDTF">2018-08-06T10:28:59Z</dcterms:created>
  <dcterms:modified xsi:type="dcterms:W3CDTF">2024-02-29T21:49:26Z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