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4"/>
  </p:notesMasterIdLst>
  <p:handoutMasterIdLst>
    <p:handoutMasterId r:id="rId65"/>
  </p:handoutMasterIdLst>
  <p:sldIdLst>
    <p:sldId id="256" r:id="rId2"/>
    <p:sldId id="265" r:id="rId3"/>
    <p:sldId id="2566" r:id="rId4"/>
    <p:sldId id="257" r:id="rId5"/>
    <p:sldId id="2366" r:id="rId6"/>
    <p:sldId id="2367" r:id="rId7"/>
    <p:sldId id="267" r:id="rId8"/>
    <p:sldId id="268" r:id="rId9"/>
    <p:sldId id="269" r:id="rId10"/>
    <p:sldId id="270" r:id="rId11"/>
    <p:sldId id="271" r:id="rId12"/>
    <p:sldId id="276" r:id="rId13"/>
    <p:sldId id="407" r:id="rId14"/>
    <p:sldId id="408" r:id="rId15"/>
    <p:sldId id="409" r:id="rId16"/>
    <p:sldId id="410" r:id="rId17"/>
    <p:sldId id="411" r:id="rId18"/>
    <p:sldId id="412" r:id="rId19"/>
    <p:sldId id="413" r:id="rId20"/>
    <p:sldId id="272" r:id="rId21"/>
    <p:sldId id="414" r:id="rId22"/>
    <p:sldId id="415" r:id="rId23"/>
    <p:sldId id="569" r:id="rId24"/>
    <p:sldId id="345" r:id="rId25"/>
    <p:sldId id="690" r:id="rId26"/>
    <p:sldId id="694" r:id="rId27"/>
    <p:sldId id="2568" r:id="rId28"/>
    <p:sldId id="679" r:id="rId29"/>
    <p:sldId id="2582" r:id="rId30"/>
    <p:sldId id="680" r:id="rId31"/>
    <p:sldId id="2530" r:id="rId32"/>
    <p:sldId id="2531" r:id="rId33"/>
    <p:sldId id="2533" r:id="rId34"/>
    <p:sldId id="2535" r:id="rId35"/>
    <p:sldId id="2569" r:id="rId36"/>
    <p:sldId id="2570" r:id="rId37"/>
    <p:sldId id="2571" r:id="rId38"/>
    <p:sldId id="2572" r:id="rId39"/>
    <p:sldId id="2536" r:id="rId40"/>
    <p:sldId id="2537" r:id="rId41"/>
    <p:sldId id="2538" r:id="rId42"/>
    <p:sldId id="2400" r:id="rId43"/>
    <p:sldId id="2513" r:id="rId44"/>
    <p:sldId id="2549" r:id="rId45"/>
    <p:sldId id="2551" r:id="rId46"/>
    <p:sldId id="2527" r:id="rId47"/>
    <p:sldId id="2552" r:id="rId48"/>
    <p:sldId id="315" r:id="rId49"/>
    <p:sldId id="312" r:id="rId50"/>
    <p:sldId id="318" r:id="rId51"/>
    <p:sldId id="472" r:id="rId52"/>
    <p:sldId id="473" r:id="rId53"/>
    <p:sldId id="474" r:id="rId54"/>
    <p:sldId id="480" r:id="rId55"/>
    <p:sldId id="259" r:id="rId56"/>
    <p:sldId id="260" r:id="rId57"/>
    <p:sldId id="261" r:id="rId58"/>
    <p:sldId id="2525" r:id="rId59"/>
    <p:sldId id="2555" r:id="rId60"/>
    <p:sldId id="2556" r:id="rId61"/>
    <p:sldId id="2557" r:id="rId62"/>
    <p:sldId id="2558" r:id="rId6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Main" id="{F1D38888-79E6-4B8F-A7E5-96BDED502F2F}">
          <p14:sldIdLst>
            <p14:sldId id="256"/>
            <p14:sldId id="265"/>
            <p14:sldId id="2566"/>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569"/>
            <p14:sldId id="345"/>
          </p14:sldIdLst>
        </p14:section>
        <p14:section name="Jan. 15th - Jan. IEEE Interim meeting" id="{DE843586-E506-4D30-A655-52B441F0114A}">
          <p14:sldIdLst>
            <p14:sldId id="690"/>
            <p14:sldId id="694"/>
            <p14:sldId id="2568"/>
            <p14:sldId id="679"/>
            <p14:sldId id="2582"/>
            <p14:sldId id="680"/>
          </p14:sldIdLst>
        </p14:section>
        <p14:section name="Jan. 16th - Jan. IEEE interim meeting" id="{D686ED55-D2EA-43E3-A87F-725BDBE41CF2}">
          <p14:sldIdLst>
            <p14:sldId id="2530"/>
            <p14:sldId id="2531"/>
            <p14:sldId id="2533"/>
            <p14:sldId id="2535"/>
          </p14:sldIdLst>
        </p14:section>
        <p14:section name="Jan. 17th AM1 - Jan. IEEE interim meeting" id="{ED07B73E-3417-4C27-85C9-944D735BB0CE}">
          <p14:sldIdLst>
            <p14:sldId id="2569"/>
            <p14:sldId id="2570"/>
            <p14:sldId id="2571"/>
            <p14:sldId id="2572"/>
          </p14:sldIdLst>
        </p14:section>
        <p14:section name="Jan. 17th PM2 - Jan. IEEE interim meeting" id="{8E838D38-B45C-442C-8603-25CE94919C41}">
          <p14:sldIdLst>
            <p14:sldId id="2536"/>
            <p14:sldId id="2537"/>
            <p14:sldId id="2538"/>
            <p14:sldId id="2400"/>
            <p14:sldId id="2513"/>
            <p14:sldId id="2549"/>
            <p14:sldId id="2551"/>
            <p14:sldId id="2527"/>
          </p14:sldIdLst>
        </p14:section>
        <p14:section name="Backup" id="{62682A0D-7317-4EE9-B56C-63AD74488E19}">
          <p14:sldIdLst>
            <p14:sldId id="2552"/>
            <p14:sldId id="315"/>
            <p14:sldId id="312"/>
            <p14:sldId id="318"/>
            <p14:sldId id="472"/>
            <p14:sldId id="473"/>
            <p14:sldId id="474"/>
            <p14:sldId id="480"/>
            <p14:sldId id="259"/>
            <p14:sldId id="260"/>
            <p14:sldId id="261"/>
            <p14:sldId id="2525"/>
          </p14:sldIdLst>
        </p14:section>
        <p14:section name="June 20th Telecon" id="{2BA70FBB-2DF2-4AB9-8CE1-BD33A7EA639A}">
          <p14:sldIdLst>
            <p14:sldId id="2555"/>
            <p14:sldId id="2556"/>
            <p14:sldId id="2557"/>
            <p14:sldId id="2558"/>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589272F-EA66-4CDE-8198-1A2CF24F14AD}" v="12" dt="2023-11-13T23:58:29.319"/>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61" autoAdjust="0"/>
    <p:restoredTop sz="96807" autoAdjust="0"/>
  </p:normalViewPr>
  <p:slideViewPr>
    <p:cSldViewPr>
      <p:cViewPr varScale="1">
        <p:scale>
          <a:sx n="92" d="100"/>
          <a:sy n="92" d="100"/>
        </p:scale>
        <p:origin x="509" y="82"/>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1/17/2024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40</a:t>
            </a:fld>
            <a:endParaRPr lang="en-US"/>
          </a:p>
        </p:txBody>
      </p:sp>
    </p:spTree>
    <p:extLst>
      <p:ext uri="{BB962C8B-B14F-4D97-AF65-F5344CB8AC3E}">
        <p14:creationId xmlns:p14="http://schemas.microsoft.com/office/powerpoint/2010/main" val="17841955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55</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56</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57</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60</a:t>
            </a:fld>
            <a:endParaRPr lang="en-US"/>
          </a:p>
        </p:txBody>
      </p:sp>
    </p:spTree>
    <p:extLst>
      <p:ext uri="{BB962C8B-B14F-4D97-AF65-F5344CB8AC3E}">
        <p14:creationId xmlns:p14="http://schemas.microsoft.com/office/powerpoint/2010/main" val="15417624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014760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a:p>
        </p:txBody>
      </p:sp>
    </p:spTree>
    <p:extLst>
      <p:ext uri="{BB962C8B-B14F-4D97-AF65-F5344CB8AC3E}">
        <p14:creationId xmlns:p14="http://schemas.microsoft.com/office/powerpoint/2010/main" val="36511784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36</a:t>
            </a:fld>
            <a:endParaRPr lang="en-US"/>
          </a:p>
        </p:txBody>
      </p:sp>
    </p:spTree>
    <p:extLst>
      <p:ext uri="{BB962C8B-B14F-4D97-AF65-F5344CB8AC3E}">
        <p14:creationId xmlns:p14="http://schemas.microsoft.com/office/powerpoint/2010/main" val="32090418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 2024</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 2024</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 2024</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802.11-23/2124r1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touchpoint.eventsair.com/2024-jan-ieee-802-wireless-interim-session" TargetMode="External"/><Relationship Id="rId1" Type="http://schemas.openxmlformats.org/officeDocument/2006/relationships/slideLayout" Target="../slideLayouts/slideLayout2.xml"/><Relationship Id="rId4" Type="http://schemas.openxmlformats.org/officeDocument/2006/relationships/hyperlink" Target="https://imat.ieee.org/sp7200043/attendance-log?p=4437600005&amp;t=47200043"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57947" y="692696"/>
            <a:ext cx="10547351"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the January </a:t>
            </a:r>
            <a:r>
              <a:rPr lang="en-US" altLang="en-US" dirty="0" err="1"/>
              <a:t>Interin</a:t>
            </a:r>
            <a:r>
              <a:rPr lang="en-US" altLang="en-US" dirty="0"/>
              <a:t> Meeting and </a:t>
            </a:r>
            <a:br>
              <a:rPr lang="en-US" altLang="en-US" dirty="0"/>
            </a:br>
            <a:r>
              <a:rPr lang="en-US" altLang="en-US" dirty="0"/>
              <a:t>the Following Telecons</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2024-01-11</a:t>
            </a:r>
          </a:p>
        </p:txBody>
      </p:sp>
      <p:sp>
        <p:nvSpPr>
          <p:cNvPr id="6" name="Date Placeholder 3"/>
          <p:cNvSpPr>
            <a:spLocks noGrp="1"/>
          </p:cNvSpPr>
          <p:nvPr>
            <p:ph type="dt" idx="10"/>
          </p:nvPr>
        </p:nvSpPr>
        <p:spPr/>
        <p:txBody>
          <a:bodyPr/>
          <a:lstStyle/>
          <a:p>
            <a:r>
              <a:rPr lang="en-US"/>
              <a:t>Jan. 2024</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27500754"/>
              </p:ext>
            </p:extLst>
          </p:nvPr>
        </p:nvGraphicFramePr>
        <p:xfrm>
          <a:off x="927100" y="3267075"/>
          <a:ext cx="10547350" cy="2474913"/>
        </p:xfrm>
        <a:graphic>
          <a:graphicData uri="http://schemas.openxmlformats.org/presentationml/2006/ole">
            <mc:AlternateContent xmlns:mc="http://schemas.openxmlformats.org/markup-compatibility/2006">
              <mc:Choice xmlns:v="urn:schemas-microsoft-com:vml" Requires="v">
                <p:oleObj name="Document" r:id="rId3" imgW="10827425" imgH="2539515" progId="Word.Document.8">
                  <p:embed/>
                </p:oleObj>
              </mc:Choice>
              <mc:Fallback>
                <p:oleObj name="Document" r:id="rId3" imgW="10827425" imgH="2539515" progId="Word.Document.8">
                  <p:embed/>
                  <p:pic>
                    <p:nvPicPr>
                      <p:cNvPr id="3075" name="Object 3"/>
                      <p:cNvPicPr>
                        <a:picLocks noChangeAspect="1" noChangeArrowheads="1"/>
                      </p:cNvPicPr>
                      <p:nvPr/>
                    </p:nvPicPr>
                    <p:blipFill>
                      <a:blip r:embed="rId4"/>
                      <a:srcRect/>
                      <a:stretch>
                        <a:fillRect/>
                      </a:stretch>
                    </p:blipFill>
                    <p:spPr bwMode="auto">
                      <a:xfrm>
                        <a:off x="927100" y="3267075"/>
                        <a:ext cx="10547350" cy="2474913"/>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IEEE Jan. Meeting</a:t>
            </a:r>
          </a:p>
          <a:p>
            <a:pPr algn="ctr">
              <a:lnSpc>
                <a:spcPct val="90000"/>
              </a:lnSpc>
              <a:buFontTx/>
              <a:buNone/>
            </a:pPr>
            <a:r>
              <a:rPr lang="en-US" altLang="en-US" sz="3600" dirty="0">
                <a:cs typeface="Times New Roman" panose="02020603050405020304" pitchFamily="18" charset="0"/>
              </a:rPr>
              <a:t>And telecons running between </a:t>
            </a:r>
          </a:p>
          <a:p>
            <a:pPr algn="ctr">
              <a:lnSpc>
                <a:spcPct val="90000"/>
              </a:lnSpc>
              <a:buFontTx/>
              <a:buNone/>
            </a:pPr>
            <a:r>
              <a:rPr lang="en-US" altLang="en-US" sz="3600" dirty="0">
                <a:cs typeface="Times New Roman" panose="02020603050405020304" pitchFamily="18" charset="0"/>
              </a:rPr>
              <a:t>January and March 2024</a:t>
            </a:r>
          </a:p>
          <a:p>
            <a:pPr marL="1524000">
              <a:lnSpc>
                <a:spcPct val="90000"/>
              </a:lnSpc>
              <a:buFontTx/>
              <a:buNone/>
            </a:pP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Jan. IEEE  802.11 Interim Meeting Week Agenda</a:t>
            </a:r>
            <a:endParaRPr lang="en-US" dirty="0"/>
          </a:p>
        </p:txBody>
      </p:sp>
      <p:sp>
        <p:nvSpPr>
          <p:cNvPr id="3" name="Content Placeholder 2"/>
          <p:cNvSpPr>
            <a:spLocks noGrp="1"/>
          </p:cNvSpPr>
          <p:nvPr>
            <p:ph idx="1"/>
          </p:nvPr>
        </p:nvSpPr>
        <p:spPr>
          <a:xfrm>
            <a:off x="335361" y="1484785"/>
            <a:ext cx="5256583" cy="4176464"/>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(10 min).</a:t>
            </a:r>
          </a:p>
          <a:p>
            <a:pPr algn="just">
              <a:spcBef>
                <a:spcPct val="20000"/>
              </a:spcBef>
              <a:buFontTx/>
              <a:buChar char="•"/>
            </a:pPr>
            <a:r>
              <a:rPr lang="en-US" sz="1800" b="0" dirty="0"/>
              <a:t>Approval of previous meeting minutes and motion from telecon that met draft text threshold (5min)</a:t>
            </a:r>
          </a:p>
          <a:p>
            <a:pPr algn="just">
              <a:spcBef>
                <a:spcPct val="20000"/>
              </a:spcBef>
              <a:buFontTx/>
              <a:buChar char="•"/>
            </a:pPr>
            <a:r>
              <a:rPr lang="en-US" sz="1800" b="0" dirty="0"/>
              <a:t>Review LB279 results and CID assignment (15 min) </a:t>
            </a:r>
          </a:p>
          <a:p>
            <a:pPr algn="just">
              <a:spcBef>
                <a:spcPct val="20000"/>
              </a:spcBef>
              <a:buFontTx/>
              <a:buChar char="•"/>
            </a:pPr>
            <a:r>
              <a:rPr lang="en-US" sz="1800" b="0" dirty="0"/>
              <a:t>Review technical amendment text submissions (as time </a:t>
            </a:r>
            <a:r>
              <a:rPr lang="en-US" sz="1800" b="0" dirty="0" err="1"/>
              <a:t>perimits</a:t>
            </a:r>
            <a:r>
              <a:rPr lang="en-US" sz="1800" b="0" dirty="0"/>
              <a:t>)</a:t>
            </a:r>
          </a:p>
          <a:p>
            <a:pPr algn="just">
              <a:spcBef>
                <a:spcPct val="20000"/>
              </a:spcBef>
              <a:buFontTx/>
              <a:buChar char="•"/>
            </a:pPr>
            <a:r>
              <a:rPr lang="en-US" sz="1800" b="0" dirty="0"/>
              <a:t>Group comment resolution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17646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15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20770455"/>
              </p:ext>
            </p:extLst>
          </p:nvPr>
        </p:nvGraphicFramePr>
        <p:xfrm>
          <a:off x="907229" y="1265032"/>
          <a:ext cx="10475382" cy="2163968"/>
        </p:xfrm>
        <a:graphic>
          <a:graphicData uri="http://schemas.openxmlformats.org/drawingml/2006/table">
            <a:tbl>
              <a:tblPr firstRow="1" bandRow="1">
                <a:tableStyleId>{21E4AEA4-8DFA-4A89-87EB-49C32662AFE0}</a:tableStyleId>
              </a:tblPr>
              <a:tblGrid>
                <a:gridCol w="1222888">
                  <a:extLst>
                    <a:ext uri="{9D8B030D-6E8A-4147-A177-3AD203B41FA5}">
                      <a16:colId xmlns:a16="http://schemas.microsoft.com/office/drawing/2014/main" val="20000"/>
                    </a:ext>
                  </a:extLst>
                </a:gridCol>
                <a:gridCol w="2221521">
                  <a:extLst>
                    <a:ext uri="{9D8B030D-6E8A-4147-A177-3AD203B41FA5}">
                      <a16:colId xmlns:a16="http://schemas.microsoft.com/office/drawing/2014/main" val="20001"/>
                    </a:ext>
                  </a:extLst>
                </a:gridCol>
                <a:gridCol w="5277918">
                  <a:extLst>
                    <a:ext uri="{9D8B030D-6E8A-4147-A177-3AD203B41FA5}">
                      <a16:colId xmlns:a16="http://schemas.microsoft.com/office/drawing/2014/main" val="20002"/>
                    </a:ext>
                  </a:extLst>
                </a:gridCol>
                <a:gridCol w="1753055">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11-23-2124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874132184"/>
                  </a:ext>
                </a:extLst>
              </a:tr>
              <a:tr h="0">
                <a:tc>
                  <a:txBody>
                    <a:bodyPr/>
                    <a:lstStyle/>
                    <a:p>
                      <a:r>
                        <a:rPr lang="en-US" sz="1400" dirty="0"/>
                        <a:t>11-24-013</a:t>
                      </a:r>
                    </a:p>
                  </a:txBody>
                  <a:tcPr marT="45712" marB="45712"/>
                </a:tc>
                <a:tc>
                  <a:txBody>
                    <a:bodyPr/>
                    <a:lstStyle/>
                    <a:p>
                      <a:r>
                        <a:rPr lang="en-US" sz="1400" dirty="0"/>
                        <a:t>Roy Want</a:t>
                      </a:r>
                    </a:p>
                  </a:txBody>
                  <a:tcPr marT="45712" marB="45712"/>
                </a:tc>
                <a:tc>
                  <a:txBody>
                    <a:bodyPr/>
                    <a:lstStyle/>
                    <a:p>
                      <a:r>
                        <a:rPr lang="en-US" sz="1400" dirty="0"/>
                        <a:t>LB279 CR data base</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535303451"/>
                  </a:ext>
                </a:extLst>
              </a:tr>
              <a:tr h="0">
                <a:tc>
                  <a:txBody>
                    <a:bodyPr/>
                    <a:lstStyle/>
                    <a:p>
                      <a:r>
                        <a:rPr lang="en-US" sz="1400" dirty="0"/>
                        <a:t>11-24-038</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Transmit power </a:t>
                      </a:r>
                      <a:r>
                        <a:rPr lang="en-US" sz="1400" kern="1200" dirty="0" err="1">
                          <a:solidFill>
                            <a:schemeClr val="dk1"/>
                          </a:solidFill>
                          <a:latin typeface="+mn-lt"/>
                          <a:ea typeface="+mn-ea"/>
                          <a:cs typeface="+mn-cs"/>
                        </a:rPr>
                        <a:t>subelement</a:t>
                      </a:r>
                      <a:r>
                        <a:rPr lang="en-US" sz="1400" kern="1200" dirty="0">
                          <a:solidFill>
                            <a:schemeClr val="dk1"/>
                          </a:solidFill>
                          <a:latin typeface="+mn-lt"/>
                          <a:ea typeface="+mn-ea"/>
                          <a:cs typeface="+mn-cs"/>
                        </a:rPr>
                        <a:t> (CID 1044)</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322837709"/>
                  </a:ext>
                </a:extLst>
              </a:tr>
              <a:tr h="0">
                <a:tc>
                  <a:txBody>
                    <a:bodyPr/>
                    <a:lstStyle/>
                    <a:p>
                      <a:r>
                        <a:rPr lang="en-US" sz="1400" kern="1200" dirty="0">
                          <a:solidFill>
                            <a:schemeClr val="dk1"/>
                          </a:solidFill>
                          <a:latin typeface="+mn-lt"/>
                          <a:ea typeface="+mn-ea"/>
                          <a:cs typeface="+mn-cs"/>
                        </a:rPr>
                        <a:t>11-24-0152</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Group CR</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237629070"/>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2037088717"/>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Jan. IEEE Meeting –  Jan. 15</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Approval of previous meeting minutes and motion from telecon that met draft text threshold (15min)</a:t>
            </a:r>
          </a:p>
          <a:p>
            <a:pPr algn="just">
              <a:spcBef>
                <a:spcPct val="20000"/>
              </a:spcBef>
              <a:buFontTx/>
              <a:buChar char="•"/>
            </a:pPr>
            <a:r>
              <a:rPr lang="en-US" altLang="en-US" sz="1600" b="0" dirty="0"/>
              <a:t>Review LB279 results and CID assignment (10 min) </a:t>
            </a:r>
          </a:p>
          <a:p>
            <a:pPr algn="just">
              <a:spcBef>
                <a:spcPct val="20000"/>
              </a:spcBef>
              <a:buFontTx/>
              <a:buChar char="•"/>
            </a:pPr>
            <a:r>
              <a:rPr lang="en-US" sz="1600" b="0" dirty="0"/>
              <a:t>Conduct CR as a group (as time permits).</a:t>
            </a:r>
          </a:p>
          <a:p>
            <a:pPr algn="just">
              <a:spcBef>
                <a:spcPct val="20000"/>
              </a:spcBef>
              <a:buFontTx/>
              <a:buChar char="•"/>
            </a:pPr>
            <a:r>
              <a:rPr lang="en-US" sz="1600" b="0" dirty="0"/>
              <a:t>Review CR submissions (as time permits)</a:t>
            </a:r>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15</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975043429"/>
              </p:ext>
            </p:extLst>
          </p:nvPr>
        </p:nvGraphicFramePr>
        <p:xfrm>
          <a:off x="914401" y="1260086"/>
          <a:ext cx="10460566" cy="2163968"/>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11-23-2124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281966889"/>
                  </a:ext>
                </a:extLst>
              </a:tr>
              <a:tr h="0">
                <a:tc>
                  <a:txBody>
                    <a:bodyPr/>
                    <a:lstStyle/>
                    <a:p>
                      <a:r>
                        <a:rPr lang="en-US" sz="1400" dirty="0"/>
                        <a:t>11-24-013</a:t>
                      </a:r>
                    </a:p>
                  </a:txBody>
                  <a:tcPr marT="45712" marB="45712"/>
                </a:tc>
                <a:tc>
                  <a:txBody>
                    <a:bodyPr/>
                    <a:lstStyle/>
                    <a:p>
                      <a:r>
                        <a:rPr lang="en-US" sz="1400" dirty="0"/>
                        <a:t>Roy Want</a:t>
                      </a:r>
                    </a:p>
                  </a:txBody>
                  <a:tcPr marT="45712" marB="45712"/>
                </a:tc>
                <a:tc>
                  <a:txBody>
                    <a:bodyPr/>
                    <a:lstStyle/>
                    <a:p>
                      <a:r>
                        <a:rPr lang="en-US" sz="1400" dirty="0"/>
                        <a:t>LB279 CR data base</a:t>
                      </a:r>
                    </a:p>
                  </a:txBody>
                  <a:tcPr marT="45712" marB="45712"/>
                </a:tc>
                <a:tc>
                  <a:txBody>
                    <a:bodyPr/>
                    <a:lstStyle/>
                    <a:p>
                      <a:r>
                        <a:rPr lang="en-US" sz="1400" dirty="0"/>
                        <a:t>CR </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408709058"/>
                  </a:ext>
                </a:extLst>
              </a:tr>
              <a:tr h="0">
                <a:tc>
                  <a:txBody>
                    <a:bodyPr/>
                    <a:lstStyle/>
                    <a:p>
                      <a:r>
                        <a:rPr lang="en-US" sz="1400" dirty="0"/>
                        <a:t>11-24-038</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Transmit power </a:t>
                      </a:r>
                      <a:r>
                        <a:rPr lang="en-US" sz="1400" kern="1200" dirty="0" err="1">
                          <a:solidFill>
                            <a:schemeClr val="dk1"/>
                          </a:solidFill>
                          <a:latin typeface="+mn-lt"/>
                          <a:ea typeface="+mn-ea"/>
                          <a:cs typeface="+mn-cs"/>
                        </a:rPr>
                        <a:t>subelement</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technical</a:t>
                      </a:r>
                    </a:p>
                  </a:txBody>
                  <a:tcPr marT="45712" marB="45712"/>
                </a:tc>
                <a:tc>
                  <a:txBody>
                    <a:bodyPr/>
                    <a:lstStyle/>
                    <a:p>
                      <a:r>
                        <a:rPr lang="en-US" sz="1400" dirty="0"/>
                        <a:t>40 min</a:t>
                      </a:r>
                    </a:p>
                  </a:txBody>
                  <a:tcPr marT="45712" marB="45712"/>
                </a:tc>
                <a:extLst>
                  <a:ext uri="{0D108BD9-81ED-4DB2-BD59-A6C34878D82A}">
                    <a16:rowId xmlns:a16="http://schemas.microsoft.com/office/drawing/2014/main" val="2584876864"/>
                  </a:ext>
                </a:extLst>
              </a:tr>
              <a:tr h="0">
                <a:tc>
                  <a:txBody>
                    <a:bodyPr/>
                    <a:lstStyle/>
                    <a:p>
                      <a:r>
                        <a:rPr lang="en-US" sz="1400" kern="1200" dirty="0">
                          <a:solidFill>
                            <a:schemeClr val="dk1"/>
                          </a:solidFill>
                          <a:latin typeface="+mn-lt"/>
                          <a:ea typeface="+mn-ea"/>
                          <a:cs typeface="+mn-cs"/>
                        </a:rPr>
                        <a:t>11-24-013</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Group CR</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628240624"/>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3066023250"/>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57EFF-F822-6147-2BE9-657BF13E47AD}"/>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1DB6B5C0-7FA0-1961-22AC-BD91DFBC4AB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C2AB14F-A01A-601F-04DF-25756772787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76A95684-4936-0F17-83CD-CC73353DA31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1072792-6289-0072-04A9-D2237AAB71A8}"/>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39460009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B874B-9214-DDB0-716F-E1B7C5C5D0DE}"/>
              </a:ext>
            </a:extLst>
          </p:cNvPr>
          <p:cNvSpPr>
            <a:spLocks noGrp="1"/>
          </p:cNvSpPr>
          <p:nvPr>
            <p:ph type="title"/>
          </p:nvPr>
        </p:nvSpPr>
        <p:spPr/>
        <p:txBody>
          <a:bodyPr/>
          <a:lstStyle/>
          <a:p>
            <a:r>
              <a:rPr lang="en-US" dirty="0"/>
              <a:t>Submission 11-23-2054</a:t>
            </a:r>
          </a:p>
        </p:txBody>
      </p:sp>
      <p:sp>
        <p:nvSpPr>
          <p:cNvPr id="3" name="Content Placeholder 2">
            <a:extLst>
              <a:ext uri="{FF2B5EF4-FFF2-40B4-BE49-F238E27FC236}">
                <a16:creationId xmlns:a16="http://schemas.microsoft.com/office/drawing/2014/main" id="{5311BB09-9DCE-0A73-69BD-E318C2547392}"/>
              </a:ext>
            </a:extLst>
          </p:cNvPr>
          <p:cNvSpPr>
            <a:spLocks noGrp="1"/>
          </p:cNvSpPr>
          <p:nvPr>
            <p:ph idx="1"/>
          </p:nvPr>
        </p:nvSpPr>
        <p:spPr/>
        <p:txBody>
          <a:bodyPr/>
          <a:lstStyle/>
          <a:p>
            <a:r>
              <a:rPr lang="en-US" dirty="0" err="1"/>
              <a:t>Strawpoll</a:t>
            </a:r>
            <a:endParaRPr lang="en-US" dirty="0"/>
          </a:p>
          <a:p>
            <a:r>
              <a:rPr lang="en-US" b="0" dirty="0"/>
              <a:t>Do you agree to the following:</a:t>
            </a:r>
          </a:p>
          <a:p>
            <a:r>
              <a:rPr lang="en-US" b="0" dirty="0"/>
              <a:t>11bk will support 320MHz and the two contiguous 240MHz preamble puncture patterns</a:t>
            </a:r>
          </a:p>
          <a:p>
            <a:r>
              <a:rPr lang="en-US" b="0" dirty="0"/>
              <a:t>11bk optionally supports all other preamble puncture patterns</a:t>
            </a:r>
          </a:p>
          <a:p>
            <a:endParaRPr lang="en-US" dirty="0"/>
          </a:p>
          <a:p>
            <a:r>
              <a:rPr lang="en-US" dirty="0"/>
              <a:t>Results (Y/N/A): </a:t>
            </a:r>
            <a:r>
              <a:rPr lang="en-US" b="0" dirty="0"/>
              <a:t>13/0/5</a:t>
            </a:r>
          </a:p>
        </p:txBody>
      </p:sp>
      <p:sp>
        <p:nvSpPr>
          <p:cNvPr id="4" name="Slide Number Placeholder 3">
            <a:extLst>
              <a:ext uri="{FF2B5EF4-FFF2-40B4-BE49-F238E27FC236}">
                <a16:creationId xmlns:a16="http://schemas.microsoft.com/office/drawing/2014/main" id="{11518EE7-5955-B6DA-5F4D-D235D603146E}"/>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4FFD33DF-1C7A-2C5C-E96C-B439C8A733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58F5E01-E123-DE09-0100-53BC28C293DA}"/>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20204914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b="0" dirty="0">
                <a:cs typeface="Times New Roman" panose="02020603050405020304" pitchFamily="18" charset="0"/>
              </a:rPr>
              <a:t>Chair Jonathan Segev (Intel)</a:t>
            </a:r>
          </a:p>
          <a:p>
            <a:pPr algn="ctr">
              <a:lnSpc>
                <a:spcPct val="90000"/>
              </a:lnSpc>
              <a:buFontTx/>
              <a:buNone/>
            </a:pPr>
            <a:r>
              <a:rPr lang="en-US" altLang="en-US" sz="3600" b="0" dirty="0">
                <a:cs typeface="Times New Roman" panose="02020603050405020304" pitchFamily="18" charset="0"/>
              </a:rPr>
              <a:t>Vice Chair Assaf Kasher (Self)</a:t>
            </a:r>
          </a:p>
          <a:p>
            <a:pPr algn="ctr">
              <a:lnSpc>
                <a:spcPct val="90000"/>
              </a:lnSpc>
              <a:buFontTx/>
              <a:buNone/>
            </a:pPr>
            <a:r>
              <a:rPr lang="en-US" altLang="en-US" sz="3600" b="0" dirty="0">
                <a:cs typeface="Times New Roman" panose="02020603050405020304" pitchFamily="18" charset="0"/>
              </a:rPr>
              <a:t>Vice Chair Ali </a:t>
            </a:r>
            <a:r>
              <a:rPr lang="en-US" altLang="en-US" sz="3600" b="0" dirty="0" err="1">
                <a:cs typeface="Times New Roman" panose="02020603050405020304" pitchFamily="18" charset="0"/>
              </a:rPr>
              <a:t>Raissina</a:t>
            </a:r>
            <a:r>
              <a:rPr lang="en-US" altLang="en-US" sz="3600" b="0" dirty="0">
                <a:cs typeface="Times New Roman" panose="02020603050405020304" pitchFamily="18" charset="0"/>
              </a:rPr>
              <a:t> (Qualcomm)</a:t>
            </a:r>
          </a:p>
          <a:p>
            <a:pPr algn="ctr">
              <a:lnSpc>
                <a:spcPct val="90000"/>
              </a:lnSpc>
              <a:buFontTx/>
              <a:buNone/>
            </a:pPr>
            <a:r>
              <a:rPr lang="en-US" altLang="en-US" sz="3600" b="0" dirty="0">
                <a:cs typeface="Times New Roman" panose="02020603050405020304" pitchFamily="18" charset="0"/>
              </a:rPr>
              <a:t>Technical Editor Roy Want (Google)</a:t>
            </a:r>
          </a:p>
          <a:p>
            <a:pPr algn="ctr">
              <a:lnSpc>
                <a:spcPct val="90000"/>
              </a:lnSpc>
              <a:buFontTx/>
              <a:buNone/>
            </a:pPr>
            <a:r>
              <a:rPr lang="en-US" altLang="en-US" sz="3600" b="0" dirty="0">
                <a:cs typeface="Times New Roman" panose="02020603050405020304" pitchFamily="18" charset="0"/>
              </a:rPr>
              <a:t>Secretary Dibakar Das (Intel)</a:t>
            </a:r>
          </a:p>
          <a:p>
            <a:pPr marL="1524000">
              <a:lnSpc>
                <a:spcPct val="90000"/>
              </a:lnSpc>
              <a:buFontTx/>
              <a:buNone/>
            </a:pPr>
            <a:endParaRPr lang="en-US" altLang="en-US" sz="20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Task Group BK Leadership</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42664427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Jan. IEEE Meeting –  Jan. 16</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Group CR.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3430059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16</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69070640"/>
              </p:ext>
            </p:extLst>
          </p:nvPr>
        </p:nvGraphicFramePr>
        <p:xfrm>
          <a:off x="914401" y="1260086"/>
          <a:ext cx="10460566" cy="2468752"/>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11-23-2124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8"/>
                  </a:ext>
                </a:extLst>
              </a:tr>
              <a:tr h="0">
                <a:tc>
                  <a:txBody>
                    <a:bodyPr/>
                    <a:lstStyle/>
                    <a:p>
                      <a:r>
                        <a:rPr lang="en-US" sz="1400" dirty="0"/>
                        <a:t>11-24-013</a:t>
                      </a:r>
                    </a:p>
                  </a:txBody>
                  <a:tcPr marT="45712" marB="45712"/>
                </a:tc>
                <a:tc>
                  <a:txBody>
                    <a:bodyPr/>
                    <a:lstStyle/>
                    <a:p>
                      <a:r>
                        <a:rPr lang="en-US" sz="1400" dirty="0"/>
                        <a:t>Roy Want</a:t>
                      </a:r>
                    </a:p>
                  </a:txBody>
                  <a:tcPr marT="45712" marB="45712"/>
                </a:tc>
                <a:tc>
                  <a:txBody>
                    <a:bodyPr/>
                    <a:lstStyle/>
                    <a:p>
                      <a:r>
                        <a:rPr lang="en-US" sz="1400" dirty="0"/>
                        <a:t>LB279 CR data base</a:t>
                      </a:r>
                    </a:p>
                  </a:txBody>
                  <a:tcPr marT="45712" marB="45712"/>
                </a:tc>
                <a:tc>
                  <a:txBody>
                    <a:bodyPr/>
                    <a:lstStyle/>
                    <a:p>
                      <a:r>
                        <a:rPr lang="en-US" sz="1400" dirty="0"/>
                        <a:t>CR </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868341811"/>
                  </a:ext>
                </a:extLst>
              </a:tr>
              <a:tr h="0">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7268429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4723608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724338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Jan. IEEE Meeting –  Jan. 15</a:t>
            </a:r>
            <a:r>
              <a:rPr lang="en-US" altLang="en-US" baseline="30000" dirty="0">
                <a:solidFill>
                  <a:schemeClr val="tx2"/>
                </a:solidFill>
              </a:rPr>
              <a:t>th</a:t>
            </a:r>
            <a:r>
              <a:rPr lang="en-US" altLang="en-US" dirty="0">
                <a:solidFill>
                  <a:schemeClr val="tx2"/>
                </a:solidFill>
              </a:rPr>
              <a:t> AM1</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Group comment resolution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20871459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17</a:t>
            </a:r>
            <a:r>
              <a:rPr lang="en-US" altLang="en-US" baseline="30000" dirty="0">
                <a:solidFill>
                  <a:schemeClr val="tx2"/>
                </a:solidFill>
              </a:rPr>
              <a:t>th</a:t>
            </a:r>
            <a:r>
              <a:rPr lang="en-US" altLang="en-US" dirty="0">
                <a:solidFill>
                  <a:schemeClr val="tx2"/>
                </a:solidFill>
              </a:rPr>
              <a:t> AM1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091468280"/>
              </p:ext>
            </p:extLst>
          </p:nvPr>
        </p:nvGraphicFramePr>
        <p:xfrm>
          <a:off x="914401" y="1260086"/>
          <a:ext cx="10460566" cy="2468752"/>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11-23-2124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dirty="0"/>
                        <a:t>11-23-049</a:t>
                      </a:r>
                    </a:p>
                  </a:txBody>
                  <a:tcPr marT="45712" marB="45712"/>
                </a:tc>
                <a:tc>
                  <a:txBody>
                    <a:bodyPr/>
                    <a:lstStyle/>
                    <a:p>
                      <a:r>
                        <a:rPr lang="en-US" sz="1400" dirty="0"/>
                        <a:t>Jonathan Segev</a:t>
                      </a:r>
                    </a:p>
                  </a:txBody>
                  <a:tcPr marT="45712" marB="45712"/>
                </a:tc>
                <a:tc>
                  <a:txBody>
                    <a:bodyPr/>
                    <a:lstStyle/>
                    <a:p>
                      <a:r>
                        <a:rPr lang="en-US" sz="1400" dirty="0"/>
                        <a:t>Motion compendium </a:t>
                      </a:r>
                    </a:p>
                  </a:txBody>
                  <a:tcPr marT="45712" marB="45712"/>
                </a:tc>
                <a:tc>
                  <a:txBody>
                    <a:bodyPr/>
                    <a:lstStyle/>
                    <a:p>
                      <a:r>
                        <a:rPr lang="en-US" sz="1400" dirty="0"/>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8"/>
                  </a:ext>
                </a:extLst>
              </a:tr>
              <a:tr h="0">
                <a:tc>
                  <a:txBody>
                    <a:bodyPr/>
                    <a:lstStyle/>
                    <a:p>
                      <a:r>
                        <a:rPr lang="en-US" sz="1400" dirty="0"/>
                        <a:t>11-24-013</a:t>
                      </a:r>
                    </a:p>
                  </a:txBody>
                  <a:tcPr marT="45712" marB="45712"/>
                </a:tc>
                <a:tc>
                  <a:txBody>
                    <a:bodyPr/>
                    <a:lstStyle/>
                    <a:p>
                      <a:r>
                        <a:rPr lang="en-US" sz="1400" dirty="0"/>
                        <a:t>Roy Want</a:t>
                      </a:r>
                    </a:p>
                  </a:txBody>
                  <a:tcPr marT="45712" marB="45712"/>
                </a:tc>
                <a:tc>
                  <a:txBody>
                    <a:bodyPr/>
                    <a:lstStyle/>
                    <a:p>
                      <a:r>
                        <a:rPr lang="en-US" sz="1400" dirty="0"/>
                        <a:t>LB279 CR data base</a:t>
                      </a:r>
                    </a:p>
                  </a:txBody>
                  <a:tcPr marT="45712" marB="45712"/>
                </a:tc>
                <a:tc>
                  <a:txBody>
                    <a:bodyPr/>
                    <a:lstStyle/>
                    <a:p>
                      <a:r>
                        <a:rPr lang="en-US" sz="1400" dirty="0"/>
                        <a:t>CR </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868341811"/>
                  </a:ext>
                </a:extLst>
              </a:tr>
              <a:tr h="0">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21799728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19083333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203369212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Jan. IEEE Meeting –  Jan. 17</a:t>
            </a:r>
            <a:r>
              <a:rPr lang="en-US" altLang="en-US" baseline="30000" dirty="0">
                <a:solidFill>
                  <a:schemeClr val="tx2"/>
                </a:solidFill>
              </a:rPr>
              <a:t>th</a:t>
            </a:r>
            <a:r>
              <a:rPr lang="en-US" altLang="en-US" dirty="0">
                <a:solidFill>
                  <a:schemeClr val="tx2"/>
                </a:solidFill>
              </a:rPr>
              <a:t> PM2</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(4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submissions. (as time permits)</a:t>
            </a:r>
          </a:p>
          <a:p>
            <a:pPr algn="just">
              <a:spcBef>
                <a:spcPct val="20000"/>
              </a:spcBef>
              <a:buFontTx/>
              <a:buChar char="•"/>
            </a:pPr>
            <a:r>
              <a:rPr lang="en-US" sz="1600" b="0" dirty="0"/>
              <a:t>Progress made during the week – 5min special order</a:t>
            </a:r>
          </a:p>
          <a:p>
            <a:pPr algn="just">
              <a:spcBef>
                <a:spcPct val="20000"/>
              </a:spcBef>
              <a:buFontTx/>
              <a:buChar char="•"/>
            </a:pPr>
            <a:r>
              <a:rPr lang="en-US" sz="1600" b="0" dirty="0"/>
              <a:t>Review timelines – 5min special order</a:t>
            </a:r>
          </a:p>
          <a:p>
            <a:pPr algn="just">
              <a:spcBef>
                <a:spcPct val="20000"/>
              </a:spcBef>
              <a:buFontTx/>
              <a:buChar char="•"/>
            </a:pPr>
            <a:r>
              <a:rPr lang="en-US" sz="1600" b="0" dirty="0"/>
              <a:t>Schedule telecons for the Jan. to March meetings interval – 5min special order </a:t>
            </a:r>
            <a:r>
              <a:rPr lang="en-US" sz="1600" b="0" dirty="0" err="1"/>
              <a:t>AoB</a:t>
            </a:r>
            <a:endParaRPr lang="en-US" sz="1600" b="0" dirty="0"/>
          </a:p>
          <a:p>
            <a:pPr algn="just">
              <a:spcBef>
                <a:spcPct val="20000"/>
              </a:spcBef>
              <a:buFontTx/>
              <a:buChar char="•"/>
            </a:pPr>
            <a:r>
              <a:rPr lang="en-US" sz="16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8750959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of Jan. 2024 IEEE 802.11 meeting week, and teleconferences running between the Jan. and March 2024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Sep. 15</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38201090"/>
              </p:ext>
            </p:extLst>
          </p:nvPr>
        </p:nvGraphicFramePr>
        <p:xfrm>
          <a:off x="914401" y="1260086"/>
          <a:ext cx="10460566" cy="2834496"/>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11-23-2124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142323225"/>
                  </a:ext>
                </a:extLst>
              </a:tr>
              <a:tr h="0">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3408709058"/>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45154488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66606"/>
          </a:xfrm>
        </p:spPr>
        <p:txBody>
          <a:bodyPr/>
          <a:lstStyle/>
          <a:p>
            <a:r>
              <a:rPr lang="en-US" dirty="0" err="1"/>
              <a:t>TGbk</a:t>
            </a:r>
            <a:r>
              <a:rPr lang="en-US" dirty="0"/>
              <a:t> Projected Timeline</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Jan. 2024</a:t>
            </a:r>
            <a:endParaRPr lang="en-GB" dirty="0"/>
          </a:p>
        </p:txBody>
      </p:sp>
      <p:sp>
        <p:nvSpPr>
          <p:cNvPr id="3" name="Rectangle 2">
            <a:extLst>
              <a:ext uri="{FF2B5EF4-FFF2-40B4-BE49-F238E27FC236}">
                <a16:creationId xmlns:a16="http://schemas.microsoft.com/office/drawing/2014/main" id="{B35EF855-DA72-576E-0DFC-4AF2E178E273}"/>
              </a:ext>
            </a:extLst>
          </p:cNvPr>
          <p:cNvSpPr>
            <a:spLocks noChangeArrowheads="1"/>
          </p:cNvSpPr>
          <p:nvPr/>
        </p:nvSpPr>
        <p:spPr bwMode="auto">
          <a:xfrm>
            <a:off x="873969" y="1700807"/>
            <a:ext cx="10285409" cy="4169797"/>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8" name="Rectangle 7">
            <a:extLst>
              <a:ext uri="{FF2B5EF4-FFF2-40B4-BE49-F238E27FC236}">
                <a16:creationId xmlns:a16="http://schemas.microsoft.com/office/drawing/2014/main" id="{590DE2D2-B929-A3D9-DCCA-042F8A735E83}"/>
              </a:ext>
            </a:extLst>
          </p:cNvPr>
          <p:cNvSpPr>
            <a:spLocks noChangeArrowheads="1"/>
          </p:cNvSpPr>
          <p:nvPr/>
        </p:nvSpPr>
        <p:spPr bwMode="auto">
          <a:xfrm>
            <a:off x="7295142"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9" name="Rectangle 8">
            <a:extLst>
              <a:ext uri="{FF2B5EF4-FFF2-40B4-BE49-F238E27FC236}">
                <a16:creationId xmlns:a16="http://schemas.microsoft.com/office/drawing/2014/main" id="{AAEB89CE-A539-831C-C499-61A3A9BA622E}"/>
              </a:ext>
            </a:extLst>
          </p:cNvPr>
          <p:cNvSpPr>
            <a:spLocks noChangeArrowheads="1"/>
          </p:cNvSpPr>
          <p:nvPr/>
        </p:nvSpPr>
        <p:spPr bwMode="auto">
          <a:xfrm>
            <a:off x="6029648" y="1694141"/>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0" name="Rectangle 9">
            <a:extLst>
              <a:ext uri="{FF2B5EF4-FFF2-40B4-BE49-F238E27FC236}">
                <a16:creationId xmlns:a16="http://schemas.microsoft.com/office/drawing/2014/main" id="{52CCEDC9-AF1A-2744-A58C-A51A8132CFD3}"/>
              </a:ext>
            </a:extLst>
          </p:cNvPr>
          <p:cNvSpPr>
            <a:spLocks noChangeArrowheads="1"/>
          </p:cNvSpPr>
          <p:nvPr/>
        </p:nvSpPr>
        <p:spPr bwMode="auto">
          <a:xfrm>
            <a:off x="3491541" y="1694141"/>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1" name="Rectangle 10">
            <a:extLst>
              <a:ext uri="{FF2B5EF4-FFF2-40B4-BE49-F238E27FC236}">
                <a16:creationId xmlns:a16="http://schemas.microsoft.com/office/drawing/2014/main" id="{393100F3-DB67-A234-D869-051CE120FC0A}"/>
              </a:ext>
            </a:extLst>
          </p:cNvPr>
          <p:cNvSpPr>
            <a:spLocks noChangeArrowheads="1"/>
          </p:cNvSpPr>
          <p:nvPr/>
        </p:nvSpPr>
        <p:spPr bwMode="auto">
          <a:xfrm>
            <a:off x="2118974" y="1694140"/>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2" name="Rectangle 11">
            <a:extLst>
              <a:ext uri="{FF2B5EF4-FFF2-40B4-BE49-F238E27FC236}">
                <a16:creationId xmlns:a16="http://schemas.microsoft.com/office/drawing/2014/main" id="{92D37167-5F2A-F8D9-C366-8C0EE0BC5C03}"/>
              </a:ext>
            </a:extLst>
          </p:cNvPr>
          <p:cNvSpPr>
            <a:spLocks noChangeArrowheads="1"/>
          </p:cNvSpPr>
          <p:nvPr/>
        </p:nvSpPr>
        <p:spPr bwMode="auto">
          <a:xfrm>
            <a:off x="903597" y="1694140"/>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3" name="Rectangle 12">
            <a:extLst>
              <a:ext uri="{FF2B5EF4-FFF2-40B4-BE49-F238E27FC236}">
                <a16:creationId xmlns:a16="http://schemas.microsoft.com/office/drawing/2014/main" id="{11908B82-46DC-48CE-056D-06B922C227DB}"/>
              </a:ext>
            </a:extLst>
          </p:cNvPr>
          <p:cNvSpPr>
            <a:spLocks noChangeArrowheads="1"/>
          </p:cNvSpPr>
          <p:nvPr/>
        </p:nvSpPr>
        <p:spPr bwMode="auto">
          <a:xfrm>
            <a:off x="4755255" y="1694140"/>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14" name="Rectangle 13">
            <a:extLst>
              <a:ext uri="{FF2B5EF4-FFF2-40B4-BE49-F238E27FC236}">
                <a16:creationId xmlns:a16="http://schemas.microsoft.com/office/drawing/2014/main" id="{F1A7E2BD-48DF-F8D8-2295-DA5029A22D5E}"/>
              </a:ext>
            </a:extLst>
          </p:cNvPr>
          <p:cNvSpPr>
            <a:spLocks noChangeArrowheads="1"/>
          </p:cNvSpPr>
          <p:nvPr/>
        </p:nvSpPr>
        <p:spPr bwMode="auto">
          <a:xfrm>
            <a:off x="8588220"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4" name="Line 15">
            <a:extLst>
              <a:ext uri="{FF2B5EF4-FFF2-40B4-BE49-F238E27FC236}">
                <a16:creationId xmlns:a16="http://schemas.microsoft.com/office/drawing/2014/main" id="{7CF910CB-6231-089E-1BCA-6DD466928CAC}"/>
              </a:ext>
            </a:extLst>
          </p:cNvPr>
          <p:cNvSpPr>
            <a:spLocks noChangeShapeType="1"/>
          </p:cNvSpPr>
          <p:nvPr/>
        </p:nvSpPr>
        <p:spPr bwMode="auto">
          <a:xfrm flipH="1">
            <a:off x="7386718" y="172815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6" name="Line 14">
            <a:extLst>
              <a:ext uri="{FF2B5EF4-FFF2-40B4-BE49-F238E27FC236}">
                <a16:creationId xmlns:a16="http://schemas.microsoft.com/office/drawing/2014/main" id="{959E0FD8-604C-681E-5960-8784CF4CAE9E}"/>
              </a:ext>
            </a:extLst>
          </p:cNvPr>
          <p:cNvSpPr>
            <a:spLocks noChangeShapeType="1"/>
          </p:cNvSpPr>
          <p:nvPr/>
        </p:nvSpPr>
        <p:spPr bwMode="auto">
          <a:xfrm flipH="1">
            <a:off x="4796263" y="1728155"/>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0">
            <a:extLst>
              <a:ext uri="{FF2B5EF4-FFF2-40B4-BE49-F238E27FC236}">
                <a16:creationId xmlns:a16="http://schemas.microsoft.com/office/drawing/2014/main" id="{F89E2DDE-8ACD-3FED-CF0F-6DB75B96C650}"/>
              </a:ext>
            </a:extLst>
          </p:cNvPr>
          <p:cNvSpPr>
            <a:spLocks noChangeShapeType="1"/>
          </p:cNvSpPr>
          <p:nvPr/>
        </p:nvSpPr>
        <p:spPr bwMode="auto">
          <a:xfrm>
            <a:off x="2122896"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1">
            <a:extLst>
              <a:ext uri="{FF2B5EF4-FFF2-40B4-BE49-F238E27FC236}">
                <a16:creationId xmlns:a16="http://schemas.microsoft.com/office/drawing/2014/main" id="{639E277B-95ED-9E3B-A7B2-72214D0D2DD6}"/>
              </a:ext>
            </a:extLst>
          </p:cNvPr>
          <p:cNvSpPr>
            <a:spLocks noChangeShapeType="1"/>
          </p:cNvSpPr>
          <p:nvPr/>
        </p:nvSpPr>
        <p:spPr bwMode="auto">
          <a:xfrm>
            <a:off x="3491210"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5">
            <a:extLst>
              <a:ext uri="{FF2B5EF4-FFF2-40B4-BE49-F238E27FC236}">
                <a16:creationId xmlns:a16="http://schemas.microsoft.com/office/drawing/2014/main" id="{2F725920-71A3-D2D7-622F-BCFB710C5DB1}"/>
              </a:ext>
            </a:extLst>
          </p:cNvPr>
          <p:cNvSpPr>
            <a:spLocks noChangeShapeType="1"/>
          </p:cNvSpPr>
          <p:nvPr/>
        </p:nvSpPr>
        <p:spPr bwMode="auto">
          <a:xfrm>
            <a:off x="6055001"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A926A33B-8DAE-1859-B396-0B57B9B3CB58}"/>
              </a:ext>
            </a:extLst>
          </p:cNvPr>
          <p:cNvSpPr>
            <a:spLocks noChangeShapeType="1"/>
          </p:cNvSpPr>
          <p:nvPr/>
        </p:nvSpPr>
        <p:spPr bwMode="auto">
          <a:xfrm flipH="1">
            <a:off x="8622878" y="1694141"/>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Rectangle 30">
            <a:extLst>
              <a:ext uri="{FF2B5EF4-FFF2-40B4-BE49-F238E27FC236}">
                <a16:creationId xmlns:a16="http://schemas.microsoft.com/office/drawing/2014/main" id="{3A3A0B94-1D55-E0CF-18E6-2689CCB13BBB}"/>
              </a:ext>
            </a:extLst>
          </p:cNvPr>
          <p:cNvSpPr>
            <a:spLocks noChangeArrowheads="1"/>
          </p:cNvSpPr>
          <p:nvPr/>
        </p:nvSpPr>
        <p:spPr bwMode="auto">
          <a:xfrm>
            <a:off x="9884353" y="1683662"/>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41" name="Line 15">
            <a:extLst>
              <a:ext uri="{FF2B5EF4-FFF2-40B4-BE49-F238E27FC236}">
                <a16:creationId xmlns:a16="http://schemas.microsoft.com/office/drawing/2014/main" id="{053822A8-72CF-97E5-2EF1-BB5F76DE75A2}"/>
              </a:ext>
            </a:extLst>
          </p:cNvPr>
          <p:cNvSpPr>
            <a:spLocks noChangeShapeType="1"/>
          </p:cNvSpPr>
          <p:nvPr/>
        </p:nvSpPr>
        <p:spPr bwMode="auto">
          <a:xfrm flipH="1">
            <a:off x="9919011" y="167699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42" name="Text Box 26">
            <a:extLst>
              <a:ext uri="{FF2B5EF4-FFF2-40B4-BE49-F238E27FC236}">
                <a16:creationId xmlns:a16="http://schemas.microsoft.com/office/drawing/2014/main" id="{F26C83E6-9B8E-0A9C-7F87-FF8F3BA9EFCD}"/>
              </a:ext>
            </a:extLst>
          </p:cNvPr>
          <p:cNvSpPr txBox="1">
            <a:spLocks noChangeArrowheads="1"/>
          </p:cNvSpPr>
          <p:nvPr/>
        </p:nvSpPr>
        <p:spPr bwMode="auto">
          <a:xfrm flipH="1">
            <a:off x="803899" y="2361161"/>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44" name="Isosceles Triangle 43">
            <a:extLst>
              <a:ext uri="{FF2B5EF4-FFF2-40B4-BE49-F238E27FC236}">
                <a16:creationId xmlns:a16="http://schemas.microsoft.com/office/drawing/2014/main" id="{000650BE-08FB-CB96-BC5D-989DEC23D1D4}"/>
              </a:ext>
            </a:extLst>
          </p:cNvPr>
          <p:cNvSpPr>
            <a:spLocks noChangeArrowheads="1"/>
          </p:cNvSpPr>
          <p:nvPr/>
        </p:nvSpPr>
        <p:spPr bwMode="auto">
          <a:xfrm flipH="1">
            <a:off x="992268" y="2170682"/>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67" name="Rectangle 66">
            <a:extLst>
              <a:ext uri="{FF2B5EF4-FFF2-40B4-BE49-F238E27FC236}">
                <a16:creationId xmlns:a16="http://schemas.microsoft.com/office/drawing/2014/main" id="{52E743BA-E8AE-C177-7159-C87179743B5F}"/>
              </a:ext>
            </a:extLst>
          </p:cNvPr>
          <p:cNvSpPr/>
          <p:nvPr/>
        </p:nvSpPr>
        <p:spPr>
          <a:xfrm>
            <a:off x="1030624" y="2730147"/>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68" name="Isosceles Triangle 67">
            <a:extLst>
              <a:ext uri="{FF2B5EF4-FFF2-40B4-BE49-F238E27FC236}">
                <a16:creationId xmlns:a16="http://schemas.microsoft.com/office/drawing/2014/main" id="{35CE6954-FDCC-5374-FCDA-B4104816996E}"/>
              </a:ext>
            </a:extLst>
          </p:cNvPr>
          <p:cNvSpPr>
            <a:spLocks noChangeArrowheads="1"/>
          </p:cNvSpPr>
          <p:nvPr/>
        </p:nvSpPr>
        <p:spPr bwMode="auto">
          <a:xfrm flipH="1">
            <a:off x="2018875" y="219773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69" name="Text Box 26">
            <a:extLst>
              <a:ext uri="{FF2B5EF4-FFF2-40B4-BE49-F238E27FC236}">
                <a16:creationId xmlns:a16="http://schemas.microsoft.com/office/drawing/2014/main" id="{BEDE620C-94EC-4F5F-964C-C55943428387}"/>
              </a:ext>
            </a:extLst>
          </p:cNvPr>
          <p:cNvSpPr txBox="1">
            <a:spLocks noChangeArrowheads="1"/>
          </p:cNvSpPr>
          <p:nvPr/>
        </p:nvSpPr>
        <p:spPr bwMode="auto">
          <a:xfrm flipH="1">
            <a:off x="1601364" y="2361161"/>
            <a:ext cx="125619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70" name="Rectangle 69">
            <a:extLst>
              <a:ext uri="{FF2B5EF4-FFF2-40B4-BE49-F238E27FC236}">
                <a16:creationId xmlns:a16="http://schemas.microsoft.com/office/drawing/2014/main" id="{013418C8-0519-12D6-514D-5108F7D6D136}"/>
              </a:ext>
            </a:extLst>
          </p:cNvPr>
          <p:cNvSpPr/>
          <p:nvPr/>
        </p:nvSpPr>
        <p:spPr>
          <a:xfrm>
            <a:off x="2133167" y="2968976"/>
            <a:ext cx="9130232" cy="266858"/>
          </a:xfrm>
          <a:prstGeom prst="rect">
            <a:avLst/>
          </a:prstGeom>
          <a:gradFill flip="none" rotWithShape="1">
            <a:gsLst>
              <a:gs pos="0">
                <a:schemeClr val="accent1">
                  <a:lumMod val="5000"/>
                  <a:lumOff val="95000"/>
                </a:schemeClr>
              </a:gs>
              <a:gs pos="0">
                <a:schemeClr val="accent1"/>
              </a:gs>
              <a:gs pos="100000">
                <a:srgbClr val="FFFF00"/>
              </a:gs>
              <a:gs pos="40000">
                <a:schemeClr val="accent1"/>
              </a:gs>
              <a:gs pos="50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amendment text development</a:t>
            </a:r>
          </a:p>
        </p:txBody>
      </p:sp>
      <p:cxnSp>
        <p:nvCxnSpPr>
          <p:cNvPr id="71" name="Straight Connector 70">
            <a:extLst>
              <a:ext uri="{FF2B5EF4-FFF2-40B4-BE49-F238E27FC236}">
                <a16:creationId xmlns:a16="http://schemas.microsoft.com/office/drawing/2014/main" id="{AC1612A4-07EB-1F0A-D76D-C9BD05850E7F}"/>
              </a:ext>
            </a:extLst>
          </p:cNvPr>
          <p:cNvCxnSpPr>
            <a:cxnSpLocks/>
          </p:cNvCxnSpPr>
          <p:nvPr/>
        </p:nvCxnSpPr>
        <p:spPr bwMode="auto">
          <a:xfrm flipV="1">
            <a:off x="1029481" y="2920029"/>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 name="Isosceles Triangle 71">
            <a:extLst>
              <a:ext uri="{FF2B5EF4-FFF2-40B4-BE49-F238E27FC236}">
                <a16:creationId xmlns:a16="http://schemas.microsoft.com/office/drawing/2014/main" id="{26A92764-F114-9E79-FAEC-12F7F3BA950B}"/>
              </a:ext>
            </a:extLst>
          </p:cNvPr>
          <p:cNvSpPr>
            <a:spLocks noChangeArrowheads="1"/>
          </p:cNvSpPr>
          <p:nvPr/>
        </p:nvSpPr>
        <p:spPr bwMode="auto">
          <a:xfrm>
            <a:off x="5935888" y="218116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3" name="Text Box 26">
            <a:extLst>
              <a:ext uri="{FF2B5EF4-FFF2-40B4-BE49-F238E27FC236}">
                <a16:creationId xmlns:a16="http://schemas.microsoft.com/office/drawing/2014/main" id="{2E5EF2A9-C6DB-4D2C-54D0-C5C3AA82E8B6}"/>
              </a:ext>
            </a:extLst>
          </p:cNvPr>
          <p:cNvSpPr txBox="1">
            <a:spLocks noChangeArrowheads="1"/>
          </p:cNvSpPr>
          <p:nvPr/>
        </p:nvSpPr>
        <p:spPr bwMode="auto">
          <a:xfrm flipH="1">
            <a:off x="5682632"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WG ballot</a:t>
            </a:r>
          </a:p>
        </p:txBody>
      </p:sp>
      <p:sp>
        <p:nvSpPr>
          <p:cNvPr id="74" name="Isosceles Triangle 73">
            <a:extLst>
              <a:ext uri="{FF2B5EF4-FFF2-40B4-BE49-F238E27FC236}">
                <a16:creationId xmlns:a16="http://schemas.microsoft.com/office/drawing/2014/main" id="{7EBE38FB-862D-F7EA-9496-BC4C3964FD4D}"/>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5" name="Text Box 26">
            <a:extLst>
              <a:ext uri="{FF2B5EF4-FFF2-40B4-BE49-F238E27FC236}">
                <a16:creationId xmlns:a16="http://schemas.microsoft.com/office/drawing/2014/main" id="{3365A062-102D-1834-A813-C4D3B9BF37FF}"/>
              </a:ext>
            </a:extLst>
          </p:cNvPr>
          <p:cNvSpPr txBox="1">
            <a:spLocks noChangeArrowheads="1"/>
          </p:cNvSpPr>
          <p:nvPr/>
        </p:nvSpPr>
        <p:spPr bwMode="auto">
          <a:xfrm flipH="1">
            <a:off x="7382704" y="2361161"/>
            <a:ext cx="846911"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WG</a:t>
            </a:r>
          </a:p>
          <a:p>
            <a:pPr algn="ctr"/>
            <a:r>
              <a:rPr lang="en-US" altLang="en-US" sz="1000" dirty="0">
                <a:latin typeface="Arial" panose="020B0604020202020204" pitchFamily="34" charset="0"/>
                <a:cs typeface="Arial" panose="020B0604020202020204" pitchFamily="34" charset="0"/>
              </a:rPr>
              <a:t>Recirc 05/23</a:t>
            </a:r>
          </a:p>
        </p:txBody>
      </p:sp>
      <p:sp>
        <p:nvSpPr>
          <p:cNvPr id="76" name="Isosceles Triangle 75">
            <a:extLst>
              <a:ext uri="{FF2B5EF4-FFF2-40B4-BE49-F238E27FC236}">
                <a16:creationId xmlns:a16="http://schemas.microsoft.com/office/drawing/2014/main" id="{9D6EC8B7-F456-EBF3-CCF0-C1C708885108}"/>
              </a:ext>
            </a:extLst>
          </p:cNvPr>
          <p:cNvSpPr>
            <a:spLocks noChangeArrowheads="1"/>
          </p:cNvSpPr>
          <p:nvPr/>
        </p:nvSpPr>
        <p:spPr bwMode="auto">
          <a:xfrm flipH="1">
            <a:off x="8722108"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7" name="Text Box 26">
            <a:extLst>
              <a:ext uri="{FF2B5EF4-FFF2-40B4-BE49-F238E27FC236}">
                <a16:creationId xmlns:a16="http://schemas.microsoft.com/office/drawing/2014/main" id="{A60D0AB6-5A3D-7C69-D9E1-817205D9A9F5}"/>
              </a:ext>
            </a:extLst>
          </p:cNvPr>
          <p:cNvSpPr txBox="1">
            <a:spLocks noChangeArrowheads="1"/>
          </p:cNvSpPr>
          <p:nvPr/>
        </p:nvSpPr>
        <p:spPr bwMode="auto">
          <a:xfrm flipH="1">
            <a:off x="8468852"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SA</a:t>
            </a:r>
          </a:p>
          <a:p>
            <a:pPr algn="ctr"/>
            <a:r>
              <a:rPr lang="en-US" altLang="en-US" sz="1000" dirty="0">
                <a:latin typeface="Arial" panose="020B0604020202020204" pitchFamily="34" charset="0"/>
                <a:cs typeface="Arial" panose="020B0604020202020204" pitchFamily="34" charset="0"/>
              </a:rPr>
              <a:t>07/23</a:t>
            </a:r>
          </a:p>
        </p:txBody>
      </p:sp>
      <p:cxnSp>
        <p:nvCxnSpPr>
          <p:cNvPr id="78" name="Straight Connector 77">
            <a:extLst>
              <a:ext uri="{FF2B5EF4-FFF2-40B4-BE49-F238E27FC236}">
                <a16:creationId xmlns:a16="http://schemas.microsoft.com/office/drawing/2014/main" id="{2EE50FFE-09D5-3FE8-6FED-726676D84E30}"/>
              </a:ext>
            </a:extLst>
          </p:cNvPr>
          <p:cNvCxnSpPr>
            <a:cxnSpLocks/>
          </p:cNvCxnSpPr>
          <p:nvPr/>
        </p:nvCxnSpPr>
        <p:spPr bwMode="auto">
          <a:xfrm flipV="1">
            <a:off x="2141712" y="3272614"/>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9" name="Isosceles Triangle 78">
            <a:extLst>
              <a:ext uri="{FF2B5EF4-FFF2-40B4-BE49-F238E27FC236}">
                <a16:creationId xmlns:a16="http://schemas.microsoft.com/office/drawing/2014/main" id="{8DA98FE8-5D6A-B524-B5CE-D9E378910FF6}"/>
              </a:ext>
            </a:extLst>
          </p:cNvPr>
          <p:cNvSpPr>
            <a:spLocks noChangeArrowheads="1"/>
          </p:cNvSpPr>
          <p:nvPr/>
        </p:nvSpPr>
        <p:spPr bwMode="auto">
          <a:xfrm flipH="1">
            <a:off x="10467485"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80" name="Text Box 26">
            <a:extLst>
              <a:ext uri="{FF2B5EF4-FFF2-40B4-BE49-F238E27FC236}">
                <a16:creationId xmlns:a16="http://schemas.microsoft.com/office/drawing/2014/main" id="{D686F88D-8CFD-F2F8-8FF0-30AC7A7B6D76}"/>
              </a:ext>
            </a:extLst>
          </p:cNvPr>
          <p:cNvSpPr txBox="1">
            <a:spLocks noChangeArrowheads="1"/>
          </p:cNvSpPr>
          <p:nvPr/>
        </p:nvSpPr>
        <p:spPr bwMode="auto">
          <a:xfrm flipH="1">
            <a:off x="10214229"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a:t>
            </a:r>
          </a:p>
        </p:txBody>
      </p:sp>
    </p:spTree>
    <p:extLst>
      <p:ext uri="{BB962C8B-B14F-4D97-AF65-F5344CB8AC3E}">
        <p14:creationId xmlns:p14="http://schemas.microsoft.com/office/powerpoint/2010/main" val="134743308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Jan.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TBD</a:t>
            </a:r>
            <a:endParaRPr lang="en-US" altLang="en-US" kern="0" baseline="30000" dirty="0"/>
          </a:p>
          <a:p>
            <a:pPr marL="0" indent="0"/>
            <a:endParaRPr lang="en-US" altLang="en-US" sz="2000" b="0" kern="0" dirty="0"/>
          </a:p>
          <a:p>
            <a:pPr marL="0" indent="0"/>
            <a:r>
              <a:rPr lang="en-US" altLang="en-US" sz="2000" b="0" kern="0" dirty="0"/>
              <a:t>*all telecon were previously announced</a:t>
            </a:r>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84775"/>
          </a:xfrm>
          <a:prstGeom prst="rect">
            <a:avLst/>
          </a:prstGeom>
          <a:noFill/>
        </p:spPr>
        <p:txBody>
          <a:bodyPr wrap="square" rtlCol="0">
            <a:spAutoFit/>
          </a:bodyPr>
          <a:lstStyle/>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135486733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a:xfrm>
            <a:off x="191344" y="685802"/>
            <a:ext cx="11809312" cy="775034"/>
          </a:xfrm>
        </p:spPr>
        <p:txBody>
          <a:bodyPr/>
          <a:lstStyle/>
          <a:p>
            <a:r>
              <a:rPr lang="en-US" dirty="0"/>
              <a:t>Sep. Meeting Progress and Targets Towards the Sep.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535145"/>
            <a:ext cx="10657184" cy="2469919"/>
          </a:xfrm>
        </p:spPr>
        <p:txBody>
          <a:bodyPr/>
          <a:lstStyle/>
          <a:p>
            <a:pPr>
              <a:buFont typeface="Arial" panose="020B0604020202020204" pitchFamily="34" charset="0"/>
              <a:buChar char="•"/>
            </a:pPr>
            <a:r>
              <a:rPr lang="en-US" b="0" dirty="0"/>
              <a:t>Work completed this week:</a:t>
            </a:r>
          </a:p>
          <a:p>
            <a:pPr lvl="1">
              <a:buFont typeface="Arial" panose="020B0604020202020204" pitchFamily="34" charset="0"/>
              <a:buChar char="•"/>
            </a:pPr>
            <a:r>
              <a:rPr lang="en-US" dirty="0"/>
              <a:t>.</a:t>
            </a:r>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Jan. 2024</a:t>
            </a:r>
            <a:endParaRPr lang="en-GB" dirty="0"/>
          </a:p>
        </p:txBody>
      </p:sp>
      <p:sp>
        <p:nvSpPr>
          <p:cNvPr id="9" name="Footer Placeholder 4">
            <a:extLst>
              <a:ext uri="{FF2B5EF4-FFF2-40B4-BE49-F238E27FC236}">
                <a16:creationId xmlns:a16="http://schemas.microsoft.com/office/drawing/2014/main" id="{C65A89BF-8A40-48A4-8634-3AB695572AB5}"/>
              </a:ext>
            </a:extLst>
          </p:cNvPr>
          <p:cNvSpPr txBox="1">
            <a:spLocks/>
          </p:cNvSpP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Jonathan Segev, Intel corporation</a:t>
            </a:r>
            <a:endParaRPr lang="en-GB" dirty="0"/>
          </a:p>
        </p:txBody>
      </p:sp>
      <p:grpSp>
        <p:nvGrpSpPr>
          <p:cNvPr id="10" name="Group 9">
            <a:extLst>
              <a:ext uri="{FF2B5EF4-FFF2-40B4-BE49-F238E27FC236}">
                <a16:creationId xmlns:a16="http://schemas.microsoft.com/office/drawing/2014/main" id="{9C3037FA-DCCF-4501-86FC-77889B31AD16}"/>
              </a:ext>
            </a:extLst>
          </p:cNvPr>
          <p:cNvGrpSpPr/>
          <p:nvPr/>
        </p:nvGrpSpPr>
        <p:grpSpPr>
          <a:xfrm>
            <a:off x="2023881" y="4869160"/>
            <a:ext cx="5631921" cy="1201106"/>
            <a:chOff x="2845792" y="3241917"/>
            <a:chExt cx="5285898" cy="855830"/>
          </a:xfrm>
        </p:grpSpPr>
        <p:sp>
          <p:nvSpPr>
            <p:cNvPr id="11" name="TextBox 10">
              <a:extLst>
                <a:ext uri="{FF2B5EF4-FFF2-40B4-BE49-F238E27FC236}">
                  <a16:creationId xmlns:a16="http://schemas.microsoft.com/office/drawing/2014/main" id="{4A7C7271-C823-4DBE-B1C8-4D7553782EBA}"/>
                </a:ext>
              </a:extLst>
            </p:cNvPr>
            <p:cNvSpPr txBox="1">
              <a:spLocks noChangeAspect="1"/>
            </p:cNvSpPr>
            <p:nvPr/>
          </p:nvSpPr>
          <p:spPr>
            <a:xfrm>
              <a:off x="2845792" y="3241917"/>
              <a:ext cx="2087134" cy="461665"/>
            </a:xfrm>
            <a:prstGeom prst="rect">
              <a:avLst/>
            </a:prstGeom>
            <a:noFill/>
          </p:spPr>
          <p:txBody>
            <a:bodyPr wrap="square" rtlCol="0">
              <a:spAutoFit/>
            </a:bodyPr>
            <a:lstStyle/>
            <a:p>
              <a:r>
                <a:rPr lang="en-US" b="1" dirty="0" err="1">
                  <a:solidFill>
                    <a:schemeClr val="tx1"/>
                  </a:solidFill>
                </a:rPr>
                <a:t>TGbk</a:t>
              </a:r>
              <a:r>
                <a:rPr lang="en-US" b="1" dirty="0">
                  <a:solidFill>
                    <a:schemeClr val="tx1"/>
                  </a:solidFill>
                </a:rPr>
                <a:t>:</a:t>
              </a:r>
            </a:p>
          </p:txBody>
        </p:sp>
        <p:sp>
          <p:nvSpPr>
            <p:cNvPr id="12" name="Rectangle 11">
              <a:extLst>
                <a:ext uri="{FF2B5EF4-FFF2-40B4-BE49-F238E27FC236}">
                  <a16:creationId xmlns:a16="http://schemas.microsoft.com/office/drawing/2014/main" id="{C3C941D8-B7BA-4857-97D9-3D39D684FBD9}"/>
                </a:ext>
              </a:extLst>
            </p:cNvPr>
            <p:cNvSpPr/>
            <p:nvPr/>
          </p:nvSpPr>
          <p:spPr bwMode="auto">
            <a:xfrm>
              <a:off x="4275000" y="3613737"/>
              <a:ext cx="1512428" cy="484010"/>
            </a:xfrm>
            <a:prstGeom prst="rect">
              <a:avLst/>
            </a:prstGeom>
            <a:solidFill>
              <a:schemeClr val="accent1">
                <a:lumMod val="75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Specification framework (SFD)</a:t>
              </a:r>
            </a:p>
          </p:txBody>
        </p:sp>
        <p:cxnSp>
          <p:nvCxnSpPr>
            <p:cNvPr id="13" name="Straight Arrow Connector 12">
              <a:extLst>
                <a:ext uri="{FF2B5EF4-FFF2-40B4-BE49-F238E27FC236}">
                  <a16:creationId xmlns:a16="http://schemas.microsoft.com/office/drawing/2014/main" id="{389AA7FF-8C2B-4816-8536-50AA731BE689}"/>
                </a:ext>
              </a:extLst>
            </p:cNvPr>
            <p:cNvCxnSpPr/>
            <p:nvPr/>
          </p:nvCxnSpPr>
          <p:spPr bwMode="auto">
            <a:xfrm>
              <a:off x="5787427" y="3916223"/>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14" name="Rectangle 13">
              <a:extLst>
                <a:ext uri="{FF2B5EF4-FFF2-40B4-BE49-F238E27FC236}">
                  <a16:creationId xmlns:a16="http://schemas.microsoft.com/office/drawing/2014/main" id="{CCE44772-81B7-45E2-B1B5-D76D9293B30B}"/>
                </a:ext>
              </a:extLst>
            </p:cNvPr>
            <p:cNvSpPr/>
            <p:nvPr/>
          </p:nvSpPr>
          <p:spPr bwMode="auto">
            <a:xfrm>
              <a:off x="6619262" y="3613737"/>
              <a:ext cx="1512428" cy="484010"/>
            </a:xfrm>
            <a:prstGeom prst="rect">
              <a:avLst/>
            </a:prstGeom>
            <a:solidFill>
              <a:schemeClr val="accent1">
                <a:lumMod val="5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Draft amendment</a:t>
              </a:r>
            </a:p>
          </p:txBody>
        </p:sp>
      </p:grpSp>
      <p:grpSp>
        <p:nvGrpSpPr>
          <p:cNvPr id="15" name="Group 14">
            <a:extLst>
              <a:ext uri="{FF2B5EF4-FFF2-40B4-BE49-F238E27FC236}">
                <a16:creationId xmlns:a16="http://schemas.microsoft.com/office/drawing/2014/main" id="{51C6BF5A-FC77-4B30-AFB2-E1A35F56E7A5}"/>
              </a:ext>
            </a:extLst>
          </p:cNvPr>
          <p:cNvGrpSpPr>
            <a:grpSpLocks noChangeAspect="1"/>
          </p:cNvGrpSpPr>
          <p:nvPr/>
        </p:nvGrpSpPr>
        <p:grpSpPr>
          <a:xfrm>
            <a:off x="4316742" y="3669856"/>
            <a:ext cx="7560840" cy="839328"/>
            <a:chOff x="550425" y="4856471"/>
            <a:chExt cx="9938093" cy="1103226"/>
          </a:xfrm>
        </p:grpSpPr>
        <p:sp>
          <p:nvSpPr>
            <p:cNvPr id="16" name="TextBox 15">
              <a:extLst>
                <a:ext uri="{FF2B5EF4-FFF2-40B4-BE49-F238E27FC236}">
                  <a16:creationId xmlns:a16="http://schemas.microsoft.com/office/drawing/2014/main" id="{D1C45289-DE96-44AB-ABA5-D3957ECBAB80}"/>
                </a:ext>
              </a:extLst>
            </p:cNvPr>
            <p:cNvSpPr txBox="1"/>
            <p:nvPr/>
          </p:nvSpPr>
          <p:spPr>
            <a:xfrm>
              <a:off x="550425" y="4856471"/>
              <a:ext cx="2087134" cy="461665"/>
            </a:xfrm>
            <a:prstGeom prst="rect">
              <a:avLst/>
            </a:prstGeom>
            <a:noFill/>
          </p:spPr>
          <p:txBody>
            <a:bodyPr wrap="square" rtlCol="0">
              <a:spAutoFit/>
            </a:bodyPr>
            <a:lstStyle/>
            <a:p>
              <a:r>
                <a:rPr lang="en-US" b="1" dirty="0" err="1">
                  <a:solidFill>
                    <a:schemeClr val="tx1"/>
                  </a:solidFill>
                </a:rPr>
                <a:t>TGaz</a:t>
              </a:r>
              <a:r>
                <a:rPr lang="en-US" b="1" dirty="0">
                  <a:solidFill>
                    <a:schemeClr val="tx1"/>
                  </a:solidFill>
                </a:rPr>
                <a:t>:</a:t>
              </a:r>
            </a:p>
          </p:txBody>
        </p:sp>
        <p:sp>
          <p:nvSpPr>
            <p:cNvPr id="17" name="Rectangle 16">
              <a:extLst>
                <a:ext uri="{FF2B5EF4-FFF2-40B4-BE49-F238E27FC236}">
                  <a16:creationId xmlns:a16="http://schemas.microsoft.com/office/drawing/2014/main" id="{903714B9-50CC-43A1-B0C4-6FD9B1F1E329}"/>
                </a:ext>
              </a:extLst>
            </p:cNvPr>
            <p:cNvSpPr/>
            <p:nvPr/>
          </p:nvSpPr>
          <p:spPr bwMode="auto">
            <a:xfrm>
              <a:off x="1943302" y="5230423"/>
              <a:ext cx="1512428" cy="482595"/>
            </a:xfrm>
            <a:prstGeom prst="rect">
              <a:avLst/>
            </a:prstGeom>
            <a:solidFill>
              <a:schemeClr val="accent1">
                <a:lumMod val="20000"/>
                <a:lumOff val="80000"/>
              </a:schemeClr>
            </a:solidFill>
            <a:ln>
              <a:solidFill>
                <a:schemeClr val="accent5">
                  <a:lumMod val="20000"/>
                  <a:lumOff val="8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Usage model</a:t>
              </a:r>
            </a:p>
          </p:txBody>
        </p:sp>
        <p:sp>
          <p:nvSpPr>
            <p:cNvPr id="18" name="Rectangle 17">
              <a:extLst>
                <a:ext uri="{FF2B5EF4-FFF2-40B4-BE49-F238E27FC236}">
                  <a16:creationId xmlns:a16="http://schemas.microsoft.com/office/drawing/2014/main" id="{21E4193D-742B-410D-9D5B-2242164DD6C0}"/>
                </a:ext>
              </a:extLst>
            </p:cNvPr>
            <p:cNvSpPr/>
            <p:nvPr/>
          </p:nvSpPr>
          <p:spPr bwMode="auto">
            <a:xfrm>
              <a:off x="4287565" y="5229009"/>
              <a:ext cx="1512428" cy="484009"/>
            </a:xfrm>
            <a:prstGeom prst="rect">
              <a:avLst/>
            </a:prstGeom>
            <a:solidFill>
              <a:schemeClr val="accent1">
                <a:lumMod val="60000"/>
                <a:lumOff val="4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Functional requirements</a:t>
              </a:r>
            </a:p>
          </p:txBody>
        </p:sp>
        <p:cxnSp>
          <p:nvCxnSpPr>
            <p:cNvPr id="19" name="Straight Arrow Connector 18">
              <a:extLst>
                <a:ext uri="{FF2B5EF4-FFF2-40B4-BE49-F238E27FC236}">
                  <a16:creationId xmlns:a16="http://schemas.microsoft.com/office/drawing/2014/main" id="{AFDCB87F-492D-44E1-82E4-4F17DEE2E23A}"/>
                </a:ext>
              </a:extLst>
            </p:cNvPr>
            <p:cNvCxnSpPr/>
            <p:nvPr/>
          </p:nvCxnSpPr>
          <p:spPr bwMode="auto">
            <a:xfrm>
              <a:off x="3455730"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20" name="Rectangle 19">
              <a:extLst>
                <a:ext uri="{FF2B5EF4-FFF2-40B4-BE49-F238E27FC236}">
                  <a16:creationId xmlns:a16="http://schemas.microsoft.com/office/drawing/2014/main" id="{E48AF1EB-BEF7-4C50-A921-C00CE69F51E2}"/>
                </a:ext>
              </a:extLst>
            </p:cNvPr>
            <p:cNvSpPr/>
            <p:nvPr/>
          </p:nvSpPr>
          <p:spPr bwMode="auto">
            <a:xfrm>
              <a:off x="6631828" y="5230423"/>
              <a:ext cx="1512428" cy="484010"/>
            </a:xfrm>
            <a:prstGeom prst="rect">
              <a:avLst/>
            </a:prstGeom>
            <a:solidFill>
              <a:schemeClr val="accent1">
                <a:lumMod val="75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Specification framework</a:t>
              </a:r>
            </a:p>
          </p:txBody>
        </p:sp>
        <p:cxnSp>
          <p:nvCxnSpPr>
            <p:cNvPr id="21" name="Straight Arrow Connector 20">
              <a:extLst>
                <a:ext uri="{FF2B5EF4-FFF2-40B4-BE49-F238E27FC236}">
                  <a16:creationId xmlns:a16="http://schemas.microsoft.com/office/drawing/2014/main" id="{7B2FB4BC-2144-4CD5-98CB-7964C9EB4408}"/>
                </a:ext>
              </a:extLst>
            </p:cNvPr>
            <p:cNvCxnSpPr/>
            <p:nvPr/>
          </p:nvCxnSpPr>
          <p:spPr bwMode="auto">
            <a:xfrm>
              <a:off x="5799992"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cxnSp>
          <p:nvCxnSpPr>
            <p:cNvPr id="22" name="Straight Arrow Connector 21">
              <a:extLst>
                <a:ext uri="{FF2B5EF4-FFF2-40B4-BE49-F238E27FC236}">
                  <a16:creationId xmlns:a16="http://schemas.microsoft.com/office/drawing/2014/main" id="{83A26CC5-83EE-440B-9621-5AAA7692F991}"/>
                </a:ext>
              </a:extLst>
            </p:cNvPr>
            <p:cNvCxnSpPr/>
            <p:nvPr/>
          </p:nvCxnSpPr>
          <p:spPr bwMode="auto">
            <a:xfrm>
              <a:off x="8144255"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23" name="Rectangle 22">
              <a:extLst>
                <a:ext uri="{FF2B5EF4-FFF2-40B4-BE49-F238E27FC236}">
                  <a16:creationId xmlns:a16="http://schemas.microsoft.com/office/drawing/2014/main" id="{676F90B0-F796-46CE-82CB-A1E88D4A3A07}"/>
                </a:ext>
              </a:extLst>
            </p:cNvPr>
            <p:cNvSpPr/>
            <p:nvPr/>
          </p:nvSpPr>
          <p:spPr bwMode="auto">
            <a:xfrm>
              <a:off x="8976090" y="5230423"/>
              <a:ext cx="1512428" cy="484010"/>
            </a:xfrm>
            <a:prstGeom prst="rect">
              <a:avLst/>
            </a:prstGeom>
            <a:solidFill>
              <a:schemeClr val="accent1">
                <a:lumMod val="5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Draft amendment</a:t>
              </a:r>
            </a:p>
          </p:txBody>
        </p:sp>
        <p:grpSp>
          <p:nvGrpSpPr>
            <p:cNvPr id="24" name="Group 23">
              <a:extLst>
                <a:ext uri="{FF2B5EF4-FFF2-40B4-BE49-F238E27FC236}">
                  <a16:creationId xmlns:a16="http://schemas.microsoft.com/office/drawing/2014/main" id="{7646E523-F714-4F76-AE20-6205277389A5}"/>
                </a:ext>
              </a:extLst>
            </p:cNvPr>
            <p:cNvGrpSpPr/>
            <p:nvPr/>
          </p:nvGrpSpPr>
          <p:grpSpPr>
            <a:xfrm>
              <a:off x="1943301" y="5087304"/>
              <a:ext cx="1512428" cy="872393"/>
              <a:chOff x="2281259" y="5223255"/>
              <a:chExt cx="685272" cy="455796"/>
            </a:xfrm>
          </p:grpSpPr>
          <p:cxnSp>
            <p:nvCxnSpPr>
              <p:cNvPr id="28" name="Straight Connector 27">
                <a:extLst>
                  <a:ext uri="{FF2B5EF4-FFF2-40B4-BE49-F238E27FC236}">
                    <a16:creationId xmlns:a16="http://schemas.microsoft.com/office/drawing/2014/main" id="{ADEA66FF-CDE1-4637-A658-B7539BA72D6D}"/>
                  </a:ext>
                </a:extLst>
              </p:cNvPr>
              <p:cNvCxnSpPr/>
              <p:nvPr/>
            </p:nvCxnSpPr>
            <p:spPr bwMode="auto">
              <a:xfrm>
                <a:off x="2281259" y="5223255"/>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cxnSp>
            <p:nvCxnSpPr>
              <p:cNvPr id="29" name="Straight Connector 28">
                <a:extLst>
                  <a:ext uri="{FF2B5EF4-FFF2-40B4-BE49-F238E27FC236}">
                    <a16:creationId xmlns:a16="http://schemas.microsoft.com/office/drawing/2014/main" id="{FF39AD60-7299-4218-A7D9-6F7DA218804A}"/>
                  </a:ext>
                </a:extLst>
              </p:cNvPr>
              <p:cNvCxnSpPr>
                <a:cxnSpLocks/>
              </p:cNvCxnSpPr>
              <p:nvPr/>
            </p:nvCxnSpPr>
            <p:spPr bwMode="auto">
              <a:xfrm flipH="1">
                <a:off x="2281259" y="5247003"/>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grpSp>
        <p:grpSp>
          <p:nvGrpSpPr>
            <p:cNvPr id="25" name="Group 24">
              <a:extLst>
                <a:ext uri="{FF2B5EF4-FFF2-40B4-BE49-F238E27FC236}">
                  <a16:creationId xmlns:a16="http://schemas.microsoft.com/office/drawing/2014/main" id="{8D61770F-6627-4769-BB11-A1FA1C701901}"/>
                </a:ext>
              </a:extLst>
            </p:cNvPr>
            <p:cNvGrpSpPr/>
            <p:nvPr/>
          </p:nvGrpSpPr>
          <p:grpSpPr>
            <a:xfrm>
              <a:off x="4273148" y="5064576"/>
              <a:ext cx="1512428" cy="872393"/>
              <a:chOff x="2281259" y="5223255"/>
              <a:chExt cx="685272" cy="455796"/>
            </a:xfrm>
          </p:grpSpPr>
          <p:cxnSp>
            <p:nvCxnSpPr>
              <p:cNvPr id="26" name="Straight Connector 25">
                <a:extLst>
                  <a:ext uri="{FF2B5EF4-FFF2-40B4-BE49-F238E27FC236}">
                    <a16:creationId xmlns:a16="http://schemas.microsoft.com/office/drawing/2014/main" id="{7EB889AA-D9F0-4B85-AB08-2DEA507CD0CB}"/>
                  </a:ext>
                </a:extLst>
              </p:cNvPr>
              <p:cNvCxnSpPr/>
              <p:nvPr/>
            </p:nvCxnSpPr>
            <p:spPr bwMode="auto">
              <a:xfrm>
                <a:off x="2281259" y="5223255"/>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cxnSp>
            <p:nvCxnSpPr>
              <p:cNvPr id="27" name="Straight Connector 26">
                <a:extLst>
                  <a:ext uri="{FF2B5EF4-FFF2-40B4-BE49-F238E27FC236}">
                    <a16:creationId xmlns:a16="http://schemas.microsoft.com/office/drawing/2014/main" id="{2FEB524A-EF46-4DCD-8DF8-35FF88BEB289}"/>
                  </a:ext>
                </a:extLst>
              </p:cNvPr>
              <p:cNvCxnSpPr>
                <a:cxnSpLocks/>
              </p:cNvCxnSpPr>
              <p:nvPr/>
            </p:nvCxnSpPr>
            <p:spPr bwMode="auto">
              <a:xfrm flipH="1">
                <a:off x="2281259" y="5247003"/>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grpSp>
      </p:grpSp>
      <p:sp>
        <p:nvSpPr>
          <p:cNvPr id="30" name="Arrow: Down 29">
            <a:extLst>
              <a:ext uri="{FF2B5EF4-FFF2-40B4-BE49-F238E27FC236}">
                <a16:creationId xmlns:a16="http://schemas.microsoft.com/office/drawing/2014/main" id="{1A1CD639-3822-47FF-83B8-75EEBEDEEE09}"/>
              </a:ext>
            </a:extLst>
          </p:cNvPr>
          <p:cNvSpPr/>
          <p:nvPr/>
        </p:nvSpPr>
        <p:spPr bwMode="auto">
          <a:xfrm rot="2901312">
            <a:off x="7664775" y="4456430"/>
            <a:ext cx="374723" cy="806669"/>
          </a:xfrm>
          <a:prstGeom prst="down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01844117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a:xfrm>
            <a:off x="191344" y="685801"/>
            <a:ext cx="11809312" cy="1065213"/>
          </a:xfrm>
        </p:spPr>
        <p:txBody>
          <a:bodyPr/>
          <a:lstStyle/>
          <a:p>
            <a:r>
              <a:rPr lang="en-US" dirty="0"/>
              <a:t>Sep. Meeting Progress and Targets Towards the Sep.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751015"/>
            <a:ext cx="10009112" cy="4343400"/>
          </a:xfrm>
        </p:spPr>
        <p:txBody>
          <a:bodyPr/>
          <a:lstStyle/>
          <a:p>
            <a:pPr>
              <a:buFont typeface="Arial" panose="020B0604020202020204" pitchFamily="34" charset="0"/>
              <a:buChar char="•"/>
            </a:pPr>
            <a:r>
              <a:rPr lang="en-US" b="0" dirty="0"/>
              <a:t>Targets towards the Sep. meeting:</a:t>
            </a:r>
          </a:p>
          <a:p>
            <a:pPr lvl="1">
              <a:buFont typeface="Arial" panose="020B0604020202020204" pitchFamily="34" charset="0"/>
              <a:buChar char="•"/>
            </a:pPr>
            <a:r>
              <a:rPr lang="en-US" dirty="0"/>
              <a:t>Generate P802.11bk draft 0.2.</a:t>
            </a:r>
            <a:endParaRPr lang="en-US" b="0" dirty="0"/>
          </a:p>
          <a:p>
            <a:pPr lvl="1">
              <a:buFont typeface="Arial" panose="020B0604020202020204" pitchFamily="34" charset="0"/>
              <a:buChar char="•"/>
            </a:pPr>
            <a:r>
              <a:rPr lang="en-US" b="0" dirty="0"/>
              <a:t>Continue review and adoption of amendment text.</a:t>
            </a:r>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170464782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7BFA0-BCE7-453A-8C82-A7F68D4635E3}"/>
              </a:ext>
            </a:extLst>
          </p:cNvPr>
          <p:cNvSpPr>
            <a:spLocks noGrp="1"/>
          </p:cNvSpPr>
          <p:nvPr>
            <p:ph type="title"/>
          </p:nvPr>
        </p:nvSpPr>
        <p:spPr/>
        <p:txBody>
          <a:bodyPr/>
          <a:lstStyle/>
          <a:p>
            <a:r>
              <a:rPr lang="en-US" dirty="0"/>
              <a:t>AOB</a:t>
            </a:r>
          </a:p>
        </p:txBody>
      </p:sp>
      <p:sp>
        <p:nvSpPr>
          <p:cNvPr id="3" name="Content Placeholder 2">
            <a:extLst>
              <a:ext uri="{FF2B5EF4-FFF2-40B4-BE49-F238E27FC236}">
                <a16:creationId xmlns:a16="http://schemas.microsoft.com/office/drawing/2014/main" id="{D82B40CB-A2CE-4D8D-BDD2-B890E7E259F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55059FC-827A-4A47-B3E6-F3CBDEDF682C}"/>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26885553-2CDB-46FB-9650-4B692E10F5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92BB460-F701-48A3-855E-C5C93BF5960A}"/>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152346443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sz="4000" dirty="0"/>
          </a:p>
          <a:p>
            <a:pPr algn="ctr"/>
            <a:r>
              <a:rPr lang="en-US" sz="6000" dirty="0">
                <a:solidFill>
                  <a:schemeClr val="tx1"/>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138454758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19463-90FB-FCB8-B4A3-8BFA88A605A5}"/>
              </a:ext>
            </a:extLst>
          </p:cNvPr>
          <p:cNvSpPr>
            <a:spLocks noGrp="1"/>
          </p:cNvSpPr>
          <p:nvPr>
            <p:ph type="title"/>
          </p:nvPr>
        </p:nvSpPr>
        <p:spPr/>
        <p:txBody>
          <a:bodyPr/>
          <a:lstStyle/>
          <a:p>
            <a:r>
              <a:rPr lang="en-US" sz="3200" b="0" dirty="0"/>
              <a:t>Identify topics for draft completion</a:t>
            </a:r>
            <a:endParaRPr lang="en-US" dirty="0"/>
          </a:p>
        </p:txBody>
      </p:sp>
      <p:sp>
        <p:nvSpPr>
          <p:cNvPr id="3" name="Content Placeholder 2">
            <a:extLst>
              <a:ext uri="{FF2B5EF4-FFF2-40B4-BE49-F238E27FC236}">
                <a16:creationId xmlns:a16="http://schemas.microsoft.com/office/drawing/2014/main" id="{14908AF9-234E-15AB-D3CA-250692A06F6A}"/>
              </a:ext>
            </a:extLst>
          </p:cNvPr>
          <p:cNvSpPr>
            <a:spLocks noGrp="1"/>
          </p:cNvSpPr>
          <p:nvPr>
            <p:ph idx="1"/>
          </p:nvPr>
        </p:nvSpPr>
        <p:spPr>
          <a:xfrm>
            <a:off x="914401" y="1617664"/>
            <a:ext cx="10361084" cy="871735"/>
          </a:xfrm>
        </p:spPr>
        <p:txBody>
          <a:bodyPr/>
          <a:lstStyle/>
          <a:p>
            <a:pPr>
              <a:buFont typeface="Arial" panose="020B0604020202020204" pitchFamily="34" charset="0"/>
              <a:buChar char="•"/>
            </a:pPr>
            <a:r>
              <a:rPr lang="en-US" dirty="0"/>
              <a:t>The following items identified as required completion for the draft and is used to track draft development progress:</a:t>
            </a:r>
          </a:p>
        </p:txBody>
      </p:sp>
      <p:sp>
        <p:nvSpPr>
          <p:cNvPr id="4" name="Slide Number Placeholder 3">
            <a:extLst>
              <a:ext uri="{FF2B5EF4-FFF2-40B4-BE49-F238E27FC236}">
                <a16:creationId xmlns:a16="http://schemas.microsoft.com/office/drawing/2014/main" id="{CB04DF4D-8662-5E77-4AB9-E208CDA46737}"/>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85018A16-7A4E-6398-6DAD-FB3DD96AE5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669D693-090F-588E-74CD-1BF67086FA03}"/>
              </a:ext>
            </a:extLst>
          </p:cNvPr>
          <p:cNvSpPr>
            <a:spLocks noGrp="1"/>
          </p:cNvSpPr>
          <p:nvPr>
            <p:ph type="dt" idx="15"/>
          </p:nvPr>
        </p:nvSpPr>
        <p:spPr/>
        <p:txBody>
          <a:bodyPr/>
          <a:lstStyle/>
          <a:p>
            <a:r>
              <a:rPr lang="en-US"/>
              <a:t>Jan. 2024</a:t>
            </a:r>
            <a:endParaRPr lang="en-GB" dirty="0"/>
          </a:p>
        </p:txBody>
      </p:sp>
      <p:graphicFrame>
        <p:nvGraphicFramePr>
          <p:cNvPr id="7" name="Table 6">
            <a:extLst>
              <a:ext uri="{FF2B5EF4-FFF2-40B4-BE49-F238E27FC236}">
                <a16:creationId xmlns:a16="http://schemas.microsoft.com/office/drawing/2014/main" id="{6A3B0F1E-BCCA-1E2D-2A8C-C4B50FDA77A5}"/>
              </a:ext>
            </a:extLst>
          </p:cNvPr>
          <p:cNvGraphicFramePr>
            <a:graphicFrameLocks noGrp="1"/>
          </p:cNvGraphicFramePr>
          <p:nvPr/>
        </p:nvGraphicFramePr>
        <p:xfrm>
          <a:off x="226291" y="2514296"/>
          <a:ext cx="11737304" cy="4267040"/>
        </p:xfrm>
        <a:graphic>
          <a:graphicData uri="http://schemas.openxmlformats.org/drawingml/2006/table">
            <a:tbl>
              <a:tblPr firstRow="1" bandRow="1">
                <a:tableStyleId>{21E4AEA4-8DFA-4A89-87EB-49C32662AFE0}</a:tableStyleId>
              </a:tblPr>
              <a:tblGrid>
                <a:gridCol w="387960">
                  <a:extLst>
                    <a:ext uri="{9D8B030D-6E8A-4147-A177-3AD203B41FA5}">
                      <a16:colId xmlns:a16="http://schemas.microsoft.com/office/drawing/2014/main" val="239773636"/>
                    </a:ext>
                  </a:extLst>
                </a:gridCol>
                <a:gridCol w="1521309">
                  <a:extLst>
                    <a:ext uri="{9D8B030D-6E8A-4147-A177-3AD203B41FA5}">
                      <a16:colId xmlns:a16="http://schemas.microsoft.com/office/drawing/2014/main" val="1189415381"/>
                    </a:ext>
                  </a:extLst>
                </a:gridCol>
                <a:gridCol w="864096">
                  <a:extLst>
                    <a:ext uri="{9D8B030D-6E8A-4147-A177-3AD203B41FA5}">
                      <a16:colId xmlns:a16="http://schemas.microsoft.com/office/drawing/2014/main" val="2852703596"/>
                    </a:ext>
                  </a:extLst>
                </a:gridCol>
                <a:gridCol w="4464496">
                  <a:extLst>
                    <a:ext uri="{9D8B030D-6E8A-4147-A177-3AD203B41FA5}">
                      <a16:colId xmlns:a16="http://schemas.microsoft.com/office/drawing/2014/main" val="3044666262"/>
                    </a:ext>
                  </a:extLst>
                </a:gridCol>
                <a:gridCol w="4499443">
                  <a:extLst>
                    <a:ext uri="{9D8B030D-6E8A-4147-A177-3AD203B41FA5}">
                      <a16:colId xmlns:a16="http://schemas.microsoft.com/office/drawing/2014/main" val="1635546103"/>
                    </a:ext>
                  </a:extLst>
                </a:gridCol>
              </a:tblGrid>
              <a:tr h="279755">
                <a:tc>
                  <a:txBody>
                    <a:bodyPr/>
                    <a:lstStyle/>
                    <a:p>
                      <a:pPr algn="ctr"/>
                      <a:r>
                        <a:rPr lang="en-US" sz="1200" dirty="0"/>
                        <a:t>#</a:t>
                      </a:r>
                    </a:p>
                  </a:txBody>
                  <a:tcPr marR="36000" marT="45712" marB="45712"/>
                </a:tc>
                <a:tc>
                  <a:txBody>
                    <a:bodyPr/>
                    <a:lstStyle/>
                    <a:p>
                      <a:pPr algn="ctr"/>
                      <a:r>
                        <a:rPr lang="en-US" sz="1200" dirty="0">
                          <a:solidFill>
                            <a:schemeClr val="bg1"/>
                          </a:solidFill>
                        </a:rPr>
                        <a:t>Topic</a:t>
                      </a:r>
                    </a:p>
                  </a:txBody>
                  <a:tcPr marR="36000" marT="45712" marB="45712"/>
                </a:tc>
                <a:tc>
                  <a:txBody>
                    <a:bodyPr/>
                    <a:lstStyle/>
                    <a:p>
                      <a:pPr algn="ctr"/>
                      <a:r>
                        <a:rPr lang="en-US" sz="1200" kern="1200">
                          <a:solidFill>
                            <a:schemeClr val="bg1"/>
                          </a:solidFill>
                          <a:latin typeface="+mn-lt"/>
                          <a:ea typeface="+mn-ea"/>
                          <a:cs typeface="+mn-cs"/>
                        </a:rPr>
                        <a:t>Major Clause</a:t>
                      </a:r>
                      <a:endParaRPr lang="en-US" sz="1200" kern="1200" dirty="0">
                        <a:solidFill>
                          <a:schemeClr val="bg1"/>
                        </a:solidFill>
                        <a:latin typeface="+mn-lt"/>
                        <a:ea typeface="+mn-ea"/>
                        <a:cs typeface="+mn-cs"/>
                      </a:endParaRPr>
                    </a:p>
                  </a:txBody>
                  <a:tcPr marR="36000" marT="45712" marB="45712"/>
                </a:tc>
                <a:tc>
                  <a:txBody>
                    <a:bodyPr/>
                    <a:lstStyle/>
                    <a:p>
                      <a:pPr algn="ctr"/>
                      <a:r>
                        <a:rPr lang="en-US" sz="1200" dirty="0">
                          <a:solidFill>
                            <a:schemeClr val="bg1"/>
                          </a:solidFill>
                        </a:rPr>
                        <a:t>Description</a:t>
                      </a:r>
                    </a:p>
                  </a:txBody>
                  <a:tcPr marR="36000" marT="45712" marB="45712"/>
                </a:tc>
                <a:tc>
                  <a:txBody>
                    <a:bodyPr/>
                    <a:lstStyle/>
                    <a:p>
                      <a:pPr algn="ctr"/>
                      <a:r>
                        <a:rPr lang="en-US" sz="1200" dirty="0">
                          <a:solidFill>
                            <a:schemeClr val="bg1"/>
                          </a:solidFill>
                        </a:rPr>
                        <a:t>sections</a:t>
                      </a:r>
                    </a:p>
                  </a:txBody>
                  <a:tcPr marR="36000" marT="45712" marB="45712"/>
                </a:tc>
                <a:extLst>
                  <a:ext uri="{0D108BD9-81ED-4DB2-BD59-A6C34878D82A}">
                    <a16:rowId xmlns:a16="http://schemas.microsoft.com/office/drawing/2014/main" val="1706459108"/>
                  </a:ext>
                </a:extLst>
              </a:tr>
              <a:tr h="169090">
                <a:tc>
                  <a:txBody>
                    <a:bodyPr/>
                    <a:lstStyle/>
                    <a:p>
                      <a:r>
                        <a:rPr lang="en-US" sz="1100" kern="1200" dirty="0">
                          <a:solidFill>
                            <a:schemeClr val="dk1"/>
                          </a:solidFill>
                          <a:latin typeface="+mn-lt"/>
                          <a:ea typeface="+mn-ea"/>
                          <a:cs typeface="+mn-cs"/>
                        </a:rPr>
                        <a:t>1</a:t>
                      </a:r>
                    </a:p>
                  </a:txBody>
                  <a:tcPr marT="45712" marB="45712"/>
                </a:tc>
                <a:tc>
                  <a:txBody>
                    <a:bodyPr/>
                    <a:lstStyle/>
                    <a:p>
                      <a:r>
                        <a:rPr lang="en-US" sz="1100" kern="1200" dirty="0">
                          <a:solidFill>
                            <a:schemeClr val="dk1"/>
                          </a:solidFill>
                          <a:latin typeface="+mn-lt"/>
                          <a:ea typeface="+mn-ea"/>
                          <a:cs typeface="+mn-cs"/>
                        </a:rPr>
                        <a:t>Puncturing support</a:t>
                      </a:r>
                    </a:p>
                  </a:txBody>
                  <a:tcPr marT="45712" marB="45712"/>
                </a:tc>
                <a:tc>
                  <a:txBody>
                    <a:bodyPr/>
                    <a:lstStyle/>
                    <a:p>
                      <a:r>
                        <a:rPr lang="en-US" sz="1100" kern="1200" dirty="0">
                          <a:solidFill>
                            <a:schemeClr val="dk1"/>
                          </a:solidFill>
                          <a:latin typeface="+mn-lt"/>
                          <a:ea typeface="+mn-ea"/>
                          <a:cs typeface="+mn-cs"/>
                        </a:rPr>
                        <a:t>PHY</a:t>
                      </a: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967901264"/>
                  </a:ext>
                </a:extLst>
              </a:tr>
              <a:tr h="0">
                <a:tc>
                  <a:txBody>
                    <a:bodyPr/>
                    <a:lstStyle/>
                    <a:p>
                      <a:endParaRPr lang="en-US" sz="1100" dirty="0"/>
                    </a:p>
                  </a:txBody>
                  <a:tcPr marT="45712" marB="45712"/>
                </a:tc>
                <a:tc>
                  <a:txBody>
                    <a:bodyPr/>
                    <a:lstStyle/>
                    <a:p>
                      <a:r>
                        <a:rPr lang="en-US" sz="1100" dirty="0"/>
                        <a:t>TB operation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Trigger frame format and setting</a:t>
                      </a:r>
                    </a:p>
                  </a:txBody>
                  <a:tcPr marT="45712" marB="45712"/>
                </a:tc>
                <a:tc>
                  <a:txBody>
                    <a:bodyPr/>
                    <a:lstStyle/>
                    <a:p>
                      <a:r>
                        <a:rPr lang="en-US" sz="1100" kern="1200" dirty="0">
                          <a:solidFill>
                            <a:schemeClr val="dk1"/>
                          </a:solidFill>
                          <a:latin typeface="+mn-lt"/>
                          <a:ea typeface="+mn-ea"/>
                          <a:cs typeface="+mn-cs"/>
                        </a:rPr>
                        <a:t>9 – frame format</a:t>
                      </a:r>
                    </a:p>
                  </a:txBody>
                  <a:tcPr marT="45712" marB="45712"/>
                </a:tc>
                <a:extLst>
                  <a:ext uri="{0D108BD9-81ED-4DB2-BD59-A6C34878D82A}">
                    <a16:rowId xmlns:a16="http://schemas.microsoft.com/office/drawing/2014/main" val="16894368"/>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400"/>
                    </a:p>
                  </a:txBody>
                  <a:tcPr marT="45712" marB="45712"/>
                </a:tc>
                <a:tc>
                  <a:txBody>
                    <a:bodyPr/>
                    <a:lstStyle/>
                    <a:p>
                      <a:endParaRPr lang="en-US" sz="1400"/>
                    </a:p>
                  </a:txBody>
                  <a:tcPr marT="45712" marB="45712"/>
                </a:tc>
                <a:tc>
                  <a:txBody>
                    <a:bodyPr/>
                    <a:lstStyle/>
                    <a:p>
                      <a:endParaRPr lang="en-US" sz="1400" dirty="0"/>
                    </a:p>
                  </a:txBody>
                  <a:tcPr marT="45712" marB="45712"/>
                </a:tc>
                <a:tc>
                  <a:txBody>
                    <a:bodyPr/>
                    <a:lstStyle/>
                    <a:p>
                      <a:r>
                        <a:rPr lang="en-US" sz="1100" kern="1200" dirty="0">
                          <a:solidFill>
                            <a:schemeClr val="dk1"/>
                          </a:solidFill>
                          <a:latin typeface="+mn-lt"/>
                          <a:ea typeface="+mn-ea"/>
                          <a:cs typeface="+mn-cs"/>
                        </a:rPr>
                        <a:t>11 – TB Measurement exchange</a:t>
                      </a:r>
                    </a:p>
                  </a:txBody>
                  <a:tcPr marT="45712" marB="45712"/>
                </a:tc>
                <a:extLst>
                  <a:ext uri="{0D108BD9-81ED-4DB2-BD59-A6C34878D82A}">
                    <a16:rowId xmlns:a16="http://schemas.microsoft.com/office/drawing/2014/main" val="2191580554"/>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Secure LTF</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r>
                        <a:rPr lang="en-US" sz="1100" kern="1200" dirty="0">
                          <a:solidFill>
                            <a:schemeClr val="dk1"/>
                          </a:solidFill>
                          <a:latin typeface="+mn-lt"/>
                          <a:ea typeface="+mn-ea"/>
                          <a:cs typeface="+mn-cs"/>
                        </a:rPr>
                        <a:t>Secure LTF AES128 mapping to symbols </a:t>
                      </a:r>
                    </a:p>
                  </a:txBody>
                  <a:tcPr marT="45712" marB="45712"/>
                </a:tc>
                <a:tc>
                  <a:txBody>
                    <a:bodyPr/>
                    <a:lstStyle/>
                    <a:p>
                      <a:endParaRPr lang="en-US" sz="11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692266373"/>
                  </a:ext>
                </a:extLst>
              </a:tr>
              <a:tr h="0">
                <a:tc>
                  <a:txBody>
                    <a:bodyPr/>
                    <a:lstStyle/>
                    <a:p>
                      <a:endParaRPr lang="en-US" sz="1100" dirty="0"/>
                    </a:p>
                  </a:txBody>
                  <a:tcPr marT="45712" marB="45712"/>
                </a:tc>
                <a:tc>
                  <a:txBody>
                    <a:bodyPr/>
                    <a:lstStyle/>
                    <a:p>
                      <a:r>
                        <a:rPr lang="en-US" sz="1100" dirty="0"/>
                        <a:t>TB and NTB Negotiation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for 320MHz w/ and w/o Secure LTF</a:t>
                      </a:r>
                    </a:p>
                  </a:txBody>
                  <a:tcPr marT="45712" marB="45712"/>
                </a:tc>
                <a:tc>
                  <a:txBody>
                    <a:bodyPr/>
                    <a:lstStyle/>
                    <a:p>
                      <a:r>
                        <a:rPr lang="en-US" sz="1100" kern="1200" dirty="0">
                          <a:solidFill>
                            <a:schemeClr val="dk1"/>
                          </a:solidFill>
                          <a:latin typeface="+mn-lt"/>
                          <a:ea typeface="+mn-ea"/>
                          <a:cs typeface="+mn-cs"/>
                        </a:rPr>
                        <a:t>11 – TB and NTB negotiation</a:t>
                      </a:r>
                    </a:p>
                  </a:txBody>
                  <a:tcPr marT="45712" marB="45712"/>
                </a:tc>
                <a:extLst>
                  <a:ext uri="{0D108BD9-81ED-4DB2-BD59-A6C34878D82A}">
                    <a16:rowId xmlns:a16="http://schemas.microsoft.com/office/drawing/2014/main" val="116895975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9 – LTF Parameters IE</a:t>
                      </a:r>
                    </a:p>
                  </a:txBody>
                  <a:tcPr marT="45712" marB="45712"/>
                </a:tc>
                <a:extLst>
                  <a:ext uri="{0D108BD9-81ED-4DB2-BD59-A6C34878D82A}">
                    <a16:rowId xmlns:a16="http://schemas.microsoft.com/office/drawing/2014/main" val="67564669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TXVECTOR and RXVECTOR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Support in clause 36 for Ranging in the TXVECTOR, RXVECTOR and LTFVECTOR</a:t>
                      </a:r>
                    </a:p>
                  </a:txBody>
                  <a:tcPr marT="45712" marB="45712"/>
                </a:tc>
                <a:tc>
                  <a:txBody>
                    <a:bodyPr/>
                    <a:lstStyle/>
                    <a:p>
                      <a:r>
                        <a:rPr lang="en-US" sz="1100" kern="1200" dirty="0">
                          <a:solidFill>
                            <a:schemeClr val="dk1"/>
                          </a:solidFill>
                          <a:latin typeface="+mn-lt"/>
                          <a:ea typeface="+mn-ea"/>
                          <a:cs typeface="+mn-cs"/>
                        </a:rPr>
                        <a:t>36.2.2</a:t>
                      </a:r>
                    </a:p>
                  </a:txBody>
                  <a:tcPr marT="45712" marB="45712"/>
                </a:tc>
                <a:extLst>
                  <a:ext uri="{0D108BD9-81ED-4DB2-BD59-A6C34878D82A}">
                    <a16:rowId xmlns:a16="http://schemas.microsoft.com/office/drawing/2014/main" val="353515337"/>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Passive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and measurement exchange using EHT for passive</a:t>
                      </a:r>
                    </a:p>
                  </a:txBody>
                  <a:tcPr marT="45712" marB="45712"/>
                </a:tc>
                <a:tc>
                  <a:txBody>
                    <a:bodyPr/>
                    <a:lstStyle/>
                    <a:p>
                      <a:r>
                        <a:rPr lang="en-US" sz="1100" dirty="0"/>
                        <a:t>9 – TF, </a:t>
                      </a:r>
                    </a:p>
                    <a:p>
                      <a:r>
                        <a:rPr lang="en-US" sz="1100" dirty="0"/>
                        <a:t>LMR (ISTA Passive TB Ranging Measurement Report element) (RSTA Passive TB Ranging Measurement Report element)</a:t>
                      </a:r>
                    </a:p>
                    <a:p>
                      <a:r>
                        <a:rPr lang="en-US" sz="1100" dirty="0"/>
                        <a:t>LCI (Passive TB Ranging LCI Table element)</a:t>
                      </a:r>
                    </a:p>
                    <a:p>
                      <a:r>
                        <a:rPr lang="en-US" sz="1100" dirty="0"/>
                        <a:t>(Passive TB Ranging Parameters subfield format and associated format and bandwidth table).</a:t>
                      </a:r>
                    </a:p>
                  </a:txBody>
                  <a:tcPr marT="45712" marB="45712"/>
                </a:tc>
                <a:extLst>
                  <a:ext uri="{0D108BD9-81ED-4DB2-BD59-A6C34878D82A}">
                    <a16:rowId xmlns:a16="http://schemas.microsoft.com/office/drawing/2014/main" val="3785766676"/>
                  </a:ext>
                </a:extLst>
              </a:tr>
              <a:tr h="0">
                <a:tc>
                  <a:txBody>
                    <a:bodyPr/>
                    <a:lstStyle/>
                    <a:p>
                      <a:endParaRPr lang="en-US" sz="1400" dirty="0"/>
                    </a:p>
                  </a:txBody>
                  <a:tcPr marT="45712" marB="45712"/>
                </a:tc>
                <a:tc>
                  <a:txBody>
                    <a:bodyPr/>
                    <a:lstStyle/>
                    <a:p>
                      <a:r>
                        <a:rPr lang="en-US" sz="1400" dirty="0"/>
                        <a:t>Tx procedure</a:t>
                      </a:r>
                    </a:p>
                  </a:txBody>
                  <a:tcPr marT="45712" marB="45712"/>
                </a:tc>
                <a:tc>
                  <a:txBody>
                    <a:bodyPr/>
                    <a:lstStyle/>
                    <a:p>
                      <a:r>
                        <a:rPr lang="en-US" sz="1400" dirty="0"/>
                        <a:t>PHY</a:t>
                      </a:r>
                    </a:p>
                  </a:txBody>
                  <a:tcPr marT="45712" marB="45712"/>
                </a:tc>
                <a:tc>
                  <a:txBody>
                    <a:bodyPr/>
                    <a:lstStyle/>
                    <a:p>
                      <a:r>
                        <a:rPr lang="en-US" sz="1400" dirty="0"/>
                        <a:t>EHT Transmit procedure</a:t>
                      </a:r>
                    </a:p>
                  </a:txBody>
                  <a:tcPr marT="45712" marB="45712"/>
                </a:tc>
                <a:tc>
                  <a:txBody>
                    <a:bodyPr/>
                    <a:lstStyle/>
                    <a:p>
                      <a:r>
                        <a:rPr lang="en-US" sz="1400" dirty="0"/>
                        <a:t>Equivalent text to 27.3.21 HE transmit procedure needed to deal with TOD registering. </a:t>
                      </a:r>
                    </a:p>
                  </a:txBody>
                  <a:tcPr marT="45712" marB="45712"/>
                </a:tc>
                <a:extLst>
                  <a:ext uri="{0D108BD9-81ED-4DB2-BD59-A6C34878D82A}">
                    <a16:rowId xmlns:a16="http://schemas.microsoft.com/office/drawing/2014/main" val="1912516262"/>
                  </a:ext>
                </a:extLst>
              </a:tr>
            </a:tbl>
          </a:graphicData>
        </a:graphic>
      </p:graphicFrame>
    </p:spTree>
    <p:extLst>
      <p:ext uri="{BB962C8B-B14F-4D97-AF65-F5344CB8AC3E}">
        <p14:creationId xmlns:p14="http://schemas.microsoft.com/office/powerpoint/2010/main" val="318815494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802.11bk draft, instruct the technical editor to incorporate it in the 802.11bk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for the January IEEE 802 wireless interim session:</a:t>
            </a:r>
            <a:endParaRPr lang="en-US" sz="2000" b="0" dirty="0"/>
          </a:p>
          <a:p>
            <a:pPr>
              <a:buFont typeface="Arial" panose="020B0604020202020204" pitchFamily="34" charset="0"/>
              <a:buChar char="•"/>
            </a:pPr>
            <a:r>
              <a:rPr lang="en-US" sz="2000" b="0" dirty="0"/>
              <a:t>This meeting is part of the January IEEE 802 wireless interim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here: </a:t>
            </a:r>
            <a:r>
              <a:rPr lang="en-US" sz="2000" b="0" dirty="0">
                <a:hlinkClick r:id="rId2"/>
              </a:rPr>
              <a:t>https://touchpoint.eventsair.com/2024-jan-ieee-802-wireless-interim-session</a:t>
            </a:r>
            <a:r>
              <a:rPr lang="en-US" sz="2000" b="0" dirty="0"/>
              <a:t>  </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TGbk</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TGbk</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TGbk</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TGbk</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TGbk</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TGbk</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50F3-A6AC-4DD5-BA51-76F0BEFDC7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949BD2-6B91-43AE-8C2E-2F7C5B77515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C6604B5-A30F-495F-AFF7-749DE439E6EF}"/>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56CFA9C4-F650-4F2C-86B7-6502F58A21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008356-9290-4F51-9130-DF936638A439}"/>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416924473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TGbk</a:t>
            </a:r>
            <a:r>
              <a:rPr lang="en-US" altLang="en-US" dirty="0">
                <a:solidFill>
                  <a:schemeClr val="tx2"/>
                </a:solidFill>
              </a:rPr>
              <a:t> Telecon – June 20</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(9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telecon (5 min).</a:t>
            </a:r>
          </a:p>
          <a:p>
            <a:pPr algn="just">
              <a:spcBef>
                <a:spcPct val="20000"/>
              </a:spcBef>
              <a:buFontTx/>
              <a:buChar char="•"/>
            </a:pPr>
            <a:r>
              <a:rPr lang="en-US" sz="1600" b="0" dirty="0"/>
              <a:t>Review technical submissions towards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10874318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r>
              <a:rPr lang="en-US" altLang="en-US" sz="1800" b="0" dirty="0"/>
              <a:t>	We will use WebEx for motion and </a:t>
            </a:r>
            <a:r>
              <a:rPr lang="en-US" altLang="en-US" sz="1800" b="0" dirty="0" err="1"/>
              <a:t>strawpoll</a:t>
            </a:r>
            <a:r>
              <a:rPr lang="en-US" altLang="en-US" sz="1800" b="0" dirty="0"/>
              <a:t> voting, make sure you are logged in during the meeting. </a:t>
            </a:r>
          </a:p>
          <a:p>
            <a:endParaRPr lang="en-US" altLang="en-US" sz="9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June </a:t>
            </a:r>
            <a:r>
              <a:rPr lang="en-US" altLang="en-US">
                <a:solidFill>
                  <a:schemeClr val="tx2"/>
                </a:solidFill>
              </a:rPr>
              <a:t>20</a:t>
            </a:r>
            <a:r>
              <a:rPr lang="en-US" altLang="en-US" baseline="30000">
                <a:solidFill>
                  <a:schemeClr val="tx2"/>
                </a:solidFill>
              </a:rPr>
              <a:t>th</a:t>
            </a:r>
            <a:r>
              <a:rPr lang="en-US" altLang="en-US">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5650478"/>
              </p:ext>
            </p:extLst>
          </p:nvPr>
        </p:nvGraphicFramePr>
        <p:xfrm>
          <a:off x="914401" y="1260086"/>
          <a:ext cx="10460566" cy="335264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11-23-569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11-23-887</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Trigger frame format for TB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Amendment text</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200310954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197672589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a:solidFill>
                  <a:schemeClr val="tx2"/>
                </a:solidFill>
              </a:rPr>
              <a:t>Adjourn</a:t>
            </a:r>
            <a:endParaRPr lang="en-US" sz="6000" dirty="0">
              <a:solidFill>
                <a:schemeClr val="tx2"/>
              </a:solidFill>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24325378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802-11-Submission-16-9</Template>
  <TotalTime>120976</TotalTime>
  <Words>5451</Words>
  <Application>Microsoft Office PowerPoint</Application>
  <PresentationFormat>Widescreen</PresentationFormat>
  <Paragraphs>799</Paragraphs>
  <Slides>62</Slides>
  <Notes>14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62</vt:i4>
      </vt:variant>
    </vt:vector>
  </HeadingPairs>
  <TitlesOfParts>
    <vt:vector size="70" baseType="lpstr">
      <vt:lpstr>Arial</vt:lpstr>
      <vt:lpstr>Calibri</vt:lpstr>
      <vt:lpstr>Monotype Sorts</vt:lpstr>
      <vt:lpstr>Montserrat</vt:lpstr>
      <vt:lpstr>Times</vt:lpstr>
      <vt:lpstr>Times New Roman</vt:lpstr>
      <vt:lpstr>Office Theme</vt:lpstr>
      <vt:lpstr>Document</vt:lpstr>
      <vt:lpstr>TGbk Next Generation Positioning  Agenda for the January Interin Meeting and  the Following Telecons</vt:lpstr>
      <vt:lpstr>IEEE 802.11 Task Group BK 320MHz Positioning</vt:lpstr>
      <vt:lpstr>Task Group BK Leadership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Jan. IEEE  802.11 Interim Meeting Week Agenda</vt:lpstr>
      <vt:lpstr>Submission List for the week</vt:lpstr>
      <vt:lpstr>Jan. IEEE Meeting –  Jan. 15th </vt:lpstr>
      <vt:lpstr>Submission List for the Jan. 15th meeting</vt:lpstr>
      <vt:lpstr>Motions</vt:lpstr>
      <vt:lpstr>Review Submissions</vt:lpstr>
      <vt:lpstr>Submission 11-23-2054</vt:lpstr>
      <vt:lpstr>PowerPoint Presentation</vt:lpstr>
      <vt:lpstr>Jan. IEEE Meeting –  Jan. 16th </vt:lpstr>
      <vt:lpstr>Submission List for the Jan. 16th meeting</vt:lpstr>
      <vt:lpstr>Review Submissions</vt:lpstr>
      <vt:lpstr>PowerPoint Presentation</vt:lpstr>
      <vt:lpstr>Jan. IEEE Meeting –  Jan. 15th AM1</vt:lpstr>
      <vt:lpstr>Submission List for the Jan. 17th AM1 meeting</vt:lpstr>
      <vt:lpstr>Review Submissions</vt:lpstr>
      <vt:lpstr>PowerPoint Presentation</vt:lpstr>
      <vt:lpstr>Jan. IEEE Meeting –  Jan. 17th PM2</vt:lpstr>
      <vt:lpstr>Submission List for the Sep. 15th meeting</vt:lpstr>
      <vt:lpstr>TGbk Projected Timeline</vt:lpstr>
      <vt:lpstr>Scheduled TGbk telecons</vt:lpstr>
      <vt:lpstr>Sep. Meeting Progress and Targets Towards the Sep. Meeting</vt:lpstr>
      <vt:lpstr>Sep. Meeting Progress and Targets Towards the Sep. Meeting</vt:lpstr>
      <vt:lpstr>AOB</vt:lpstr>
      <vt:lpstr>PowerPoint Presentation</vt:lpstr>
      <vt:lpstr>Identify topics for draft completion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lpstr>PowerPoint Presentation</vt:lpstr>
      <vt:lpstr>TGbk Telecon – June 20th</vt:lpstr>
      <vt:lpstr>Submission List for the June 20th meeting</vt:lpstr>
      <vt:lpstr>Review Submissions</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739</cp:revision>
  <cp:lastPrinted>1601-01-01T00:00:00Z</cp:lastPrinted>
  <dcterms:created xsi:type="dcterms:W3CDTF">2018-08-06T10:28:59Z</dcterms:created>
  <dcterms:modified xsi:type="dcterms:W3CDTF">2024-01-17T21:00:41Z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