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69" r:id="rId2"/>
    <p:sldId id="458" r:id="rId3"/>
    <p:sldId id="492" r:id="rId4"/>
    <p:sldId id="476" r:id="rId5"/>
    <p:sldId id="441" r:id="rId6"/>
    <p:sldId id="477" r:id="rId7"/>
    <p:sldId id="478" r:id="rId8"/>
    <p:sldId id="479" r:id="rId9"/>
    <p:sldId id="491" r:id="rId10"/>
    <p:sldId id="475" r:id="rId11"/>
    <p:sldId id="482" r:id="rId12"/>
    <p:sldId id="486" r:id="rId13"/>
    <p:sldId id="487" r:id="rId14"/>
    <p:sldId id="462" r:id="rId15"/>
    <p:sldId id="474" r:id="rId16"/>
    <p:sldId id="481" r:id="rId17"/>
    <p:sldId id="468" r:id="rId18"/>
    <p:sldId id="455" r:id="rId19"/>
    <p:sldId id="471" r:id="rId20"/>
    <p:sldId id="467" r:id="rId21"/>
    <p:sldId id="483" r:id="rId22"/>
    <p:sldId id="484" r:id="rId23"/>
    <p:sldId id="480" r:id="rId24"/>
    <p:sldId id="488" r:id="rId25"/>
    <p:sldId id="489" r:id="rId26"/>
    <p:sldId id="490" r:id="rId27"/>
  </p:sldIdLst>
  <p:sldSz cx="9144000" cy="6858000" type="screen4x3"/>
  <p:notesSz cx="6934200" cy="92805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ngnickel, Volker" initials="JV" lastIdx="1" clrIdx="0">
    <p:extLst>
      <p:ext uri="{19B8F6BF-5375-455C-9EA6-DF929625EA0E}">
        <p15:presenceInfo xmlns:p15="http://schemas.microsoft.com/office/powerpoint/2012/main" userId="S-1-5-21-229799756-4240444915-3125021034-145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14" autoAdjust="0"/>
    <p:restoredTop sz="96327" autoAdjust="0"/>
  </p:normalViewPr>
  <p:slideViewPr>
    <p:cSldViewPr>
      <p:cViewPr varScale="1">
        <p:scale>
          <a:sx n="75" d="100"/>
          <a:sy n="75" d="100"/>
        </p:scale>
        <p:origin x="908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597525" y="177800"/>
            <a:ext cx="6413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933450" eaLnBrk="0" hangingPunct="0">
              <a:defRPr sz="1400" b="1">
                <a:cs typeface="+mn-cs"/>
              </a:defRPr>
            </a:lvl1pPr>
          </a:lstStyle>
          <a:p>
            <a:pPr>
              <a:defRPr/>
            </a:pPr>
            <a:r>
              <a:rPr lang="en-US"/>
              <a:t>doc.: IEEE 802.11-yy/xxxxr0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695325" y="177800"/>
            <a:ext cx="82708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933450" eaLnBrk="0" hangingPunct="0">
              <a:defRPr sz="1400" b="1">
                <a:cs typeface="+mn-cs"/>
              </a:defRPr>
            </a:lvl1pPr>
          </a:lstStyle>
          <a:p>
            <a:pPr>
              <a:defRPr/>
            </a:pPr>
            <a:r>
              <a:rPr lang="en-US"/>
              <a:t>Month Year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5851525" y="8982075"/>
            <a:ext cx="46672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933450" eaLnBrk="0" hangingPunct="0"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John Doe, Some Company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133725" y="8982075"/>
            <a:ext cx="51276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ctr" defTabSz="933450"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Page </a:t>
            </a:r>
            <a:fld id="{F54F3633-8635-49BE-B7DB-4FE733D299F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693738" y="387350"/>
            <a:ext cx="55467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cs typeface="+mn-cs"/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693738" y="8982075"/>
            <a:ext cx="7112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defTabSz="933450" eaLnBrk="0" hangingPunct="0">
              <a:defRPr/>
            </a:pPr>
            <a:r>
              <a:rPr lang="en-US" dirty="0">
                <a:cs typeface="+mn-cs"/>
              </a:rPr>
              <a:t>Submission</a:t>
            </a:r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693738" y="8970963"/>
            <a:ext cx="57007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606231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640388" y="98425"/>
            <a:ext cx="6413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933450" eaLnBrk="0" hangingPunct="0">
              <a:defRPr sz="1400" b="1">
                <a:cs typeface="+mn-cs"/>
              </a:defRPr>
            </a:lvl1pPr>
          </a:lstStyle>
          <a:p>
            <a:pPr>
              <a:defRPr/>
            </a:pPr>
            <a:r>
              <a:rPr lang="en-US"/>
              <a:t>doc.: IEEE 802.11-yy/xxxxr0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654050" y="98425"/>
            <a:ext cx="82708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933450" eaLnBrk="0" hangingPunct="0">
              <a:defRPr sz="1400" b="1">
                <a:cs typeface="+mn-cs"/>
              </a:defRPr>
            </a:lvl1pPr>
          </a:lstStyle>
          <a:p>
            <a:pPr>
              <a:defRPr/>
            </a:pPr>
            <a:r>
              <a:rPr lang="en-US"/>
              <a:t>Month Year</a:t>
            </a:r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2525" y="701675"/>
            <a:ext cx="4629150" cy="34686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25" y="4408488"/>
            <a:ext cx="5086350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662" tIns="46038" rIns="93662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5357813" y="8985250"/>
            <a:ext cx="92392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5pPr marL="457200" lvl="4" algn="r" defTabSz="933450" eaLnBrk="0" hangingPunct="0">
              <a:defRPr>
                <a:cs typeface="+mn-cs"/>
              </a:defRPr>
            </a:lvl5pPr>
          </a:lstStyle>
          <a:p>
            <a:pPr lvl="4">
              <a:defRPr/>
            </a:pPr>
            <a:r>
              <a:rPr lang="en-US"/>
              <a:t>John Doe, Some Company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222625" y="8985250"/>
            <a:ext cx="51276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933450"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Page </a:t>
            </a:r>
            <a:fld id="{2C873923-7103-4AF9-AECF-EE09B40480B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723900" y="8985250"/>
            <a:ext cx="7112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dirty="0">
                <a:cs typeface="+mn-cs"/>
              </a:rPr>
              <a:t>Submission</a:t>
            </a:r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723900" y="8983663"/>
            <a:ext cx="5486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cs typeface="+mn-cs"/>
            </a:endParaRPr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647700" y="296863"/>
            <a:ext cx="5638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337040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defTabSz="9334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114300" algn="l" defTabSz="9334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228600" algn="l" defTabSz="9334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342900" algn="l" defTabSz="9334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457200" algn="l" defTabSz="9334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doc.: IEEE 802.11-yy/xxxxr0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Month Year</a:t>
            </a:r>
          </a:p>
        </p:txBody>
      </p:sp>
      <p:sp>
        <p:nvSpPr>
          <p:cNvPr id="11268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 lvl="4">
              <a:defRPr/>
            </a:pPr>
            <a:r>
              <a:rPr lang="en-US"/>
              <a:t>John Doe, Some Company</a:t>
            </a:r>
          </a:p>
        </p:txBody>
      </p:sp>
      <p:sp>
        <p:nvSpPr>
          <p:cNvPr id="133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r>
              <a:rPr lang="en-US">
                <a:cs typeface="Arial" charset="0"/>
              </a:rPr>
              <a:t>Page </a:t>
            </a:r>
            <a:fld id="{B376B859-F927-4FFC-938A-1E85F81B0C78}" type="slidenum">
              <a:rPr lang="en-US" smtClean="0">
                <a:cs typeface="Arial" charset="0"/>
              </a:rPr>
              <a:pPr/>
              <a:t>1</a:t>
            </a:fld>
            <a:endParaRPr lang="en-US">
              <a:cs typeface="Arial" charset="0"/>
            </a:endParaRPr>
          </a:p>
        </p:txBody>
      </p:sp>
      <p:sp>
        <p:nvSpPr>
          <p:cNvPr id="133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701675"/>
            <a:ext cx="4625975" cy="3468688"/>
          </a:xfrm>
          <a:ln/>
        </p:spPr>
      </p:sp>
      <p:sp>
        <p:nvSpPr>
          <p:cNvPr id="133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4113" y="701675"/>
            <a:ext cx="4625975" cy="3468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doc.: IEEE 802.11-yy/xxxxr0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Month Year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4">
              <a:defRPr/>
            </a:pPr>
            <a:r>
              <a:rPr lang="en-US"/>
              <a:t>John Doe, Some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2C873923-7103-4AF9-AECF-EE09B40480B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295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4113" y="701675"/>
            <a:ext cx="4625975" cy="3468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doc.: IEEE 802.11-yy/xxxxr0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Month Year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4">
              <a:defRPr/>
            </a:pPr>
            <a:r>
              <a:rPr lang="en-US"/>
              <a:t>John Doe, Some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2C873923-7103-4AF9-AECF-EE09B40480B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44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4113" y="701675"/>
            <a:ext cx="4625975" cy="3468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doc.: IEEE 802.11-yy/xxxxr0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Month Year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4">
              <a:defRPr/>
            </a:pPr>
            <a:r>
              <a:rPr lang="en-US"/>
              <a:t>John Doe, Some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2C873923-7103-4AF9-AECF-EE09B40480B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143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4113" y="701675"/>
            <a:ext cx="4625975" cy="3468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doc.: IEEE 802.11-yy/xxxxr0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Month Year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4">
              <a:defRPr/>
            </a:pPr>
            <a:r>
              <a:rPr lang="en-US"/>
              <a:t>John Doe, Some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2C873923-7103-4AF9-AECF-EE09B40480B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2140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4113" y="701675"/>
            <a:ext cx="4625975" cy="3468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doc.: IEEE 802.11-yy/xxxxr0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Month Year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4">
              <a:defRPr/>
            </a:pPr>
            <a:r>
              <a:rPr lang="en-US"/>
              <a:t>John Doe, Some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2C873923-7103-4AF9-AECF-EE09B40480B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0266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4113" y="701675"/>
            <a:ext cx="4625975" cy="3468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doc.: IEEE 802.11-yy/xxxxr0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Month Year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4">
              <a:defRPr/>
            </a:pPr>
            <a:r>
              <a:rPr lang="en-US"/>
              <a:t>John Doe, Some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2C873923-7103-4AF9-AECF-EE09B40480B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5939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4113" y="701675"/>
            <a:ext cx="4625975" cy="3468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doc.: IEEE 802.11-yy/xxxxr0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Month Year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4">
              <a:defRPr/>
            </a:pPr>
            <a:r>
              <a:rPr lang="en-US"/>
              <a:t>John Doe, Some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2C873923-7103-4AF9-AECF-EE09B40480B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591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4113" y="701675"/>
            <a:ext cx="4625975" cy="3468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doc.: IEEE 802.11-yy/xxxxr0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Month Year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4">
              <a:defRPr/>
            </a:pPr>
            <a:r>
              <a:rPr lang="en-US"/>
              <a:t>John Doe, Some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2C873923-7103-4AF9-AECF-EE09B40480B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4432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4113" y="701675"/>
            <a:ext cx="4625975" cy="3468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doc.: IEEE 802.11-yy/xxxxr0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Month Year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4">
              <a:defRPr/>
            </a:pPr>
            <a:r>
              <a:rPr lang="en-US"/>
              <a:t>John Doe, Some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2C873923-7103-4AF9-AECF-EE09B40480B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219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4113" y="701675"/>
            <a:ext cx="4625975" cy="3468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doc.: IEEE 802.11-yy/xxxxr0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Month Year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4">
              <a:defRPr/>
            </a:pPr>
            <a:r>
              <a:rPr lang="en-US"/>
              <a:t>John Doe, Some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2C873923-7103-4AF9-AECF-EE09B40480B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2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4113" y="701675"/>
            <a:ext cx="4625975" cy="3468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doc.: IEEE 802.11-yy/xxxxr0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Month Year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4">
              <a:defRPr/>
            </a:pPr>
            <a:r>
              <a:rPr lang="en-US"/>
              <a:t>John Doe, Some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2C873923-7103-4AF9-AECF-EE09B40480B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497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4113" y="701675"/>
            <a:ext cx="4625975" cy="3468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doc.: IEEE 802.11-yy/xxxxr0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Month Year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4">
              <a:defRPr/>
            </a:pPr>
            <a:r>
              <a:rPr lang="en-US"/>
              <a:t>John Doe, Some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2C873923-7103-4AF9-AECF-EE09B40480B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2127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4113" y="701675"/>
            <a:ext cx="4625975" cy="3468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doc.: IEEE 802.11-yy/xxxxr0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Month Year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4">
              <a:defRPr/>
            </a:pPr>
            <a:r>
              <a:rPr lang="en-US"/>
              <a:t>John Doe, Some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2C873923-7103-4AF9-AECF-EE09B40480B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8289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4113" y="701675"/>
            <a:ext cx="4625975" cy="3468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doc.: IEEE 802.11-yy/xxxxr0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Month Year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4">
              <a:defRPr/>
            </a:pPr>
            <a:r>
              <a:rPr lang="en-US"/>
              <a:t>John Doe, Some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2C873923-7103-4AF9-AECF-EE09B40480B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6329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4113" y="701675"/>
            <a:ext cx="4625975" cy="3468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doc.: IEEE 802.11-yy/xxxxr0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Month Year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4">
              <a:defRPr/>
            </a:pPr>
            <a:r>
              <a:rPr lang="en-US"/>
              <a:t>John Doe, Some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2C873923-7103-4AF9-AECF-EE09B40480B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7745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4113" y="701675"/>
            <a:ext cx="4625975" cy="3468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doc.: IEEE 802.11-yy/xxxxr0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Month Year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4">
              <a:defRPr/>
            </a:pPr>
            <a:r>
              <a:rPr lang="en-US"/>
              <a:t>John Doe, Some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2C873923-7103-4AF9-AECF-EE09B40480B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0129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4113" y="701675"/>
            <a:ext cx="4625975" cy="3468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doc.: IEEE 802.11-yy/xxxxr0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Month Year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4">
              <a:defRPr/>
            </a:pPr>
            <a:r>
              <a:rPr lang="en-US"/>
              <a:t>John Doe, Some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2C873923-7103-4AF9-AECF-EE09B40480B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9421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4113" y="701675"/>
            <a:ext cx="4625975" cy="3468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doc.: IEEE 802.11-yy/xxxxr0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Month Year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4">
              <a:defRPr/>
            </a:pPr>
            <a:r>
              <a:rPr lang="en-US"/>
              <a:t>John Doe, Some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2C873923-7103-4AF9-AECF-EE09B40480B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140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4113" y="701675"/>
            <a:ext cx="4625975" cy="3468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doc.: IEEE 802.11-yy/xxxxr0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Month Year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4">
              <a:defRPr/>
            </a:pPr>
            <a:r>
              <a:rPr lang="en-US"/>
              <a:t>John Doe, Some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2C873923-7103-4AF9-AECF-EE09B40480B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82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4113" y="701675"/>
            <a:ext cx="4625975" cy="3468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doc.: IEEE 802.11-yy/xxxxr0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Month Year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4">
              <a:defRPr/>
            </a:pPr>
            <a:r>
              <a:rPr lang="en-US"/>
              <a:t>John Doe, Some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2C873923-7103-4AF9-AECF-EE09B40480B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70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4113" y="701675"/>
            <a:ext cx="4625975" cy="3468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doc.: IEEE 802.11-yy/xxxxr0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Month Year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4">
              <a:defRPr/>
            </a:pPr>
            <a:r>
              <a:rPr lang="en-US"/>
              <a:t>John Doe, Some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2C873923-7103-4AF9-AECF-EE09B40480B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486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4113" y="701675"/>
            <a:ext cx="4625975" cy="3468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doc.: IEEE 802.11-yy/xxxxr0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Month Year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4">
              <a:defRPr/>
            </a:pPr>
            <a:r>
              <a:rPr lang="en-US"/>
              <a:t>John Doe, Some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2C873923-7103-4AF9-AECF-EE09B40480B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484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4113" y="701675"/>
            <a:ext cx="4625975" cy="3468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doc.: IEEE 802.11-yy/xxxxr0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Month Year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4">
              <a:defRPr/>
            </a:pPr>
            <a:r>
              <a:rPr lang="en-US"/>
              <a:t>John Doe, Some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2C873923-7103-4AF9-AECF-EE09B40480B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307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4113" y="701675"/>
            <a:ext cx="4625975" cy="3468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doc.: IEEE 802.11-yy/xxxxr0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Month Year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4">
              <a:defRPr/>
            </a:pPr>
            <a:r>
              <a:rPr lang="en-US"/>
              <a:t>John Doe, Some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2C873923-7103-4AF9-AECF-EE09B40480B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22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4113" y="701675"/>
            <a:ext cx="4625975" cy="3468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doc.: IEEE 802.11-yy/xxxxr0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Month Year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4">
              <a:defRPr/>
            </a:pPr>
            <a:r>
              <a:rPr lang="en-US"/>
              <a:t>John Doe, Some Company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2C873923-7103-4AF9-AECF-EE09B40480B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42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96913" y="332601"/>
            <a:ext cx="1340110" cy="276999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December 2022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Ron Porat (Broadcom)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80743412-9668-4686-B109-E3B2457EFEE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December 2022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Ron Porat (Broadcom)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CDC9B8F1-287D-4B8B-8904-2261870F7D4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85800"/>
            <a:ext cx="1943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5676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December 2022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Ron Porat (Broadcom)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86E05228-1FDB-49BC-8BC4-A91A7D762AB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5457" y="1666619"/>
            <a:ext cx="8582751" cy="4354712"/>
          </a:xfrm>
          <a:prstGeom prst="rect">
            <a:avLst/>
          </a:prstGeom>
        </p:spPr>
        <p:txBody>
          <a:bodyPr>
            <a:noAutofit/>
          </a:bodyPr>
          <a:lstStyle>
            <a:lvl1pPr marL="280988" indent="-223838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8000" indent="-215900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747713" indent="-171450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11225" indent="-171450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1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082675" indent="-168275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05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59742" y="404085"/>
            <a:ext cx="8659976" cy="97170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Bullet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22161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96913" y="332601"/>
            <a:ext cx="1340110" cy="276999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December 2022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Ron Porat (Broadcom)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C1789BC7-C074-42CC-ADF8-5107DF6BD1C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December 2022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Ron Porat (Broadcom)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F652A146-6F07-41EF-8958-F5CF356A0B7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December 2022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Ron Porat (Broadcom)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9B3AFDE4-E638-42C0-A68B-50C601C7C88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December 2022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Ron Porat (Broadcom)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47F62F27-0EC7-4D1C-8A98-B521A5C1B64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December 2022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Ron Porat (Broadcom)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C69D9E18-8FC9-4D6F-9D47-7F236DA35C3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December 2022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Ron Porat (Broadcom)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4A8CB34A-F2D3-4F3B-AD27-33B98B268C8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December 2022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Ron Porat (Broadcom)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6842823D-4EFD-4122-8A9F-C6D9274A89D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December 2022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Ron Porat (Broadcom)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41079F9C-5C87-45BF-8450-007BCEAE6FD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85800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6913" y="332601"/>
            <a:ext cx="13401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 sz="1800" b="1"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January 2023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51219" y="6475413"/>
            <a:ext cx="239270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eaLnBrk="0" hangingPunct="0">
              <a:defRPr>
                <a:cs typeface="+mn-cs"/>
              </a:defRPr>
            </a:lvl1pPr>
          </a:lstStyle>
          <a:p>
            <a:pPr>
              <a:defRPr/>
            </a:pPr>
            <a:r>
              <a:rPr lang="en-US" dirty="0" err="1" smtClean="0"/>
              <a:t>Volkerr</a:t>
            </a:r>
            <a:r>
              <a:rPr lang="en-US" dirty="0" smtClean="0"/>
              <a:t> </a:t>
            </a:r>
            <a:r>
              <a:rPr lang="en-US" dirty="0" err="1" smtClean="0"/>
              <a:t>Jungnickerl</a:t>
            </a:r>
            <a:r>
              <a:rPr lang="en-US" dirty="0" smtClean="0"/>
              <a:t> (</a:t>
            </a:r>
            <a:r>
              <a:rPr lang="en-US" dirty="0" err="1" smtClean="0"/>
              <a:t>Fraunhofer</a:t>
            </a:r>
            <a:r>
              <a:rPr lang="en-US" dirty="0" smtClean="0"/>
              <a:t> HHI)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344988" y="6475413"/>
            <a:ext cx="53022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Slide </a:t>
            </a:r>
            <a:fld id="{7614916F-BBEF-4684-B6F5-1E636F42BA0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5162485" y="332601"/>
            <a:ext cx="328301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marL="457200" lvl="4" algn="r" eaLnBrk="0" hangingPunct="0">
              <a:defRPr/>
            </a:pPr>
            <a:r>
              <a:rPr lang="en-US" sz="1800" b="1" dirty="0">
                <a:cs typeface="+mn-cs"/>
              </a:rPr>
              <a:t>doc.: IEEE </a:t>
            </a:r>
            <a:r>
              <a:rPr lang="en-US" sz="1800" b="1" dirty="0" smtClean="0">
                <a:cs typeface="+mn-cs"/>
              </a:rPr>
              <a:t>802.11-23/0091r0</a:t>
            </a:r>
            <a:endParaRPr lang="en-US" sz="1800" b="1" dirty="0">
              <a:cs typeface="+mn-cs"/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685800" y="609600"/>
            <a:ext cx="777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cs typeface="+mn-cs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685800" y="6475413"/>
            <a:ext cx="7112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dirty="0">
                <a:cs typeface="+mn-cs"/>
              </a:rPr>
              <a:t>Submission</a:t>
            </a:r>
          </a:p>
        </p:txBody>
      </p:sp>
      <p:sp>
        <p:nvSpPr>
          <p:cNvPr id="1034" name="Line 10"/>
          <p:cNvSpPr>
            <a:spLocks noChangeShapeType="1"/>
          </p:cNvSpPr>
          <p:nvPr/>
        </p:nvSpPr>
        <p:spPr bwMode="auto">
          <a:xfrm>
            <a:off x="685800" y="6477000"/>
            <a:ext cx="7848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5pPr>
      <a:lvl6pPr marL="222885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6pPr>
      <a:lvl7pPr marL="268605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7pPr>
      <a:lvl8pPr marL="314325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8pPr>
      <a:lvl9pPr marL="360045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xdeqhdoxP5A&amp;list=PLbzbmwhsF7bR-W98sQ-9mSOnlhS3tjiWE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6.png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deqhdoxP5A&amp;list=PLbzbmwhsF7bR-W98sQ-9mSOnlhS3tjiWE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dw-online.de/de/news805751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liot-h2020.eu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685800"/>
            <a:ext cx="8305800" cy="1066800"/>
          </a:xfrm>
        </p:spPr>
        <p:txBody>
          <a:bodyPr/>
          <a:lstStyle/>
          <a:p>
            <a:r>
              <a:rPr lang="en-US" dirty="0" smtClean="0"/>
              <a:t>Light Communication for UHR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3810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2000" dirty="0"/>
              <a:t>Date:</a:t>
            </a:r>
            <a:r>
              <a:rPr lang="en-US" sz="2000" b="0" dirty="0"/>
              <a:t> </a:t>
            </a:r>
            <a:r>
              <a:rPr lang="en-US" sz="2000" b="0" dirty="0" smtClean="0"/>
              <a:t>2023-01-17</a:t>
            </a:r>
            <a:endParaRPr lang="en-US" sz="2000" b="0" dirty="0"/>
          </a:p>
        </p:txBody>
      </p:sp>
      <p:sp>
        <p:nvSpPr>
          <p:cNvPr id="1031" name="Rectangle 12"/>
          <p:cNvSpPr>
            <a:spLocks noChangeArrowheads="1"/>
          </p:cNvSpPr>
          <p:nvPr/>
        </p:nvSpPr>
        <p:spPr bwMode="auto">
          <a:xfrm>
            <a:off x="533400" y="2133600"/>
            <a:ext cx="144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b="1" dirty="0"/>
              <a:t>Authors: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Slide </a:t>
            </a:r>
            <a:fld id="{C1789BC7-C074-42CC-ADF8-5107DF6BD1C1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6913" y="332601"/>
            <a:ext cx="1340110" cy="276999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January 2023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9447832"/>
              </p:ext>
            </p:extLst>
          </p:nvPr>
        </p:nvGraphicFramePr>
        <p:xfrm>
          <a:off x="685800" y="2824688"/>
          <a:ext cx="7772401" cy="2124346"/>
        </p:xfrm>
        <a:graphic>
          <a:graphicData uri="http://schemas.openxmlformats.org/drawingml/2006/table">
            <a:tbl>
              <a:tblPr/>
              <a:tblGrid>
                <a:gridCol w="1801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50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21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194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347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effectLst/>
                          <a:latin typeface="Times New Roman"/>
                        </a:rPr>
                        <a:t>Name</a:t>
                      </a:r>
                    </a:p>
                  </a:txBody>
                  <a:tcPr marL="60696" marR="606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/>
                          <a:ea typeface="Times New Roman"/>
                        </a:rPr>
                        <a:t>Affiliations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96" marR="606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/>
                          <a:ea typeface="Times New Roman"/>
                        </a:rPr>
                        <a:t>Address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96" marR="606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/>
                          <a:ea typeface="Times New Roman"/>
                        </a:rPr>
                        <a:t>Phone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96" marR="606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/>
                          <a:ea typeface="Times New Roman"/>
                        </a:rPr>
                        <a:t>email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96" marR="606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47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Volker Jungnickel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96" marR="606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  <a:latin typeface="Times New Roman"/>
                          <a:ea typeface="Times New Roman"/>
                        </a:rPr>
                        <a:t>Fraunhofer</a:t>
                      </a: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 HHI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96" marR="606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nl-NL" sz="12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96" marR="606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96" marR="606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200" dirty="0" smtClean="0">
                          <a:effectLst/>
                          <a:latin typeface="Times New Roman"/>
                          <a:ea typeface="Times New Roman"/>
                        </a:rPr>
                        <a:t>volker.jungnickel@hhi.fraunhofer.de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96" marR="606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347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Kai Lennert Bober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96" marR="606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  <a:latin typeface="Times New Roman"/>
                          <a:ea typeface="Times New Roman"/>
                        </a:rPr>
                        <a:t>Fraunhofer</a:t>
                      </a: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 HHI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96" marR="606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96" marR="606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96" marR="606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kai.lennert.bober@hhi.fraunhofer.de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96" marR="606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9959496"/>
                  </a:ext>
                </a:extLst>
              </a:tr>
              <a:tr h="30347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Times New Roman"/>
                        </a:rPr>
                        <a:t>Matthias Wendt</a:t>
                      </a: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96" marR="606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Signify</a:t>
                      </a:r>
                      <a:r>
                        <a:rPr lang="en-US" sz="12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0696" marR="606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0696" marR="606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0696" marR="606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Times New Roman"/>
                        </a:rPr>
                        <a:t>matthias.wendt@signify.com</a:t>
                      </a:r>
                      <a:r>
                        <a:rPr lang="en-US" sz="12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0696" marR="606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347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Nancy Lee</a:t>
                      </a:r>
                      <a:endParaRPr lang="en-US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96" marR="606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Signify</a:t>
                      </a:r>
                      <a:endParaRPr lang="en-US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96" marR="606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96" marR="606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96" marR="606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Times New Roman"/>
                        </a:rPr>
                        <a:t>nancy.lee@signify.com</a:t>
                      </a:r>
                      <a:endParaRPr lang="en-US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96" marR="606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347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Sang-</a:t>
                      </a:r>
                      <a:r>
                        <a:rPr lang="en-US" sz="1200" dirty="0" err="1" smtClean="0">
                          <a:effectLst/>
                          <a:latin typeface="Times New Roman"/>
                          <a:ea typeface="Times New Roman"/>
                        </a:rPr>
                        <a:t>Kyu</a:t>
                      </a:r>
                      <a:r>
                        <a:rPr lang="en-US" sz="1200" baseline="0" dirty="0" smtClean="0">
                          <a:effectLst/>
                          <a:latin typeface="Times New Roman"/>
                          <a:ea typeface="Times New Roman"/>
                        </a:rPr>
                        <a:t> Lim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96" marR="606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/>
                          <a:ea typeface="Times New Roman"/>
                        </a:rPr>
                        <a:t>ETRI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96" marR="606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96" marR="606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0696" marR="606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Times New Roman"/>
                        </a:rPr>
                        <a:t>sklim@etri.re.kr</a:t>
                      </a:r>
                      <a:r>
                        <a:rPr lang="en-US" sz="12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0696" marR="606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347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96" marR="606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96" marR="606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96" marR="606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96" marR="606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en-US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696" marR="6069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0986" y="6475413"/>
            <a:ext cx="2302939" cy="184666"/>
          </a:xfrm>
        </p:spPr>
        <p:txBody>
          <a:bodyPr/>
          <a:lstStyle/>
          <a:p>
            <a:r>
              <a:rPr lang="en-US" dirty="0" smtClean="0"/>
              <a:t>Volker Jungnickel (</a:t>
            </a:r>
            <a:r>
              <a:rPr lang="en-US" dirty="0" err="1" smtClean="0"/>
              <a:t>Fraunhofer</a:t>
            </a:r>
            <a:r>
              <a:rPr lang="en-US" dirty="0" smtClean="0"/>
              <a:t> HHI)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Opportunities and Challenges of LC for UHR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8229600" cy="4114800"/>
          </a:xfrm>
        </p:spPr>
        <p:txBody>
          <a:bodyPr/>
          <a:lstStyle/>
          <a:p>
            <a:r>
              <a:rPr lang="en-US" sz="2000" dirty="0" smtClean="0"/>
              <a:t>Light Communication is fundamentally more reliable than RF</a:t>
            </a:r>
            <a:endParaRPr lang="en-US" sz="2000" dirty="0"/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Coexistence with other </a:t>
            </a:r>
            <a:r>
              <a:rPr lang="en-US" sz="1600" dirty="0" smtClean="0">
                <a:sym typeface="Wingdings" panose="05000000000000000000" pitchFamily="2" charset="2"/>
              </a:rPr>
              <a:t>radio technologies </a:t>
            </a:r>
            <a:r>
              <a:rPr lang="en-US" sz="1600" dirty="0">
                <a:sym typeface="Wingdings" panose="05000000000000000000" pitchFamily="2" charset="2"/>
              </a:rPr>
              <a:t>is not an issue </a:t>
            </a:r>
            <a:endParaRPr lang="en-US" sz="1600" dirty="0" smtClean="0">
              <a:sym typeface="Wingdings" panose="05000000000000000000" pitchFamily="2" charset="2"/>
            </a:endParaRPr>
          </a:p>
          <a:p>
            <a:pPr lvl="2"/>
            <a:r>
              <a:rPr lang="en-US" sz="1400" b="1" dirty="0" smtClean="0"/>
              <a:t>LC does not interfere with RF</a:t>
            </a:r>
          </a:p>
          <a:p>
            <a:pPr lvl="1"/>
            <a:r>
              <a:rPr lang="en-US" sz="1600" dirty="0" smtClean="0"/>
              <a:t>Interference from other APs is not an issue</a:t>
            </a:r>
          </a:p>
          <a:p>
            <a:pPr lvl="2"/>
            <a:r>
              <a:rPr lang="en-US" sz="1400" b="1" dirty="0" smtClean="0"/>
              <a:t>LC </a:t>
            </a:r>
            <a:r>
              <a:rPr lang="en-US" sz="1400" b="1" dirty="0"/>
              <a:t>does not pass through </a:t>
            </a:r>
            <a:r>
              <a:rPr lang="en-US" sz="1400" b="1" dirty="0" smtClean="0"/>
              <a:t>walls</a:t>
            </a:r>
            <a:endParaRPr lang="en-US" sz="1400" dirty="0" smtClean="0"/>
          </a:p>
          <a:p>
            <a:r>
              <a:rPr lang="en-US" sz="2000" dirty="0" smtClean="0">
                <a:sym typeface="Wingdings" panose="05000000000000000000" pitchFamily="2" charset="2"/>
              </a:rPr>
              <a:t>Need for CSMA/CA is naturally reduced</a:t>
            </a:r>
          </a:p>
          <a:p>
            <a:pPr lvl="1"/>
            <a:r>
              <a:rPr lang="en-US" sz="1600" dirty="0" smtClean="0"/>
              <a:t>The two fundamental interference problems of RF do not exist when using LC</a:t>
            </a:r>
          </a:p>
          <a:p>
            <a:pPr lvl="2"/>
            <a:r>
              <a:rPr lang="en-US" sz="1400" b="0" dirty="0" smtClean="0"/>
              <a:t>coexistence with other LC technologies, </a:t>
            </a:r>
            <a:r>
              <a:rPr lang="en-US" sz="1400" dirty="0" smtClean="0"/>
              <a:t>other LC AP signals are shielded </a:t>
            </a:r>
            <a:r>
              <a:rPr lang="en-US" sz="1400" dirty="0"/>
              <a:t>by </a:t>
            </a:r>
            <a:r>
              <a:rPr lang="en-US" sz="1400" dirty="0" smtClean="0"/>
              <a:t>walls</a:t>
            </a:r>
            <a:endParaRPr lang="en-US" sz="1400" b="0" dirty="0" smtClean="0"/>
          </a:p>
          <a:p>
            <a:r>
              <a:rPr lang="en-US" sz="2000" dirty="0" smtClean="0"/>
              <a:t>LC needs distributed deployment with centralized control</a:t>
            </a:r>
          </a:p>
          <a:p>
            <a:pPr lvl="1"/>
            <a:r>
              <a:rPr lang="en-US" sz="1600" b="0" dirty="0" smtClean="0"/>
              <a:t>LC propagates similar to lighting</a:t>
            </a:r>
          </a:p>
          <a:p>
            <a:pPr lvl="2"/>
            <a:r>
              <a:rPr lang="en-US" sz="1400" b="0" dirty="0" smtClean="0"/>
              <a:t>communication is possible </a:t>
            </a:r>
            <a:r>
              <a:rPr lang="en-US" sz="1400" dirty="0"/>
              <a:t>only </a:t>
            </a:r>
            <a:r>
              <a:rPr lang="en-US" sz="1400" dirty="0" smtClean="0"/>
              <a:t>inside </a:t>
            </a:r>
            <a:r>
              <a:rPr lang="en-US" sz="1400" b="0" dirty="0" smtClean="0"/>
              <a:t>illuminated area</a:t>
            </a:r>
          </a:p>
          <a:p>
            <a:pPr lvl="2"/>
            <a:r>
              <a:rPr lang="en-US" sz="1400" dirty="0" smtClean="0"/>
              <a:t>coverage of one </a:t>
            </a:r>
            <a:r>
              <a:rPr lang="en-US" sz="1400" dirty="0"/>
              <a:t>room </a:t>
            </a:r>
            <a:r>
              <a:rPr lang="en-US" sz="1400" dirty="0" smtClean="0"/>
              <a:t>needs </a:t>
            </a:r>
            <a:r>
              <a:rPr lang="en-US" sz="1400" dirty="0"/>
              <a:t>multiple LC optical </a:t>
            </a:r>
            <a:r>
              <a:rPr lang="en-US" sz="1400" dirty="0" smtClean="0"/>
              <a:t>antennas</a:t>
            </a:r>
          </a:p>
          <a:p>
            <a:pPr lvl="2"/>
            <a:r>
              <a:rPr lang="en-US" sz="1400" dirty="0"/>
              <a:t>connected to AP by wired technologies (Ethernet, </a:t>
            </a:r>
            <a:r>
              <a:rPr lang="en-US" sz="1400" dirty="0" smtClean="0"/>
              <a:t>PLC, POF</a:t>
            </a:r>
            <a:r>
              <a:rPr lang="en-US" sz="1400" dirty="0"/>
              <a:t>)</a:t>
            </a:r>
          </a:p>
          <a:p>
            <a:pPr lvl="1"/>
            <a:r>
              <a:rPr lang="en-US" sz="1600" dirty="0" smtClean="0">
                <a:sym typeface="Wingdings" panose="05000000000000000000" pitchFamily="2" charset="2"/>
              </a:rPr>
              <a:t>use m</a:t>
            </a:r>
            <a:r>
              <a:rPr lang="en-US" sz="1600" dirty="0" smtClean="0"/>
              <a:t>ultiple LC optical antennas for reliable transmissions</a:t>
            </a:r>
          </a:p>
          <a:p>
            <a:pPr lvl="2"/>
            <a:r>
              <a:rPr lang="en-US" sz="1400" dirty="0" smtClean="0"/>
              <a:t>if line-of-sight to one LC optical antenna is blocked</a:t>
            </a:r>
          </a:p>
          <a:p>
            <a:pPr lvl="2"/>
            <a:r>
              <a:rPr lang="en-US" sz="1400" dirty="0" smtClean="0"/>
              <a:t>use other LC </a:t>
            </a:r>
            <a:r>
              <a:rPr lang="en-US" sz="1400" dirty="0"/>
              <a:t>optical </a:t>
            </a:r>
            <a:r>
              <a:rPr lang="en-US" sz="1400" dirty="0" smtClean="0"/>
              <a:t>antenna(s) in the same room</a:t>
            </a:r>
          </a:p>
          <a:p>
            <a:endParaRPr lang="en-US" sz="2000" b="0" dirty="0"/>
          </a:p>
          <a:p>
            <a:endParaRPr lang="en-US" sz="2000" b="0" dirty="0"/>
          </a:p>
          <a:p>
            <a:endParaRPr lang="en-US" sz="2000" b="0" dirty="0"/>
          </a:p>
          <a:p>
            <a:endParaRPr lang="en-US" sz="2000" b="0" dirty="0"/>
          </a:p>
          <a:p>
            <a:pPr marL="0" indent="0">
              <a:buNone/>
            </a:pPr>
            <a:endParaRPr lang="en-US" sz="2000" b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0986" y="6475413"/>
            <a:ext cx="2302939" cy="184666"/>
          </a:xfrm>
        </p:spPr>
        <p:txBody>
          <a:bodyPr/>
          <a:lstStyle/>
          <a:p>
            <a:r>
              <a:rPr lang="en-US" dirty="0" smtClean="0"/>
              <a:t>Volker Jungnickel (</a:t>
            </a:r>
            <a:r>
              <a:rPr lang="en-US" dirty="0" err="1" smtClean="0"/>
              <a:t>Fraunhofer</a:t>
            </a:r>
            <a:r>
              <a:rPr lang="en-US" dirty="0" smtClean="0"/>
              <a:t> HHI)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C1789BC7-C074-42CC-ADF8-5107DF6BD1C1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January 2023</a:t>
            </a:r>
          </a:p>
        </p:txBody>
      </p:sp>
    </p:spTree>
    <p:extLst>
      <p:ext uri="{BB962C8B-B14F-4D97-AF65-F5344CB8AC3E}">
        <p14:creationId xmlns:p14="http://schemas.microsoft.com/office/powerpoint/2010/main" val="24566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LC in Industrial Applications </a:t>
            </a:r>
            <a:r>
              <a:rPr lang="en-US" sz="2800" dirty="0"/>
              <a:t>[24, 25]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229600" cy="4114800"/>
          </a:xfrm>
        </p:spPr>
        <p:txBody>
          <a:bodyPr/>
          <a:lstStyle/>
          <a:p>
            <a:endParaRPr lang="en-US" sz="1800" b="0" dirty="0" smtClean="0"/>
          </a:p>
          <a:p>
            <a:endParaRPr lang="en-US" sz="1800" b="0" dirty="0"/>
          </a:p>
          <a:p>
            <a:endParaRPr lang="en-US" sz="1800" b="0" dirty="0"/>
          </a:p>
          <a:p>
            <a:endParaRPr lang="en-US" sz="1800" b="0" dirty="0"/>
          </a:p>
          <a:p>
            <a:endParaRPr lang="en-US" sz="1800" b="0" dirty="0"/>
          </a:p>
          <a:p>
            <a:endParaRPr lang="en-US" sz="1800" b="0" dirty="0"/>
          </a:p>
          <a:p>
            <a:pPr marL="0" indent="0">
              <a:buNone/>
            </a:pPr>
            <a:endParaRPr lang="en-US" sz="1800" b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0986" y="6475413"/>
            <a:ext cx="2302939" cy="184666"/>
          </a:xfrm>
        </p:spPr>
        <p:txBody>
          <a:bodyPr/>
          <a:lstStyle/>
          <a:p>
            <a:r>
              <a:rPr lang="en-US" dirty="0" smtClean="0"/>
              <a:t>Volker Jungnickel (</a:t>
            </a:r>
            <a:r>
              <a:rPr lang="en-US" dirty="0" err="1" smtClean="0"/>
              <a:t>Fraunhofer</a:t>
            </a:r>
            <a:r>
              <a:rPr lang="en-US" dirty="0" smtClean="0"/>
              <a:t> HHI)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C1789BC7-C074-42CC-ADF8-5107DF6BD1C1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January 2023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638" y="1600200"/>
            <a:ext cx="7761287" cy="2346050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>
          <a:xfrm>
            <a:off x="685800" y="4114800"/>
            <a:ext cx="77724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2"/>
              </a:buClr>
            </a:pPr>
            <a:r>
              <a:rPr lang="en-IE" sz="2400" b="1" dirty="0" smtClean="0"/>
              <a:t>Large coverage area, high spatial reuse</a:t>
            </a:r>
          </a:p>
          <a:p>
            <a:pPr marL="376238" lvl="1" indent="-285750">
              <a:buClr>
                <a:schemeClr val="tx2"/>
              </a:buClr>
              <a:buFont typeface="Symbol" panose="05050102010706020507" pitchFamily="18" charset="2"/>
              <a:buChar char="-"/>
            </a:pPr>
            <a:r>
              <a:rPr lang="en-IE" sz="1800" dirty="0" smtClean="0"/>
              <a:t>Distributed LC optical antennas with overlapping </a:t>
            </a:r>
            <a:r>
              <a:rPr lang="en-IE" sz="1800" dirty="0"/>
              <a:t>coverage areas [24, 25]</a:t>
            </a:r>
          </a:p>
          <a:p>
            <a:pPr marL="376238" lvl="1" indent="-285750">
              <a:buClr>
                <a:schemeClr val="tx2"/>
              </a:buClr>
              <a:buFont typeface="Symbol" panose="05050102010706020507" pitchFamily="18" charset="2"/>
              <a:buChar char="-"/>
            </a:pPr>
            <a:r>
              <a:rPr lang="en-IE" sz="1800" dirty="0" smtClean="0"/>
              <a:t>Mobile devices move freely underneath them</a:t>
            </a:r>
          </a:p>
          <a:p>
            <a:pPr marL="376238" lvl="1" indent="-285750">
              <a:buClr>
                <a:schemeClr val="tx2"/>
              </a:buClr>
              <a:buFont typeface="Symbol" panose="05050102010706020507" pitchFamily="18" charset="2"/>
              <a:buChar char="-"/>
            </a:pPr>
            <a:r>
              <a:rPr lang="en-IE" sz="1800" dirty="0" smtClean="0"/>
              <a:t>Parallel transmissions are centrally coordinated</a:t>
            </a:r>
          </a:p>
          <a:p>
            <a:pPr marL="817563" lvl="2" indent="-269875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1800" dirty="0" smtClean="0"/>
              <a:t>Spatial diversity: Multiple OFEs to one device (soft handoff)</a:t>
            </a:r>
          </a:p>
          <a:p>
            <a:pPr marL="817563" lvl="2" indent="-269875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1800" dirty="0" smtClean="0"/>
              <a:t>Spatial multiplexing: Multiple OFEs to multiple, well separated devices</a:t>
            </a:r>
            <a:endParaRPr lang="en-IE" sz="1800" dirty="0"/>
          </a:p>
        </p:txBody>
      </p:sp>
    </p:spTree>
    <p:extLst>
      <p:ext uri="{BB962C8B-B14F-4D97-AF65-F5344CB8AC3E}">
        <p14:creationId xmlns:p14="http://schemas.microsoft.com/office/powerpoint/2010/main" val="253322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uppieren 35"/>
          <p:cNvGrpSpPr/>
          <p:nvPr/>
        </p:nvGrpSpPr>
        <p:grpSpPr>
          <a:xfrm>
            <a:off x="3733800" y="4419600"/>
            <a:ext cx="4825750" cy="1981201"/>
            <a:chOff x="4191000" y="2553028"/>
            <a:chExt cx="4860132" cy="1992001"/>
          </a:xfrm>
        </p:grpSpPr>
        <p:grpSp>
          <p:nvGrpSpPr>
            <p:cNvPr id="38" name="Gruppieren 37"/>
            <p:cNvGrpSpPr/>
            <p:nvPr/>
          </p:nvGrpSpPr>
          <p:grpSpPr>
            <a:xfrm>
              <a:off x="4191000" y="2584719"/>
              <a:ext cx="4860132" cy="1960310"/>
              <a:chOff x="3607211" y="2488194"/>
              <a:chExt cx="5317332" cy="2049479"/>
            </a:xfrm>
          </p:grpSpPr>
          <p:pic>
            <p:nvPicPr>
              <p:cNvPr id="42" name="Picture 2" descr="http://vixarinc.com/wp-content/uploads/2020/03/Vixar_Die_Images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7211" y="2488194"/>
                <a:ext cx="5317332" cy="20494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4" name="Textfeld 43"/>
              <p:cNvSpPr txBox="1"/>
              <p:nvPr/>
            </p:nvSpPr>
            <p:spPr>
              <a:xfrm>
                <a:off x="7620000" y="3242933"/>
                <a:ext cx="7360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>
                    <a:solidFill>
                      <a:schemeClr val="accent1"/>
                    </a:solidFill>
                  </a:rPr>
                  <a:t>10 W</a:t>
                </a:r>
                <a:endParaRPr lang="de-DE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45" name="Textfeld 44"/>
              <p:cNvSpPr txBox="1"/>
              <p:nvPr/>
            </p:nvSpPr>
            <p:spPr>
              <a:xfrm>
                <a:off x="6173941" y="3512933"/>
                <a:ext cx="6078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>
                    <a:solidFill>
                      <a:schemeClr val="accent1"/>
                    </a:solidFill>
                  </a:rPr>
                  <a:t>4 W</a:t>
                </a:r>
                <a:endParaRPr lang="de-DE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46" name="Textfeld 45"/>
              <p:cNvSpPr txBox="1"/>
              <p:nvPr/>
            </p:nvSpPr>
            <p:spPr>
              <a:xfrm>
                <a:off x="5107141" y="3638550"/>
                <a:ext cx="6078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>
                    <a:solidFill>
                      <a:schemeClr val="accent1"/>
                    </a:solidFill>
                  </a:rPr>
                  <a:t>3 W</a:t>
                </a:r>
                <a:endParaRPr lang="de-DE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47" name="Textfeld 46"/>
              <p:cNvSpPr txBox="1"/>
              <p:nvPr/>
            </p:nvSpPr>
            <p:spPr>
              <a:xfrm>
                <a:off x="4114800" y="3726418"/>
                <a:ext cx="6078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>
                    <a:solidFill>
                      <a:schemeClr val="accent1"/>
                    </a:solidFill>
                  </a:rPr>
                  <a:t>2 W</a:t>
                </a:r>
                <a:endParaRPr lang="de-DE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48" name="Textfeld 47"/>
              <p:cNvSpPr txBox="1"/>
              <p:nvPr/>
            </p:nvSpPr>
            <p:spPr>
              <a:xfrm>
                <a:off x="5411070" y="2800271"/>
                <a:ext cx="10951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err="1">
                    <a:solidFill>
                      <a:schemeClr val="accent1"/>
                    </a:solidFill>
                  </a:rPr>
                  <a:t>f</a:t>
                </a:r>
                <a:r>
                  <a:rPr lang="de-DE" dirty="0" err="1" smtClean="0">
                    <a:solidFill>
                      <a:schemeClr val="accent1"/>
                    </a:solidFill>
                  </a:rPr>
                  <a:t>ew</a:t>
                </a:r>
                <a:r>
                  <a:rPr lang="de-DE" dirty="0" smtClean="0">
                    <a:solidFill>
                      <a:schemeClr val="accent1"/>
                    </a:solidFill>
                  </a:rPr>
                  <a:t> mW</a:t>
                </a:r>
                <a:endParaRPr lang="de-DE" dirty="0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39" name="Rechteck 38"/>
            <p:cNvSpPr/>
            <p:nvPr/>
          </p:nvSpPr>
          <p:spPr bwMode="auto">
            <a:xfrm>
              <a:off x="4248150" y="2553028"/>
              <a:ext cx="1028700" cy="4967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40000"/>
                </a:spcAft>
                <a:buClrTx/>
                <a:buSzTx/>
                <a:buFont typeface="Wingdings" pitchFamily="2" charset="2"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Frutiger LT Com 55 Roman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8229600" cy="4114800"/>
          </a:xfrm>
        </p:spPr>
        <p:txBody>
          <a:bodyPr/>
          <a:lstStyle/>
          <a:p>
            <a:endParaRPr lang="en-US" sz="1800" b="0" dirty="0" smtClean="0"/>
          </a:p>
          <a:p>
            <a:endParaRPr lang="en-US" sz="1800" b="0" dirty="0"/>
          </a:p>
          <a:p>
            <a:endParaRPr lang="en-US" sz="1800" b="0" dirty="0"/>
          </a:p>
          <a:p>
            <a:endParaRPr lang="en-US" sz="1800" b="0" dirty="0"/>
          </a:p>
          <a:p>
            <a:endParaRPr lang="en-US" sz="1800" b="0" dirty="0"/>
          </a:p>
          <a:p>
            <a:endParaRPr lang="en-US" sz="1800" b="0" dirty="0"/>
          </a:p>
          <a:p>
            <a:pPr marL="0" indent="0">
              <a:buNone/>
            </a:pPr>
            <a:endParaRPr lang="en-US" sz="1800" b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0986" y="6475413"/>
            <a:ext cx="2302939" cy="184666"/>
          </a:xfrm>
        </p:spPr>
        <p:txBody>
          <a:bodyPr/>
          <a:lstStyle/>
          <a:p>
            <a:r>
              <a:rPr lang="en-US" dirty="0" smtClean="0"/>
              <a:t>Volker Jungnickel (</a:t>
            </a:r>
            <a:r>
              <a:rPr lang="en-US" dirty="0" err="1" smtClean="0"/>
              <a:t>Fraunhofer</a:t>
            </a:r>
            <a:r>
              <a:rPr lang="en-US" dirty="0" smtClean="0"/>
              <a:t> HHI)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4988" y="6475413"/>
            <a:ext cx="530225" cy="182562"/>
          </a:xfrm>
        </p:spPr>
        <p:txBody>
          <a:bodyPr/>
          <a:lstStyle/>
          <a:p>
            <a:r>
              <a:rPr lang="en-US"/>
              <a:t>Slide </a:t>
            </a:r>
            <a:fld id="{C1789BC7-C074-42CC-ADF8-5107DF6BD1C1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January 2023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245876" y="990600"/>
            <a:ext cx="864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800" kern="0" dirty="0" smtClean="0"/>
              <a:t>Higher Bandwidth [28]</a:t>
            </a:r>
            <a:endParaRPr lang="en-US" sz="2800" kern="0" dirty="0"/>
          </a:p>
        </p:txBody>
      </p:sp>
      <p:sp>
        <p:nvSpPr>
          <p:cNvPr id="31" name="Inhaltsplatzhalter 16"/>
          <p:cNvSpPr txBox="1">
            <a:spLocks/>
          </p:cNvSpPr>
          <p:nvPr/>
        </p:nvSpPr>
        <p:spPr bwMode="auto">
          <a:xfrm>
            <a:off x="381000" y="1465640"/>
            <a:ext cx="7365643" cy="3384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085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4287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228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6860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1432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600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 err="1" smtClean="0"/>
              <a:t>TGbb</a:t>
            </a:r>
            <a:r>
              <a:rPr lang="en-US" sz="2000" kern="0" dirty="0" smtClean="0"/>
              <a:t> specifies light modulation up to 336 MHz</a:t>
            </a:r>
          </a:p>
          <a:p>
            <a:pPr lvl="1"/>
            <a:r>
              <a:rPr lang="en-US" sz="1600" b="0" kern="0" dirty="0" smtClean="0"/>
              <a:t>hardly achievable with common high-power LEDs</a:t>
            </a:r>
          </a:p>
          <a:p>
            <a:r>
              <a:rPr lang="en-US" sz="2000" kern="0" dirty="0" smtClean="0">
                <a:sym typeface="Wingdings" panose="05000000000000000000" pitchFamily="2" charset="2"/>
              </a:rPr>
              <a:t>Arrays of vertical cavity surface emitting laser (VCSEL)</a:t>
            </a:r>
          </a:p>
          <a:p>
            <a:pPr lvl="1"/>
            <a:r>
              <a:rPr lang="en-US" sz="1600" kern="0" dirty="0" smtClean="0">
                <a:sym typeface="Wingdings" panose="05000000000000000000" pitchFamily="2" charset="2"/>
              </a:rPr>
              <a:t>originally developed </a:t>
            </a:r>
            <a:r>
              <a:rPr lang="en-US" sz="1600" kern="0" dirty="0">
                <a:sym typeface="Wingdings" panose="05000000000000000000" pitchFamily="2" charset="2"/>
              </a:rPr>
              <a:t>for LIDAR applications</a:t>
            </a:r>
          </a:p>
          <a:p>
            <a:pPr lvl="1"/>
            <a:r>
              <a:rPr lang="en-US" sz="1600" b="0" kern="0" dirty="0" smtClean="0">
                <a:sym typeface="Wingdings" panose="05000000000000000000" pitchFamily="2" charset="2"/>
              </a:rPr>
              <a:t>consist of hundreds of VCSELs in 2D array</a:t>
            </a:r>
          </a:p>
          <a:p>
            <a:pPr lvl="1"/>
            <a:r>
              <a:rPr lang="en-US" sz="1600" b="0" kern="0" dirty="0" smtClean="0">
                <a:sym typeface="Wingdings" panose="05000000000000000000" pitchFamily="2" charset="2"/>
              </a:rPr>
              <a:t>optical behavior like LED (large area transmitter, i.e., eye safe)</a:t>
            </a:r>
          </a:p>
          <a:p>
            <a:pPr lvl="1"/>
            <a:r>
              <a:rPr lang="en-US" sz="1600" b="0" kern="0" dirty="0" smtClean="0">
                <a:sym typeface="Wingdings" panose="05000000000000000000" pitchFamily="2" charset="2"/>
              </a:rPr>
              <a:t>can be modulated at higher speed</a:t>
            </a:r>
          </a:p>
          <a:p>
            <a:r>
              <a:rPr lang="en-US" sz="2000" kern="0" dirty="0" smtClean="0">
                <a:sym typeface="Wingdings" panose="05000000000000000000" pitchFamily="2" charset="2"/>
              </a:rPr>
              <a:t>Optical frontend design using VCSELs is a challenge</a:t>
            </a:r>
          </a:p>
          <a:p>
            <a:pPr lvl="1"/>
            <a:r>
              <a:rPr lang="en-US" sz="1600" b="0" kern="0" dirty="0" smtClean="0">
                <a:sym typeface="Wingdings" panose="05000000000000000000" pitchFamily="2" charset="2"/>
              </a:rPr>
              <a:t>high currents modulated at very high speed</a:t>
            </a:r>
          </a:p>
          <a:p>
            <a:pPr lvl="1"/>
            <a:r>
              <a:rPr lang="en-US" sz="1600" b="0" kern="0" dirty="0" smtClean="0">
                <a:sym typeface="Wingdings" panose="05000000000000000000" pitchFamily="2" charset="2"/>
              </a:rPr>
              <a:t>several amps on/off in few 100 </a:t>
            </a:r>
            <a:r>
              <a:rPr lang="en-US" sz="1600" b="0" kern="0" dirty="0" err="1" smtClean="0">
                <a:sym typeface="Wingdings" panose="05000000000000000000" pitchFamily="2" charset="2"/>
              </a:rPr>
              <a:t>ps</a:t>
            </a:r>
            <a:endParaRPr lang="en-US" sz="1600" b="0" kern="0" dirty="0" smtClean="0">
              <a:sym typeface="Wingdings" panose="05000000000000000000" pitchFamily="2" charset="2"/>
            </a:endParaRPr>
          </a:p>
          <a:p>
            <a:pPr lvl="1"/>
            <a:r>
              <a:rPr lang="en-US" sz="1600" kern="0" dirty="0" smtClean="0">
                <a:sym typeface="Wingdings" panose="05000000000000000000" pitchFamily="2" charset="2"/>
              </a:rPr>
              <a:t>VCSEL sub-arrays </a:t>
            </a:r>
            <a:r>
              <a:rPr lang="en-US" sz="1600" b="0" kern="0" dirty="0" smtClean="0">
                <a:sym typeface="Wingdings" panose="05000000000000000000" pitchFamily="2" charset="2"/>
              </a:rPr>
              <a:t>with individual drive circuit</a:t>
            </a:r>
          </a:p>
        </p:txBody>
      </p:sp>
      <p:pic>
        <p:nvPicPr>
          <p:cNvPr id="49" name="Picture 4" descr="https://upload.wikimedia.org/wikipedia/commons/thumb/c/c8/Simple_vcsel.svg/220px-Simple_vcsel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1499114"/>
            <a:ext cx="209550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feld 49"/>
          <p:cNvSpPr txBox="1"/>
          <p:nvPr/>
        </p:nvSpPr>
        <p:spPr>
          <a:xfrm>
            <a:off x="7687071" y="3846216"/>
            <a:ext cx="998991" cy="794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Sources</a:t>
            </a:r>
            <a:r>
              <a:rPr lang="de-DE" sz="1200" dirty="0" smtClean="0"/>
              <a:t>: </a:t>
            </a:r>
          </a:p>
          <a:p>
            <a:r>
              <a:rPr lang="de-DE" sz="1200" dirty="0" smtClean="0"/>
              <a:t>Wikipedia, </a:t>
            </a:r>
          </a:p>
          <a:p>
            <a:r>
              <a:rPr lang="de-DE" sz="1200" dirty="0" smtClean="0"/>
              <a:t>VIXAR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6733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8229600" cy="4114800"/>
          </a:xfrm>
        </p:spPr>
        <p:txBody>
          <a:bodyPr/>
          <a:lstStyle/>
          <a:p>
            <a:endParaRPr lang="en-US" sz="1800" b="0" dirty="0" smtClean="0"/>
          </a:p>
          <a:p>
            <a:endParaRPr lang="en-US" sz="1800" b="0" dirty="0"/>
          </a:p>
          <a:p>
            <a:endParaRPr lang="en-US" sz="1800" b="0" dirty="0"/>
          </a:p>
          <a:p>
            <a:endParaRPr lang="en-US" sz="1800" b="0" dirty="0"/>
          </a:p>
          <a:p>
            <a:endParaRPr lang="en-US" sz="1800" b="0" dirty="0"/>
          </a:p>
          <a:p>
            <a:endParaRPr lang="en-US" sz="1800" b="0" dirty="0"/>
          </a:p>
          <a:p>
            <a:pPr marL="0" indent="0">
              <a:buNone/>
            </a:pPr>
            <a:endParaRPr lang="en-US" sz="1800" b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0986" y="6475413"/>
            <a:ext cx="2302939" cy="184666"/>
          </a:xfrm>
        </p:spPr>
        <p:txBody>
          <a:bodyPr/>
          <a:lstStyle/>
          <a:p>
            <a:r>
              <a:rPr lang="en-US" dirty="0" smtClean="0"/>
              <a:t>Volker Jungnickel (</a:t>
            </a:r>
            <a:r>
              <a:rPr lang="en-US" dirty="0" err="1" smtClean="0"/>
              <a:t>Fraunhofer</a:t>
            </a:r>
            <a:r>
              <a:rPr lang="en-US" dirty="0" smtClean="0"/>
              <a:t> HHI)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4988" y="6475413"/>
            <a:ext cx="530225" cy="182562"/>
          </a:xfrm>
        </p:spPr>
        <p:txBody>
          <a:bodyPr/>
          <a:lstStyle/>
          <a:p>
            <a:r>
              <a:rPr lang="en-US"/>
              <a:t>Slide </a:t>
            </a:r>
            <a:fld id="{C1789BC7-C074-42CC-ADF8-5107DF6BD1C1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January 2023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245876" y="990600"/>
            <a:ext cx="864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800" kern="0" dirty="0" smtClean="0"/>
              <a:t>2.5 </a:t>
            </a:r>
            <a:r>
              <a:rPr lang="en-US" sz="2800" kern="0" dirty="0" err="1" smtClean="0"/>
              <a:t>Gbaud</a:t>
            </a:r>
            <a:r>
              <a:rPr lang="en-US" sz="2800" kern="0" dirty="0" smtClean="0"/>
              <a:t> in </a:t>
            </a:r>
            <a:r>
              <a:rPr lang="en-US" sz="2800" kern="0" dirty="0"/>
              <a:t>L</a:t>
            </a:r>
            <a:r>
              <a:rPr lang="en-US" sz="2800" kern="0" dirty="0" smtClean="0"/>
              <a:t>arge Coverage Area [29]</a:t>
            </a:r>
            <a:endParaRPr lang="en-US" sz="2800" kern="0" dirty="0"/>
          </a:p>
        </p:txBody>
      </p:sp>
      <p:sp>
        <p:nvSpPr>
          <p:cNvPr id="27" name="Inhaltsplatzhalter 16"/>
          <p:cNvSpPr txBox="1">
            <a:spLocks/>
          </p:cNvSpPr>
          <p:nvPr/>
        </p:nvSpPr>
        <p:spPr bwMode="auto">
          <a:xfrm>
            <a:off x="609600" y="3754378"/>
            <a:ext cx="8382000" cy="3384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085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4287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228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6860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1432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600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sz="1800" kern="0" dirty="0" smtClean="0"/>
              <a:t>On-Off-</a:t>
            </a:r>
            <a:r>
              <a:rPr lang="de-DE" sz="1800" kern="0" dirty="0" err="1" smtClean="0"/>
              <a:t>Keying</a:t>
            </a:r>
            <a:r>
              <a:rPr lang="de-DE" sz="1800" kern="0" dirty="0" smtClean="0"/>
              <a:t> (OOK) w/o and </a:t>
            </a:r>
            <a:r>
              <a:rPr lang="de-DE" sz="1800" kern="0" dirty="0" err="1" smtClean="0"/>
              <a:t>with</a:t>
            </a:r>
            <a:r>
              <a:rPr lang="de-DE" sz="1800" kern="0" dirty="0" smtClean="0"/>
              <a:t> </a:t>
            </a:r>
            <a:r>
              <a:rPr lang="de-DE" sz="1800" kern="0" dirty="0" err="1" smtClean="0"/>
              <a:t>frequency</a:t>
            </a:r>
            <a:r>
              <a:rPr lang="de-DE" sz="1800" kern="0" dirty="0" smtClean="0"/>
              <a:t>-domain </a:t>
            </a:r>
            <a:r>
              <a:rPr lang="de-DE" sz="1800" kern="0" dirty="0" err="1" smtClean="0"/>
              <a:t>equalization</a:t>
            </a:r>
            <a:r>
              <a:rPr lang="de-DE" sz="1800" kern="0" dirty="0" smtClean="0"/>
              <a:t> (FDE)</a:t>
            </a:r>
          </a:p>
          <a:p>
            <a:pPr lvl="1"/>
            <a:r>
              <a:rPr lang="de-DE" sz="1600" b="0" kern="0" dirty="0"/>
              <a:t>TX </a:t>
            </a:r>
            <a:r>
              <a:rPr lang="de-DE" sz="1600" b="0" kern="0" dirty="0" err="1"/>
              <a:t>with</a:t>
            </a:r>
            <a:r>
              <a:rPr lang="de-DE" sz="1600" b="0" kern="0" dirty="0"/>
              <a:t> 4 VCSEL </a:t>
            </a:r>
            <a:r>
              <a:rPr lang="de-DE" sz="1600" b="0" kern="0" dirty="0" err="1"/>
              <a:t>arrays</a:t>
            </a:r>
            <a:r>
              <a:rPr lang="de-DE" sz="1600" b="0" kern="0" dirty="0"/>
              <a:t> (</a:t>
            </a:r>
            <a:r>
              <a:rPr lang="de-DE" sz="1600" b="0" kern="0" dirty="0" err="1"/>
              <a:t>Lexar</a:t>
            </a:r>
            <a:r>
              <a:rPr lang="de-DE" sz="1600" b="0" kern="0" dirty="0"/>
              <a:t>, HHI</a:t>
            </a:r>
            <a:r>
              <a:rPr lang="de-DE" sz="1600" b="0" kern="0" dirty="0" smtClean="0"/>
              <a:t>), RX</a:t>
            </a:r>
            <a:r>
              <a:rPr lang="de-DE" sz="1600" b="0" kern="0" dirty="0"/>
              <a:t>: </a:t>
            </a:r>
            <a:r>
              <a:rPr lang="de-DE" sz="1600" b="0" kern="0" dirty="0" err="1"/>
              <a:t>commercial</a:t>
            </a:r>
            <a:r>
              <a:rPr lang="de-DE" sz="1600" b="0" kern="0" dirty="0"/>
              <a:t> APD210 (</a:t>
            </a:r>
            <a:r>
              <a:rPr lang="de-DE" sz="1600" b="0" kern="0" dirty="0" err="1"/>
              <a:t>Thorlabs</a:t>
            </a:r>
            <a:r>
              <a:rPr lang="de-DE" sz="1600" b="0" kern="0" dirty="0"/>
              <a:t>)</a:t>
            </a:r>
          </a:p>
          <a:p>
            <a:r>
              <a:rPr lang="de-DE" sz="1800" kern="0" dirty="0" smtClean="0"/>
              <a:t>3 m² </a:t>
            </a:r>
            <a:r>
              <a:rPr lang="de-DE" sz="1800" kern="0" dirty="0" err="1" smtClean="0"/>
              <a:t>area</a:t>
            </a:r>
            <a:r>
              <a:rPr lang="de-DE" sz="1800" kern="0" dirty="0" smtClean="0"/>
              <a:t> </a:t>
            </a:r>
            <a:r>
              <a:rPr lang="de-DE" sz="1800" kern="0" dirty="0" err="1" smtClean="0"/>
              <a:t>coverage</a:t>
            </a:r>
            <a:r>
              <a:rPr lang="de-DE" sz="1800" kern="0" dirty="0" smtClean="0"/>
              <a:t> at 2.5 </a:t>
            </a:r>
            <a:r>
              <a:rPr lang="de-DE" sz="1800" kern="0" dirty="0" err="1" smtClean="0"/>
              <a:t>GBaud</a:t>
            </a:r>
            <a:endParaRPr lang="de-DE" sz="1800" kern="0" dirty="0" smtClean="0"/>
          </a:p>
          <a:p>
            <a:pPr lvl="1"/>
            <a:r>
              <a:rPr lang="de-DE" sz="1800" kern="0" dirty="0" err="1" smtClean="0"/>
              <a:t>error</a:t>
            </a:r>
            <a:r>
              <a:rPr lang="de-DE" sz="1800" kern="0" dirty="0" smtClean="0"/>
              <a:t> </a:t>
            </a:r>
            <a:r>
              <a:rPr lang="de-DE" sz="1800" kern="0" dirty="0" err="1" smtClean="0"/>
              <a:t>free</a:t>
            </a:r>
            <a:r>
              <a:rPr lang="de-DE" sz="1800" kern="0" dirty="0" smtClean="0"/>
              <a:t> </a:t>
            </a:r>
            <a:r>
              <a:rPr lang="de-DE" sz="1800" kern="0" dirty="0" err="1" smtClean="0"/>
              <a:t>with</a:t>
            </a:r>
            <a:r>
              <a:rPr lang="de-DE" sz="1800" kern="0" dirty="0" smtClean="0"/>
              <a:t> FDE, </a:t>
            </a:r>
            <a:r>
              <a:rPr lang="de-DE" sz="1800" kern="0" dirty="0" err="1" smtClean="0"/>
              <a:t>up</a:t>
            </a:r>
            <a:r>
              <a:rPr lang="de-DE" sz="1800" kern="0" dirty="0" smtClean="0"/>
              <a:t> </a:t>
            </a:r>
            <a:r>
              <a:rPr lang="de-DE" sz="1800" kern="0" dirty="0" err="1"/>
              <a:t>to</a:t>
            </a:r>
            <a:r>
              <a:rPr lang="de-DE" sz="1800" kern="0" dirty="0"/>
              <a:t> x-offset 1 m </a:t>
            </a:r>
            <a:r>
              <a:rPr lang="de-DE" sz="1800" kern="0" dirty="0" smtClean="0"/>
              <a:t>at </a:t>
            </a:r>
            <a:r>
              <a:rPr lang="de-DE" sz="1800" kern="0" dirty="0"/>
              <a:t>2.5 m y-</a:t>
            </a:r>
            <a:r>
              <a:rPr lang="de-DE" sz="1800" kern="0" dirty="0" err="1"/>
              <a:t>distance</a:t>
            </a:r>
            <a:endParaRPr lang="de-DE" sz="1800" kern="0" dirty="0"/>
          </a:p>
          <a:p>
            <a:pPr lvl="1"/>
            <a:r>
              <a:rPr lang="de-DE" sz="1800" kern="0" dirty="0" smtClean="0"/>
              <a:t>3 m² </a:t>
            </a:r>
            <a:r>
              <a:rPr lang="de-DE" sz="1800" kern="0" dirty="0" err="1" smtClean="0"/>
              <a:t>area</a:t>
            </a:r>
            <a:r>
              <a:rPr lang="de-DE" sz="1800" kern="0" dirty="0" smtClean="0"/>
              <a:t> </a:t>
            </a:r>
            <a:r>
              <a:rPr lang="de-DE" sz="1800" kern="0" dirty="0" err="1" smtClean="0"/>
              <a:t>coverage</a:t>
            </a:r>
            <a:endParaRPr lang="de-DE" sz="1800" kern="0" dirty="0" smtClean="0"/>
          </a:p>
          <a:p>
            <a:pPr lvl="1"/>
            <a:r>
              <a:rPr lang="de-DE" sz="1800" kern="0" dirty="0" err="1" smtClean="0"/>
              <a:t>reduced</a:t>
            </a:r>
            <a:r>
              <a:rPr lang="de-DE" sz="1800" kern="0" dirty="0" smtClean="0"/>
              <a:t> power/</a:t>
            </a:r>
            <a:r>
              <a:rPr lang="de-DE" sz="1800" kern="0" dirty="0" err="1" smtClean="0"/>
              <a:t>sector</a:t>
            </a:r>
            <a:r>
              <a:rPr lang="de-DE" sz="1800" kern="0" dirty="0" smtClean="0"/>
              <a:t> </a:t>
            </a:r>
            <a:r>
              <a:rPr lang="de-DE" sz="1800" kern="0" dirty="0" err="1" smtClean="0"/>
              <a:t>with</a:t>
            </a:r>
            <a:r>
              <a:rPr lang="de-DE" sz="1800" kern="0" dirty="0" smtClean="0"/>
              <a:t> </a:t>
            </a:r>
            <a:r>
              <a:rPr lang="de-DE" sz="1800" kern="0" dirty="0" err="1" smtClean="0"/>
              <a:t>dynamic</a:t>
            </a:r>
            <a:r>
              <a:rPr lang="de-DE" sz="1800" kern="0" dirty="0" smtClean="0"/>
              <a:t> </a:t>
            </a:r>
            <a:r>
              <a:rPr lang="de-DE" sz="1800" kern="0" dirty="0" err="1" smtClean="0"/>
              <a:t>optical</a:t>
            </a:r>
            <a:r>
              <a:rPr lang="de-DE" sz="1800" kern="0" dirty="0" smtClean="0"/>
              <a:t> </a:t>
            </a:r>
            <a:r>
              <a:rPr lang="de-DE" sz="1800" kern="0" dirty="0" err="1" smtClean="0"/>
              <a:t>antenna</a:t>
            </a:r>
            <a:r>
              <a:rPr lang="de-DE" sz="1800" kern="0" dirty="0" smtClean="0"/>
              <a:t> </a:t>
            </a:r>
            <a:r>
              <a:rPr lang="de-DE" sz="1800" kern="0" dirty="0" err="1" smtClean="0"/>
              <a:t>selection</a:t>
            </a:r>
            <a:endParaRPr lang="de-DE" sz="1800" kern="0" dirty="0" smtClean="0"/>
          </a:p>
          <a:p>
            <a:r>
              <a:rPr lang="de-DE" sz="2000" kern="0" dirty="0" smtClean="0"/>
              <a:t>LC </a:t>
            </a:r>
            <a:r>
              <a:rPr lang="de-DE" sz="2000" kern="0" dirty="0" err="1" smtClean="0"/>
              <a:t>bandwidth</a:t>
            </a:r>
            <a:r>
              <a:rPr lang="de-DE" sz="2000" kern="0" dirty="0" smtClean="0"/>
              <a:t> </a:t>
            </a:r>
            <a:r>
              <a:rPr lang="de-DE" sz="2000" kern="0" dirty="0" err="1" smtClean="0"/>
              <a:t>becomes</a:t>
            </a:r>
            <a:r>
              <a:rPr lang="de-DE" sz="2000" kern="0" dirty="0" smtClean="0"/>
              <a:t> </a:t>
            </a:r>
            <a:r>
              <a:rPr lang="de-DE" sz="2000" kern="0" dirty="0" err="1" smtClean="0"/>
              <a:t>similar</a:t>
            </a:r>
            <a:r>
              <a:rPr lang="de-DE" sz="2000" kern="0" dirty="0" smtClean="0"/>
              <a:t> </a:t>
            </a:r>
            <a:r>
              <a:rPr lang="de-DE" sz="2000" kern="0" dirty="0" err="1" smtClean="0"/>
              <a:t>to</a:t>
            </a:r>
            <a:r>
              <a:rPr lang="de-DE" sz="2000" kern="0" dirty="0" smtClean="0"/>
              <a:t> mm-</a:t>
            </a:r>
            <a:r>
              <a:rPr lang="de-DE" sz="2000" kern="0" dirty="0" err="1" smtClean="0"/>
              <a:t>wave</a:t>
            </a:r>
            <a:endParaRPr lang="de-DE" sz="2000" kern="0" dirty="0" smtClean="0"/>
          </a:p>
        </p:txBody>
      </p:sp>
      <p:sp>
        <p:nvSpPr>
          <p:cNvPr id="59" name="Rechteck 58"/>
          <p:cNvSpPr/>
          <p:nvPr/>
        </p:nvSpPr>
        <p:spPr>
          <a:xfrm>
            <a:off x="6944985" y="6850531"/>
            <a:ext cx="2376264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dirty="0"/>
              <a:t>Y-</a:t>
            </a:r>
            <a:r>
              <a:rPr lang="de-DE" sz="1400" dirty="0" err="1"/>
              <a:t>distance</a:t>
            </a:r>
            <a:r>
              <a:rPr lang="de-DE" sz="1400" dirty="0"/>
              <a:t>: 1, 1.75, 2.5 m</a:t>
            </a:r>
          </a:p>
          <a:p>
            <a:pPr algn="ctr"/>
            <a:r>
              <a:rPr lang="de-DE" sz="1400" dirty="0"/>
              <a:t>X-offset: 0, 0.2, …, 1.2 m</a:t>
            </a:r>
          </a:p>
        </p:txBody>
      </p:sp>
      <p:pic>
        <p:nvPicPr>
          <p:cNvPr id="74" name="Grafik 7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84" y="1524000"/>
            <a:ext cx="3319616" cy="206631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3593" y="1538260"/>
            <a:ext cx="2786113" cy="209110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9706" y="1544870"/>
            <a:ext cx="2780017" cy="2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46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8229600" cy="4114800"/>
          </a:xfrm>
        </p:spPr>
        <p:txBody>
          <a:bodyPr/>
          <a:lstStyle/>
          <a:p>
            <a:endParaRPr lang="en-US" sz="1800" b="0" dirty="0" smtClean="0"/>
          </a:p>
          <a:p>
            <a:endParaRPr lang="en-US" sz="1800" b="0" dirty="0"/>
          </a:p>
          <a:p>
            <a:endParaRPr lang="en-US" sz="1800" b="0" dirty="0"/>
          </a:p>
          <a:p>
            <a:endParaRPr lang="en-US" sz="1800" b="0" dirty="0"/>
          </a:p>
          <a:p>
            <a:endParaRPr lang="en-US" sz="1800" b="0" dirty="0"/>
          </a:p>
          <a:p>
            <a:endParaRPr lang="en-US" sz="1800" b="0" dirty="0"/>
          </a:p>
          <a:p>
            <a:pPr marL="0" indent="0">
              <a:buNone/>
            </a:pPr>
            <a:endParaRPr lang="en-US" sz="1800" b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0986" y="6475413"/>
            <a:ext cx="2302939" cy="184666"/>
          </a:xfrm>
        </p:spPr>
        <p:txBody>
          <a:bodyPr/>
          <a:lstStyle/>
          <a:p>
            <a:r>
              <a:rPr lang="en-US" dirty="0" smtClean="0"/>
              <a:t>Volker Jungnickel (</a:t>
            </a:r>
            <a:r>
              <a:rPr lang="en-US" dirty="0" err="1" smtClean="0"/>
              <a:t>Fraunhofer</a:t>
            </a:r>
            <a:r>
              <a:rPr lang="en-US" dirty="0" smtClean="0"/>
              <a:t> HHI)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C1789BC7-C074-42CC-ADF8-5107DF6BD1C1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96913" y="332601"/>
            <a:ext cx="1340110" cy="276999"/>
          </a:xfrm>
        </p:spPr>
        <p:txBody>
          <a:bodyPr/>
          <a:lstStyle/>
          <a:p>
            <a:pPr>
              <a:defRPr/>
            </a:pPr>
            <a:r>
              <a:rPr lang="en-US" dirty="0"/>
              <a:t>January </a:t>
            </a:r>
            <a:r>
              <a:rPr lang="en-US" dirty="0" smtClean="0"/>
              <a:t>2023</a:t>
            </a:r>
            <a:endParaRPr lang="en-US" dirty="0"/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245876" y="990600"/>
            <a:ext cx="864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800" kern="0" dirty="0" smtClean="0"/>
              <a:t>Distributed Deployment: Low-power PHY</a:t>
            </a:r>
            <a:endParaRPr lang="en-US" sz="2800" kern="0" dirty="0"/>
          </a:p>
        </p:txBody>
      </p:sp>
      <p:sp>
        <p:nvSpPr>
          <p:cNvPr id="10" name="Inhaltsplatzhalter 16"/>
          <p:cNvSpPr txBox="1">
            <a:spLocks/>
          </p:cNvSpPr>
          <p:nvPr/>
        </p:nvSpPr>
        <p:spPr bwMode="auto">
          <a:xfrm>
            <a:off x="401062" y="2025748"/>
            <a:ext cx="5449250" cy="3384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085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4287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228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6860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1432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600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 smtClean="0"/>
              <a:t>Home/office</a:t>
            </a:r>
          </a:p>
          <a:p>
            <a:pPr lvl="1"/>
            <a:r>
              <a:rPr lang="en-US" sz="1800" kern="0" dirty="0" smtClean="0">
                <a:sym typeface="Wingdings" panose="05000000000000000000" pitchFamily="2" charset="2"/>
              </a:rPr>
              <a:t>focus is on higher data rate</a:t>
            </a:r>
          </a:p>
          <a:p>
            <a:pPr lvl="1"/>
            <a:r>
              <a:rPr lang="en-US" sz="1800" kern="0" dirty="0" smtClean="0">
                <a:sym typeface="Wingdings" panose="05000000000000000000" pitchFamily="2" charset="2"/>
              </a:rPr>
              <a:t>LOS blockage can be tolerated</a:t>
            </a:r>
            <a:endParaRPr lang="en-US" sz="1800" kern="0" dirty="0" smtClean="0"/>
          </a:p>
          <a:p>
            <a:pPr lvl="1"/>
            <a:r>
              <a:rPr lang="en-US" sz="1800" kern="0" dirty="0" smtClean="0"/>
              <a:t>narrow beams </a:t>
            </a:r>
            <a:r>
              <a:rPr lang="en-US" sz="1800" kern="0" dirty="0" smtClean="0">
                <a:sym typeface="Wingdings" panose="05000000000000000000" pitchFamily="2" charset="2"/>
              </a:rPr>
              <a:t></a:t>
            </a:r>
            <a:r>
              <a:rPr lang="en-US" sz="1800" kern="0" dirty="0" smtClean="0"/>
              <a:t> high received power,             but </a:t>
            </a:r>
            <a:r>
              <a:rPr lang="en-US" sz="1800" kern="0" dirty="0" smtClean="0">
                <a:sym typeface="Wingdings" panose="05000000000000000000" pitchFamily="2" charset="2"/>
              </a:rPr>
              <a:t>no resilience</a:t>
            </a:r>
          </a:p>
          <a:p>
            <a:r>
              <a:rPr lang="en-US" sz="2000" kern="0" dirty="0" smtClean="0"/>
              <a:t>UHR needs overlapping coverage areas</a:t>
            </a:r>
          </a:p>
          <a:p>
            <a:pPr lvl="1"/>
            <a:r>
              <a:rPr lang="en-US" sz="1800" kern="0" dirty="0" smtClean="0"/>
              <a:t>enables higher reliability</a:t>
            </a:r>
          </a:p>
          <a:p>
            <a:pPr lvl="1"/>
            <a:r>
              <a:rPr lang="en-US" sz="1800" kern="0" dirty="0" smtClean="0"/>
              <a:t>spatial diversity to overcome LOS blockage</a:t>
            </a:r>
          </a:p>
          <a:p>
            <a:pPr lvl="1"/>
            <a:r>
              <a:rPr lang="en-US" sz="1800" kern="0" dirty="0" smtClean="0"/>
              <a:t>wide, overlapping beams </a:t>
            </a:r>
            <a:r>
              <a:rPr lang="en-US" sz="1800" kern="0" dirty="0" smtClean="0">
                <a:sym typeface="Wingdings" panose="05000000000000000000" pitchFamily="2" charset="2"/>
              </a:rPr>
              <a:t> </a:t>
            </a:r>
            <a:r>
              <a:rPr lang="en-US" sz="1800" kern="0" dirty="0" smtClean="0"/>
              <a:t>l</a:t>
            </a:r>
            <a:r>
              <a:rPr lang="en-US" sz="1800" kern="0" dirty="0" smtClean="0">
                <a:sym typeface="Wingdings" panose="05000000000000000000" pitchFamily="2" charset="2"/>
              </a:rPr>
              <a:t>ower           received power, but more resilient</a:t>
            </a:r>
          </a:p>
          <a:p>
            <a:pPr marL="0" indent="0">
              <a:buNone/>
            </a:pPr>
            <a:endParaRPr lang="en-US" sz="2000" kern="0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2000" kern="0" dirty="0" smtClean="0">
                <a:sym typeface="Wingdings" panose="05000000000000000000" pitchFamily="2" charset="2"/>
              </a:rPr>
              <a:t>Distributed architecture needs low-power PHY.</a:t>
            </a:r>
          </a:p>
        </p:txBody>
      </p:sp>
      <p:sp>
        <p:nvSpPr>
          <p:cNvPr id="11" name="Pfeil nach unten 10"/>
          <p:cNvSpPr/>
          <p:nvPr/>
        </p:nvSpPr>
        <p:spPr bwMode="auto">
          <a:xfrm>
            <a:off x="6616978" y="3539624"/>
            <a:ext cx="254885" cy="362145"/>
          </a:xfrm>
          <a:prstGeom prst="downArrow">
            <a:avLst/>
          </a:prstGeom>
          <a:solidFill>
            <a:schemeClr val="tx2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40000"/>
              </a:spcAft>
              <a:buClrTx/>
              <a:buSzTx/>
              <a:buFont typeface="Wingdings" pitchFamily="2" charset="2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Frutiger LT Com 55 Roman" pitchFamily="34" charset="0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84"/>
          <a:stretch/>
        </p:blipFill>
        <p:spPr>
          <a:xfrm>
            <a:off x="4877461" y="4043680"/>
            <a:ext cx="3733917" cy="1342974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4"/>
          <a:stretch/>
        </p:blipFill>
        <p:spPr>
          <a:xfrm>
            <a:off x="5446175" y="2099465"/>
            <a:ext cx="2596495" cy="1380985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7840208" y="1676400"/>
            <a:ext cx="998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Narrow</a:t>
            </a:r>
            <a:br>
              <a:rPr lang="en-US" dirty="0" smtClean="0"/>
            </a:br>
            <a:r>
              <a:rPr lang="en-US" dirty="0" smtClean="0"/>
              <a:t>field-of-view</a:t>
            </a:r>
            <a:endParaRPr lang="en-US" dirty="0"/>
          </a:p>
        </p:txBody>
      </p:sp>
      <p:sp>
        <p:nvSpPr>
          <p:cNvPr id="15" name="Textfeld 14"/>
          <p:cNvSpPr txBox="1"/>
          <p:nvPr/>
        </p:nvSpPr>
        <p:spPr>
          <a:xfrm>
            <a:off x="7840209" y="3701896"/>
            <a:ext cx="998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Wide</a:t>
            </a:r>
            <a:br>
              <a:rPr lang="en-US" dirty="0" smtClean="0"/>
            </a:br>
            <a:r>
              <a:rPr lang="en-US" dirty="0" smtClean="0"/>
              <a:t>field-of-view</a:t>
            </a:r>
            <a:endParaRPr lang="en-US" dirty="0"/>
          </a:p>
        </p:txBody>
      </p:sp>
      <p:cxnSp>
        <p:nvCxnSpPr>
          <p:cNvPr id="16" name="Gerade Verbindung mit Pfeil 15"/>
          <p:cNvCxnSpPr/>
          <p:nvPr/>
        </p:nvCxnSpPr>
        <p:spPr bwMode="auto">
          <a:xfrm flipH="1">
            <a:off x="6616978" y="2259082"/>
            <a:ext cx="127384" cy="848494"/>
          </a:xfrm>
          <a:prstGeom prst="straightConnector1">
            <a:avLst/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Gerade Verbindung mit Pfeil 16"/>
          <p:cNvCxnSpPr/>
          <p:nvPr/>
        </p:nvCxnSpPr>
        <p:spPr bwMode="auto">
          <a:xfrm>
            <a:off x="6775087" y="2255805"/>
            <a:ext cx="64374" cy="347715"/>
          </a:xfrm>
          <a:prstGeom prst="straightConnector1">
            <a:avLst/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Gerade Verbindung mit Pfeil 17"/>
          <p:cNvCxnSpPr/>
          <p:nvPr/>
        </p:nvCxnSpPr>
        <p:spPr bwMode="auto">
          <a:xfrm flipH="1">
            <a:off x="6582437" y="4212424"/>
            <a:ext cx="130379" cy="840658"/>
          </a:xfrm>
          <a:prstGeom prst="straightConnector1">
            <a:avLst/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Gerade Verbindung mit Pfeil 18"/>
          <p:cNvCxnSpPr/>
          <p:nvPr/>
        </p:nvCxnSpPr>
        <p:spPr bwMode="auto">
          <a:xfrm>
            <a:off x="6765255" y="4218979"/>
            <a:ext cx="56422" cy="328757"/>
          </a:xfrm>
          <a:prstGeom prst="straightConnector1">
            <a:avLst/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Gerade Verbindung mit Pfeil 19"/>
          <p:cNvCxnSpPr/>
          <p:nvPr/>
        </p:nvCxnSpPr>
        <p:spPr bwMode="auto">
          <a:xfrm flipH="1">
            <a:off x="6965693" y="4205357"/>
            <a:ext cx="518443" cy="846435"/>
          </a:xfrm>
          <a:prstGeom prst="straightConnector1">
            <a:avLst/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feld 20"/>
          <p:cNvSpPr txBox="1"/>
          <p:nvPr/>
        </p:nvSpPr>
        <p:spPr>
          <a:xfrm>
            <a:off x="6858661" y="2286000"/>
            <a:ext cx="604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Block-</a:t>
            </a:r>
            <a:br>
              <a:rPr lang="en-US" dirty="0" smtClean="0"/>
            </a:br>
            <a:r>
              <a:rPr lang="en-US" dirty="0" smtClean="0"/>
              <a:t>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59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Precise Positioning [40-43]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229600" cy="4114800"/>
          </a:xfrm>
        </p:spPr>
        <p:txBody>
          <a:bodyPr/>
          <a:lstStyle/>
          <a:p>
            <a:endParaRPr lang="en-US" sz="1800" b="0" dirty="0" smtClean="0"/>
          </a:p>
          <a:p>
            <a:endParaRPr lang="en-US" sz="1800" b="0" dirty="0"/>
          </a:p>
          <a:p>
            <a:endParaRPr lang="en-US" sz="1800" b="0" dirty="0"/>
          </a:p>
          <a:p>
            <a:endParaRPr lang="en-US" sz="1800" b="0" dirty="0"/>
          </a:p>
          <a:p>
            <a:endParaRPr lang="en-US" sz="1800" b="0" dirty="0"/>
          </a:p>
          <a:p>
            <a:endParaRPr lang="en-US" sz="1800" b="0" dirty="0"/>
          </a:p>
          <a:p>
            <a:pPr marL="0" indent="0">
              <a:buNone/>
            </a:pPr>
            <a:endParaRPr lang="en-US" sz="1800" b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0986" y="6475413"/>
            <a:ext cx="2302939" cy="184666"/>
          </a:xfrm>
        </p:spPr>
        <p:txBody>
          <a:bodyPr/>
          <a:lstStyle/>
          <a:p>
            <a:r>
              <a:rPr lang="en-US" dirty="0" smtClean="0"/>
              <a:t>Volker Jungnickel (</a:t>
            </a:r>
            <a:r>
              <a:rPr lang="en-US" dirty="0" err="1" smtClean="0"/>
              <a:t>Fraunhofer</a:t>
            </a:r>
            <a:r>
              <a:rPr lang="en-US" dirty="0" smtClean="0"/>
              <a:t> HHI)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C1789BC7-C074-42CC-ADF8-5107DF6BD1C1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January 2023</a:t>
            </a:r>
          </a:p>
        </p:txBody>
      </p:sp>
      <p:grpSp>
        <p:nvGrpSpPr>
          <p:cNvPr id="15" name="Gruppieren 14"/>
          <p:cNvGrpSpPr/>
          <p:nvPr/>
        </p:nvGrpSpPr>
        <p:grpSpPr>
          <a:xfrm>
            <a:off x="4071289" y="2366804"/>
            <a:ext cx="5045817" cy="2864035"/>
            <a:chOff x="3947507" y="1752600"/>
            <a:chExt cx="5045817" cy="2864035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/>
            <a:stretch/>
          </p:blipFill>
          <p:spPr>
            <a:xfrm>
              <a:off x="4433472" y="1752600"/>
              <a:ext cx="1869177" cy="1294580"/>
            </a:xfrm>
            <a:prstGeom prst="rect">
              <a:avLst/>
            </a:prstGeom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73031" y="1845683"/>
              <a:ext cx="2420293" cy="974922"/>
            </a:xfrm>
            <a:prstGeom prst="rect">
              <a:avLst/>
            </a:prstGeom>
          </p:spPr>
        </p:pic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92785" y="3042462"/>
              <a:ext cx="2178427" cy="1574173"/>
            </a:xfrm>
            <a:prstGeom prst="rect">
              <a:avLst/>
            </a:prstGeom>
          </p:spPr>
        </p:pic>
        <p:grpSp>
          <p:nvGrpSpPr>
            <p:cNvPr id="11" name="Gruppieren 10"/>
            <p:cNvGrpSpPr/>
            <p:nvPr/>
          </p:nvGrpSpPr>
          <p:grpSpPr>
            <a:xfrm>
              <a:off x="3947507" y="3347378"/>
              <a:ext cx="2781615" cy="1168193"/>
              <a:chOff x="4932040" y="3223968"/>
              <a:chExt cx="2781615" cy="1168193"/>
            </a:xfrm>
          </p:grpSpPr>
          <p:pic>
            <p:nvPicPr>
              <p:cNvPr id="12" name="Grafik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32040" y="3223968"/>
                <a:ext cx="2649205" cy="1168193"/>
              </a:xfrm>
              <a:prstGeom prst="rect">
                <a:avLst/>
              </a:prstGeom>
            </p:spPr>
          </p:pic>
          <p:sp>
            <p:nvSpPr>
              <p:cNvPr id="13" name="Rechteck 12"/>
              <p:cNvSpPr/>
              <p:nvPr/>
            </p:nvSpPr>
            <p:spPr>
              <a:xfrm>
                <a:off x="7481608" y="3389317"/>
                <a:ext cx="232047" cy="8374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</p:grpSp>
      </p:grpSp>
      <p:sp>
        <p:nvSpPr>
          <p:cNvPr id="14" name="Inhaltsplatzhalter 7"/>
          <p:cNvSpPr>
            <a:spLocks noGrp="1"/>
          </p:cNvSpPr>
          <p:nvPr/>
        </p:nvSpPr>
        <p:spPr>
          <a:xfrm>
            <a:off x="219949" y="1657146"/>
            <a:ext cx="4203364" cy="35122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Frutiger LT Com 45 Light" panose="020B030303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Frutiger LT Com 45 Light" panose="020B030303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Frutiger LT Com 45 Light" panose="020B030303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Frutiger LT Com 45 Light" panose="020B030303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Frutiger LT Com 45 Light" panose="020B030303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2"/>
              </a:buClr>
            </a:pPr>
            <a:r>
              <a:rPr lang="en-GB" b="1" dirty="0" smtClean="0">
                <a:solidFill>
                  <a:schemeClr val="accent6">
                    <a:lumMod val="10000"/>
                  </a:schemeClr>
                </a:solidFill>
                <a:latin typeface="+mn-lt"/>
              </a:rPr>
              <a:t>Positioning/sensing integrated with wireless communication</a:t>
            </a:r>
          </a:p>
          <a:p>
            <a:pPr marL="538163" lvl="1" indent="-269875">
              <a:buClr>
                <a:schemeClr val="tx2"/>
              </a:buClr>
              <a:buFont typeface="Symbol" panose="05050102010706020507" pitchFamily="18" charset="2"/>
              <a:buChar char="-"/>
            </a:pPr>
            <a:r>
              <a:rPr lang="en-GB" dirty="0" smtClean="0">
                <a:solidFill>
                  <a:schemeClr val="accent6">
                    <a:lumMod val="10000"/>
                  </a:schemeClr>
                </a:solidFill>
                <a:latin typeface="+mn-lt"/>
              </a:rPr>
              <a:t>is immediately possible with D-MIMO</a:t>
            </a:r>
          </a:p>
          <a:p>
            <a:pPr>
              <a:buClr>
                <a:schemeClr val="tx2"/>
              </a:buClr>
            </a:pPr>
            <a:r>
              <a:rPr lang="en-GB" b="1" dirty="0" smtClean="0">
                <a:solidFill>
                  <a:schemeClr val="accent6">
                    <a:lumMod val="10000"/>
                  </a:schemeClr>
                </a:solidFill>
                <a:latin typeface="+mn-lt"/>
              </a:rPr>
              <a:t>Time </a:t>
            </a:r>
            <a:r>
              <a:rPr lang="en-GB" b="1" dirty="0">
                <a:solidFill>
                  <a:schemeClr val="accent6">
                    <a:lumMod val="10000"/>
                  </a:schemeClr>
                </a:solidFill>
                <a:latin typeface="+mn-lt"/>
              </a:rPr>
              <a:t>of flight (</a:t>
            </a:r>
            <a:r>
              <a:rPr lang="en-GB" b="1" dirty="0" err="1">
                <a:solidFill>
                  <a:schemeClr val="accent6">
                    <a:lumMod val="10000"/>
                  </a:schemeClr>
                </a:solidFill>
                <a:latin typeface="+mn-lt"/>
              </a:rPr>
              <a:t>ToF</a:t>
            </a:r>
            <a:r>
              <a:rPr lang="en-GB" b="1" dirty="0">
                <a:solidFill>
                  <a:schemeClr val="accent6">
                    <a:lumMod val="10000"/>
                  </a:schemeClr>
                </a:solidFill>
                <a:latin typeface="+mn-lt"/>
              </a:rPr>
              <a:t>) based </a:t>
            </a:r>
            <a:endParaRPr lang="en-GB" b="1" dirty="0" smtClean="0">
              <a:solidFill>
                <a:schemeClr val="accent6">
                  <a:lumMod val="10000"/>
                </a:schemeClr>
              </a:solidFill>
              <a:latin typeface="+mn-lt"/>
            </a:endParaRPr>
          </a:p>
          <a:p>
            <a:pPr marL="539750" lvl="1" indent="-269875">
              <a:buClr>
                <a:schemeClr val="tx2"/>
              </a:buClr>
              <a:buFont typeface="Symbol" panose="05050102010706020507" pitchFamily="18" charset="2"/>
              <a:buChar char="-"/>
            </a:pPr>
            <a:r>
              <a:rPr lang="en-GB" dirty="0" smtClean="0">
                <a:solidFill>
                  <a:schemeClr val="accent6">
                    <a:lumMod val="10000"/>
                  </a:schemeClr>
                </a:solidFill>
                <a:latin typeface="+mn-lt"/>
              </a:rPr>
              <a:t>combined </a:t>
            </a:r>
            <a:r>
              <a:rPr lang="en-GB" dirty="0">
                <a:solidFill>
                  <a:schemeClr val="accent6">
                    <a:lumMod val="10000"/>
                  </a:schemeClr>
                </a:solidFill>
                <a:latin typeface="+mn-lt"/>
              </a:rPr>
              <a:t>ranging </a:t>
            </a:r>
            <a:r>
              <a:rPr lang="en-GB" dirty="0" smtClean="0">
                <a:solidFill>
                  <a:schemeClr val="accent6">
                    <a:lumMod val="10000"/>
                  </a:schemeClr>
                </a:solidFill>
                <a:latin typeface="+mn-lt"/>
              </a:rPr>
              <a:t>from </a:t>
            </a:r>
            <a:r>
              <a:rPr lang="en-GB" dirty="0">
                <a:solidFill>
                  <a:schemeClr val="accent6">
                    <a:lumMod val="10000"/>
                  </a:schemeClr>
                </a:solidFill>
                <a:latin typeface="+mn-lt"/>
              </a:rPr>
              <a:t>multiple </a:t>
            </a:r>
            <a:r>
              <a:rPr lang="en-GB" dirty="0" smtClean="0">
                <a:solidFill>
                  <a:schemeClr val="accent6">
                    <a:lumMod val="10000"/>
                  </a:schemeClr>
                </a:solidFill>
                <a:latin typeface="+mn-lt"/>
              </a:rPr>
              <a:t>TXs (</a:t>
            </a:r>
            <a:r>
              <a:rPr lang="en-GB" b="1" dirty="0" smtClean="0">
                <a:solidFill>
                  <a:schemeClr val="accent6">
                    <a:lumMod val="10000"/>
                  </a:schemeClr>
                </a:solidFill>
                <a:latin typeface="+mn-lt"/>
              </a:rPr>
              <a:t>a</a:t>
            </a:r>
            <a:r>
              <a:rPr lang="en-GB" b="1" dirty="0">
                <a:solidFill>
                  <a:schemeClr val="accent6">
                    <a:lumMod val="10000"/>
                  </a:schemeClr>
                </a:solidFill>
                <a:latin typeface="+mn-lt"/>
              </a:rPr>
              <a:t>)</a:t>
            </a:r>
          </a:p>
          <a:p>
            <a:pPr marL="539750" lvl="1" indent="-269875">
              <a:buClr>
                <a:schemeClr val="tx2"/>
              </a:buClr>
              <a:buFont typeface="Symbol" panose="05050102010706020507" pitchFamily="18" charset="2"/>
              <a:buChar char="-"/>
            </a:pPr>
            <a:r>
              <a:rPr lang="en-GB" dirty="0" smtClean="0">
                <a:solidFill>
                  <a:schemeClr val="accent6">
                    <a:lumMod val="10000"/>
                  </a:schemeClr>
                </a:solidFill>
                <a:latin typeface="+mn-lt"/>
              </a:rPr>
              <a:t>using  ITU-T G.9991 PHY in </a:t>
            </a:r>
            <a:r>
              <a:rPr lang="en-GB" dirty="0" err="1" smtClean="0">
                <a:solidFill>
                  <a:schemeClr val="accent6">
                    <a:lumMod val="10000"/>
                  </a:schemeClr>
                </a:solidFill>
                <a:latin typeface="+mn-lt"/>
              </a:rPr>
              <a:t>PoC</a:t>
            </a:r>
            <a:r>
              <a:rPr lang="en-GB" dirty="0" smtClean="0">
                <a:solidFill>
                  <a:schemeClr val="accent6">
                    <a:lumMod val="10000"/>
                  </a:schemeClr>
                </a:solidFill>
                <a:latin typeface="+mn-lt"/>
              </a:rPr>
              <a:t> </a:t>
            </a:r>
            <a:r>
              <a:rPr lang="en-GB" b="1" dirty="0" smtClean="0">
                <a:solidFill>
                  <a:schemeClr val="accent6">
                    <a:lumMod val="10000"/>
                  </a:schemeClr>
                </a:solidFill>
                <a:latin typeface="+mn-lt"/>
              </a:rPr>
              <a:t>(b</a:t>
            </a:r>
            <a:r>
              <a:rPr lang="en-GB" b="1" dirty="0">
                <a:solidFill>
                  <a:schemeClr val="accent6">
                    <a:lumMod val="10000"/>
                  </a:schemeClr>
                </a:solidFill>
                <a:latin typeface="+mn-lt"/>
              </a:rPr>
              <a:t>)</a:t>
            </a:r>
          </a:p>
          <a:p>
            <a:pPr>
              <a:buClr>
                <a:schemeClr val="tx2"/>
              </a:buClr>
            </a:pPr>
            <a:r>
              <a:rPr lang="en-GB" b="1" dirty="0" err="1" smtClean="0">
                <a:solidFill>
                  <a:schemeClr val="accent6">
                    <a:lumMod val="10000"/>
                  </a:schemeClr>
                </a:solidFill>
                <a:latin typeface="+mn-lt"/>
              </a:rPr>
              <a:t>ToF</a:t>
            </a:r>
            <a:r>
              <a:rPr lang="en-GB" b="1" dirty="0" smtClean="0">
                <a:solidFill>
                  <a:schemeClr val="accent6">
                    <a:lumMod val="10000"/>
                  </a:schemeClr>
                </a:solidFill>
                <a:latin typeface="+mn-lt"/>
              </a:rPr>
              <a:t> is obtained from coarse </a:t>
            </a:r>
            <a:r>
              <a:rPr lang="en-GB" b="1" dirty="0">
                <a:solidFill>
                  <a:schemeClr val="accent6">
                    <a:lumMod val="10000"/>
                  </a:schemeClr>
                </a:solidFill>
                <a:latin typeface="+mn-lt"/>
              </a:rPr>
              <a:t>and fine </a:t>
            </a:r>
            <a:r>
              <a:rPr lang="en-GB" b="1" dirty="0" smtClean="0">
                <a:solidFill>
                  <a:schemeClr val="accent6">
                    <a:lumMod val="10000"/>
                  </a:schemeClr>
                </a:solidFill>
                <a:latin typeface="+mn-lt"/>
              </a:rPr>
              <a:t>timing</a:t>
            </a:r>
            <a:endParaRPr lang="en-GB" b="1" dirty="0">
              <a:solidFill>
                <a:schemeClr val="accent6">
                  <a:lumMod val="10000"/>
                </a:schemeClr>
              </a:solidFill>
              <a:latin typeface="+mn-lt"/>
            </a:endParaRPr>
          </a:p>
          <a:p>
            <a:pPr marL="539750" lvl="1">
              <a:buClr>
                <a:schemeClr val="tx2"/>
              </a:buClr>
              <a:buFont typeface="Symbol" panose="05050102010706020507" pitchFamily="18" charset="2"/>
              <a:buChar char="-"/>
            </a:pPr>
            <a:r>
              <a:rPr lang="en-GB" u="sng" dirty="0">
                <a:solidFill>
                  <a:schemeClr val="accent6">
                    <a:lumMod val="10000"/>
                  </a:schemeClr>
                </a:solidFill>
                <a:latin typeface="+mn-lt"/>
              </a:rPr>
              <a:t>Coarse</a:t>
            </a:r>
            <a:r>
              <a:rPr lang="en-GB" dirty="0">
                <a:solidFill>
                  <a:schemeClr val="accent6">
                    <a:lumMod val="10000"/>
                  </a:schemeClr>
                </a:solidFill>
                <a:latin typeface="+mn-lt"/>
              </a:rPr>
              <a:t> </a:t>
            </a:r>
            <a:r>
              <a:rPr lang="en-GB" dirty="0" smtClean="0">
                <a:solidFill>
                  <a:schemeClr val="accent6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 </a:t>
            </a:r>
            <a:r>
              <a:rPr lang="en-GB" dirty="0" smtClean="0">
                <a:solidFill>
                  <a:schemeClr val="accent6">
                    <a:lumMod val="10000"/>
                  </a:schemeClr>
                </a:solidFill>
                <a:latin typeface="+mn-lt"/>
              </a:rPr>
              <a:t>framing </a:t>
            </a:r>
            <a:r>
              <a:rPr lang="en-GB" dirty="0">
                <a:solidFill>
                  <a:schemeClr val="accent6">
                    <a:lumMod val="10000"/>
                  </a:schemeClr>
                </a:solidFill>
                <a:latin typeface="+mn-lt"/>
              </a:rPr>
              <a:t>sequence</a:t>
            </a:r>
          </a:p>
          <a:p>
            <a:pPr marL="539750" lvl="1">
              <a:buClr>
                <a:schemeClr val="tx2"/>
              </a:buClr>
              <a:buFont typeface="Symbol" panose="05050102010706020507" pitchFamily="18" charset="2"/>
              <a:buChar char="-"/>
            </a:pPr>
            <a:r>
              <a:rPr lang="en-GB" u="sng" dirty="0">
                <a:solidFill>
                  <a:schemeClr val="accent6">
                    <a:lumMod val="10000"/>
                  </a:schemeClr>
                </a:solidFill>
                <a:latin typeface="+mn-lt"/>
              </a:rPr>
              <a:t>Fine</a:t>
            </a:r>
            <a:r>
              <a:rPr lang="en-GB" dirty="0">
                <a:solidFill>
                  <a:schemeClr val="accent6">
                    <a:lumMod val="10000"/>
                  </a:schemeClr>
                </a:solidFill>
                <a:latin typeface="+mn-lt"/>
              </a:rPr>
              <a:t> </a:t>
            </a:r>
            <a:r>
              <a:rPr lang="en-GB" dirty="0" smtClean="0">
                <a:solidFill>
                  <a:schemeClr val="accent6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 </a:t>
            </a:r>
            <a:r>
              <a:rPr lang="en-GB" dirty="0" smtClean="0">
                <a:solidFill>
                  <a:schemeClr val="accent6">
                    <a:lumMod val="10000"/>
                  </a:schemeClr>
                </a:solidFill>
                <a:latin typeface="+mn-lt"/>
              </a:rPr>
              <a:t>phase vs. frequency from MIMO channel estimation sequences</a:t>
            </a:r>
            <a:endParaRPr lang="en-GB" dirty="0">
              <a:solidFill>
                <a:schemeClr val="accent6">
                  <a:lumMod val="10000"/>
                </a:schemeClr>
              </a:solidFill>
              <a:latin typeface="+mn-lt"/>
            </a:endParaRPr>
          </a:p>
          <a:p>
            <a:pPr marL="539750" lvl="1">
              <a:buClr>
                <a:schemeClr val="tx2"/>
              </a:buClr>
              <a:buFont typeface="Symbol" panose="05050102010706020507" pitchFamily="18" charset="2"/>
              <a:buChar char="-"/>
            </a:pPr>
            <a:r>
              <a:rPr lang="en-GB" dirty="0" smtClean="0">
                <a:solidFill>
                  <a:schemeClr val="accent6">
                    <a:lumMod val="10000"/>
                  </a:schemeClr>
                </a:solidFill>
                <a:latin typeface="+mn-lt"/>
              </a:rPr>
              <a:t>Roundtrip </a:t>
            </a:r>
            <a:r>
              <a:rPr lang="en-GB" dirty="0" err="1">
                <a:solidFill>
                  <a:schemeClr val="accent6">
                    <a:lumMod val="10000"/>
                  </a:schemeClr>
                </a:solidFill>
                <a:latin typeface="+mn-lt"/>
              </a:rPr>
              <a:t>ToF</a:t>
            </a:r>
            <a:r>
              <a:rPr lang="en-GB" dirty="0">
                <a:solidFill>
                  <a:schemeClr val="accent6">
                    <a:lumMod val="10000"/>
                  </a:schemeClr>
                </a:solidFill>
                <a:latin typeface="+mn-lt"/>
              </a:rPr>
              <a:t> </a:t>
            </a:r>
            <a:r>
              <a:rPr lang="en-GB" dirty="0" smtClean="0">
                <a:solidFill>
                  <a:schemeClr val="accent6">
                    <a:lumMod val="10000"/>
                  </a:schemeClr>
                </a:solidFill>
                <a:latin typeface="+mn-lt"/>
              </a:rPr>
              <a:t>avoids synchronization </a:t>
            </a:r>
            <a:r>
              <a:rPr lang="en-GB" dirty="0">
                <a:solidFill>
                  <a:schemeClr val="accent6">
                    <a:lumMod val="10000"/>
                  </a:schemeClr>
                </a:solidFill>
                <a:latin typeface="+mn-lt"/>
              </a:rPr>
              <a:t>between mobile and ceiling  units </a:t>
            </a:r>
            <a:r>
              <a:rPr lang="en-GB" b="1" dirty="0">
                <a:solidFill>
                  <a:schemeClr val="accent6">
                    <a:lumMod val="10000"/>
                  </a:schemeClr>
                </a:solidFill>
                <a:latin typeface="+mn-lt"/>
              </a:rPr>
              <a:t>(c</a:t>
            </a:r>
            <a:r>
              <a:rPr lang="en-GB" b="1" dirty="0" smtClean="0">
                <a:solidFill>
                  <a:schemeClr val="accent6">
                    <a:lumMod val="10000"/>
                  </a:schemeClr>
                </a:solidFill>
                <a:latin typeface="+mn-lt"/>
              </a:rPr>
              <a:t>)</a:t>
            </a:r>
          </a:p>
          <a:p>
            <a:pPr>
              <a:buClr>
                <a:schemeClr val="tx2"/>
              </a:buClr>
            </a:pPr>
            <a:r>
              <a:rPr lang="en-GB" b="1" dirty="0" err="1">
                <a:solidFill>
                  <a:schemeClr val="accent6">
                    <a:lumMod val="10000"/>
                  </a:schemeClr>
                </a:solidFill>
                <a:latin typeface="+mn-lt"/>
              </a:rPr>
              <a:t>Centimeter</a:t>
            </a:r>
            <a:r>
              <a:rPr lang="en-GB" b="1" dirty="0">
                <a:solidFill>
                  <a:schemeClr val="accent6">
                    <a:lumMod val="10000"/>
                  </a:schemeClr>
                </a:solidFill>
                <a:latin typeface="+mn-lt"/>
              </a:rPr>
              <a:t> precision </a:t>
            </a:r>
            <a:r>
              <a:rPr lang="en-GB" b="1" dirty="0" smtClean="0">
                <a:solidFill>
                  <a:schemeClr val="accent6">
                    <a:lumMod val="10000"/>
                  </a:schemeClr>
                </a:solidFill>
                <a:latin typeface="+mn-lt"/>
              </a:rPr>
              <a:t>is demonstrated</a:t>
            </a:r>
            <a:endParaRPr lang="en-GB" b="1" dirty="0">
              <a:solidFill>
                <a:schemeClr val="accent6">
                  <a:lumMod val="10000"/>
                </a:schemeClr>
              </a:solidFill>
              <a:latin typeface="+mn-lt"/>
            </a:endParaRPr>
          </a:p>
          <a:p>
            <a:pPr marL="539750" lvl="1">
              <a:buClr>
                <a:schemeClr val="tx2"/>
              </a:buClr>
              <a:buFont typeface="Symbol" panose="05050102010706020507" pitchFamily="18" charset="2"/>
              <a:buChar char="-"/>
            </a:pPr>
            <a:r>
              <a:rPr lang="en-GB" dirty="0">
                <a:solidFill>
                  <a:schemeClr val="accent6">
                    <a:lumMod val="10000"/>
                  </a:schemeClr>
                </a:solidFill>
                <a:latin typeface="+mn-lt"/>
              </a:rPr>
              <a:t>100 MHz</a:t>
            </a:r>
            <a:r>
              <a:rPr lang="en-GB" baseline="-25000" dirty="0">
                <a:solidFill>
                  <a:schemeClr val="accent6">
                    <a:lumMod val="10000"/>
                  </a:schemeClr>
                </a:solidFill>
                <a:latin typeface="+mn-lt"/>
              </a:rPr>
              <a:t>3-dB </a:t>
            </a:r>
            <a:r>
              <a:rPr lang="en-GB" dirty="0" smtClean="0">
                <a:solidFill>
                  <a:schemeClr val="accent6">
                    <a:lumMod val="10000"/>
                  </a:schemeClr>
                </a:solidFill>
                <a:latin typeface="+mn-lt"/>
              </a:rPr>
              <a:t>bandwidth</a:t>
            </a:r>
          </a:p>
          <a:p>
            <a:pPr marL="539750" lvl="1">
              <a:buClr>
                <a:schemeClr val="tx2"/>
              </a:buClr>
              <a:buFont typeface="Symbol" panose="05050102010706020507" pitchFamily="18" charset="2"/>
              <a:buChar char="-"/>
            </a:pPr>
            <a:r>
              <a:rPr lang="en-GB" dirty="0" smtClean="0">
                <a:solidFill>
                  <a:schemeClr val="accent6">
                    <a:lumMod val="10000"/>
                  </a:schemeClr>
                </a:solidFill>
                <a:latin typeface="+mn-lt"/>
              </a:rPr>
              <a:t>relatively high </a:t>
            </a:r>
            <a:r>
              <a:rPr lang="en-GB" dirty="0">
                <a:solidFill>
                  <a:schemeClr val="accent6">
                    <a:lumMod val="10000"/>
                  </a:schemeClr>
                </a:solidFill>
                <a:latin typeface="+mn-lt"/>
              </a:rPr>
              <a:t>SNR (~30 dB</a:t>
            </a:r>
            <a:r>
              <a:rPr lang="en-GB" dirty="0" smtClean="0">
                <a:solidFill>
                  <a:schemeClr val="accent6">
                    <a:lumMod val="10000"/>
                  </a:schemeClr>
                </a:solidFill>
                <a:latin typeface="+mn-lt"/>
              </a:rPr>
              <a:t>)</a:t>
            </a:r>
          </a:p>
          <a:p>
            <a:pPr marL="539750" lvl="1">
              <a:buClr>
                <a:schemeClr val="tx2"/>
              </a:buClr>
              <a:buFont typeface="Symbol" panose="05050102010706020507" pitchFamily="18" charset="2"/>
              <a:buChar char="-"/>
            </a:pPr>
            <a:r>
              <a:rPr lang="en-GB" dirty="0" smtClean="0">
                <a:solidFill>
                  <a:schemeClr val="accent6">
                    <a:lumMod val="10000"/>
                  </a:schemeClr>
                </a:solidFill>
                <a:latin typeface="+mn-lt"/>
              </a:rPr>
              <a:t>few cm </a:t>
            </a:r>
            <a:r>
              <a:rPr lang="en-GB" dirty="0">
                <a:solidFill>
                  <a:schemeClr val="accent6">
                    <a:lumMod val="10000"/>
                  </a:schemeClr>
                </a:solidFill>
                <a:latin typeface="+mn-lt"/>
              </a:rPr>
              <a:t>3D error </a:t>
            </a:r>
            <a:r>
              <a:rPr lang="en-GB" dirty="0" smtClean="0">
                <a:solidFill>
                  <a:schemeClr val="accent6">
                    <a:lumMod val="10000"/>
                  </a:schemeClr>
                </a:solidFill>
                <a:latin typeface="+mn-lt"/>
              </a:rPr>
              <a:t>(after careful calibration)</a:t>
            </a:r>
            <a:endParaRPr lang="en-GB" dirty="0">
              <a:solidFill>
                <a:schemeClr val="accent6">
                  <a:lumMod val="10000"/>
                </a:schemeClr>
              </a:solidFill>
              <a:latin typeface="+mn-lt"/>
            </a:endParaRPr>
          </a:p>
          <a:p>
            <a:endParaRPr lang="en-US" sz="1800" dirty="0">
              <a:solidFill>
                <a:schemeClr val="accent6">
                  <a:lumMod val="1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3889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LC Technology Demos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229600" cy="4114800"/>
          </a:xfrm>
        </p:spPr>
        <p:txBody>
          <a:bodyPr/>
          <a:lstStyle/>
          <a:p>
            <a:endParaRPr lang="en-US" sz="1800" b="0" dirty="0" smtClean="0"/>
          </a:p>
          <a:p>
            <a:endParaRPr lang="en-US" sz="1800" b="0" dirty="0"/>
          </a:p>
          <a:p>
            <a:endParaRPr lang="en-US" sz="1800" b="0" dirty="0"/>
          </a:p>
          <a:p>
            <a:endParaRPr lang="en-US" sz="1800" b="0" dirty="0"/>
          </a:p>
          <a:p>
            <a:endParaRPr lang="en-US" sz="1800" b="0" dirty="0"/>
          </a:p>
          <a:p>
            <a:endParaRPr lang="en-US" sz="1800" b="0" dirty="0"/>
          </a:p>
          <a:p>
            <a:pPr marL="0" indent="0">
              <a:buNone/>
            </a:pPr>
            <a:endParaRPr lang="en-US" sz="1800" b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0986" y="6475413"/>
            <a:ext cx="2302939" cy="184666"/>
          </a:xfrm>
        </p:spPr>
        <p:txBody>
          <a:bodyPr/>
          <a:lstStyle/>
          <a:p>
            <a:r>
              <a:rPr lang="en-US" dirty="0" smtClean="0"/>
              <a:t>Volker Jungnickel (</a:t>
            </a:r>
            <a:r>
              <a:rPr lang="en-US" dirty="0" err="1" smtClean="0"/>
              <a:t>Fraunhofer</a:t>
            </a:r>
            <a:r>
              <a:rPr lang="en-US" dirty="0" smtClean="0"/>
              <a:t> HHI)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C1789BC7-C074-42CC-ADF8-5107DF6BD1C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January 2023</a:t>
            </a: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3048000"/>
            <a:ext cx="7620000" cy="3328147"/>
          </a:xfrm>
          <a:prstGeom prst="rect">
            <a:avLst/>
          </a:prstGeom>
        </p:spPr>
      </p:pic>
      <p:sp>
        <p:nvSpPr>
          <p:cNvPr id="16" name="Inhaltsplatzhalter 7"/>
          <p:cNvSpPr>
            <a:spLocks noGrp="1"/>
          </p:cNvSpPr>
          <p:nvPr/>
        </p:nvSpPr>
        <p:spPr>
          <a:xfrm>
            <a:off x="696913" y="1600200"/>
            <a:ext cx="7924800" cy="35122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Frutiger LT Com 45 Light" panose="020B030303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Frutiger LT Com 45 Light" panose="020B03030305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Frutiger LT Com 45 Light" panose="020B03030305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Frutiger LT Com 45 Light" panose="020B03030305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Frutiger LT Com 45 Light" panose="020B03030305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2"/>
              </a:buClr>
              <a:buNone/>
            </a:pPr>
            <a:r>
              <a:rPr lang="en-GB" b="1" dirty="0" smtClean="0">
                <a:solidFill>
                  <a:schemeClr val="accent6">
                    <a:lumMod val="10000"/>
                  </a:schemeClr>
                </a:solidFill>
                <a:latin typeface="+mn-lt"/>
              </a:rPr>
              <a:t>The 10-partner cooperate/academic EU H2020 project “Enhance Lighting for the Internet of Things” (</a:t>
            </a:r>
            <a:r>
              <a:rPr lang="en-GB" b="1" dirty="0" err="1" smtClean="0">
                <a:solidFill>
                  <a:schemeClr val="accent6">
                    <a:lumMod val="10000"/>
                  </a:schemeClr>
                </a:solidFill>
                <a:latin typeface="+mn-lt"/>
              </a:rPr>
              <a:t>ELIoT</a:t>
            </a:r>
            <a:r>
              <a:rPr lang="en-GB" b="1" dirty="0" smtClean="0">
                <a:solidFill>
                  <a:schemeClr val="accent6">
                    <a:lumMod val="10000"/>
                  </a:schemeClr>
                </a:solidFill>
                <a:latin typeface="+mn-lt"/>
              </a:rPr>
              <a:t>, 2018-2022) tested LC in a great variety of applications.</a:t>
            </a:r>
          </a:p>
          <a:p>
            <a:pPr>
              <a:buClr>
                <a:schemeClr val="tx2"/>
              </a:buClr>
            </a:pPr>
            <a:r>
              <a:rPr lang="en-GB" dirty="0" smtClean="0">
                <a:solidFill>
                  <a:schemeClr val="accent6">
                    <a:lumMod val="10000"/>
                  </a:schemeClr>
                </a:solidFill>
                <a:latin typeface="+mn-lt"/>
              </a:rPr>
              <a:t>various new videos on YouTube channel of </a:t>
            </a:r>
            <a:r>
              <a:rPr lang="en-GB" dirty="0" err="1" smtClean="0">
                <a:solidFill>
                  <a:schemeClr val="accent6">
                    <a:lumMod val="10000"/>
                  </a:schemeClr>
                </a:solidFill>
                <a:latin typeface="+mn-lt"/>
              </a:rPr>
              <a:t>ELIoT</a:t>
            </a:r>
            <a:r>
              <a:rPr lang="en-GB" dirty="0" smtClean="0">
                <a:solidFill>
                  <a:schemeClr val="accent6">
                    <a:lumMod val="10000"/>
                  </a:schemeClr>
                </a:solidFill>
                <a:latin typeface="+mn-lt"/>
              </a:rPr>
              <a:t> [44]</a:t>
            </a:r>
          </a:p>
          <a:p>
            <a:pPr marL="0" indent="0">
              <a:buClr>
                <a:schemeClr val="tx2"/>
              </a:buClr>
              <a:buNone/>
            </a:pPr>
            <a:r>
              <a:rPr lang="de-DE" sz="1400" i="1" dirty="0" smtClean="0">
                <a:latin typeface="+mj-lt"/>
                <a:hlinkClick r:id="rId4"/>
              </a:rPr>
              <a:t>https</a:t>
            </a:r>
            <a:r>
              <a:rPr lang="de-DE" sz="1400" i="1" dirty="0">
                <a:latin typeface="+mj-lt"/>
                <a:hlinkClick r:id="rId4"/>
              </a:rPr>
              <a:t>://</a:t>
            </a:r>
            <a:r>
              <a:rPr lang="de-DE" sz="1400" i="1" dirty="0" smtClean="0">
                <a:latin typeface="+mj-lt"/>
                <a:hlinkClick r:id="rId4"/>
              </a:rPr>
              <a:t>www.youtube.com/watch?v=xdeqhdoxP5A&amp;list=PLbzbmwhsF7bR-W98sQ-9mSOnlhS3tjiWE</a:t>
            </a:r>
            <a:r>
              <a:rPr lang="de-DE" sz="1400" i="1" dirty="0" smtClean="0">
                <a:latin typeface="+mj-lt"/>
              </a:rPr>
              <a:t> </a:t>
            </a:r>
            <a:endParaRPr lang="de-DE" sz="1400" i="1" dirty="0">
              <a:latin typeface="+mj-lt"/>
            </a:endParaRPr>
          </a:p>
          <a:p>
            <a:pPr>
              <a:buClr>
                <a:schemeClr val="tx2"/>
              </a:buClr>
            </a:pPr>
            <a:r>
              <a:rPr lang="en-GB" dirty="0" smtClean="0">
                <a:solidFill>
                  <a:schemeClr val="accent6">
                    <a:lumMod val="10000"/>
                  </a:schemeClr>
                </a:solidFill>
                <a:latin typeface="+mn-lt"/>
              </a:rPr>
              <a:t>press release [45]</a:t>
            </a:r>
            <a:endParaRPr lang="en-GB" i="1" dirty="0" smtClean="0">
              <a:solidFill>
                <a:schemeClr val="accent6">
                  <a:lumMod val="1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4053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Summary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229600" cy="4114800"/>
          </a:xfrm>
        </p:spPr>
        <p:txBody>
          <a:bodyPr/>
          <a:lstStyle/>
          <a:p>
            <a:endParaRPr lang="en-US" sz="1800" b="0" dirty="0" smtClean="0"/>
          </a:p>
          <a:p>
            <a:endParaRPr lang="en-US" sz="1800" b="0" dirty="0"/>
          </a:p>
          <a:p>
            <a:endParaRPr lang="en-US" sz="1800" b="0" dirty="0"/>
          </a:p>
          <a:p>
            <a:endParaRPr lang="en-US" sz="1800" b="0" dirty="0"/>
          </a:p>
          <a:p>
            <a:endParaRPr lang="en-US" sz="1800" b="0" dirty="0"/>
          </a:p>
          <a:p>
            <a:endParaRPr lang="en-US" sz="1800" b="0" dirty="0"/>
          </a:p>
          <a:p>
            <a:pPr marL="0" indent="0">
              <a:buNone/>
            </a:pPr>
            <a:endParaRPr lang="en-US" sz="1800" b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0986" y="6475413"/>
            <a:ext cx="2302939" cy="184666"/>
          </a:xfrm>
        </p:spPr>
        <p:txBody>
          <a:bodyPr/>
          <a:lstStyle/>
          <a:p>
            <a:r>
              <a:rPr lang="en-US" dirty="0" smtClean="0"/>
              <a:t>Volker Jungnickel (</a:t>
            </a:r>
            <a:r>
              <a:rPr lang="en-US" dirty="0" err="1" smtClean="0"/>
              <a:t>Fraunhofer</a:t>
            </a:r>
            <a:r>
              <a:rPr lang="en-US" dirty="0" smtClean="0"/>
              <a:t> HHI)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C1789BC7-C074-42CC-ADF8-5107DF6BD1C1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January 2023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85800" y="1524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085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4287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228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6860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1432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600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kern="0" dirty="0" smtClean="0"/>
              <a:t>P802.11bb paved </a:t>
            </a:r>
            <a:r>
              <a:rPr lang="en-US" sz="1800" kern="0" dirty="0"/>
              <a:t>the way for LC into 802.11</a:t>
            </a:r>
          </a:p>
          <a:p>
            <a:pPr lvl="1"/>
            <a:r>
              <a:rPr lang="en-US" sz="1600" kern="0" dirty="0" err="1" smtClean="0"/>
              <a:t>TGbb</a:t>
            </a:r>
            <a:r>
              <a:rPr lang="en-US" sz="1600" kern="0" dirty="0" smtClean="0"/>
              <a:t> mostly defined </a:t>
            </a:r>
            <a:r>
              <a:rPr lang="en-US" sz="1600" kern="0" dirty="0"/>
              <a:t>adaptation to </a:t>
            </a:r>
            <a:r>
              <a:rPr lang="en-US" sz="1600" kern="0" dirty="0" smtClean="0"/>
              <a:t>the optical medium (link level)</a:t>
            </a:r>
            <a:endParaRPr lang="en-US" sz="1600" kern="0" dirty="0"/>
          </a:p>
          <a:p>
            <a:pPr lvl="1"/>
            <a:r>
              <a:rPr lang="en-US" sz="1600" kern="0" dirty="0" smtClean="0"/>
              <a:t>LC needs more work concerning the MAC (system level) </a:t>
            </a:r>
          </a:p>
          <a:p>
            <a:r>
              <a:rPr lang="en-US" sz="2000" kern="0" dirty="0"/>
              <a:t>LC needs further market development</a:t>
            </a:r>
          </a:p>
          <a:p>
            <a:pPr lvl="1"/>
            <a:r>
              <a:rPr lang="en-US" sz="1600" kern="0" dirty="0" smtClean="0"/>
              <a:t>New use cases in future </a:t>
            </a:r>
            <a:r>
              <a:rPr lang="en-US" sz="1600" kern="0" dirty="0" err="1" smtClean="0"/>
              <a:t>IoT</a:t>
            </a:r>
            <a:r>
              <a:rPr lang="en-US" sz="1600" kern="0" dirty="0" smtClean="0"/>
              <a:t> (video traffic from sensors/machines to the cloud)</a:t>
            </a:r>
          </a:p>
          <a:p>
            <a:pPr lvl="1"/>
            <a:r>
              <a:rPr lang="en-US" sz="1600" kern="0" dirty="0" smtClean="0"/>
              <a:t>New features needed: higher bandwidth, distributed architecture, low power, positioning</a:t>
            </a:r>
            <a:endParaRPr lang="en-US" sz="1600" kern="0" dirty="0"/>
          </a:p>
          <a:p>
            <a:r>
              <a:rPr lang="en-US" sz="1800" kern="0" dirty="0"/>
              <a:t>LC is similarly capable like 60 GHz, but maybe simpler and more powerful</a:t>
            </a:r>
          </a:p>
          <a:p>
            <a:pPr lvl="1"/>
            <a:r>
              <a:rPr lang="en-US" sz="1600" kern="0" dirty="0"/>
              <a:t>several GHz bandwidth/optical channel with VCSEL array TX</a:t>
            </a:r>
          </a:p>
          <a:p>
            <a:pPr lvl="1"/>
            <a:r>
              <a:rPr lang="en-US" sz="1600" kern="0" dirty="0"/>
              <a:t>channelization in the wavelength domain enables sheer unlimited capacity</a:t>
            </a:r>
          </a:p>
          <a:p>
            <a:pPr lvl="1"/>
            <a:r>
              <a:rPr lang="en-US" sz="1600" kern="0" dirty="0"/>
              <a:t>LC already uses same PHY like sub-7 GHz, numerology can be adapted to higher BW</a:t>
            </a:r>
          </a:p>
          <a:p>
            <a:r>
              <a:rPr lang="en-US" sz="1800" kern="0" dirty="0" smtClean="0"/>
              <a:t>Next </a:t>
            </a:r>
            <a:r>
              <a:rPr lang="en-US" sz="1800" kern="0" dirty="0"/>
              <a:t>steps for LC have s</a:t>
            </a:r>
            <a:r>
              <a:rPr lang="en-US" sz="1600" kern="0" dirty="0"/>
              <a:t>ignificant overlap with UHR</a:t>
            </a:r>
          </a:p>
          <a:p>
            <a:pPr lvl="1"/>
            <a:r>
              <a:rPr lang="en-US" sz="1600" kern="0" dirty="0"/>
              <a:t>LC needs may be covered by contributing to the mainstream</a:t>
            </a:r>
          </a:p>
          <a:p>
            <a:pPr lvl="1"/>
            <a:r>
              <a:rPr lang="en-US" sz="1600" dirty="0" smtClean="0"/>
              <a:t>LC should </a:t>
            </a:r>
            <a:r>
              <a:rPr lang="en-US" sz="1600" dirty="0"/>
              <a:t>be </a:t>
            </a:r>
            <a:r>
              <a:rPr lang="en-US" sz="1600" dirty="0" smtClean="0"/>
              <a:t>further developed as part of the 802.11 UHR project to </a:t>
            </a:r>
            <a:r>
              <a:rPr lang="en-US" sz="1600" dirty="0"/>
              <a:t>augment </a:t>
            </a:r>
            <a:r>
              <a:rPr lang="en-US" sz="1600" dirty="0" smtClean="0"/>
              <a:t>RF</a:t>
            </a:r>
          </a:p>
          <a:p>
            <a:pPr lvl="1"/>
            <a:endParaRPr lang="en-US" sz="1600" kern="0" dirty="0"/>
          </a:p>
          <a:p>
            <a:pPr lvl="1"/>
            <a:endParaRPr lang="en-US" sz="1400" b="0" kern="0" dirty="0" smtClean="0"/>
          </a:p>
          <a:p>
            <a:endParaRPr lang="en-US" sz="1800" b="0" kern="0" dirty="0" smtClean="0"/>
          </a:p>
          <a:p>
            <a:endParaRPr lang="en-US" sz="1800" b="0" kern="0" dirty="0" smtClean="0"/>
          </a:p>
          <a:p>
            <a:pPr marL="0" indent="0">
              <a:buFontTx/>
              <a:buNone/>
            </a:pPr>
            <a:endParaRPr lang="en-US" sz="1800" b="0" kern="0" dirty="0"/>
          </a:p>
        </p:txBody>
      </p:sp>
    </p:spTree>
    <p:extLst>
      <p:ext uri="{BB962C8B-B14F-4D97-AF65-F5344CB8AC3E}">
        <p14:creationId xmlns:p14="http://schemas.microsoft.com/office/powerpoint/2010/main" val="237995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Straw poll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endParaRPr lang="en-US" sz="1800" b="0" dirty="0"/>
          </a:p>
          <a:p>
            <a:r>
              <a:rPr lang="en-US" sz="1800" b="0" dirty="0" smtClean="0"/>
              <a:t>Would you support that 802.11 develops Light Communication further?</a:t>
            </a:r>
          </a:p>
          <a:p>
            <a:pPr marL="0" indent="0">
              <a:buNone/>
            </a:pPr>
            <a:endParaRPr lang="en-US" sz="1800" b="0" dirty="0" smtClean="0"/>
          </a:p>
          <a:p>
            <a:pPr marL="0" indent="0">
              <a:buNone/>
            </a:pPr>
            <a:r>
              <a:rPr lang="en-US" sz="1800" b="0" dirty="0" smtClean="0"/>
              <a:t>Y / N / A =</a:t>
            </a:r>
            <a:endParaRPr lang="en-US" sz="1800" b="0" dirty="0"/>
          </a:p>
          <a:p>
            <a:pPr marL="0" indent="0">
              <a:buNone/>
            </a:pPr>
            <a:endParaRPr lang="en-US" sz="1800" b="0" dirty="0"/>
          </a:p>
          <a:p>
            <a:endParaRPr lang="en-US" sz="1800" b="0" dirty="0"/>
          </a:p>
          <a:p>
            <a:endParaRPr lang="en-US" sz="1800" b="0" dirty="0"/>
          </a:p>
          <a:p>
            <a:endParaRPr lang="en-US" sz="1800" b="0" dirty="0"/>
          </a:p>
          <a:p>
            <a:endParaRPr lang="en-US" sz="1800" b="0" dirty="0"/>
          </a:p>
          <a:p>
            <a:pPr marL="0" indent="0">
              <a:buNone/>
            </a:pPr>
            <a:endParaRPr lang="en-US" sz="1800" b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Ron Porat (Broadcom)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C1789BC7-C074-42CC-ADF8-5107DF6BD1C1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January 2023</a:t>
            </a:r>
          </a:p>
        </p:txBody>
      </p:sp>
    </p:spTree>
    <p:extLst>
      <p:ext uri="{BB962C8B-B14F-4D97-AF65-F5344CB8AC3E}">
        <p14:creationId xmlns:p14="http://schemas.microsoft.com/office/powerpoint/2010/main" val="81153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344487" y="1600200"/>
            <a:ext cx="3956786" cy="3327319"/>
            <a:chOff x="4523572" y="2376746"/>
            <a:chExt cx="4400793" cy="3396670"/>
          </a:xfrm>
        </p:grpSpPr>
        <p:pic>
          <p:nvPicPr>
            <p:cNvPr id="22" name="Grafik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6875" y="4747011"/>
              <a:ext cx="2167490" cy="1026405"/>
            </a:xfrm>
            <a:prstGeom prst="rect">
              <a:avLst/>
            </a:prstGeom>
          </p:spPr>
        </p:pic>
        <p:pic>
          <p:nvPicPr>
            <p:cNvPr id="23" name="Grafik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3572" y="4714245"/>
              <a:ext cx="2167490" cy="1059171"/>
            </a:xfrm>
            <a:prstGeom prst="rect">
              <a:avLst/>
            </a:prstGeom>
          </p:spPr>
        </p:pic>
        <p:pic>
          <p:nvPicPr>
            <p:cNvPr id="24" name="Grafik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6452" y="2498706"/>
              <a:ext cx="992116" cy="1402830"/>
            </a:xfrm>
            <a:prstGeom prst="rect">
              <a:avLst/>
            </a:prstGeom>
          </p:spPr>
        </p:pic>
        <p:pic>
          <p:nvPicPr>
            <p:cNvPr id="25" name="Grafik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8302" y="2772171"/>
              <a:ext cx="2297791" cy="1725534"/>
            </a:xfrm>
            <a:prstGeom prst="rect">
              <a:avLst/>
            </a:prstGeom>
          </p:spPr>
        </p:pic>
        <p:sp>
          <p:nvSpPr>
            <p:cNvPr id="26" name="Pfeil nach unten 25"/>
            <p:cNvSpPr/>
            <p:nvPr/>
          </p:nvSpPr>
          <p:spPr bwMode="auto">
            <a:xfrm rot="16200000">
              <a:off x="7532105" y="3514521"/>
              <a:ext cx="254885" cy="362145"/>
            </a:xfrm>
            <a:prstGeom prst="downArrow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40000"/>
                </a:spcAft>
                <a:buClrTx/>
                <a:buSzTx/>
                <a:buFont typeface="Wingdings" pitchFamily="2" charset="2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Frutiger LT Com 55 Roman" pitchFamily="34" charset="0"/>
              </a:endParaRPr>
            </a:p>
          </p:txBody>
        </p:sp>
        <p:cxnSp>
          <p:nvCxnSpPr>
            <p:cNvPr id="27" name="Gerade Verbindung mit Pfeil 26"/>
            <p:cNvCxnSpPr/>
            <p:nvPr/>
          </p:nvCxnSpPr>
          <p:spPr bwMode="auto">
            <a:xfrm flipH="1" flipV="1">
              <a:off x="6929243" y="3868054"/>
              <a:ext cx="234950" cy="1136650"/>
            </a:xfrm>
            <a:prstGeom prst="straightConnector1">
              <a:avLst/>
            </a:prstGeom>
            <a:noFill/>
            <a:ln w="9525" cap="flat" cmpd="sng" algn="ctr">
              <a:solidFill>
                <a:srgbClr val="179C7D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Gerade Verbindung mit Pfeil 27"/>
            <p:cNvCxnSpPr/>
            <p:nvPr/>
          </p:nvCxnSpPr>
          <p:spPr bwMode="auto">
            <a:xfrm flipV="1">
              <a:off x="6440293" y="3995054"/>
              <a:ext cx="152400" cy="1301751"/>
            </a:xfrm>
            <a:prstGeom prst="straightConnector1">
              <a:avLst/>
            </a:prstGeom>
            <a:noFill/>
            <a:ln w="9525" cap="flat" cmpd="sng" algn="ctr">
              <a:solidFill>
                <a:srgbClr val="179C7D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9" name="Textfeld 28"/>
            <p:cNvSpPr txBox="1"/>
            <p:nvPr/>
          </p:nvSpPr>
          <p:spPr>
            <a:xfrm>
              <a:off x="5261258" y="2376746"/>
              <a:ext cx="22268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 smtClean="0"/>
                <a:t>Tx</a:t>
              </a:r>
              <a:r>
                <a:rPr lang="en-US" sz="1200" b="1" dirty="0" smtClean="0"/>
                <a:t> amplifier power usage</a:t>
              </a:r>
              <a:endParaRPr lang="en-US" sz="1200" b="1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8229600" cy="4114800"/>
          </a:xfrm>
        </p:spPr>
        <p:txBody>
          <a:bodyPr/>
          <a:lstStyle/>
          <a:p>
            <a:endParaRPr lang="en-US" sz="1800" b="0" dirty="0" smtClean="0"/>
          </a:p>
          <a:p>
            <a:endParaRPr lang="en-US" sz="1800" b="0" dirty="0"/>
          </a:p>
          <a:p>
            <a:endParaRPr lang="en-US" sz="1800" b="0" dirty="0"/>
          </a:p>
          <a:p>
            <a:endParaRPr lang="en-US" sz="1800" b="0" dirty="0"/>
          </a:p>
          <a:p>
            <a:endParaRPr lang="en-US" sz="1800" b="0" dirty="0"/>
          </a:p>
          <a:p>
            <a:endParaRPr lang="en-US" sz="1800" b="0" dirty="0"/>
          </a:p>
          <a:p>
            <a:pPr marL="0" indent="0">
              <a:buNone/>
            </a:pPr>
            <a:endParaRPr lang="en-US" sz="1800" b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0986" y="6475413"/>
            <a:ext cx="2302939" cy="184666"/>
          </a:xfrm>
        </p:spPr>
        <p:txBody>
          <a:bodyPr/>
          <a:lstStyle/>
          <a:p>
            <a:r>
              <a:rPr lang="en-US" dirty="0" smtClean="0"/>
              <a:t>Volker Jungnickel (</a:t>
            </a:r>
            <a:r>
              <a:rPr lang="en-US" dirty="0" err="1" smtClean="0"/>
              <a:t>Fraunhofer</a:t>
            </a:r>
            <a:r>
              <a:rPr lang="en-US" dirty="0" smtClean="0"/>
              <a:t> HHI)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4988" y="6475413"/>
            <a:ext cx="530225" cy="182562"/>
          </a:xfrm>
        </p:spPr>
        <p:txBody>
          <a:bodyPr/>
          <a:lstStyle/>
          <a:p>
            <a:r>
              <a:rPr lang="en-US"/>
              <a:t>Slide </a:t>
            </a:r>
            <a:fld id="{C1789BC7-C074-42CC-ADF8-5107DF6BD1C1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January 2023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245876" y="990600"/>
            <a:ext cx="864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800" kern="0" dirty="0" smtClean="0"/>
              <a:t>Low-power PHY [26]</a:t>
            </a:r>
            <a:endParaRPr lang="en-US" sz="2800" kern="0" dirty="0"/>
          </a:p>
        </p:txBody>
      </p:sp>
      <p:grpSp>
        <p:nvGrpSpPr>
          <p:cNvPr id="41" name="Gruppieren 40"/>
          <p:cNvGrpSpPr/>
          <p:nvPr/>
        </p:nvGrpSpPr>
        <p:grpSpPr>
          <a:xfrm>
            <a:off x="4446495" y="1412567"/>
            <a:ext cx="4824400" cy="3657600"/>
            <a:chOff x="228600" y="1079318"/>
            <a:chExt cx="4824400" cy="3657600"/>
          </a:xfrm>
        </p:grpSpPr>
        <p:sp>
          <p:nvSpPr>
            <p:cNvPr id="10" name="Inhaltsplatzhalter 16"/>
            <p:cNvSpPr txBox="1">
              <a:spLocks/>
            </p:cNvSpPr>
            <p:nvPr/>
          </p:nvSpPr>
          <p:spPr bwMode="auto">
            <a:xfrm>
              <a:off x="289967" y="1079318"/>
              <a:ext cx="4763033" cy="33844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2pPr>
              <a:lvl3pPr marL="108585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+mn-lt"/>
                </a:defRPr>
              </a:lvl3pPr>
              <a:lvl4pPr marL="142875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+mn-lt"/>
                </a:defRPr>
              </a:lvl4pPr>
              <a:lvl5pPr marL="177165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5pPr>
              <a:lvl6pPr marL="222885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68605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14325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60045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2000" kern="0" dirty="0" smtClean="0"/>
                <a:t>OFDM</a:t>
              </a:r>
            </a:p>
            <a:p>
              <a:pPr mar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kern="0" dirty="0" smtClean="0"/>
            </a:p>
            <a:p>
              <a:pPr mar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kern="0" dirty="0" smtClean="0"/>
            </a:p>
            <a:p>
              <a:pPr>
                <a:spcBef>
                  <a:spcPts val="0"/>
                </a:spcBef>
                <a:spcAft>
                  <a:spcPts val="0"/>
                </a:spcAft>
                <a:buFont typeface="Frutiger LT Com 55 Roman" panose="020B0503030504020204" pitchFamily="34" charset="0"/>
                <a:buChar char="+"/>
              </a:pPr>
              <a:r>
                <a:rPr lang="en-US" sz="1800" b="0" dirty="0" smtClean="0"/>
                <a:t>High </a:t>
              </a:r>
              <a:r>
                <a:rPr lang="en-US" sz="1800" b="0" dirty="0"/>
                <a:t>spectral </a:t>
              </a:r>
              <a:r>
                <a:rPr lang="en-US" sz="1800" b="0" dirty="0" smtClean="0"/>
                <a:t>efficiency, higher bit rate</a:t>
              </a:r>
              <a:endParaRPr lang="en-US" sz="1800" b="0" dirty="0"/>
            </a:p>
            <a:p>
              <a:pPr>
                <a:spcBef>
                  <a:spcPts val="0"/>
                </a:spcBef>
                <a:spcAft>
                  <a:spcPts val="0"/>
                </a:spcAft>
                <a:buFont typeface="Frutiger LT Com 55 Roman" panose="020B0503030504020204" pitchFamily="34" charset="0"/>
                <a:buChar char="+"/>
              </a:pPr>
              <a:r>
                <a:rPr lang="en-US" sz="1800" b="0" dirty="0"/>
                <a:t>Adaptive to channel conditions</a:t>
              </a:r>
            </a:p>
            <a:p>
              <a:pPr>
                <a:spcBef>
                  <a:spcPts val="0"/>
                </a:spcBef>
                <a:spcAft>
                  <a:spcPts val="0"/>
                </a:spcAft>
                <a:buFont typeface="Frutiger LT Com 55 Roman" panose="020B0503030504020204" pitchFamily="34" charset="0"/>
                <a:buChar char="–"/>
              </a:pPr>
              <a:r>
                <a:rPr lang="en-US" sz="1800" b="0" dirty="0" smtClean="0">
                  <a:sym typeface="Wingdings" panose="05000000000000000000" pitchFamily="2" charset="2"/>
                </a:rPr>
                <a:t>Class </a:t>
              </a:r>
              <a:r>
                <a:rPr lang="en-US" sz="1800" b="0" dirty="0">
                  <a:sym typeface="Wingdings" panose="05000000000000000000" pitchFamily="2" charset="2"/>
                </a:rPr>
                <a:t>A/AB </a:t>
              </a:r>
              <a:r>
                <a:rPr lang="en-US" sz="1800" b="0" dirty="0" smtClean="0">
                  <a:sym typeface="Wingdings" panose="05000000000000000000" pitchFamily="2" charset="2"/>
                </a:rPr>
                <a:t>PA with good linearity</a:t>
              </a:r>
              <a:endParaRPr lang="en-US" sz="1800" b="0" dirty="0">
                <a:sym typeface="Wingdings" panose="05000000000000000000" pitchFamily="2" charset="2"/>
              </a:endParaRPr>
            </a:p>
            <a:p>
              <a:pPr>
                <a:spcBef>
                  <a:spcPts val="0"/>
                </a:spcBef>
                <a:spcAft>
                  <a:spcPts val="0"/>
                </a:spcAft>
                <a:buFont typeface="Frutiger LT Com 55 Roman" panose="020B0503030504020204" pitchFamily="34" charset="0"/>
                <a:buChar char="–"/>
              </a:pPr>
              <a:r>
                <a:rPr lang="en-US" sz="1800" b="0" dirty="0">
                  <a:sym typeface="Wingdings" panose="05000000000000000000" pitchFamily="2" charset="2"/>
                </a:rPr>
                <a:t>Modulation around constant </a:t>
              </a:r>
              <a:r>
                <a:rPr lang="en-US" sz="1800" b="0" dirty="0" smtClean="0">
                  <a:sym typeface="Wingdings" panose="05000000000000000000" pitchFamily="2" charset="2"/>
                </a:rPr>
                <a:t>bias</a:t>
              </a:r>
            </a:p>
            <a:p>
              <a:pPr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à"/>
              </a:pPr>
              <a:r>
                <a:rPr lang="en-US" sz="1800" b="0" dirty="0" smtClean="0">
                  <a:sym typeface="Wingdings" panose="05000000000000000000" pitchFamily="2" charset="2"/>
                </a:rPr>
                <a:t>PA </a:t>
              </a:r>
              <a:r>
                <a:rPr lang="en-US" sz="1800" b="0" dirty="0">
                  <a:sym typeface="Wingdings" panose="05000000000000000000" pitchFamily="2" charset="2"/>
                </a:rPr>
                <a:t>operating in resistive </a:t>
              </a:r>
              <a:r>
                <a:rPr lang="en-US" sz="1800" b="0" dirty="0" smtClean="0">
                  <a:sym typeface="Wingdings" panose="05000000000000000000" pitchFamily="2" charset="2"/>
                </a:rPr>
                <a:t>mode</a:t>
              </a:r>
            </a:p>
            <a:p>
              <a:pPr mar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1200" b="0" dirty="0">
                <a:sym typeface="Wingdings" panose="05000000000000000000" pitchFamily="2" charset="2"/>
              </a:endParaRPr>
            </a:p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sz="2000" kern="0" dirty="0" smtClean="0"/>
                <a:t>OOK (On-Off-Keying) with FDE</a:t>
              </a:r>
            </a:p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kern="0" dirty="0" smtClean="0"/>
            </a:p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kern="0" dirty="0" smtClean="0"/>
            </a:p>
            <a:p>
              <a:pPr>
                <a:spcBef>
                  <a:spcPts val="0"/>
                </a:spcBef>
                <a:spcAft>
                  <a:spcPts val="0"/>
                </a:spcAft>
                <a:buFont typeface="Frutiger LT Com 55 Roman" panose="020B0503030504020204" pitchFamily="34" charset="0"/>
                <a:buChar char="–"/>
              </a:pPr>
              <a:r>
                <a:rPr lang="en-US" sz="1800" b="0" dirty="0" smtClean="0">
                  <a:sym typeface="Wingdings" panose="05000000000000000000" pitchFamily="2" charset="2"/>
                </a:rPr>
                <a:t>Lower </a:t>
              </a:r>
              <a:r>
                <a:rPr lang="en-US" sz="1800" b="0" dirty="0">
                  <a:sym typeface="Wingdings" panose="05000000000000000000" pitchFamily="2" charset="2"/>
                </a:rPr>
                <a:t>spectral </a:t>
              </a:r>
              <a:r>
                <a:rPr lang="en-US" sz="1800" b="0" dirty="0" smtClean="0">
                  <a:sym typeface="Wingdings" panose="05000000000000000000" pitchFamily="2" charset="2"/>
                </a:rPr>
                <a:t>efficiency, more robust</a:t>
              </a:r>
              <a:endParaRPr lang="en-US" sz="1800" b="0" dirty="0">
                <a:sym typeface="Wingdings" panose="05000000000000000000" pitchFamily="2" charset="2"/>
              </a:endParaRPr>
            </a:p>
            <a:p>
              <a:pPr>
                <a:spcBef>
                  <a:spcPts val="0"/>
                </a:spcBef>
                <a:spcAft>
                  <a:spcPts val="0"/>
                </a:spcAft>
                <a:buFont typeface="Frutiger LT Com 55 Roman" panose="020B0503030504020204" pitchFamily="34" charset="0"/>
                <a:buChar char="+"/>
              </a:pPr>
              <a:r>
                <a:rPr lang="en-US" sz="1800" b="0" dirty="0"/>
                <a:t>Switching </a:t>
              </a:r>
              <a:r>
                <a:rPr lang="en-US" sz="1800" b="0" dirty="0" smtClean="0"/>
                <a:t>amplifier is sufficient</a:t>
              </a:r>
            </a:p>
            <a:p>
              <a:pPr mar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 smtClean="0">
                  <a:sym typeface="Wingdings" panose="05000000000000000000" pitchFamily="2" charset="2"/>
                </a:rPr>
                <a:t> </a:t>
              </a:r>
              <a:r>
                <a:rPr lang="en-US" sz="1800" b="0" dirty="0">
                  <a:sym typeface="Wingdings" panose="05000000000000000000" pitchFamily="2" charset="2"/>
                </a:rPr>
                <a:t>PA </a:t>
              </a:r>
              <a:r>
                <a:rPr lang="en-US" sz="1800" b="0" dirty="0" smtClean="0">
                  <a:sym typeface="Wingdings" panose="05000000000000000000" pitchFamily="2" charset="2"/>
                </a:rPr>
                <a:t>avoids resistive mode: 10x more efficient</a:t>
              </a:r>
              <a:endParaRPr lang="en-US" sz="1800" b="0" dirty="0">
                <a:sym typeface="Wingdings" panose="05000000000000000000" pitchFamily="2" charset="2"/>
              </a:endParaRPr>
            </a:p>
            <a:p>
              <a:pPr mar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dirty="0"/>
                <a:t/>
              </a:r>
              <a:br>
                <a:rPr lang="en-US" sz="1800" b="0" dirty="0"/>
              </a:br>
              <a:endParaRPr lang="en-US" sz="1800" b="0" kern="0" dirty="0" smtClean="0"/>
            </a:p>
          </p:txBody>
        </p:sp>
        <p:pic>
          <p:nvPicPr>
            <p:cNvPr id="32" name="Grafik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1809" y="1448817"/>
              <a:ext cx="4600335" cy="697301"/>
            </a:xfrm>
            <a:prstGeom prst="rect">
              <a:avLst/>
            </a:prstGeom>
          </p:spPr>
        </p:pic>
        <p:pic>
          <p:nvPicPr>
            <p:cNvPr id="33" name="Grafik 3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8600" y="4118659"/>
              <a:ext cx="4619436" cy="618259"/>
            </a:xfrm>
            <a:prstGeom prst="rect">
              <a:avLst/>
            </a:prstGeom>
          </p:spPr>
        </p:pic>
        <p:sp>
          <p:nvSpPr>
            <p:cNvPr id="34" name="Ellipse 33"/>
            <p:cNvSpPr/>
            <p:nvPr/>
          </p:nvSpPr>
          <p:spPr bwMode="auto">
            <a:xfrm>
              <a:off x="457200" y="1408716"/>
              <a:ext cx="609600" cy="585002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5" name="Ellipse 34"/>
            <p:cNvSpPr/>
            <p:nvPr/>
          </p:nvSpPr>
          <p:spPr bwMode="auto">
            <a:xfrm>
              <a:off x="3416987" y="4034749"/>
              <a:ext cx="609600" cy="585002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37" name="Gerade Verbindung mit Pfeil 36"/>
            <p:cNvCxnSpPr>
              <a:stCxn id="34" idx="5"/>
              <a:endCxn id="35" idx="1"/>
            </p:cNvCxnSpPr>
            <p:nvPr/>
          </p:nvCxnSpPr>
          <p:spPr bwMode="auto">
            <a:xfrm>
              <a:off x="977526" y="1908046"/>
              <a:ext cx="2528735" cy="221237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triangle"/>
            </a:ln>
            <a:effectLst/>
          </p:spPr>
        </p:cxnSp>
      </p:grpSp>
      <p:sp>
        <p:nvSpPr>
          <p:cNvPr id="40" name="Textfeld 39"/>
          <p:cNvSpPr txBox="1"/>
          <p:nvPr/>
        </p:nvSpPr>
        <p:spPr>
          <a:xfrm>
            <a:off x="241394" y="5996235"/>
            <a:ext cx="9031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Shift of IFFT </a:t>
            </a:r>
            <a:r>
              <a:rPr lang="en-US" sz="1600" b="1" dirty="0" smtClean="0"/>
              <a:t>from TX to RX converts </a:t>
            </a:r>
            <a:r>
              <a:rPr lang="en-US" sz="1600" b="1" dirty="0"/>
              <a:t>OFDM into </a:t>
            </a:r>
            <a:r>
              <a:rPr lang="en-US" sz="1600" b="1" dirty="0" smtClean="0"/>
              <a:t>OOK/FDE </a:t>
            </a:r>
            <a:r>
              <a:rPr lang="en-US" sz="1600" b="1" dirty="0"/>
              <a:t>(frequency-domain equalization</a:t>
            </a:r>
            <a:r>
              <a:rPr lang="en-US" sz="1600" b="1" dirty="0" smtClean="0"/>
              <a:t>) [27].</a:t>
            </a:r>
            <a:endParaRPr lang="en-US" sz="1600" b="1" kern="0" dirty="0"/>
          </a:p>
          <a:p>
            <a:endParaRPr lang="de-DE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1077054" y="3811945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dirty="0" smtClean="0"/>
              <a:t>OOK</a:t>
            </a:r>
            <a:endParaRPr lang="de-DE" sz="1800" b="1" dirty="0"/>
          </a:p>
        </p:txBody>
      </p:sp>
      <p:sp>
        <p:nvSpPr>
          <p:cNvPr id="30" name="Textfeld 29"/>
          <p:cNvSpPr txBox="1"/>
          <p:nvPr/>
        </p:nvSpPr>
        <p:spPr>
          <a:xfrm>
            <a:off x="2890566" y="3763283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dirty="0" smtClean="0"/>
              <a:t>OFDM</a:t>
            </a:r>
            <a:endParaRPr lang="de-DE" sz="1800" b="1" dirty="0"/>
          </a:p>
        </p:txBody>
      </p:sp>
    </p:spTree>
    <p:extLst>
      <p:ext uri="{BB962C8B-B14F-4D97-AF65-F5344CB8AC3E}">
        <p14:creationId xmlns:p14="http://schemas.microsoft.com/office/powerpoint/2010/main" val="155358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Outline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8229600" cy="4114800"/>
          </a:xfrm>
        </p:spPr>
        <p:txBody>
          <a:bodyPr/>
          <a:lstStyle/>
          <a:p>
            <a:r>
              <a:rPr lang="en-US" sz="2000" b="0" dirty="0" smtClean="0"/>
              <a:t>Introduction</a:t>
            </a:r>
          </a:p>
          <a:p>
            <a:pPr lvl="1"/>
            <a:r>
              <a:rPr lang="en-US" sz="1600" dirty="0"/>
              <a:t>S</a:t>
            </a:r>
            <a:r>
              <a:rPr lang="en-US" sz="1600" b="0" dirty="0" smtClean="0"/>
              <a:t>tatus of UHR</a:t>
            </a:r>
          </a:p>
          <a:p>
            <a:r>
              <a:rPr lang="en-US" sz="2000" b="0" dirty="0" smtClean="0"/>
              <a:t>Light Communication</a:t>
            </a:r>
          </a:p>
          <a:p>
            <a:pPr lvl="1"/>
            <a:r>
              <a:rPr lang="en-US" sz="1600" dirty="0" smtClean="0"/>
              <a:t>Use cases in future </a:t>
            </a:r>
            <a:r>
              <a:rPr lang="en-US" sz="1600" dirty="0" err="1" smtClean="0"/>
              <a:t>IoT</a:t>
            </a:r>
            <a:endParaRPr lang="en-US" sz="1600" b="0" dirty="0" smtClean="0"/>
          </a:p>
          <a:p>
            <a:r>
              <a:rPr lang="en-US" sz="2000" b="0" dirty="0" smtClean="0"/>
              <a:t>LC for UHR</a:t>
            </a:r>
          </a:p>
          <a:p>
            <a:pPr lvl="1"/>
            <a:r>
              <a:rPr lang="en-US" sz="1600" dirty="0" smtClean="0"/>
              <a:t>High </a:t>
            </a:r>
            <a:r>
              <a:rPr lang="en-US" sz="1600" dirty="0"/>
              <a:t>bandwidth</a:t>
            </a:r>
          </a:p>
          <a:p>
            <a:pPr lvl="1"/>
            <a:r>
              <a:rPr lang="en-US" sz="1600" dirty="0" smtClean="0"/>
              <a:t>Low power PHY</a:t>
            </a:r>
          </a:p>
          <a:p>
            <a:pPr lvl="1"/>
            <a:r>
              <a:rPr lang="en-US" sz="1600" dirty="0" smtClean="0"/>
              <a:t>Distributed </a:t>
            </a:r>
            <a:r>
              <a:rPr lang="en-US" sz="1600" dirty="0"/>
              <a:t>deployment</a:t>
            </a:r>
          </a:p>
          <a:p>
            <a:pPr lvl="1"/>
            <a:r>
              <a:rPr lang="en-US" sz="1600" dirty="0" smtClean="0"/>
              <a:t>Precise positioning</a:t>
            </a:r>
          </a:p>
          <a:p>
            <a:pPr lvl="1"/>
            <a:r>
              <a:rPr lang="en-US" sz="1600" b="0" dirty="0" smtClean="0"/>
              <a:t>Technology demos</a:t>
            </a:r>
          </a:p>
          <a:p>
            <a:r>
              <a:rPr lang="en-US" sz="2000" b="0" dirty="0" smtClean="0"/>
              <a:t>Summary</a:t>
            </a:r>
          </a:p>
          <a:p>
            <a:pPr lvl="1"/>
            <a:r>
              <a:rPr lang="en-US" sz="1600" b="0" dirty="0" smtClean="0"/>
              <a:t>Straw polls</a:t>
            </a:r>
            <a:endParaRPr lang="en-US" sz="1600" b="0" dirty="0"/>
          </a:p>
          <a:p>
            <a:endParaRPr lang="en-US" sz="2000" b="0" dirty="0"/>
          </a:p>
          <a:p>
            <a:endParaRPr lang="en-US" sz="2000" b="0" dirty="0"/>
          </a:p>
          <a:p>
            <a:endParaRPr lang="en-US" sz="2000" b="0" dirty="0"/>
          </a:p>
          <a:p>
            <a:endParaRPr lang="en-US" sz="2000" b="0" dirty="0"/>
          </a:p>
          <a:p>
            <a:pPr marL="0" indent="0">
              <a:buNone/>
            </a:pPr>
            <a:endParaRPr lang="en-US" sz="2000" b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0986" y="6475413"/>
            <a:ext cx="2302939" cy="184666"/>
          </a:xfrm>
        </p:spPr>
        <p:txBody>
          <a:bodyPr/>
          <a:lstStyle/>
          <a:p>
            <a:r>
              <a:rPr lang="en-US" dirty="0" smtClean="0"/>
              <a:t>Volker Jungnickel (</a:t>
            </a:r>
            <a:r>
              <a:rPr lang="en-US" dirty="0" err="1" smtClean="0"/>
              <a:t>Fraunhofer</a:t>
            </a:r>
            <a:r>
              <a:rPr lang="en-US" dirty="0" smtClean="0"/>
              <a:t> HHI)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C1789BC7-C074-42CC-ADF8-5107DF6BD1C1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January 2023</a:t>
            </a:r>
          </a:p>
        </p:txBody>
      </p:sp>
    </p:spTree>
    <p:extLst>
      <p:ext uri="{BB962C8B-B14F-4D97-AF65-F5344CB8AC3E}">
        <p14:creationId xmlns:p14="http://schemas.microsoft.com/office/powerpoint/2010/main" val="246503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ieren 14"/>
          <p:cNvGrpSpPr/>
          <p:nvPr/>
        </p:nvGrpSpPr>
        <p:grpSpPr>
          <a:xfrm>
            <a:off x="4344988" y="2193622"/>
            <a:ext cx="4799012" cy="3204000"/>
            <a:chOff x="4344988" y="2193622"/>
            <a:chExt cx="4799012" cy="3204000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/>
            <a:srcRect l="-861" t="552" r="21744" b="7857"/>
            <a:stretch/>
          </p:blipFill>
          <p:spPr>
            <a:xfrm>
              <a:off x="4344988" y="2193622"/>
              <a:ext cx="3672000" cy="3204000"/>
            </a:xfrm>
            <a:prstGeom prst="rect">
              <a:avLst/>
            </a:prstGeom>
          </p:spPr>
        </p:pic>
        <p:sp>
          <p:nvSpPr>
            <p:cNvPr id="14" name="Textfeld 13"/>
            <p:cNvSpPr txBox="1"/>
            <p:nvPr/>
          </p:nvSpPr>
          <p:spPr>
            <a:xfrm>
              <a:off x="8022424" y="2491263"/>
              <a:ext cx="112157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 smtClean="0"/>
                <a:t>CU</a:t>
              </a:r>
            </a:p>
            <a:p>
              <a:endParaRPr lang="de-DE" sz="1600" b="1" dirty="0"/>
            </a:p>
            <a:p>
              <a:endParaRPr lang="de-DE" sz="1600" b="1" dirty="0" smtClean="0"/>
            </a:p>
            <a:p>
              <a:r>
                <a:rPr lang="de-DE" sz="1600" b="1" dirty="0" err="1"/>
                <a:t>f</a:t>
              </a:r>
              <a:r>
                <a:rPr lang="de-DE" sz="1600" b="1" dirty="0" err="1" smtClean="0"/>
                <a:t>ronthaul</a:t>
              </a:r>
              <a:endParaRPr lang="de-DE" sz="1600" b="1" dirty="0" smtClean="0"/>
            </a:p>
            <a:p>
              <a:endParaRPr lang="de-DE" sz="1600" b="1" dirty="0"/>
            </a:p>
            <a:p>
              <a:endParaRPr lang="de-DE" sz="1600" b="1" dirty="0" smtClean="0"/>
            </a:p>
            <a:p>
              <a:r>
                <a:rPr lang="de-DE" sz="1600" b="1" dirty="0" smtClean="0"/>
                <a:t>RU</a:t>
              </a:r>
              <a:endParaRPr lang="de-DE" sz="1600" b="1" dirty="0"/>
            </a:p>
            <a:p>
              <a:endParaRPr lang="de-DE" sz="1600" b="1" dirty="0" smtClean="0"/>
            </a:p>
            <a:p>
              <a:r>
                <a:rPr lang="de-DE" sz="1600" b="1" dirty="0" smtClean="0"/>
                <a:t>MU</a:t>
              </a:r>
              <a:endParaRPr lang="de-DE" sz="1600" b="1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Distributed architecture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229600" cy="4114800"/>
          </a:xfrm>
        </p:spPr>
        <p:txBody>
          <a:bodyPr/>
          <a:lstStyle/>
          <a:p>
            <a:endParaRPr lang="en-US" sz="1800" b="0" dirty="0" smtClean="0"/>
          </a:p>
          <a:p>
            <a:endParaRPr lang="en-US" sz="1800" b="0" dirty="0"/>
          </a:p>
          <a:p>
            <a:endParaRPr lang="en-US" sz="1800" b="0" dirty="0"/>
          </a:p>
          <a:p>
            <a:endParaRPr lang="en-US" sz="1800" b="0" dirty="0"/>
          </a:p>
          <a:p>
            <a:endParaRPr lang="en-US" sz="1800" b="0" dirty="0"/>
          </a:p>
          <a:p>
            <a:endParaRPr lang="en-US" sz="1800" b="0" dirty="0"/>
          </a:p>
          <a:p>
            <a:pPr marL="0" indent="0">
              <a:buNone/>
            </a:pPr>
            <a:endParaRPr lang="en-US" sz="1800" b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0986" y="6475413"/>
            <a:ext cx="2302939" cy="184666"/>
          </a:xfrm>
        </p:spPr>
        <p:txBody>
          <a:bodyPr/>
          <a:lstStyle/>
          <a:p>
            <a:r>
              <a:rPr lang="en-US" dirty="0" smtClean="0"/>
              <a:t>Volker Jungnickel (</a:t>
            </a:r>
            <a:r>
              <a:rPr lang="en-US" dirty="0" err="1" smtClean="0"/>
              <a:t>Fraunhofer</a:t>
            </a:r>
            <a:r>
              <a:rPr lang="en-US" dirty="0" smtClean="0"/>
              <a:t> HHI)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C1789BC7-C074-42CC-ADF8-5107DF6BD1C1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January 2023</a:t>
            </a:r>
          </a:p>
        </p:txBody>
      </p:sp>
      <p:sp>
        <p:nvSpPr>
          <p:cNvPr id="12" name="Rechteck 11"/>
          <p:cNvSpPr/>
          <p:nvPr/>
        </p:nvSpPr>
        <p:spPr>
          <a:xfrm>
            <a:off x="533401" y="1869141"/>
            <a:ext cx="4114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2"/>
              </a:buClr>
            </a:pPr>
            <a:r>
              <a:rPr lang="en-IE" sz="1800" b="1" dirty="0" smtClean="0"/>
              <a:t>Centralized WLAN</a:t>
            </a:r>
            <a:endParaRPr lang="en-IE" sz="1800" b="1" dirty="0"/>
          </a:p>
          <a:p>
            <a:pPr marL="360363" lvl="1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1800" dirty="0" smtClean="0"/>
              <a:t>mobile </a:t>
            </a:r>
            <a:r>
              <a:rPr lang="en-IE" sz="1800" dirty="0"/>
              <a:t>units (</a:t>
            </a:r>
            <a:r>
              <a:rPr lang="en-IE" sz="1800" dirty="0" smtClean="0"/>
              <a:t>MU) </a:t>
            </a:r>
            <a:r>
              <a:rPr lang="en-IE" sz="1800" i="1" dirty="0" smtClean="0"/>
              <a:t>connected via</a:t>
            </a:r>
            <a:r>
              <a:rPr lang="en-IE" sz="1800" i="1" dirty="0"/>
              <a:t> </a:t>
            </a:r>
            <a:endParaRPr lang="en-IE" sz="1800" i="1" dirty="0" smtClean="0"/>
          </a:p>
          <a:p>
            <a:pPr marL="360363" lvl="1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1800" dirty="0" smtClean="0"/>
              <a:t>remote </a:t>
            </a:r>
            <a:r>
              <a:rPr lang="en-IE" sz="1800" dirty="0"/>
              <a:t>units (RUs) </a:t>
            </a:r>
            <a:r>
              <a:rPr lang="en-IE" sz="1800" i="1" dirty="0"/>
              <a:t>and</a:t>
            </a:r>
            <a:r>
              <a:rPr lang="en-IE" sz="1800" dirty="0" smtClean="0"/>
              <a:t> </a:t>
            </a:r>
          </a:p>
          <a:p>
            <a:pPr marL="360363" lvl="1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1800" dirty="0" err="1" smtClean="0"/>
              <a:t>fronthaul</a:t>
            </a:r>
            <a:r>
              <a:rPr lang="en-IE" sz="1800" dirty="0" smtClean="0"/>
              <a:t> </a:t>
            </a:r>
            <a:r>
              <a:rPr lang="en-IE" sz="1800" i="1" dirty="0"/>
              <a:t>to </a:t>
            </a:r>
          </a:p>
          <a:p>
            <a:pPr marL="360363" lvl="1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1800" dirty="0" smtClean="0"/>
              <a:t>central </a:t>
            </a:r>
            <a:r>
              <a:rPr lang="en-IE" sz="1800" dirty="0"/>
              <a:t>unit (CU)</a:t>
            </a:r>
          </a:p>
          <a:p>
            <a:pPr marL="90488" lvl="1">
              <a:buClr>
                <a:schemeClr val="tx2"/>
              </a:buClr>
            </a:pPr>
            <a:endParaRPr lang="en-IE" sz="1800" b="1" dirty="0" smtClean="0"/>
          </a:p>
          <a:p>
            <a:pPr marL="90488" lvl="1">
              <a:buClr>
                <a:schemeClr val="tx2"/>
              </a:buClr>
            </a:pPr>
            <a:r>
              <a:rPr lang="en-IE" sz="1800" b="1" dirty="0" smtClean="0"/>
              <a:t>CU functionality is inside AP</a:t>
            </a:r>
          </a:p>
          <a:p>
            <a:pPr marL="360363" lvl="1" indent="-269875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1800" dirty="0" smtClean="0"/>
              <a:t>lower protocol functions shifted to RU</a:t>
            </a:r>
          </a:p>
          <a:p>
            <a:pPr marL="833438" lvl="2" indent="-285750">
              <a:buClr>
                <a:schemeClr val="tx2"/>
              </a:buClr>
              <a:buFont typeface="Symbol" panose="05050102010706020507" pitchFamily="18" charset="2"/>
              <a:buChar char="-"/>
            </a:pPr>
            <a:r>
              <a:rPr lang="en-IE" sz="1800" dirty="0"/>
              <a:t>functional split inside PHY/MAC</a:t>
            </a:r>
          </a:p>
          <a:p>
            <a:pPr marL="833438" lvl="2" indent="-285750">
              <a:buClr>
                <a:schemeClr val="tx2"/>
              </a:buClr>
              <a:buFont typeface="Symbol" panose="05050102010706020507" pitchFamily="18" charset="2"/>
              <a:buChar char="-"/>
            </a:pPr>
            <a:r>
              <a:rPr lang="en-IE" sz="1800" dirty="0"/>
              <a:t>needs open interface</a:t>
            </a:r>
          </a:p>
          <a:p>
            <a:pPr marL="360363" lvl="1" indent="-269875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1800" dirty="0" err="1" smtClean="0"/>
              <a:t>fronthaul</a:t>
            </a:r>
            <a:r>
              <a:rPr lang="en-IE" sz="1800" dirty="0" smtClean="0"/>
              <a:t> transport </a:t>
            </a:r>
            <a:r>
              <a:rPr lang="en-IE" sz="1800" dirty="0" err="1" smtClean="0"/>
              <a:t>vianalog</a:t>
            </a:r>
            <a:r>
              <a:rPr lang="en-IE" sz="1800" dirty="0" smtClean="0"/>
              <a:t> vs. Ethernet </a:t>
            </a:r>
          </a:p>
          <a:p>
            <a:pPr marL="360363" lvl="1" indent="-269875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1800" dirty="0" smtClean="0"/>
              <a:t>Needs tight time synchronization (e.g. 802.1AS)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5334000" y="5762482"/>
            <a:ext cx="26741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Figure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IEEE P802.15.13_D10 [30]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095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635" y="1645959"/>
            <a:ext cx="3748565" cy="281142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4976455"/>
            <a:ext cx="5364480" cy="142434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019" y="3760016"/>
            <a:ext cx="3559167" cy="14215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Status of LC in 802.11 [31]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1600200"/>
            <a:ext cx="4419601" cy="4114800"/>
          </a:xfrm>
        </p:spPr>
        <p:txBody>
          <a:bodyPr/>
          <a:lstStyle/>
          <a:p>
            <a:r>
              <a:rPr lang="en-US" sz="1800" dirty="0" err="1" smtClean="0"/>
              <a:t>TGbb</a:t>
            </a:r>
            <a:r>
              <a:rPr lang="en-US" sz="1800" dirty="0" smtClean="0"/>
              <a:t> D5.0 in 1</a:t>
            </a:r>
            <a:r>
              <a:rPr lang="en-US" sz="1800" baseline="30000" dirty="0" smtClean="0"/>
              <a:t>st</a:t>
            </a:r>
            <a:r>
              <a:rPr lang="en-US" sz="1800" dirty="0" smtClean="0"/>
              <a:t> SA ballot </a:t>
            </a:r>
            <a:r>
              <a:rPr lang="en-US" sz="1800" dirty="0" err="1" smtClean="0"/>
              <a:t>recirc</a:t>
            </a:r>
            <a:endParaRPr lang="en-US" sz="1800" dirty="0" smtClean="0"/>
          </a:p>
          <a:p>
            <a:r>
              <a:rPr lang="en-US" sz="1800" dirty="0" smtClean="0"/>
              <a:t>defines usage of 800-1000 nm band</a:t>
            </a:r>
          </a:p>
          <a:p>
            <a:pPr lvl="1"/>
            <a:r>
              <a:rPr lang="en-US" sz="1400" b="0" dirty="0" smtClean="0"/>
              <a:t>transparent to 802.11 PHY and MAC [32]</a:t>
            </a:r>
          </a:p>
          <a:p>
            <a:pPr lvl="1"/>
            <a:r>
              <a:rPr lang="en-US" sz="1400" dirty="0"/>
              <a:t>up/down-conversion, direct </a:t>
            </a:r>
            <a:r>
              <a:rPr lang="en-US" sz="1400" dirty="0" smtClean="0"/>
              <a:t>conversion [33, 34]</a:t>
            </a:r>
          </a:p>
          <a:p>
            <a:pPr lvl="1"/>
            <a:r>
              <a:rPr lang="en-US" sz="1400" dirty="0"/>
              <a:t>channel mapping from 5 and 6 GHz to </a:t>
            </a:r>
            <a:r>
              <a:rPr lang="en-US" sz="1400" dirty="0" smtClean="0"/>
              <a:t>LC [35]</a:t>
            </a:r>
            <a:endParaRPr lang="en-US" sz="1400" dirty="0"/>
          </a:p>
          <a:p>
            <a:pPr lvl="1"/>
            <a:r>
              <a:rPr lang="en-US" sz="1400" dirty="0" smtClean="0"/>
              <a:t>multiple TX and multiple RX chains [36, 37]</a:t>
            </a:r>
          </a:p>
          <a:p>
            <a:pPr lvl="1"/>
            <a:r>
              <a:rPr lang="en-US" sz="1400" dirty="0" smtClean="0"/>
              <a:t>LC repetition for hidden terminal problem [38]</a:t>
            </a:r>
          </a:p>
          <a:p>
            <a:r>
              <a:rPr lang="en-US" sz="1800" dirty="0"/>
              <a:t>o</a:t>
            </a:r>
            <a:r>
              <a:rPr lang="en-US" sz="1800" dirty="0" smtClean="0"/>
              <a:t>nly 5 lines of MAC text</a:t>
            </a:r>
            <a:endParaRPr lang="en-US" sz="1800" dirty="0"/>
          </a:p>
          <a:p>
            <a:pPr lvl="1"/>
            <a:endParaRPr lang="en-US" sz="1400" dirty="0" smtClean="0"/>
          </a:p>
          <a:p>
            <a:pPr lvl="1"/>
            <a:endParaRPr lang="en-US" sz="1800" b="0" dirty="0" smtClean="0"/>
          </a:p>
          <a:p>
            <a:endParaRPr lang="en-US" sz="1800" b="0" dirty="0" smtClean="0"/>
          </a:p>
          <a:p>
            <a:endParaRPr lang="en-US" sz="1800" b="0" dirty="0"/>
          </a:p>
          <a:p>
            <a:endParaRPr lang="en-US" sz="1800" b="0" dirty="0"/>
          </a:p>
          <a:p>
            <a:endParaRPr lang="en-US" sz="1800" b="0" dirty="0"/>
          </a:p>
          <a:p>
            <a:endParaRPr lang="en-US" sz="1800" b="0" dirty="0"/>
          </a:p>
          <a:p>
            <a:endParaRPr lang="en-US" sz="1800" b="0" dirty="0"/>
          </a:p>
          <a:p>
            <a:pPr marL="0" indent="0">
              <a:buNone/>
            </a:pPr>
            <a:endParaRPr lang="en-US" sz="1800" b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0986" y="6475413"/>
            <a:ext cx="2302939" cy="184666"/>
          </a:xfrm>
        </p:spPr>
        <p:txBody>
          <a:bodyPr/>
          <a:lstStyle/>
          <a:p>
            <a:r>
              <a:rPr lang="en-US" dirty="0" smtClean="0"/>
              <a:t>Volker Jungnickel (</a:t>
            </a:r>
            <a:r>
              <a:rPr lang="en-US" dirty="0" err="1" smtClean="0"/>
              <a:t>Fraunhofer</a:t>
            </a:r>
            <a:r>
              <a:rPr lang="en-US" dirty="0" smtClean="0"/>
              <a:t> HHI)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C1789BC7-C074-42CC-ADF8-5107DF6BD1C1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January 2023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7880" y="4525554"/>
            <a:ext cx="3145631" cy="164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82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Status of LC in 802.11 (2)</a:t>
            </a:r>
            <a:endParaRPr lang="en-US" sz="2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0986" y="6475413"/>
            <a:ext cx="2302939" cy="184666"/>
          </a:xfrm>
        </p:spPr>
        <p:txBody>
          <a:bodyPr/>
          <a:lstStyle/>
          <a:p>
            <a:r>
              <a:rPr lang="en-US" dirty="0" smtClean="0"/>
              <a:t>Volker Jungnickel (</a:t>
            </a:r>
            <a:r>
              <a:rPr lang="en-US" dirty="0" err="1" smtClean="0"/>
              <a:t>Fraunhofer</a:t>
            </a:r>
            <a:r>
              <a:rPr lang="en-US" dirty="0" smtClean="0"/>
              <a:t> HHI)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C1789BC7-C074-42CC-ADF8-5107DF6BD1C1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January 2023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731549" y="1600200"/>
            <a:ext cx="7859900" cy="3962400"/>
            <a:chOff x="750700" y="1524000"/>
            <a:chExt cx="8082685" cy="4178461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19065" y="1524000"/>
              <a:ext cx="4214320" cy="2018342"/>
            </a:xfrm>
            <a:prstGeom prst="rect">
              <a:avLst/>
            </a:prstGeom>
          </p:spPr>
        </p:pic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6158" y="3657600"/>
              <a:ext cx="3242817" cy="2044861"/>
            </a:xfrm>
            <a:prstGeom prst="rect">
              <a:avLst/>
            </a:prstGeom>
          </p:spPr>
        </p:pic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2000" y="3792261"/>
              <a:ext cx="4038600" cy="1867707"/>
            </a:xfrm>
            <a:prstGeom prst="rect">
              <a:avLst/>
            </a:prstGeom>
          </p:spPr>
        </p:pic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0700" y="1524000"/>
              <a:ext cx="3633735" cy="2188632"/>
            </a:xfrm>
            <a:prstGeom prst="rect">
              <a:avLst/>
            </a:prstGeom>
          </p:spPr>
        </p:pic>
      </p:grpSp>
      <p:sp>
        <p:nvSpPr>
          <p:cNvPr id="17" name="Textfeld 16"/>
          <p:cNvSpPr txBox="1"/>
          <p:nvPr/>
        </p:nvSpPr>
        <p:spPr>
          <a:xfrm>
            <a:off x="759024" y="5600581"/>
            <a:ext cx="605396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dirty="0" smtClean="0"/>
              <a:t>802.11bb </a:t>
            </a:r>
            <a:r>
              <a:rPr lang="de-DE" sz="1800" b="1" dirty="0" err="1" smtClean="0"/>
              <a:t>is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currently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very</a:t>
            </a:r>
            <a:r>
              <a:rPr lang="de-DE" sz="1800" b="1" dirty="0" smtClean="0"/>
              <a:t> limited </a:t>
            </a:r>
            <a:r>
              <a:rPr lang="de-DE" sz="1800" b="1" dirty="0" err="1" smtClean="0"/>
              <a:t>to</a:t>
            </a:r>
            <a:r>
              <a:rPr lang="de-DE" sz="1800" b="1" dirty="0" smtClean="0"/>
              <a:t> LC medium </a:t>
            </a:r>
            <a:r>
              <a:rPr lang="de-DE" sz="1800" b="1" dirty="0" err="1" smtClean="0"/>
              <a:t>adaptation</a:t>
            </a:r>
            <a:endParaRPr lang="de-DE" sz="18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802.11bb </a:t>
            </a:r>
            <a:r>
              <a:rPr lang="de-DE" sz="1400" dirty="0" err="1" smtClean="0"/>
              <a:t>reuses</a:t>
            </a:r>
            <a:r>
              <a:rPr lang="de-DE" sz="1400" dirty="0" smtClean="0"/>
              <a:t> </a:t>
            </a:r>
            <a:r>
              <a:rPr lang="de-DE" sz="1400" dirty="0" err="1" smtClean="0"/>
              <a:t>whole</a:t>
            </a:r>
            <a:r>
              <a:rPr lang="de-DE" sz="1400" dirty="0" smtClean="0"/>
              <a:t> 802.11 PHY and MAC</a:t>
            </a:r>
          </a:p>
          <a:p>
            <a:pPr marL="719138" lvl="1" indent="-269875">
              <a:buFont typeface="Arial" panose="020B0604020202020204" pitchFamily="34" charset="0"/>
              <a:buChar char="•"/>
            </a:pPr>
            <a:r>
              <a:rPr lang="de-DE" sz="1400" dirty="0" err="1" smtClean="0"/>
              <a:t>distributed</a:t>
            </a:r>
            <a:r>
              <a:rPr lang="de-DE" sz="1400" dirty="0" smtClean="0"/>
              <a:t> LC </a:t>
            </a:r>
            <a:r>
              <a:rPr lang="de-DE" sz="1400" dirty="0" err="1" smtClean="0"/>
              <a:t>architecture</a:t>
            </a:r>
            <a:r>
              <a:rPr lang="de-DE" sz="1400" dirty="0" smtClean="0"/>
              <a:t> </a:t>
            </a:r>
            <a:r>
              <a:rPr lang="de-DE" sz="1400" dirty="0" err="1" smtClean="0"/>
              <a:t>needs</a:t>
            </a:r>
            <a:r>
              <a:rPr lang="de-DE" sz="1400" dirty="0" smtClean="0"/>
              <a:t> </a:t>
            </a:r>
            <a:r>
              <a:rPr lang="de-DE" sz="1400" dirty="0" err="1" smtClean="0"/>
              <a:t>major</a:t>
            </a:r>
            <a:r>
              <a:rPr lang="de-DE" sz="1400" dirty="0" smtClean="0"/>
              <a:t> </a:t>
            </a:r>
            <a:r>
              <a:rPr lang="de-DE" sz="1400" dirty="0" err="1" smtClean="0"/>
              <a:t>changes</a:t>
            </a:r>
            <a:r>
              <a:rPr lang="de-DE" sz="1400" dirty="0" smtClean="0"/>
              <a:t> in 802.11 MAC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66711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Distributed MIMO in IEEE P802.15.13_D10 [39]</a:t>
            </a:r>
            <a:endParaRPr lang="en-US" sz="2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0986" y="6475413"/>
            <a:ext cx="2302939" cy="184666"/>
          </a:xfrm>
        </p:spPr>
        <p:txBody>
          <a:bodyPr/>
          <a:lstStyle/>
          <a:p>
            <a:r>
              <a:rPr lang="en-US" dirty="0" smtClean="0"/>
              <a:t>Volker Jungnickel (</a:t>
            </a:r>
            <a:r>
              <a:rPr lang="en-US" dirty="0" err="1" smtClean="0"/>
              <a:t>Fraunhofer</a:t>
            </a:r>
            <a:r>
              <a:rPr lang="en-US" dirty="0" smtClean="0"/>
              <a:t> HHI)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C1789BC7-C074-42CC-ADF8-5107DF6BD1C1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January 2023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3141" y="2169566"/>
            <a:ext cx="4209676" cy="73335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5212" y="2971800"/>
            <a:ext cx="4159515" cy="2667000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381000" y="1524000"/>
            <a:ext cx="472440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2"/>
              </a:buClr>
            </a:pPr>
            <a:r>
              <a:rPr lang="en-IE" sz="1800" b="1" dirty="0" smtClean="0"/>
              <a:t>Deterministic MAC</a:t>
            </a:r>
          </a:p>
          <a:p>
            <a:pPr marL="358775" lvl="1" indent="-269875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1600" dirty="0" smtClean="0"/>
              <a:t>fixed slot size</a:t>
            </a:r>
          </a:p>
          <a:p>
            <a:pPr marL="358775" lvl="1" indent="-269875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1600" dirty="0" smtClean="0"/>
              <a:t>beacon with variable delay (delay info in header)</a:t>
            </a:r>
          </a:p>
          <a:p>
            <a:pPr marL="358775" lvl="1" indent="-269875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1600" dirty="0" smtClean="0"/>
              <a:t>contention-based access period (CAP)</a:t>
            </a:r>
          </a:p>
          <a:p>
            <a:pPr marL="358775" lvl="1" indent="-269875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1600" dirty="0" smtClean="0"/>
              <a:t>contention-free access period (CFP)</a:t>
            </a:r>
          </a:p>
          <a:p>
            <a:pPr>
              <a:buClr>
                <a:schemeClr val="tx2"/>
              </a:buClr>
            </a:pPr>
            <a:endParaRPr lang="en-IE" sz="1800" b="1" dirty="0" smtClean="0"/>
          </a:p>
          <a:p>
            <a:pPr>
              <a:buClr>
                <a:schemeClr val="tx2"/>
              </a:buClr>
            </a:pPr>
            <a:r>
              <a:rPr lang="en-IE" sz="1800" b="1" dirty="0" smtClean="0"/>
              <a:t>Periodic channel estimation</a:t>
            </a:r>
            <a:endParaRPr lang="en-IE" sz="1800" b="1" dirty="0"/>
          </a:p>
          <a:p>
            <a:pPr marL="360363" lvl="1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1600" dirty="0" smtClean="0"/>
              <a:t>member estimates channel to nearby OFEs</a:t>
            </a:r>
          </a:p>
          <a:p>
            <a:pPr marL="360363" lvl="1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1600" dirty="0" smtClean="0"/>
              <a:t>members provide compressed channel feedback</a:t>
            </a:r>
          </a:p>
          <a:p>
            <a:pPr marL="817563" lvl="2" indent="-285750">
              <a:buClr>
                <a:schemeClr val="tx2"/>
              </a:buClr>
              <a:buFont typeface="Symbol" panose="05050102010706020507" pitchFamily="18" charset="2"/>
              <a:buChar char="-"/>
            </a:pPr>
            <a:r>
              <a:rPr lang="en-IE" sz="1400" dirty="0" smtClean="0"/>
              <a:t>power and delay of LOS path</a:t>
            </a:r>
          </a:p>
          <a:p>
            <a:pPr marL="360363" lvl="1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1600" dirty="0" smtClean="0"/>
              <a:t>central coordinator knows relevant subset of OFEs</a:t>
            </a:r>
          </a:p>
          <a:p>
            <a:pPr marL="817563" lvl="2" indent="-285750">
              <a:buClr>
                <a:schemeClr val="tx2"/>
              </a:buClr>
              <a:buFont typeface="Symbol" panose="05050102010706020507" pitchFamily="18" charset="2"/>
              <a:buChar char="-"/>
            </a:pPr>
            <a:r>
              <a:rPr lang="en-IE" sz="1400" dirty="0" smtClean="0"/>
              <a:t>schedules TXOPs </a:t>
            </a:r>
            <a:r>
              <a:rPr lang="en-IE" sz="1600" dirty="0" smtClean="0"/>
              <a:t>in space/time, accordingly</a:t>
            </a:r>
          </a:p>
          <a:p>
            <a:pPr marL="0" lvl="1">
              <a:buClr>
                <a:schemeClr val="tx2"/>
              </a:buClr>
            </a:pPr>
            <a:endParaRPr lang="en-IE" sz="1800" b="1" dirty="0" smtClean="0"/>
          </a:p>
          <a:p>
            <a:pPr marL="0" lvl="1">
              <a:buClr>
                <a:schemeClr val="tx2"/>
              </a:buClr>
            </a:pPr>
            <a:r>
              <a:rPr lang="en-IE" sz="1800" b="1" dirty="0" smtClean="0"/>
              <a:t>Status of P802.15.13</a:t>
            </a:r>
          </a:p>
          <a:p>
            <a:pPr marL="285750" lvl="1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1600" dirty="0" smtClean="0"/>
              <a:t>SA ballot finished in November 2022</a:t>
            </a:r>
          </a:p>
          <a:p>
            <a:pPr marL="742950" lvl="2" indent="-285750">
              <a:buClr>
                <a:schemeClr val="tx2"/>
              </a:buClr>
              <a:buFont typeface="Symbol" panose="05050102010706020507" pitchFamily="18" charset="2"/>
              <a:buChar char="-"/>
            </a:pPr>
            <a:r>
              <a:rPr lang="en-IE" sz="1400" dirty="0" smtClean="0"/>
              <a:t>D10 is on </a:t>
            </a:r>
            <a:r>
              <a:rPr lang="en-IE" sz="1400" dirty="0" err="1" smtClean="0"/>
              <a:t>RevCom</a:t>
            </a:r>
            <a:r>
              <a:rPr lang="en-IE" sz="1400" dirty="0" smtClean="0"/>
              <a:t> Agenda in January</a:t>
            </a:r>
          </a:p>
          <a:p>
            <a:pPr marL="285750" lvl="1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1600" dirty="0" smtClean="0"/>
              <a:t>TSN suitability is discussed btw. 802.1/802.15</a:t>
            </a:r>
          </a:p>
          <a:p>
            <a:pPr marL="742950" lvl="2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1600" dirty="0" smtClean="0"/>
              <a:t>overview presentation in 15-23/00xxry</a:t>
            </a:r>
            <a:endParaRPr lang="en-IE" sz="1600" dirty="0"/>
          </a:p>
        </p:txBody>
      </p:sp>
    </p:spTree>
    <p:extLst>
      <p:ext uri="{BB962C8B-B14F-4D97-AF65-F5344CB8AC3E}">
        <p14:creationId xmlns:p14="http://schemas.microsoft.com/office/powerpoint/2010/main" val="403396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References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229600" cy="4114800"/>
          </a:xfrm>
        </p:spPr>
        <p:txBody>
          <a:bodyPr/>
          <a:lstStyle/>
          <a:p>
            <a:endParaRPr lang="en-US" sz="1800" b="0" dirty="0" smtClean="0"/>
          </a:p>
          <a:p>
            <a:endParaRPr lang="en-US" sz="1800" b="0" dirty="0"/>
          </a:p>
          <a:p>
            <a:endParaRPr lang="en-US" sz="1800" b="0" dirty="0"/>
          </a:p>
          <a:p>
            <a:endParaRPr lang="en-US" sz="1800" b="0" dirty="0"/>
          </a:p>
          <a:p>
            <a:endParaRPr lang="en-US" sz="1800" b="0" dirty="0"/>
          </a:p>
          <a:p>
            <a:endParaRPr lang="en-US" sz="1800" b="0" dirty="0"/>
          </a:p>
          <a:p>
            <a:pPr marL="0" indent="0">
              <a:buNone/>
            </a:pPr>
            <a:endParaRPr lang="en-US" sz="1800" b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0986" y="6475413"/>
            <a:ext cx="2302939" cy="184666"/>
          </a:xfrm>
        </p:spPr>
        <p:txBody>
          <a:bodyPr/>
          <a:lstStyle/>
          <a:p>
            <a:r>
              <a:rPr lang="en-US" dirty="0" smtClean="0"/>
              <a:t>Volker Jungnickel (</a:t>
            </a:r>
            <a:r>
              <a:rPr lang="en-US" dirty="0" err="1" smtClean="0"/>
              <a:t>Fraunhofer</a:t>
            </a:r>
            <a:r>
              <a:rPr lang="en-US" dirty="0" smtClean="0"/>
              <a:t> HHI)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C1789BC7-C074-42CC-ADF8-5107DF6BD1C1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January 2023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85800" y="16764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085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4287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228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6860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1432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600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58775" indent="-358775">
              <a:buNone/>
            </a:pPr>
            <a:r>
              <a:rPr lang="en-US" sz="1200" b="0" dirty="0"/>
              <a:t>[1]	</a:t>
            </a:r>
            <a:r>
              <a:rPr lang="en-US" sz="1200" b="0" dirty="0" err="1"/>
              <a:t>Chunyu</a:t>
            </a:r>
            <a:r>
              <a:rPr lang="en-US" sz="1200" b="0" dirty="0"/>
              <a:t> Hu, “802.11bx: Enabling </a:t>
            </a:r>
            <a:r>
              <a:rPr lang="en-US" sz="1200" b="0" dirty="0" err="1"/>
              <a:t>Metaverse</a:t>
            </a:r>
            <a:r>
              <a:rPr lang="en-US" sz="1200" b="0" dirty="0"/>
              <a:t> -- </a:t>
            </a:r>
            <a:r>
              <a:rPr lang="en-US" sz="1200" b="0" dirty="0" err="1"/>
              <a:t>Metaverse</a:t>
            </a:r>
            <a:r>
              <a:rPr lang="en-US" sz="1200" b="0" dirty="0"/>
              <a:t>, AR/VR, and Wearables,” IEEE </a:t>
            </a:r>
            <a:r>
              <a:rPr lang="en-US" sz="1200" b="0" dirty="0" smtClean="0"/>
              <a:t>802.11-22/0779r0</a:t>
            </a:r>
            <a:endParaRPr lang="de-DE" sz="1200" b="0" dirty="0"/>
          </a:p>
          <a:p>
            <a:pPr marL="358775" indent="-358775">
              <a:buNone/>
            </a:pPr>
            <a:r>
              <a:rPr lang="en-US" sz="1200" b="0" dirty="0"/>
              <a:t>[2]	Ross Jian Yu et al., “Cloud VR Use Case and Requirements,” IEEE 802.11-22/0952r0</a:t>
            </a:r>
            <a:endParaRPr lang="de-DE" sz="1200" b="0" dirty="0"/>
          </a:p>
          <a:p>
            <a:pPr marL="358775" indent="-358775">
              <a:buNone/>
            </a:pPr>
            <a:r>
              <a:rPr lang="en-GB" sz="1200" b="0" dirty="0"/>
              <a:t>[3]	L. </a:t>
            </a:r>
            <a:r>
              <a:rPr lang="en-GB" sz="1200" b="0" dirty="0" err="1"/>
              <a:t>Cariou</a:t>
            </a:r>
            <a:r>
              <a:rPr lang="en-GB" sz="1200" b="0" dirty="0"/>
              <a:t> et al., “Next 802.11 generation after 11be,” IEEE 802.11-22/0046r1</a:t>
            </a:r>
            <a:endParaRPr lang="de-DE" sz="1200" b="0" dirty="0"/>
          </a:p>
          <a:p>
            <a:pPr marL="358775" indent="-358775">
              <a:buNone/>
            </a:pPr>
            <a:r>
              <a:rPr lang="en-GB" sz="1200" b="0" dirty="0"/>
              <a:t>[4]	Brian Hart et al., </a:t>
            </a:r>
            <a:r>
              <a:rPr lang="en-US" sz="1200" b="0" dirty="0"/>
              <a:t>“A perspective on proposed Ultra-High Reliability (UHR) features for enterprise use cases,” IEEE </a:t>
            </a:r>
            <a:r>
              <a:rPr lang="en-US" sz="1200" b="0" dirty="0" smtClean="0"/>
              <a:t>802.11-22/1280r1</a:t>
            </a:r>
            <a:endParaRPr lang="de-DE" sz="1200" b="0" dirty="0"/>
          </a:p>
          <a:p>
            <a:pPr marL="358775" indent="-358775">
              <a:buNone/>
            </a:pPr>
            <a:r>
              <a:rPr lang="en-US" sz="1200" b="0" dirty="0"/>
              <a:t>[5]	Akira </a:t>
            </a:r>
            <a:r>
              <a:rPr lang="en-US" sz="1200" b="0" dirty="0" err="1"/>
              <a:t>Kishida</a:t>
            </a:r>
            <a:r>
              <a:rPr lang="en-US" sz="1200" b="0" dirty="0"/>
              <a:t> </a:t>
            </a:r>
            <a:r>
              <a:rPr lang="en-GB" sz="1200" b="0" dirty="0"/>
              <a:t>et al., </a:t>
            </a:r>
            <a:r>
              <a:rPr lang="en-US" sz="1200" b="0" dirty="0"/>
              <a:t>“Use Cases for Wi-Fi Business Solutions in UHR,” IEEE 802.11-22/1493r1</a:t>
            </a:r>
            <a:endParaRPr lang="de-DE" sz="1200" b="0" dirty="0"/>
          </a:p>
          <a:p>
            <a:pPr marL="358775" indent="-358775">
              <a:buNone/>
            </a:pPr>
            <a:r>
              <a:rPr lang="en-US" sz="1200" b="0" dirty="0"/>
              <a:t>[6]	James Yee </a:t>
            </a:r>
            <a:r>
              <a:rPr lang="en-GB" sz="1200" b="0" dirty="0"/>
              <a:t>et al., </a:t>
            </a:r>
            <a:r>
              <a:rPr lang="en-US" sz="1200" b="0" dirty="0"/>
              <a:t>“Multi AP Coordination and Residential Wi-Fi,” IEEE 802.11-22/1512r0</a:t>
            </a:r>
            <a:endParaRPr lang="de-DE" sz="1200" b="0" dirty="0"/>
          </a:p>
          <a:p>
            <a:pPr marL="358775" indent="-358775">
              <a:buNone/>
            </a:pPr>
            <a:r>
              <a:rPr lang="en-US" sz="1200" b="0" dirty="0"/>
              <a:t>[7]	</a:t>
            </a:r>
            <a:r>
              <a:rPr lang="en-US" sz="1200" b="0" dirty="0" smtClean="0"/>
              <a:t>Amelia </a:t>
            </a:r>
            <a:r>
              <a:rPr lang="en-US" sz="1200" b="0" dirty="0" err="1"/>
              <a:t>Andersdotter</a:t>
            </a:r>
            <a:r>
              <a:rPr lang="en-US" sz="1200" b="0" dirty="0"/>
              <a:t> </a:t>
            </a:r>
            <a:r>
              <a:rPr lang="en-GB" sz="1200" b="0" dirty="0"/>
              <a:t>et al., </a:t>
            </a:r>
            <a:r>
              <a:rPr lang="en-US" sz="1200" b="0" dirty="0"/>
              <a:t>“Ultra-High Reliability (UHR) requirements for home-networking use 	cases,” IEEE </a:t>
            </a:r>
            <a:r>
              <a:rPr lang="en-US" sz="1200" b="0" dirty="0" smtClean="0"/>
              <a:t>802.11- 22/1790r0</a:t>
            </a:r>
            <a:endParaRPr lang="de-DE" sz="1200" b="0" dirty="0"/>
          </a:p>
          <a:p>
            <a:pPr marL="358775" indent="-358775">
              <a:buNone/>
            </a:pPr>
            <a:r>
              <a:rPr lang="en-US" sz="1200" b="0" dirty="0"/>
              <a:t>[8]	</a:t>
            </a:r>
            <a:r>
              <a:rPr lang="en-US" sz="1200" b="0" dirty="0" err="1" smtClean="0"/>
              <a:t>Xiaofei</a:t>
            </a:r>
            <a:r>
              <a:rPr lang="en-US" sz="1200" b="0" dirty="0" smtClean="0"/>
              <a:t> </a:t>
            </a:r>
            <a:r>
              <a:rPr lang="en-US" sz="1200" b="0" dirty="0"/>
              <a:t>Wang et al, “Thoughts on Next-Gen WLAN”, IEEE 802.11-22/0694r0</a:t>
            </a:r>
            <a:endParaRPr lang="de-DE" sz="1200" b="0" dirty="0"/>
          </a:p>
          <a:p>
            <a:pPr marL="358775" indent="-358775">
              <a:buNone/>
            </a:pPr>
            <a:r>
              <a:rPr lang="en-US" sz="1200" b="0" dirty="0"/>
              <a:t>[9]	</a:t>
            </a:r>
            <a:r>
              <a:rPr lang="en-US" sz="1200" b="0" dirty="0" smtClean="0"/>
              <a:t>Ming </a:t>
            </a:r>
            <a:r>
              <a:rPr lang="en-US" sz="1200" b="0" dirty="0" err="1"/>
              <a:t>Gan</a:t>
            </a:r>
            <a:r>
              <a:rPr lang="en-US" sz="1200" b="0" dirty="0"/>
              <a:t> et al., “Look ahead to next generation”, IEEE 802.11-22/0030r1</a:t>
            </a:r>
            <a:endParaRPr lang="de-DE" sz="1200" b="0" dirty="0"/>
          </a:p>
          <a:p>
            <a:pPr marL="358775" indent="-358775" defTabSz="266700">
              <a:buNone/>
            </a:pPr>
            <a:r>
              <a:rPr lang="en-US" sz="1200" b="0" dirty="0"/>
              <a:t>[10</a:t>
            </a:r>
            <a:r>
              <a:rPr lang="en-US" sz="1200" b="0" dirty="0" smtClean="0"/>
              <a:t>] 	Akira </a:t>
            </a:r>
            <a:r>
              <a:rPr lang="en-US" sz="1200" b="0" dirty="0" err="1"/>
              <a:t>Kishida</a:t>
            </a:r>
            <a:r>
              <a:rPr lang="en-US" sz="1200" b="0" dirty="0"/>
              <a:t> et al., “Considerations on UHR PAR”, IEEE 802.11-22/1919r2</a:t>
            </a:r>
            <a:endParaRPr lang="de-DE" sz="1200" b="0" dirty="0"/>
          </a:p>
          <a:p>
            <a:pPr marL="358775" indent="-358775">
              <a:buNone/>
            </a:pPr>
            <a:r>
              <a:rPr lang="en-US" sz="1200" b="0" dirty="0"/>
              <a:t>[11</a:t>
            </a:r>
            <a:r>
              <a:rPr lang="en-US" sz="1200" b="0" dirty="0" smtClean="0"/>
              <a:t>] 	Laurent </a:t>
            </a:r>
            <a:r>
              <a:rPr lang="en-US" sz="1200" b="0" dirty="0" err="1"/>
              <a:t>Cariou</a:t>
            </a:r>
            <a:r>
              <a:rPr lang="en-US" sz="1200" b="0" dirty="0"/>
              <a:t> et al., “802.11 Gen8 Study Group”, IEEE 802.11-22/0729r1</a:t>
            </a:r>
            <a:endParaRPr lang="de-DE" sz="1200" b="0" dirty="0"/>
          </a:p>
          <a:p>
            <a:pPr marL="358775" indent="-358775">
              <a:buNone/>
            </a:pPr>
            <a:r>
              <a:rPr lang="de-DE" sz="1200" b="0" dirty="0"/>
              <a:t>[12</a:t>
            </a:r>
            <a:r>
              <a:rPr lang="de-DE" sz="1200" b="0" dirty="0" smtClean="0"/>
              <a:t>] 	Rolf </a:t>
            </a:r>
            <a:r>
              <a:rPr lang="de-DE" sz="1200" b="0" dirty="0"/>
              <a:t>de </a:t>
            </a:r>
            <a:r>
              <a:rPr lang="de-DE" sz="1200" b="0" dirty="0" err="1"/>
              <a:t>Vegt</a:t>
            </a:r>
            <a:r>
              <a:rPr lang="de-DE" sz="1200" b="0" dirty="0"/>
              <a:t>, “</a:t>
            </a:r>
            <a:r>
              <a:rPr lang="de-DE" sz="1200" b="0" dirty="0" err="1"/>
              <a:t>Beyond</a:t>
            </a:r>
            <a:r>
              <a:rPr lang="de-DE" sz="1200" b="0" dirty="0"/>
              <a:t> ‘</a:t>
            </a:r>
            <a:r>
              <a:rPr lang="de-DE" sz="1200" b="0" dirty="0" err="1"/>
              <a:t>be</a:t>
            </a:r>
            <a:r>
              <a:rPr lang="de-DE" sz="1200" b="0" dirty="0"/>
              <a:t>’, IEEE 802.11-22/0059r0</a:t>
            </a:r>
          </a:p>
          <a:p>
            <a:pPr marL="358775" indent="-358775">
              <a:buNone/>
            </a:pPr>
            <a:r>
              <a:rPr lang="en-US" sz="1200" b="0" dirty="0"/>
              <a:t>[13</a:t>
            </a:r>
            <a:r>
              <a:rPr lang="en-US" sz="1200" b="0" dirty="0" smtClean="0"/>
              <a:t>] 	Lilli </a:t>
            </a:r>
            <a:r>
              <a:rPr lang="en-US" sz="1200" b="0" dirty="0" err="1"/>
              <a:t>Hervieu</a:t>
            </a:r>
            <a:r>
              <a:rPr lang="en-US" sz="1200" b="0" dirty="0"/>
              <a:t>, „A perspective on UHR features for operator residential deployments”, IEEE </a:t>
            </a:r>
            <a:r>
              <a:rPr lang="en-US" sz="1200" b="0" dirty="0" smtClean="0"/>
              <a:t>802-11-22/1809r0</a:t>
            </a:r>
          </a:p>
          <a:p>
            <a:pPr marL="358775" indent="-358775">
              <a:buNone/>
            </a:pPr>
            <a:r>
              <a:rPr lang="en-US" sz="1200" b="0" dirty="0" smtClean="0"/>
              <a:t>[14]	 Rolf </a:t>
            </a:r>
            <a:r>
              <a:rPr lang="en-US" sz="1200" b="0" dirty="0"/>
              <a:t>de </a:t>
            </a:r>
            <a:r>
              <a:rPr lang="en-US" sz="1200" b="0" dirty="0" err="1"/>
              <a:t>Vegt</a:t>
            </a:r>
            <a:r>
              <a:rPr lang="en-US" sz="1200" b="0" dirty="0"/>
              <a:t>, “UHR Operation in Lightly Licensed Spectrum,” IEEE 802.11-22/1969r0</a:t>
            </a:r>
            <a:endParaRPr lang="de-DE" sz="1200" b="0" dirty="0"/>
          </a:p>
          <a:p>
            <a:pPr marL="358775" indent="-358775">
              <a:buNone/>
            </a:pPr>
            <a:r>
              <a:rPr lang="en-US" sz="1200" b="0" dirty="0"/>
              <a:t>[15]	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Sigurd</a:t>
            </a:r>
            <a:r>
              <a:rPr lang="en-US" sz="1200" b="0" dirty="0" smtClean="0"/>
              <a:t> </a:t>
            </a:r>
            <a:r>
              <a:rPr lang="en-US" sz="1200" b="0" dirty="0" err="1"/>
              <a:t>Schelstraete</a:t>
            </a:r>
            <a:r>
              <a:rPr lang="en-US" sz="1200" b="0" dirty="0"/>
              <a:t>, “Views on UHR,” IEEE 802-11-22/1566r0</a:t>
            </a:r>
            <a:endParaRPr lang="de-DE" sz="1200" b="0" dirty="0"/>
          </a:p>
          <a:p>
            <a:pPr marL="358775" indent="-358775">
              <a:buNone/>
            </a:pPr>
            <a:r>
              <a:rPr lang="en-US" sz="1200" b="0" dirty="0"/>
              <a:t>[16]	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Sigurd</a:t>
            </a:r>
            <a:r>
              <a:rPr lang="en-US" sz="1200" b="0" dirty="0" smtClean="0"/>
              <a:t> </a:t>
            </a:r>
            <a:r>
              <a:rPr lang="en-US" sz="1200" b="0" dirty="0" err="1"/>
              <a:t>Schelstraete</a:t>
            </a:r>
            <a:r>
              <a:rPr lang="en-US" sz="1200" b="0" dirty="0"/>
              <a:t>, “C-OFDMA throughput analysis in various mesh backhaul scenarios,” IEEE 802.11-22/1567r0</a:t>
            </a:r>
            <a:endParaRPr lang="de-DE" sz="1200" b="0" dirty="0"/>
          </a:p>
          <a:p>
            <a:pPr marL="358775" indent="-358775">
              <a:buNone/>
            </a:pPr>
            <a:r>
              <a:rPr lang="en-US" sz="1200" b="0" dirty="0"/>
              <a:t>[17</a:t>
            </a:r>
            <a:r>
              <a:rPr lang="en-US" sz="1200" b="0" dirty="0" smtClean="0"/>
              <a:t>] 	Ron </a:t>
            </a:r>
            <a:r>
              <a:rPr lang="en-US" sz="1200" b="0" dirty="0" err="1"/>
              <a:t>Porat</a:t>
            </a:r>
            <a:r>
              <a:rPr lang="en-US" sz="1200" b="0" dirty="0"/>
              <a:t>, “</a:t>
            </a:r>
            <a:r>
              <a:rPr lang="en-US" sz="1200" b="0" dirty="0" err="1"/>
              <a:t>Joiunt</a:t>
            </a:r>
            <a:r>
              <a:rPr lang="en-US" sz="1200" b="0" dirty="0"/>
              <a:t> transmission for UHR – A refresher and new results,” IEEE 802.11-22/2188r0</a:t>
            </a:r>
            <a:endParaRPr lang="de-DE" sz="1200" b="0" dirty="0"/>
          </a:p>
          <a:p>
            <a:pPr marL="358775" indent="-358775">
              <a:buNone/>
            </a:pPr>
            <a:r>
              <a:rPr lang="en-US" sz="1200" b="0" dirty="0"/>
              <a:t>[18</a:t>
            </a:r>
            <a:r>
              <a:rPr lang="en-US" sz="1200" b="0" dirty="0" smtClean="0"/>
              <a:t>] 	John </a:t>
            </a:r>
            <a:r>
              <a:rPr lang="en-US" sz="1200" b="0" dirty="0"/>
              <a:t>M. </a:t>
            </a:r>
            <a:r>
              <a:rPr lang="en-US" sz="1200" b="0" dirty="0" err="1"/>
              <a:t>Cioffi</a:t>
            </a:r>
            <a:r>
              <a:rPr lang="en-US" sz="1200" b="0" dirty="0"/>
              <a:t> et al</a:t>
            </a:r>
            <a:r>
              <a:rPr lang="en-US" sz="1200" b="0" dirty="0" smtClean="0"/>
              <a:t>., </a:t>
            </a:r>
            <a:r>
              <a:rPr lang="en-US" sz="1200" b="0" dirty="0"/>
              <a:t>"Cellular Subscriber Lines (CSL): A Wireless-Wireline Physically Converged Architecture," in </a:t>
            </a:r>
            <a:r>
              <a:rPr lang="en-US" sz="1200" b="0" i="1" dirty="0"/>
              <a:t>IEEE Trans. </a:t>
            </a:r>
            <a:r>
              <a:rPr lang="en-US" sz="1200" b="0" i="1" dirty="0" err="1" smtClean="0"/>
              <a:t>Commun</a:t>
            </a:r>
            <a:r>
              <a:rPr lang="en-US" sz="1200" b="0" i="1" dirty="0"/>
              <a:t>.</a:t>
            </a:r>
            <a:r>
              <a:rPr lang="en-US" sz="1200" b="0" dirty="0"/>
              <a:t>, vol. 68, no. 12, pp. 7289-7310, Dec. 2020.</a:t>
            </a:r>
            <a:endParaRPr lang="de-DE" sz="1200" b="0" dirty="0"/>
          </a:p>
          <a:p>
            <a:pPr marL="266700" indent="-266700">
              <a:buNone/>
            </a:pPr>
            <a:endParaRPr lang="de-DE" sz="1200" b="0" dirty="0" smtClean="0"/>
          </a:p>
          <a:p>
            <a:pPr marL="266700" indent="-266700"/>
            <a:endParaRPr lang="en-US" sz="1800" b="0" kern="0" dirty="0" smtClean="0"/>
          </a:p>
          <a:p>
            <a:pPr marL="266700" indent="-266700">
              <a:buFontTx/>
              <a:buNone/>
            </a:pPr>
            <a:endParaRPr lang="en-US" sz="1800" b="0" kern="0" dirty="0"/>
          </a:p>
        </p:txBody>
      </p:sp>
    </p:spTree>
    <p:extLst>
      <p:ext uri="{BB962C8B-B14F-4D97-AF65-F5344CB8AC3E}">
        <p14:creationId xmlns:p14="http://schemas.microsoft.com/office/powerpoint/2010/main" val="253188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References (2)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229600" cy="4114800"/>
          </a:xfrm>
        </p:spPr>
        <p:txBody>
          <a:bodyPr/>
          <a:lstStyle/>
          <a:p>
            <a:endParaRPr lang="en-US" sz="1800" b="0" dirty="0" smtClean="0"/>
          </a:p>
          <a:p>
            <a:endParaRPr lang="en-US" sz="1800" b="0" dirty="0"/>
          </a:p>
          <a:p>
            <a:endParaRPr lang="en-US" sz="1800" b="0" dirty="0"/>
          </a:p>
          <a:p>
            <a:endParaRPr lang="en-US" sz="1800" b="0" dirty="0"/>
          </a:p>
          <a:p>
            <a:endParaRPr lang="en-US" sz="1800" b="0" dirty="0"/>
          </a:p>
          <a:p>
            <a:endParaRPr lang="en-US" sz="1800" b="0" dirty="0"/>
          </a:p>
          <a:p>
            <a:pPr marL="0" indent="0">
              <a:buNone/>
            </a:pPr>
            <a:endParaRPr lang="en-US" sz="1800" b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0986" y="6475413"/>
            <a:ext cx="2302939" cy="184666"/>
          </a:xfrm>
        </p:spPr>
        <p:txBody>
          <a:bodyPr/>
          <a:lstStyle/>
          <a:p>
            <a:r>
              <a:rPr lang="en-US" dirty="0" smtClean="0"/>
              <a:t>Volker Jungnickel (</a:t>
            </a:r>
            <a:r>
              <a:rPr lang="en-US" dirty="0" err="1" smtClean="0"/>
              <a:t>Fraunhofer</a:t>
            </a:r>
            <a:r>
              <a:rPr lang="en-US" dirty="0" smtClean="0"/>
              <a:t> HHI)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C1789BC7-C074-42CC-ADF8-5107DF6BD1C1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January 2023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85800" y="16764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085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4287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228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6860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1432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600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58775" indent="-358775">
              <a:buNone/>
            </a:pPr>
            <a:r>
              <a:rPr lang="en-US" sz="1200" b="0" dirty="0"/>
              <a:t>[19] 	</a:t>
            </a:r>
            <a:r>
              <a:rPr lang="en-US" sz="1200" b="0" dirty="0" err="1"/>
              <a:t>Jinsoo</a:t>
            </a:r>
            <a:r>
              <a:rPr lang="en-US" sz="1200" b="0" dirty="0"/>
              <a:t> Choi et al., “Discussion on next generation Wi-Fi”, IEEE 802.11-22/0685r0.</a:t>
            </a:r>
            <a:endParaRPr lang="de-DE" sz="1200" b="0" dirty="0"/>
          </a:p>
          <a:p>
            <a:pPr marL="358775" indent="-358775">
              <a:buNone/>
            </a:pPr>
            <a:r>
              <a:rPr lang="en-US" sz="1200" b="0" dirty="0"/>
              <a:t>[20] 	Ming </a:t>
            </a:r>
            <a:r>
              <a:rPr lang="en-US" sz="1200" b="0" dirty="0" err="1"/>
              <a:t>Gan</a:t>
            </a:r>
            <a:r>
              <a:rPr lang="en-US" sz="1200" b="0" dirty="0"/>
              <a:t> et al., “Next generation SG formation,” IEEE 802.11-22/1083r1</a:t>
            </a:r>
            <a:endParaRPr lang="de-DE" sz="1200" b="0" dirty="0"/>
          </a:p>
          <a:p>
            <a:pPr marL="358775" indent="-358775">
              <a:buNone/>
            </a:pPr>
            <a:r>
              <a:rPr lang="en-US" sz="1200" b="0" dirty="0" smtClean="0"/>
              <a:t>[</a:t>
            </a:r>
            <a:r>
              <a:rPr lang="en-US" sz="1200" b="0" dirty="0"/>
              <a:t>21]	Laurent </a:t>
            </a:r>
            <a:r>
              <a:rPr lang="en-US" sz="1200" b="0" dirty="0" err="1"/>
              <a:t>Cariou</a:t>
            </a:r>
            <a:r>
              <a:rPr lang="en-US" sz="1200" b="0" dirty="0"/>
              <a:t>, “Some questions to answer for UHR PAR,” IEEE 802.11-22/1595r1</a:t>
            </a:r>
            <a:endParaRPr lang="de-DE" sz="1200" b="0" dirty="0"/>
          </a:p>
          <a:p>
            <a:pPr marL="358775" indent="-358775">
              <a:buNone/>
            </a:pPr>
            <a:r>
              <a:rPr lang="en-US" sz="1200" b="0" dirty="0"/>
              <a:t>[22]	</a:t>
            </a:r>
            <a:r>
              <a:rPr lang="en-US" sz="1200" b="0" dirty="0" err="1"/>
              <a:t>Xiaofei</a:t>
            </a:r>
            <a:r>
              <a:rPr lang="en-US" sz="1200" b="0" dirty="0"/>
              <a:t> Wang, “Thoughts on UHR features,” IEEE 802-11-22/1924r0</a:t>
            </a:r>
            <a:endParaRPr lang="de-DE" sz="1200" b="0" dirty="0"/>
          </a:p>
          <a:p>
            <a:pPr marL="358775" indent="-358775">
              <a:buNone/>
            </a:pPr>
            <a:r>
              <a:rPr lang="en-US" sz="1200" b="0" dirty="0"/>
              <a:t>[23]	</a:t>
            </a:r>
            <a:r>
              <a:rPr lang="en-US" sz="1200" b="0" dirty="0" err="1"/>
              <a:t>Myeongjin</a:t>
            </a:r>
            <a:r>
              <a:rPr lang="en-US" sz="1200" b="0" dirty="0"/>
              <a:t> Kim, “Thoughts on High frequency bands,” IEEE 802.11-22/1395r0</a:t>
            </a:r>
            <a:endParaRPr lang="de-DE" sz="1200" b="0" dirty="0"/>
          </a:p>
          <a:p>
            <a:pPr marL="358775" indent="-358775">
              <a:buNone/>
            </a:pPr>
            <a:r>
              <a:rPr lang="en-US" sz="1200" b="0" dirty="0"/>
              <a:t>[24]	</a:t>
            </a:r>
            <a:r>
              <a:rPr lang="en-US" sz="1200" b="0" dirty="0" smtClean="0"/>
              <a:t>Lennert </a:t>
            </a:r>
            <a:r>
              <a:rPr lang="en-US" sz="1200" b="0" dirty="0"/>
              <a:t>Bober “Performance Evaluation of a Coordinated Visible Light Communication Network“ M.S. thesis, TU Berlin, 2018.</a:t>
            </a:r>
            <a:endParaRPr lang="de-DE" sz="1200" b="0" dirty="0"/>
          </a:p>
          <a:p>
            <a:pPr marL="358775" indent="-358775">
              <a:buNone/>
            </a:pPr>
            <a:r>
              <a:rPr lang="en-US" sz="1200" b="0" dirty="0"/>
              <a:t>[25]	</a:t>
            </a:r>
            <a:r>
              <a:rPr lang="en-US" sz="1200" b="0" dirty="0" smtClean="0"/>
              <a:t>Lennert </a:t>
            </a:r>
            <a:r>
              <a:rPr lang="en-US" sz="1200" b="0" dirty="0"/>
              <a:t>Bober, et al., "Distributed Multiuser MIMO for </a:t>
            </a:r>
            <a:r>
              <a:rPr lang="en-US" sz="1200" b="0" dirty="0" err="1"/>
              <a:t>LiFi</a:t>
            </a:r>
            <a:r>
              <a:rPr lang="en-US" sz="1200" b="0" dirty="0"/>
              <a:t> in Industrial Wireless Applications," J. </a:t>
            </a:r>
            <a:r>
              <a:rPr lang="en-US" sz="1200" b="0" dirty="0" err="1"/>
              <a:t>Lightwave</a:t>
            </a:r>
            <a:r>
              <a:rPr lang="en-US" sz="1200" b="0" dirty="0"/>
              <a:t> Technol. 39, 3420-3433 (2021)</a:t>
            </a:r>
            <a:endParaRPr lang="de-DE" sz="1200" b="0" dirty="0"/>
          </a:p>
          <a:p>
            <a:pPr marL="358775" indent="-358775">
              <a:buNone/>
            </a:pPr>
            <a:r>
              <a:rPr lang="en-US" sz="1200" b="0" dirty="0"/>
              <a:t>[26] </a:t>
            </a:r>
            <a:r>
              <a:rPr lang="en-US" sz="1200" b="0" dirty="0" smtClean="0"/>
              <a:t>	Malte </a:t>
            </a:r>
            <a:r>
              <a:rPr lang="en-US" sz="1200" b="0" dirty="0"/>
              <a:t>Hinrichs </a:t>
            </a:r>
            <a:r>
              <a:rPr lang="en-US" sz="1200" b="0" i="1" dirty="0"/>
              <a:t>et al</a:t>
            </a:r>
            <a:r>
              <a:rPr lang="en-US" sz="1200" b="0" dirty="0"/>
              <a:t>., "A Physical Layer for Low Power Optical Wireless Communications," in </a:t>
            </a:r>
            <a:r>
              <a:rPr lang="en-US" sz="1200" b="0" i="1" dirty="0"/>
              <a:t>IEEE Transactions on Green Communications and Networking</a:t>
            </a:r>
            <a:r>
              <a:rPr lang="en-US" sz="1200" b="0" dirty="0"/>
              <a:t>, vol. 5, no. 1, pp. 4-17, March 2021</a:t>
            </a:r>
            <a:endParaRPr lang="de-DE" sz="1200" b="0" dirty="0"/>
          </a:p>
          <a:p>
            <a:pPr marL="358775" indent="-358775">
              <a:buNone/>
            </a:pPr>
            <a:r>
              <a:rPr lang="en-US" sz="1200" b="0" dirty="0"/>
              <a:t>[27]	</a:t>
            </a:r>
            <a:r>
              <a:rPr lang="en-US" sz="1200" b="0" dirty="0" smtClean="0"/>
              <a:t>David </a:t>
            </a:r>
            <a:r>
              <a:rPr lang="en-US" sz="1200" b="0" dirty="0"/>
              <a:t>Falconer et al., "Frequency domain equalization for single-carrier broadband wireless systems," in </a:t>
            </a:r>
            <a:r>
              <a:rPr lang="en-US" sz="1200" b="0" i="1" dirty="0"/>
              <a:t>IEEE Communications Magazine</a:t>
            </a:r>
            <a:r>
              <a:rPr lang="en-US" sz="1200" b="0" dirty="0"/>
              <a:t>, vol. 40, no. 4, pp. 58-66, April 2002</a:t>
            </a:r>
            <a:endParaRPr lang="de-DE" sz="1200" b="0" dirty="0"/>
          </a:p>
          <a:p>
            <a:pPr marL="358775" indent="-358775">
              <a:buNone/>
            </a:pPr>
            <a:r>
              <a:rPr lang="en-US" sz="1200" b="0" dirty="0"/>
              <a:t>[28]	</a:t>
            </a:r>
            <a:r>
              <a:rPr lang="en-US" sz="1200" b="0" dirty="0" smtClean="0"/>
              <a:t>Volker </a:t>
            </a:r>
            <a:r>
              <a:rPr lang="en-US" sz="1200" b="0" dirty="0"/>
              <a:t>Jungnickel et al., “Laser-based </a:t>
            </a:r>
            <a:r>
              <a:rPr lang="en-US" sz="1200" b="0" dirty="0" err="1"/>
              <a:t>LiFi</a:t>
            </a:r>
            <a:r>
              <a:rPr lang="en-US" sz="1200" b="0" dirty="0"/>
              <a:t> for 6G: Potential and Applications,” The 9th Laser Display and Lighting Conference 2020 (LDC), </a:t>
            </a:r>
            <a:r>
              <a:rPr lang="en-US" sz="1200" b="0" dirty="0" err="1"/>
              <a:t>Pacifico</a:t>
            </a:r>
            <a:r>
              <a:rPr lang="en-US" sz="1200" b="0" dirty="0"/>
              <a:t> Yokohama, Japan.</a:t>
            </a:r>
            <a:endParaRPr lang="de-DE" sz="1200" b="0" dirty="0"/>
          </a:p>
          <a:p>
            <a:pPr marL="358775" indent="-358775">
              <a:buNone/>
            </a:pPr>
            <a:r>
              <a:rPr lang="en-US" sz="1200" b="0" dirty="0"/>
              <a:t>[29]	</a:t>
            </a:r>
            <a:r>
              <a:rPr lang="en-US" sz="1200" b="0" dirty="0" smtClean="0"/>
              <a:t>Malte Hinrichs </a:t>
            </a:r>
            <a:r>
              <a:rPr lang="en-US" sz="1200" b="0" dirty="0"/>
              <a:t>et al. "Demonstration of 1.75 </a:t>
            </a:r>
            <a:r>
              <a:rPr lang="en-US" sz="1200" b="0" dirty="0" err="1"/>
              <a:t>Gbit</a:t>
            </a:r>
            <a:r>
              <a:rPr lang="en-US" sz="1200" b="0" dirty="0"/>
              <a:t>/s VCSEL-based Non-Directed Optical Wireless Communications with OOK and FDE," </a:t>
            </a:r>
            <a:r>
              <a:rPr lang="en-US" sz="1200" b="0" i="1" dirty="0"/>
              <a:t>ECOC 2022, </a:t>
            </a:r>
            <a:r>
              <a:rPr lang="en-US" sz="1200" b="0" dirty="0"/>
              <a:t>We5.52.</a:t>
            </a:r>
            <a:endParaRPr lang="de-DE" sz="1200" b="0" dirty="0"/>
          </a:p>
          <a:p>
            <a:pPr marL="358775" indent="-358775">
              <a:buNone/>
            </a:pPr>
            <a:r>
              <a:rPr lang="en-US" sz="1200" b="0" dirty="0"/>
              <a:t>[30]	IEEE P802.15.13_D10: IEEE Draft Standard for Multi-Gigabit per Second Optical Wireless Communications (OWC), with Ranges up to 200 meters, for both stationary and mobile devices</a:t>
            </a:r>
            <a:endParaRPr lang="de-DE" sz="1200" b="0" dirty="0"/>
          </a:p>
          <a:p>
            <a:pPr marL="358775" indent="-358775">
              <a:buNone/>
            </a:pPr>
            <a:r>
              <a:rPr lang="en-US" sz="1200" b="0" dirty="0"/>
              <a:t>[31]	IEEE P802.11bb_D5: IEEE Draft Standard for Information Technology--Telecommunications and Information Exchange Between Systems Local and Metropolitan Area Networks--Specific Requirements - Part 11: Wireless LAN Medium Access Control (MAC) and Physical Layer (PHY) Specifications Amendment 7: Light Communications</a:t>
            </a:r>
            <a:r>
              <a:rPr lang="en-US" sz="1200" b="0" dirty="0" smtClean="0"/>
              <a:t>.</a:t>
            </a:r>
            <a:endParaRPr lang="de-DE" sz="1200" b="0" dirty="0"/>
          </a:p>
        </p:txBody>
      </p:sp>
    </p:spTree>
    <p:extLst>
      <p:ext uri="{BB962C8B-B14F-4D97-AF65-F5344CB8AC3E}">
        <p14:creationId xmlns:p14="http://schemas.microsoft.com/office/powerpoint/2010/main" val="88491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References (3)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229600" cy="4114800"/>
          </a:xfrm>
        </p:spPr>
        <p:txBody>
          <a:bodyPr/>
          <a:lstStyle/>
          <a:p>
            <a:endParaRPr lang="en-US" sz="1800" b="0" dirty="0" smtClean="0"/>
          </a:p>
          <a:p>
            <a:endParaRPr lang="en-US" sz="1800" b="0" dirty="0"/>
          </a:p>
          <a:p>
            <a:endParaRPr lang="en-US" sz="1800" b="0" dirty="0"/>
          </a:p>
          <a:p>
            <a:endParaRPr lang="en-US" sz="1800" b="0" dirty="0"/>
          </a:p>
          <a:p>
            <a:endParaRPr lang="en-US" sz="1800" b="0" dirty="0"/>
          </a:p>
          <a:p>
            <a:endParaRPr lang="en-US" sz="1800" b="0" dirty="0"/>
          </a:p>
          <a:p>
            <a:pPr marL="0" indent="0">
              <a:buNone/>
            </a:pPr>
            <a:endParaRPr lang="en-US" sz="1800" b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0986" y="6475413"/>
            <a:ext cx="2302939" cy="184666"/>
          </a:xfrm>
        </p:spPr>
        <p:txBody>
          <a:bodyPr/>
          <a:lstStyle/>
          <a:p>
            <a:r>
              <a:rPr lang="en-US" dirty="0" smtClean="0"/>
              <a:t>Volker Jungnickel (</a:t>
            </a:r>
            <a:r>
              <a:rPr lang="en-US" dirty="0" err="1" smtClean="0"/>
              <a:t>Fraunhofer</a:t>
            </a:r>
            <a:r>
              <a:rPr lang="en-US" dirty="0" smtClean="0"/>
              <a:t> HHI)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C1789BC7-C074-42CC-ADF8-5107DF6BD1C1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January 2023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85800" y="17526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085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4287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228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6860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1432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600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58775" indent="-358775">
              <a:buNone/>
            </a:pPr>
            <a:r>
              <a:rPr lang="en-US" sz="1200" b="0" dirty="0"/>
              <a:t>[32]	Volker Jungnickel et al., “Proposed way forward on </a:t>
            </a:r>
            <a:r>
              <a:rPr lang="en-US" sz="1200" b="0" dirty="0" err="1"/>
              <a:t>TGbb</a:t>
            </a:r>
            <a:r>
              <a:rPr lang="en-US" sz="1200" b="0" dirty="0"/>
              <a:t> PHY,” IEEE 902.11-19/0388r0.</a:t>
            </a:r>
            <a:endParaRPr lang="de-DE" sz="1200" b="0" dirty="0"/>
          </a:p>
          <a:p>
            <a:pPr marL="358775" indent="-358775">
              <a:buNone/>
            </a:pPr>
            <a:r>
              <a:rPr lang="en-US" sz="1200" b="0" dirty="0"/>
              <a:t>[33]	Nikola </a:t>
            </a:r>
            <a:r>
              <a:rPr lang="en-US" sz="1200" b="0" dirty="0" err="1"/>
              <a:t>Serafimovski</a:t>
            </a:r>
            <a:r>
              <a:rPr lang="en-US" sz="1200" b="0" dirty="0"/>
              <a:t> et al., “Common-mode mandatory PHY”, IEEE 802.11-19/1625r4.</a:t>
            </a:r>
            <a:endParaRPr lang="de-DE" sz="1200" b="0" dirty="0"/>
          </a:p>
          <a:p>
            <a:pPr marL="358775" indent="-358775">
              <a:buNone/>
            </a:pPr>
            <a:r>
              <a:rPr lang="en-US" sz="1200" b="0" dirty="0" smtClean="0"/>
              <a:t>[</a:t>
            </a:r>
            <a:r>
              <a:rPr lang="en-US" sz="1200" b="0" dirty="0"/>
              <a:t>34]	Volker Jungnickel, “Resolution of CID 32 in CC against D2.1,”, IEEE 802.11-22/1115r0.</a:t>
            </a:r>
            <a:endParaRPr lang="de-DE" sz="1200" b="0" dirty="0"/>
          </a:p>
          <a:p>
            <a:pPr marL="358775" indent="-358775">
              <a:buNone/>
            </a:pPr>
            <a:r>
              <a:rPr lang="en-US" sz="1200" b="0" dirty="0"/>
              <a:t>[35]	Volker Jungnickel, “Channel mapping table from 5 and 6 GHz to LC IF,” IEEE 802.11-22/1088r4.</a:t>
            </a:r>
            <a:endParaRPr lang="de-DE" sz="1200" b="0" dirty="0"/>
          </a:p>
          <a:p>
            <a:pPr marL="358775" indent="-358775">
              <a:buNone/>
            </a:pPr>
            <a:r>
              <a:rPr lang="en-US" sz="1200" b="0" dirty="0" smtClean="0"/>
              <a:t>[36]	Volker </a:t>
            </a:r>
            <a:r>
              <a:rPr lang="en-US" sz="1200" b="0" dirty="0"/>
              <a:t>Jungnickel, “Draft text for multiple transmitters and receivers,” IEEE 802.11-21/1864r1.</a:t>
            </a:r>
            <a:endParaRPr lang="de-DE" sz="1200" b="0" dirty="0"/>
          </a:p>
          <a:p>
            <a:pPr marL="358775" indent="-358775">
              <a:buNone/>
            </a:pPr>
            <a:r>
              <a:rPr lang="en-US" sz="1200" b="0" dirty="0"/>
              <a:t>[37] 	Robert Stacey, “LC MIMO,“, IEEE 802.11-22/2081r2.</a:t>
            </a:r>
            <a:endParaRPr lang="de-DE" sz="1200" b="0" dirty="0"/>
          </a:p>
          <a:p>
            <a:pPr marL="358775" indent="-358775">
              <a:buNone/>
            </a:pPr>
            <a:r>
              <a:rPr lang="en-US" sz="1200" b="0" dirty="0"/>
              <a:t>[38]	Chong Han, “Relayed CCA mechanism,” IEEE 802.11-20/1966r0.</a:t>
            </a:r>
            <a:endParaRPr lang="de-DE" sz="1200" b="0" dirty="0"/>
          </a:p>
          <a:p>
            <a:pPr marL="358775" indent="-358775">
              <a:buNone/>
            </a:pPr>
            <a:r>
              <a:rPr lang="en-US" sz="1200" b="0" dirty="0"/>
              <a:t>[39]	Kai Lennert Bober et al., "The IEEE 802.15.13 Standard for Optical Wireless Communications in Industry 4.0," </a:t>
            </a:r>
            <a:r>
              <a:rPr lang="en-US" sz="1200" b="0" i="1" dirty="0"/>
              <a:t>IECON 2022 – 48th Annual Conf. of the IEEE Industrial Electronics Society.</a:t>
            </a:r>
            <a:endParaRPr lang="de-DE" sz="1200" b="0" dirty="0"/>
          </a:p>
          <a:p>
            <a:pPr marL="358775" indent="-358775">
              <a:buNone/>
            </a:pPr>
            <a:r>
              <a:rPr lang="en-US" sz="1200" b="0" dirty="0"/>
              <a:t>[40]	S. M. Kouhini </a:t>
            </a:r>
            <a:r>
              <a:rPr lang="en-US" sz="1200" b="0" i="1" dirty="0"/>
              <a:t>et al</a:t>
            </a:r>
            <a:r>
              <a:rPr lang="en-US" sz="1200" b="0" dirty="0"/>
              <a:t>., "</a:t>
            </a:r>
            <a:r>
              <a:rPr lang="en-US" sz="1200" b="0" dirty="0" err="1"/>
              <a:t>LiFi</a:t>
            </a:r>
            <a:r>
              <a:rPr lang="en-US" sz="1200" b="0" dirty="0"/>
              <a:t> Positioning for Industry 4.0," in </a:t>
            </a:r>
            <a:r>
              <a:rPr lang="en-US" sz="1200" b="0" i="1" dirty="0"/>
              <a:t>IEEE Journal of Selected Topics in Quantum Electronics</a:t>
            </a:r>
            <a:r>
              <a:rPr lang="en-US" sz="1200" b="0" dirty="0"/>
              <a:t>, vol. 27, no. 6, pp. 1-15, Nov.-Dec. 2021.</a:t>
            </a:r>
            <a:endParaRPr lang="de-DE" sz="1200" b="0" dirty="0"/>
          </a:p>
          <a:p>
            <a:pPr marL="358775" indent="-358775">
              <a:buNone/>
            </a:pPr>
            <a:r>
              <a:rPr lang="de-DE" sz="1200" b="0" dirty="0"/>
              <a:t>[41]	S. M. Kouhini, </a:t>
            </a:r>
            <a:r>
              <a:rPr lang="de-DE" sz="1200" b="0" i="1" dirty="0"/>
              <a:t>et al. </a:t>
            </a:r>
            <a:r>
              <a:rPr lang="en-US" sz="1200" b="0" dirty="0"/>
              <a:t>"</a:t>
            </a:r>
            <a:r>
              <a:rPr lang="en-US" sz="1200" b="0" dirty="0" err="1"/>
              <a:t>LiFi</a:t>
            </a:r>
            <a:r>
              <a:rPr lang="en-US" sz="1200" b="0" dirty="0"/>
              <a:t> based Positioning for Indoor Scenarios," </a:t>
            </a:r>
            <a:r>
              <a:rPr lang="en-US" sz="1200" b="0" i="1" dirty="0"/>
              <a:t>2021 17th International Symposium on Wireless Communication Systems (ISWCS)</a:t>
            </a:r>
            <a:r>
              <a:rPr lang="en-US" sz="1200" b="0" dirty="0"/>
              <a:t>, 2021.</a:t>
            </a:r>
            <a:endParaRPr lang="de-DE" sz="1200" b="0" dirty="0"/>
          </a:p>
          <a:p>
            <a:pPr marL="358775" indent="-358775">
              <a:buNone/>
            </a:pPr>
            <a:r>
              <a:rPr lang="de-DE" sz="1200" b="0" dirty="0"/>
              <a:t>[42]	S. M. Kouhini, </a:t>
            </a:r>
            <a:r>
              <a:rPr lang="de-DE" sz="1200" b="0" i="1" dirty="0"/>
              <a:t>et al. </a:t>
            </a:r>
            <a:r>
              <a:rPr lang="en-US" sz="1200" b="0" dirty="0"/>
              <a:t>"Object Tracking in an Indoor Scenario: Potential for Centimeter Accuracy with </a:t>
            </a:r>
            <a:r>
              <a:rPr lang="en-US" sz="1200" b="0" dirty="0" err="1"/>
              <a:t>LiFi</a:t>
            </a:r>
            <a:r>
              <a:rPr lang="en-US" sz="1200" b="0" dirty="0"/>
              <a:t>," </a:t>
            </a:r>
            <a:r>
              <a:rPr lang="en-US" sz="1200" b="0" i="1" dirty="0"/>
              <a:t>2022 13th International Symposium on Communication Systems, Networks and Digital Signal Processing (CSNDSP)</a:t>
            </a:r>
            <a:r>
              <a:rPr lang="en-US" sz="1200" b="0" dirty="0"/>
              <a:t>, 2022, pp. 806-811.</a:t>
            </a:r>
            <a:endParaRPr lang="de-DE" sz="1200" b="0" dirty="0"/>
          </a:p>
          <a:p>
            <a:pPr marL="358775" indent="-358775">
              <a:buNone/>
            </a:pPr>
            <a:r>
              <a:rPr lang="en-US" sz="1200" b="0" dirty="0"/>
              <a:t>[43]	Z. Ma </a:t>
            </a:r>
            <a:r>
              <a:rPr lang="en-US" sz="1200" b="0" i="1" dirty="0"/>
              <a:t>et al</a:t>
            </a:r>
            <a:r>
              <a:rPr lang="en-US" sz="1200" b="0" dirty="0"/>
              <a:t>., "</a:t>
            </a:r>
            <a:r>
              <a:rPr lang="en-US" sz="1200" b="0" dirty="0" err="1"/>
              <a:t>LiFi</a:t>
            </a:r>
            <a:r>
              <a:rPr lang="en-US" sz="1200" b="0" dirty="0"/>
              <a:t> Positioning and Optimization in an Indoor Factory Environment," </a:t>
            </a:r>
            <a:r>
              <a:rPr lang="en-US" sz="1200" b="0" i="1" dirty="0"/>
              <a:t>IECON 2022 – 48th Annual Conference of the IEEE Industrial Electronics Society</a:t>
            </a:r>
            <a:r>
              <a:rPr lang="en-US" sz="1200" b="0" dirty="0"/>
              <a:t>, 2022.</a:t>
            </a:r>
            <a:endParaRPr lang="de-DE" sz="1200" b="0" dirty="0"/>
          </a:p>
          <a:p>
            <a:pPr marL="358775" indent="-358775">
              <a:buNone/>
            </a:pPr>
            <a:r>
              <a:rPr lang="en-US" sz="1200" b="0" dirty="0"/>
              <a:t>[44]	ELIOT </a:t>
            </a:r>
            <a:r>
              <a:rPr lang="en-US" sz="1200" b="0" dirty="0" err="1"/>
              <a:t>youtube</a:t>
            </a:r>
            <a:r>
              <a:rPr lang="en-US" sz="1200" b="0" dirty="0"/>
              <a:t> channel: </a:t>
            </a:r>
            <a:r>
              <a:rPr lang="en-US" sz="1200" b="0" i="1" u="sng" dirty="0">
                <a:hlinkClick r:id="rId3"/>
              </a:rPr>
              <a:t>https://www.youtube.com/watch?v=xdeqhdoxP5A&amp;list=PLbzbmwhsF7bR-W98sQ-9mSOnlhS3tjiWE</a:t>
            </a:r>
            <a:r>
              <a:rPr lang="en-US" sz="1200" b="0" i="1" dirty="0"/>
              <a:t> </a:t>
            </a:r>
            <a:endParaRPr lang="de-DE" sz="1200" b="0" dirty="0"/>
          </a:p>
          <a:p>
            <a:pPr marL="358775" indent="-358775">
              <a:buNone/>
            </a:pPr>
            <a:r>
              <a:rPr lang="en-US" sz="1200" b="0" dirty="0"/>
              <a:t>[]45]	ELIOT final press release:  </a:t>
            </a:r>
            <a:r>
              <a:rPr lang="en-GB" sz="1200" b="0" i="1" u="sng" dirty="0">
                <a:hlinkClick r:id="rId4"/>
              </a:rPr>
              <a:t>https://idw-online.de</a:t>
            </a:r>
            <a:endParaRPr lang="en-US" sz="1200" b="0" kern="0" dirty="0"/>
          </a:p>
        </p:txBody>
      </p:sp>
    </p:spTree>
    <p:extLst>
      <p:ext uri="{BB962C8B-B14F-4D97-AF65-F5344CB8AC3E}">
        <p14:creationId xmlns:p14="http://schemas.microsoft.com/office/powerpoint/2010/main" val="6949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Introduction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913" y="1524000"/>
            <a:ext cx="7924800" cy="4114800"/>
          </a:xfrm>
        </p:spPr>
        <p:txBody>
          <a:bodyPr/>
          <a:lstStyle/>
          <a:p>
            <a:pPr marL="0" indent="0" algn="just">
              <a:buNone/>
            </a:pPr>
            <a:r>
              <a:rPr lang="en-US" sz="2000" b="0" dirty="0" smtClean="0"/>
              <a:t>This contribution looks at future steps for Light Communication (LC) beyond 802.11bb. The objective is to integrate LC with 802.11 mainstream, </a:t>
            </a:r>
            <a:r>
              <a:rPr lang="en-US" sz="2000" b="0" dirty="0" smtClean="0"/>
              <a:t>and to </a:t>
            </a:r>
            <a:r>
              <a:rPr lang="en-US" sz="2000" b="0" dirty="0"/>
              <a:t>be </a:t>
            </a:r>
            <a:r>
              <a:rPr lang="en-US" sz="2000" b="0" dirty="0" smtClean="0"/>
              <a:t>commonly </a:t>
            </a:r>
            <a:r>
              <a:rPr lang="en-US" sz="2000" b="0" dirty="0"/>
              <a:t>used </a:t>
            </a:r>
            <a:r>
              <a:rPr lang="en-US" sz="2000" b="0" dirty="0" smtClean="0"/>
              <a:t>besides RF. We review next generation ultra-high reliability (UHR) WLAN project and the </a:t>
            </a:r>
            <a:r>
              <a:rPr lang="en-US" sz="2000" b="0" dirty="0" smtClean="0"/>
              <a:t>use </a:t>
            </a:r>
            <a:r>
              <a:rPr lang="en-US" sz="2000" b="0" dirty="0" smtClean="0"/>
              <a:t>cases and recent </a:t>
            </a:r>
            <a:r>
              <a:rPr lang="en-US" sz="2000" b="0" dirty="0" smtClean="0"/>
              <a:t>research for next generation LC. </a:t>
            </a:r>
            <a:r>
              <a:rPr lang="en-US" sz="2000" b="0" dirty="0" smtClean="0"/>
              <a:t>Besides wider bandwidth, a distributed architecture is proposed enabling higher reliability, lower latency and precise </a:t>
            </a:r>
            <a:r>
              <a:rPr lang="en-US" sz="2000" b="0" dirty="0" smtClean="0"/>
              <a:t>positioning. By </a:t>
            </a:r>
            <a:r>
              <a:rPr lang="en-US" sz="2000" b="0" dirty="0" smtClean="0"/>
              <a:t>adding theses features, </a:t>
            </a:r>
            <a:r>
              <a:rPr lang="en-US" sz="2000" b="0" dirty="0" smtClean="0"/>
              <a:t>future LC maybe </a:t>
            </a:r>
            <a:r>
              <a:rPr lang="en-US" sz="2000" b="0" dirty="0" smtClean="0"/>
              <a:t>a win-win situation for UHR</a:t>
            </a:r>
            <a:r>
              <a:rPr lang="en-US" sz="2000" b="0" dirty="0" smtClean="0"/>
              <a:t>.</a:t>
            </a:r>
            <a:endParaRPr lang="en-US" sz="2000" b="0" dirty="0"/>
          </a:p>
          <a:p>
            <a:endParaRPr lang="en-US" sz="2000" b="0" dirty="0"/>
          </a:p>
          <a:p>
            <a:pPr marL="0" indent="0">
              <a:buNone/>
            </a:pPr>
            <a:endParaRPr lang="en-US" sz="2000" b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0986" y="6475413"/>
            <a:ext cx="2302939" cy="184666"/>
          </a:xfrm>
        </p:spPr>
        <p:txBody>
          <a:bodyPr/>
          <a:lstStyle/>
          <a:p>
            <a:r>
              <a:rPr lang="en-US" dirty="0" smtClean="0"/>
              <a:t>Volker Jungnickel (</a:t>
            </a:r>
            <a:r>
              <a:rPr lang="en-US" dirty="0" err="1" smtClean="0"/>
              <a:t>Fraunhofer</a:t>
            </a:r>
            <a:r>
              <a:rPr lang="en-US" dirty="0" smtClean="0"/>
              <a:t> HHI)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C1789BC7-C074-42CC-ADF8-5107DF6BD1C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January 2023</a:t>
            </a:r>
          </a:p>
        </p:txBody>
      </p:sp>
    </p:spTree>
    <p:extLst>
      <p:ext uri="{BB962C8B-B14F-4D97-AF65-F5344CB8AC3E}">
        <p14:creationId xmlns:p14="http://schemas.microsoft.com/office/powerpoint/2010/main" val="200194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UHR Use </a:t>
            </a:r>
            <a:r>
              <a:rPr lang="en-US" sz="2800" dirty="0" smtClean="0"/>
              <a:t>Cases </a:t>
            </a:r>
            <a:r>
              <a:rPr lang="en-US" sz="2800" dirty="0" smtClean="0"/>
              <a:t>and Requirements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229600" cy="4114800"/>
          </a:xfrm>
        </p:spPr>
        <p:txBody>
          <a:bodyPr/>
          <a:lstStyle/>
          <a:p>
            <a:endParaRPr lang="en-US" sz="1800" b="0" dirty="0" smtClean="0"/>
          </a:p>
          <a:p>
            <a:endParaRPr lang="en-US" sz="1800" b="0" dirty="0"/>
          </a:p>
          <a:p>
            <a:endParaRPr lang="en-US" sz="1800" b="0" dirty="0"/>
          </a:p>
          <a:p>
            <a:endParaRPr lang="en-US" sz="1800" b="0" dirty="0"/>
          </a:p>
          <a:p>
            <a:endParaRPr lang="en-US" sz="1800" b="0" dirty="0"/>
          </a:p>
          <a:p>
            <a:endParaRPr lang="en-US" sz="1800" b="0" dirty="0"/>
          </a:p>
          <a:p>
            <a:pPr marL="0" indent="0">
              <a:buNone/>
            </a:pPr>
            <a:endParaRPr lang="en-US" sz="1800" b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0986" y="6475413"/>
            <a:ext cx="2302939" cy="184666"/>
          </a:xfrm>
        </p:spPr>
        <p:txBody>
          <a:bodyPr/>
          <a:lstStyle/>
          <a:p>
            <a:r>
              <a:rPr lang="en-US" dirty="0" smtClean="0"/>
              <a:t>Volker Jungnickel (</a:t>
            </a:r>
            <a:r>
              <a:rPr lang="en-US" dirty="0" err="1" smtClean="0"/>
              <a:t>Fraunhofer</a:t>
            </a:r>
            <a:r>
              <a:rPr lang="en-US" dirty="0" smtClean="0"/>
              <a:t> HHI)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C1789BC7-C074-42CC-ADF8-5107DF6BD1C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January 2023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85800" y="1524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085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4287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228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6860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1432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600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Use cases</a:t>
            </a:r>
          </a:p>
          <a:p>
            <a:pPr lvl="1"/>
            <a:r>
              <a:rPr lang="en-US" sz="1800" kern="0" dirty="0" err="1"/>
              <a:t>Metaverse</a:t>
            </a:r>
            <a:r>
              <a:rPr lang="en-US" sz="1800" kern="0" dirty="0"/>
              <a:t>, </a:t>
            </a:r>
            <a:r>
              <a:rPr lang="en-US" sz="1800" kern="0" dirty="0" smtClean="0"/>
              <a:t>AR/VR, </a:t>
            </a:r>
            <a:r>
              <a:rPr lang="en-US" sz="1800" b="0" kern="0" dirty="0" smtClean="0"/>
              <a:t>Wearables [1]</a:t>
            </a:r>
          </a:p>
          <a:p>
            <a:pPr lvl="1"/>
            <a:r>
              <a:rPr lang="en-US" sz="1800" kern="0" dirty="0"/>
              <a:t>Cloud VR </a:t>
            </a:r>
            <a:r>
              <a:rPr lang="en-US" sz="1800" kern="0" dirty="0" smtClean="0"/>
              <a:t>[2]</a:t>
            </a:r>
            <a:endParaRPr lang="en-US" sz="1800" kern="0" dirty="0"/>
          </a:p>
          <a:p>
            <a:pPr lvl="1"/>
            <a:r>
              <a:rPr lang="en-US" sz="1800" b="0" kern="0" dirty="0" smtClean="0"/>
              <a:t>Device sharing </a:t>
            </a:r>
            <a:r>
              <a:rPr lang="en-US" sz="1800" kern="0" dirty="0" smtClean="0"/>
              <a:t>[3]</a:t>
            </a:r>
            <a:endParaRPr lang="en-US" sz="1800" kern="0" dirty="0"/>
          </a:p>
          <a:p>
            <a:pPr lvl="1"/>
            <a:r>
              <a:rPr lang="en-US" sz="1800" kern="0" dirty="0" smtClean="0"/>
              <a:t>Enterprise/business [4][5]</a:t>
            </a:r>
          </a:p>
          <a:p>
            <a:pPr lvl="1"/>
            <a:r>
              <a:rPr lang="en-US" sz="1800" kern="0" dirty="0" smtClean="0"/>
              <a:t>Residential and home networking [6][7]</a:t>
            </a:r>
          </a:p>
          <a:p>
            <a:r>
              <a:rPr lang="en-US" kern="0" dirty="0" smtClean="0"/>
              <a:t>Requirements</a:t>
            </a:r>
          </a:p>
          <a:p>
            <a:pPr lvl="1"/>
            <a:r>
              <a:rPr lang="en-US" sz="1800" kern="0" dirty="0"/>
              <a:t>Improve Wi-Fi quality of experience </a:t>
            </a:r>
            <a:r>
              <a:rPr lang="en-US" sz="1800" kern="0" dirty="0" smtClean="0"/>
              <a:t>[3]</a:t>
            </a:r>
          </a:p>
          <a:p>
            <a:pPr lvl="1"/>
            <a:r>
              <a:rPr lang="en-US" sz="1800" kern="0" dirty="0" smtClean="0"/>
              <a:t>Enable higher data rates </a:t>
            </a:r>
          </a:p>
          <a:p>
            <a:pPr lvl="2"/>
            <a:r>
              <a:rPr lang="en-US" sz="1600" kern="0" dirty="0" smtClean="0"/>
              <a:t>1 </a:t>
            </a:r>
            <a:r>
              <a:rPr lang="en-US" sz="1600" kern="0" dirty="0" err="1"/>
              <a:t>Gbps</a:t>
            </a:r>
            <a:r>
              <a:rPr lang="en-US" sz="1600" kern="0" dirty="0"/>
              <a:t>/user in 2025 and 2 </a:t>
            </a:r>
            <a:r>
              <a:rPr lang="en-US" sz="1600" kern="0" dirty="0" err="1"/>
              <a:t>Gbps</a:t>
            </a:r>
            <a:r>
              <a:rPr lang="en-US" sz="1600" kern="0" dirty="0"/>
              <a:t>/user in 2030 [8]</a:t>
            </a:r>
          </a:p>
          <a:p>
            <a:pPr lvl="2"/>
            <a:r>
              <a:rPr lang="en-US" sz="1600" kern="0" dirty="0"/>
              <a:t>10 </a:t>
            </a:r>
            <a:r>
              <a:rPr lang="en-US" sz="1600" kern="0" dirty="0" err="1"/>
              <a:t>Gbit</a:t>
            </a:r>
            <a:r>
              <a:rPr lang="en-US" sz="1600" kern="0" dirty="0"/>
              <a:t>/client [3]</a:t>
            </a:r>
          </a:p>
          <a:p>
            <a:pPr lvl="2"/>
            <a:r>
              <a:rPr lang="en-US" sz="1600" kern="0" dirty="0" smtClean="0"/>
              <a:t>peak </a:t>
            </a:r>
            <a:r>
              <a:rPr lang="en-US" sz="1600" kern="0" dirty="0"/>
              <a:t>throughput of 100 </a:t>
            </a:r>
            <a:r>
              <a:rPr lang="en-US" sz="1600" kern="0" dirty="0" err="1"/>
              <a:t>Gbit</a:t>
            </a:r>
            <a:r>
              <a:rPr lang="en-US" sz="1600" kern="0" dirty="0"/>
              <a:t>/s </a:t>
            </a:r>
            <a:r>
              <a:rPr lang="en-US" sz="1600" kern="0" dirty="0" smtClean="0"/>
              <a:t>[9]</a:t>
            </a:r>
            <a:endParaRPr lang="en-US" sz="1600" kern="0" dirty="0"/>
          </a:p>
          <a:p>
            <a:pPr lvl="1"/>
            <a:r>
              <a:rPr lang="en-US" sz="1800" kern="0" dirty="0" smtClean="0"/>
              <a:t>Reduce latency [9</a:t>
            </a:r>
            <a:r>
              <a:rPr lang="en-US" sz="1800" kern="0" dirty="0" smtClean="0"/>
              <a:t>][</a:t>
            </a:r>
            <a:r>
              <a:rPr lang="en-US" sz="1800" kern="0" dirty="0" smtClean="0"/>
              <a:t>10] in dense environments [11] </a:t>
            </a:r>
            <a:endParaRPr lang="en-US" sz="1800" b="0" kern="0" dirty="0" smtClean="0"/>
          </a:p>
          <a:p>
            <a:pPr lvl="1"/>
            <a:r>
              <a:rPr lang="en-US" sz="1800" b="0" kern="0" dirty="0" smtClean="0"/>
              <a:t>Reduce power consumption [7][</a:t>
            </a:r>
            <a:r>
              <a:rPr lang="en-US" sz="1800" kern="0" dirty="0"/>
              <a:t>10</a:t>
            </a:r>
            <a:r>
              <a:rPr lang="en-US" sz="1800" kern="0" dirty="0" smtClean="0"/>
              <a:t>][</a:t>
            </a:r>
            <a:r>
              <a:rPr lang="en-US" sz="1800" kern="0" dirty="0"/>
              <a:t>12][13]</a:t>
            </a:r>
            <a:endParaRPr lang="en-US" sz="1800" b="0" kern="0" dirty="0" smtClean="0"/>
          </a:p>
          <a:p>
            <a:endParaRPr lang="en-US" sz="2200" b="0" kern="0" dirty="0"/>
          </a:p>
          <a:p>
            <a:endParaRPr lang="en-US" b="0" kern="0" dirty="0" smtClean="0"/>
          </a:p>
          <a:p>
            <a:endParaRPr lang="en-US" b="0" kern="0" dirty="0" smtClean="0"/>
          </a:p>
          <a:p>
            <a:endParaRPr lang="en-US" b="0" kern="0" dirty="0" smtClean="0"/>
          </a:p>
          <a:p>
            <a:endParaRPr lang="en-US" b="0" kern="0" dirty="0" smtClean="0"/>
          </a:p>
          <a:p>
            <a:endParaRPr lang="en-US" b="0" kern="0" dirty="0" smtClean="0"/>
          </a:p>
          <a:p>
            <a:endParaRPr lang="en-US" b="0" kern="0" dirty="0" smtClean="0"/>
          </a:p>
          <a:p>
            <a:endParaRPr lang="en-US" b="0" kern="0" dirty="0" smtClean="0"/>
          </a:p>
          <a:p>
            <a:endParaRPr lang="en-US" b="0" kern="0" dirty="0" smtClean="0"/>
          </a:p>
          <a:p>
            <a:pPr marL="0" indent="0">
              <a:buFontTx/>
              <a:buNone/>
            </a:pPr>
            <a:endParaRPr lang="en-US" b="0" kern="0" dirty="0"/>
          </a:p>
        </p:txBody>
      </p:sp>
    </p:spTree>
    <p:extLst>
      <p:ext uri="{BB962C8B-B14F-4D97-AF65-F5344CB8AC3E}">
        <p14:creationId xmlns:p14="http://schemas.microsoft.com/office/powerpoint/2010/main" val="67295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Challenges for UHR based on RF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229600" cy="4114800"/>
          </a:xfrm>
        </p:spPr>
        <p:txBody>
          <a:bodyPr/>
          <a:lstStyle/>
          <a:p>
            <a:r>
              <a:rPr lang="en-US" sz="2000" dirty="0" smtClean="0"/>
              <a:t>Ultra High Reliability (UHR) = cable-like </a:t>
            </a:r>
            <a:r>
              <a:rPr lang="en-US" sz="2000" dirty="0" err="1" smtClean="0"/>
              <a:t>QoS</a:t>
            </a:r>
            <a:r>
              <a:rPr lang="en-US" sz="2000" dirty="0" smtClean="0"/>
              <a:t> over wireless links</a:t>
            </a:r>
          </a:p>
          <a:p>
            <a:pPr lvl="1"/>
            <a:r>
              <a:rPr lang="en-US" sz="1600" dirty="0" smtClean="0"/>
              <a:t>this does not necessarily mean higher data rates</a:t>
            </a:r>
          </a:p>
          <a:p>
            <a:pPr lvl="1"/>
            <a:r>
              <a:rPr lang="en-US" sz="1600" dirty="0" smtClean="0"/>
              <a:t>applications want to get rid of cables and enjoy similar properties</a:t>
            </a:r>
          </a:p>
          <a:p>
            <a:pPr lvl="1"/>
            <a:r>
              <a:rPr lang="en-US" sz="1600" dirty="0" smtClean="0"/>
              <a:t>UHR means: zero packet loss, apps ask also for: lower latency/jitter, TSN support</a:t>
            </a:r>
            <a:endParaRPr lang="en-US" sz="1600" dirty="0"/>
          </a:p>
          <a:p>
            <a:r>
              <a:rPr lang="en-US" sz="2000" dirty="0" smtClean="0"/>
              <a:t>UHR is a true challenge in randomly shared spectrum</a:t>
            </a:r>
          </a:p>
          <a:p>
            <a:pPr lvl="1"/>
            <a:r>
              <a:rPr lang="en-US" sz="1600" dirty="0" smtClean="0"/>
              <a:t>RF going through walls makes interference unpredictable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Interference from other technologies (Bluetooth, ZigBee, UWB)</a:t>
            </a:r>
          </a:p>
          <a:p>
            <a:pPr lvl="1"/>
            <a:r>
              <a:rPr lang="en-US" sz="1600" dirty="0" smtClean="0"/>
              <a:t>Coexistence is handled in 802.11 by CSMA/CA</a:t>
            </a:r>
          </a:p>
          <a:p>
            <a:pPr lvl="2"/>
            <a:r>
              <a:rPr lang="en-US" sz="1400" dirty="0" smtClean="0"/>
              <a:t>listen-before-talk concept creates an </a:t>
            </a:r>
            <a:r>
              <a:rPr lang="en-US" sz="1400" u="sng" dirty="0" smtClean="0"/>
              <a:t>unreliable</a:t>
            </a:r>
            <a:r>
              <a:rPr lang="en-US" sz="1400" dirty="0" smtClean="0"/>
              <a:t> link, inherently</a:t>
            </a:r>
          </a:p>
          <a:p>
            <a:pPr lvl="2"/>
            <a:r>
              <a:rPr lang="en-US" sz="1400" dirty="0" smtClean="0">
                <a:sym typeface="Wingdings" panose="05000000000000000000" pitchFamily="2" charset="2"/>
              </a:rPr>
              <a:t>coexistence could also be realized with advanced techniques</a:t>
            </a:r>
          </a:p>
          <a:p>
            <a:pPr lvl="3"/>
            <a:r>
              <a:rPr lang="en-US" sz="1200" dirty="0" smtClean="0">
                <a:sym typeface="Wingdings" panose="05000000000000000000" pitchFamily="2" charset="2"/>
              </a:rPr>
              <a:t>dynamic spectrum sharing, ML/AI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ym typeface="Wingdings" panose="05000000000000000000" pitchFamily="2" charset="2"/>
              </a:rPr>
              <a:t>Interference from other APs</a:t>
            </a:r>
          </a:p>
          <a:p>
            <a:pPr lvl="1"/>
            <a:r>
              <a:rPr lang="en-US" sz="1600" dirty="0" smtClean="0">
                <a:sym typeface="Wingdings" panose="05000000000000000000" pitchFamily="2" charset="2"/>
              </a:rPr>
              <a:t>Multi-AP </a:t>
            </a:r>
            <a:r>
              <a:rPr lang="en-US" sz="1600" dirty="0" smtClean="0">
                <a:sym typeface="Wingdings" panose="05000000000000000000" pitchFamily="2" charset="2"/>
              </a:rPr>
              <a:t>interference is handled in 802.11 by CSMA/CA, too</a:t>
            </a:r>
          </a:p>
          <a:p>
            <a:pPr lvl="1"/>
            <a:r>
              <a:rPr lang="en-US" sz="1600" b="0" dirty="0" smtClean="0">
                <a:sym typeface="Wingdings" panose="05000000000000000000" pitchFamily="2" charset="2"/>
              </a:rPr>
              <a:t>Might </a:t>
            </a:r>
            <a:r>
              <a:rPr lang="en-US" sz="1600" b="0" dirty="0" smtClean="0">
                <a:sym typeface="Wingdings" panose="05000000000000000000" pitchFamily="2" charset="2"/>
              </a:rPr>
              <a:t>need a distributed architecture with central intelligence</a:t>
            </a:r>
            <a:endParaRPr lang="en-US" sz="1400" b="0" dirty="0" smtClean="0"/>
          </a:p>
          <a:p>
            <a:endParaRPr lang="en-US" sz="2000" b="0" dirty="0"/>
          </a:p>
          <a:p>
            <a:endParaRPr lang="en-US" sz="2000" b="0" dirty="0"/>
          </a:p>
          <a:p>
            <a:endParaRPr lang="en-US" sz="2000" b="0" dirty="0"/>
          </a:p>
          <a:p>
            <a:endParaRPr lang="en-US" sz="2000" b="0" dirty="0"/>
          </a:p>
          <a:p>
            <a:endParaRPr lang="en-US" sz="2000" b="0" dirty="0"/>
          </a:p>
          <a:p>
            <a:pPr marL="0" indent="0">
              <a:buNone/>
            </a:pPr>
            <a:endParaRPr lang="en-US" sz="2000" b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0986" y="6475413"/>
            <a:ext cx="2302939" cy="184666"/>
          </a:xfrm>
        </p:spPr>
        <p:txBody>
          <a:bodyPr/>
          <a:lstStyle/>
          <a:p>
            <a:r>
              <a:rPr lang="en-US" dirty="0" smtClean="0"/>
              <a:t>Volker Jungnickel (</a:t>
            </a:r>
            <a:r>
              <a:rPr lang="en-US" dirty="0" err="1" smtClean="0"/>
              <a:t>Fraunhofer</a:t>
            </a:r>
            <a:r>
              <a:rPr lang="en-US" dirty="0" smtClean="0"/>
              <a:t> HHI)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C1789BC7-C074-42CC-ADF8-5107DF6BD1C1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January 2023</a:t>
            </a:r>
          </a:p>
        </p:txBody>
      </p:sp>
    </p:spTree>
    <p:extLst>
      <p:ext uri="{BB962C8B-B14F-4D97-AF65-F5344CB8AC3E}">
        <p14:creationId xmlns:p14="http://schemas.microsoft.com/office/powerpoint/2010/main" val="356337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Sub-7 GHz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229600" cy="4114800"/>
          </a:xfrm>
        </p:spPr>
        <p:txBody>
          <a:bodyPr/>
          <a:lstStyle/>
          <a:p>
            <a:endParaRPr lang="en-US" sz="1800" b="0" dirty="0" smtClean="0"/>
          </a:p>
          <a:p>
            <a:endParaRPr lang="en-US" sz="1800" b="0" dirty="0"/>
          </a:p>
          <a:p>
            <a:endParaRPr lang="en-US" sz="1800" b="0" dirty="0"/>
          </a:p>
          <a:p>
            <a:endParaRPr lang="en-US" sz="1800" b="0" dirty="0"/>
          </a:p>
          <a:p>
            <a:endParaRPr lang="en-US" sz="1800" b="0" dirty="0"/>
          </a:p>
          <a:p>
            <a:endParaRPr lang="en-US" sz="1800" b="0" dirty="0"/>
          </a:p>
          <a:p>
            <a:pPr marL="0" indent="0">
              <a:buNone/>
            </a:pPr>
            <a:endParaRPr lang="en-US" sz="1800" b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0986" y="6475413"/>
            <a:ext cx="2302939" cy="184666"/>
          </a:xfrm>
        </p:spPr>
        <p:txBody>
          <a:bodyPr/>
          <a:lstStyle/>
          <a:p>
            <a:r>
              <a:rPr lang="en-US" dirty="0" smtClean="0"/>
              <a:t>Volker Jungnickel (</a:t>
            </a:r>
            <a:r>
              <a:rPr lang="en-US" dirty="0" err="1" smtClean="0"/>
              <a:t>Fraunhofer</a:t>
            </a:r>
            <a:r>
              <a:rPr lang="en-US" dirty="0" smtClean="0"/>
              <a:t> HHI)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C1789BC7-C074-42CC-ADF8-5107DF6BD1C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January 2023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85800" y="1524000"/>
            <a:ext cx="8382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085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4287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228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6860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1432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600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/>
              <a:t>Further evolution of sub-7 GHz </a:t>
            </a:r>
            <a:r>
              <a:rPr lang="en-US" sz="2000" kern="0" dirty="0" smtClean="0"/>
              <a:t>technology</a:t>
            </a:r>
            <a:endParaRPr lang="en-US" sz="2000" kern="0" dirty="0"/>
          </a:p>
          <a:p>
            <a:pPr lvl="1"/>
            <a:r>
              <a:rPr lang="en-US" sz="1600" kern="0" dirty="0"/>
              <a:t>16 spatial </a:t>
            </a:r>
            <a:r>
              <a:rPr lang="en-US" sz="1600" kern="0" dirty="0" smtClean="0"/>
              <a:t>streams, HARQ, wider BW, full </a:t>
            </a:r>
            <a:r>
              <a:rPr lang="en-US" sz="1600" kern="0" dirty="0"/>
              <a:t>duplex [8]</a:t>
            </a:r>
          </a:p>
          <a:p>
            <a:r>
              <a:rPr lang="en-US" sz="2000" kern="0" dirty="0" smtClean="0"/>
              <a:t>Deterministic </a:t>
            </a:r>
            <a:r>
              <a:rPr lang="en-US" sz="2000" kern="0" dirty="0"/>
              <a:t>channel access</a:t>
            </a:r>
          </a:p>
          <a:p>
            <a:pPr lvl="1"/>
            <a:r>
              <a:rPr lang="en-US" sz="1600" kern="0" dirty="0" smtClean="0"/>
              <a:t>Operation in lightly licensed spectrum [14]</a:t>
            </a:r>
            <a:endParaRPr lang="en-US" sz="1600" kern="0" dirty="0"/>
          </a:p>
          <a:p>
            <a:r>
              <a:rPr lang="en-US" sz="2000" kern="0" dirty="0" smtClean="0"/>
              <a:t>Multi-AP</a:t>
            </a:r>
          </a:p>
          <a:p>
            <a:pPr lvl="1"/>
            <a:r>
              <a:rPr lang="en-US" sz="1600" kern="0" dirty="0" smtClean="0"/>
              <a:t>Multi-AP coordination [3, 11][13][15]</a:t>
            </a:r>
          </a:p>
          <a:p>
            <a:pPr lvl="1"/>
            <a:r>
              <a:rPr lang="en-US" sz="1600" kern="0" dirty="0" smtClean="0"/>
              <a:t>C-OFDMA [16], SINR-aware spatial reuse [15], joint transmission [17]</a:t>
            </a:r>
          </a:p>
          <a:p>
            <a:pPr lvl="2"/>
            <a:r>
              <a:rPr lang="en-US" sz="1400" kern="0" dirty="0" smtClean="0"/>
              <a:t>exploit macro diversity, </a:t>
            </a:r>
            <a:r>
              <a:rPr lang="en-US" sz="1400" kern="0" dirty="0"/>
              <a:t>interference-aware </a:t>
            </a:r>
            <a:r>
              <a:rPr lang="en-US" sz="1400" kern="0" dirty="0" smtClean="0"/>
              <a:t>scheduling, </a:t>
            </a:r>
            <a:r>
              <a:rPr lang="en-US" sz="1400" kern="0" dirty="0" smtClean="0"/>
              <a:t>convert </a:t>
            </a:r>
            <a:r>
              <a:rPr lang="en-US" sz="1400" kern="0" dirty="0" smtClean="0"/>
              <a:t>interference into useful signal</a:t>
            </a:r>
          </a:p>
          <a:p>
            <a:pPr lvl="1"/>
            <a:r>
              <a:rPr lang="en-US" sz="1600" kern="0" dirty="0" smtClean="0"/>
              <a:t>Well </a:t>
            </a:r>
            <a:r>
              <a:rPr lang="en-US" sz="1600" kern="0" dirty="0" smtClean="0"/>
              <a:t>known from 4G/5G but potentially </a:t>
            </a:r>
            <a:r>
              <a:rPr lang="en-US" sz="1600" kern="0" dirty="0" smtClean="0"/>
              <a:t>complex </a:t>
            </a:r>
            <a:r>
              <a:rPr lang="en-US" sz="1600" kern="0" dirty="0" smtClean="0">
                <a:sym typeface="Wingdings" panose="05000000000000000000" pitchFamily="2" charset="2"/>
              </a:rPr>
              <a:t> </a:t>
            </a:r>
            <a:r>
              <a:rPr lang="en-US" sz="1600" kern="0" dirty="0" smtClean="0">
                <a:sym typeface="Wingdings" panose="05000000000000000000" pitchFamily="2" charset="2"/>
              </a:rPr>
              <a:t>select a </a:t>
            </a:r>
            <a:r>
              <a:rPr lang="en-US" sz="1600" kern="0" dirty="0" smtClean="0"/>
              <a:t>simple yet effective scheme</a:t>
            </a:r>
            <a:endParaRPr lang="en-US" sz="1600" kern="0" dirty="0"/>
          </a:p>
          <a:p>
            <a:r>
              <a:rPr lang="en-US" sz="2000" kern="0" dirty="0" smtClean="0"/>
              <a:t>Cloud-based </a:t>
            </a:r>
            <a:r>
              <a:rPr lang="en-US" sz="2000" kern="0" dirty="0"/>
              <a:t>network layout </a:t>
            </a:r>
            <a:r>
              <a:rPr lang="en-US" sz="2000" kern="0" dirty="0" smtClean="0"/>
              <a:t>[12]</a:t>
            </a:r>
          </a:p>
          <a:p>
            <a:pPr lvl="1"/>
            <a:r>
              <a:rPr lang="en-US" sz="1600" kern="0" dirty="0" smtClean="0"/>
              <a:t>Multi-AP </a:t>
            </a:r>
            <a:r>
              <a:rPr lang="en-US" sz="1600" kern="0" dirty="0" smtClean="0"/>
              <a:t>techniques need centralized control (e.g., spectrum broker, central unit)</a:t>
            </a:r>
          </a:p>
          <a:p>
            <a:pPr lvl="1"/>
            <a:r>
              <a:rPr lang="en-US" sz="1600" b="0" kern="0" dirty="0" smtClean="0"/>
              <a:t>Implementation </a:t>
            </a:r>
            <a:r>
              <a:rPr lang="en-US" sz="1600" b="0" kern="0" dirty="0" smtClean="0"/>
              <a:t>behind WAN </a:t>
            </a:r>
            <a:r>
              <a:rPr lang="en-US" sz="1600" b="0" kern="0" dirty="0" smtClean="0"/>
              <a:t>uplink </a:t>
            </a:r>
            <a:r>
              <a:rPr lang="en-US" sz="1600" b="0" kern="0" dirty="0" smtClean="0"/>
              <a:t>(DSL, cable, PON) in operators central office [18]</a:t>
            </a:r>
          </a:p>
          <a:p>
            <a:pPr marL="0" indent="0">
              <a:buNone/>
            </a:pPr>
            <a:endParaRPr lang="de-DE" sz="900" b="0" dirty="0"/>
          </a:p>
          <a:p>
            <a:pPr marL="0" indent="0">
              <a:buNone/>
            </a:pPr>
            <a:endParaRPr lang="en-US" sz="2000" b="0" kern="0" dirty="0" smtClean="0"/>
          </a:p>
          <a:p>
            <a:endParaRPr lang="en-US" sz="2000" b="0" kern="0" dirty="0" smtClean="0"/>
          </a:p>
          <a:p>
            <a:endParaRPr lang="en-US" sz="2000" b="0" kern="0" dirty="0" smtClean="0"/>
          </a:p>
          <a:p>
            <a:endParaRPr lang="en-US" sz="2000" b="0" kern="0" dirty="0" smtClean="0"/>
          </a:p>
          <a:p>
            <a:pPr marL="0" indent="0">
              <a:buFontTx/>
              <a:buNone/>
            </a:pPr>
            <a:endParaRPr lang="en-US" sz="2000" b="0" kern="0" dirty="0"/>
          </a:p>
        </p:txBody>
      </p:sp>
    </p:spTree>
    <p:extLst>
      <p:ext uri="{BB962C8B-B14F-4D97-AF65-F5344CB8AC3E}">
        <p14:creationId xmlns:p14="http://schemas.microsoft.com/office/powerpoint/2010/main" val="62814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mm-wave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229600" cy="4114800"/>
          </a:xfrm>
        </p:spPr>
        <p:txBody>
          <a:bodyPr/>
          <a:lstStyle/>
          <a:p>
            <a:endParaRPr lang="en-US" sz="1800" b="0" dirty="0" smtClean="0"/>
          </a:p>
          <a:p>
            <a:endParaRPr lang="en-US" sz="1800" b="0" dirty="0"/>
          </a:p>
          <a:p>
            <a:endParaRPr lang="en-US" sz="1800" b="0" dirty="0"/>
          </a:p>
          <a:p>
            <a:endParaRPr lang="en-US" sz="1800" b="0" dirty="0"/>
          </a:p>
          <a:p>
            <a:endParaRPr lang="en-US" sz="1800" b="0" dirty="0"/>
          </a:p>
          <a:p>
            <a:endParaRPr lang="en-US" sz="1800" b="0" dirty="0"/>
          </a:p>
          <a:p>
            <a:pPr marL="0" indent="0">
              <a:buNone/>
            </a:pPr>
            <a:endParaRPr lang="en-US" sz="1800" b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0986" y="6475413"/>
            <a:ext cx="2302939" cy="184666"/>
          </a:xfrm>
        </p:spPr>
        <p:txBody>
          <a:bodyPr/>
          <a:lstStyle/>
          <a:p>
            <a:r>
              <a:rPr lang="en-US" dirty="0" smtClean="0"/>
              <a:t>Volker Jungnickel (</a:t>
            </a:r>
            <a:r>
              <a:rPr lang="en-US" dirty="0" err="1" smtClean="0"/>
              <a:t>Fraunhofer</a:t>
            </a:r>
            <a:r>
              <a:rPr lang="en-US" dirty="0" smtClean="0"/>
              <a:t> HHI)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C1789BC7-C074-42CC-ADF8-5107DF6BD1C1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January 2023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85800" y="1524000"/>
            <a:ext cx="8305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085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4287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228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6860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1432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600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kern="0" dirty="0" smtClean="0"/>
              <a:t>PROs</a:t>
            </a:r>
            <a:endParaRPr lang="en-US" sz="1800" kern="0" dirty="0"/>
          </a:p>
          <a:p>
            <a:pPr lvl="1"/>
            <a:r>
              <a:rPr lang="en-US" sz="1600" kern="0" dirty="0" smtClean="0"/>
              <a:t>New </a:t>
            </a:r>
            <a:r>
              <a:rPr lang="en-US" sz="1600" kern="0" dirty="0"/>
              <a:t>spectrum brings most remarkable benefits </a:t>
            </a:r>
            <a:r>
              <a:rPr lang="en-US" sz="1600" kern="0" dirty="0" smtClean="0"/>
              <a:t>[11]</a:t>
            </a:r>
            <a:endParaRPr lang="en-US" sz="1600" kern="0" dirty="0"/>
          </a:p>
          <a:p>
            <a:pPr lvl="2"/>
            <a:r>
              <a:rPr lang="en-US" sz="1400" kern="0" dirty="0" smtClean="0"/>
              <a:t>sufficient </a:t>
            </a:r>
            <a:r>
              <a:rPr lang="en-US" sz="1400" kern="0" dirty="0"/>
              <a:t>bandwidth, more frequency reuse </a:t>
            </a:r>
            <a:r>
              <a:rPr lang="en-US" sz="1400" kern="0" dirty="0">
                <a:sym typeface="Wingdings" panose="05000000000000000000" pitchFamily="2" charset="2"/>
              </a:rPr>
              <a:t> r</a:t>
            </a:r>
            <a:r>
              <a:rPr lang="en-US" sz="1400" kern="0" dirty="0"/>
              <a:t>educed congestion</a:t>
            </a:r>
            <a:r>
              <a:rPr lang="en-US" sz="1400" b="1" kern="0" dirty="0"/>
              <a:t> </a:t>
            </a:r>
            <a:r>
              <a:rPr lang="en-US" sz="1400" kern="0" dirty="0" smtClean="0"/>
              <a:t>[11] </a:t>
            </a:r>
            <a:endParaRPr lang="en-US" sz="1400" kern="0" dirty="0"/>
          </a:p>
          <a:p>
            <a:pPr lvl="2"/>
            <a:r>
              <a:rPr lang="en-US" sz="1400" kern="0" dirty="0"/>
              <a:t>enable 10 </a:t>
            </a:r>
            <a:r>
              <a:rPr lang="en-US" sz="1400" kern="0" dirty="0" err="1"/>
              <a:t>Gbps</a:t>
            </a:r>
            <a:r>
              <a:rPr lang="en-US" sz="1400" kern="0" dirty="0"/>
              <a:t>/client with 2 SS </a:t>
            </a:r>
            <a:r>
              <a:rPr lang="en-US" sz="1400" kern="0" dirty="0" smtClean="0"/>
              <a:t>[3</a:t>
            </a:r>
            <a:r>
              <a:rPr lang="en-US" sz="1400" kern="0" dirty="0" smtClean="0"/>
              <a:t>], multiple </a:t>
            </a:r>
            <a:r>
              <a:rPr lang="en-US" sz="1400" kern="0" dirty="0"/>
              <a:t>P2P links </a:t>
            </a:r>
            <a:r>
              <a:rPr lang="en-US" sz="1400" kern="0" dirty="0" smtClean="0"/>
              <a:t>[3</a:t>
            </a:r>
            <a:r>
              <a:rPr lang="en-US" sz="1400" kern="0" dirty="0" smtClean="0"/>
              <a:t>][</a:t>
            </a:r>
            <a:r>
              <a:rPr lang="en-US" sz="1400" kern="0" dirty="0" smtClean="0"/>
              <a:t>19]</a:t>
            </a:r>
            <a:endParaRPr lang="en-US" sz="1400" kern="0" dirty="0">
              <a:solidFill>
                <a:srgbClr val="FF0000"/>
              </a:solidFill>
            </a:endParaRPr>
          </a:p>
          <a:p>
            <a:pPr lvl="2"/>
            <a:r>
              <a:rPr lang="en-US" sz="1400" kern="0" dirty="0" smtClean="0"/>
              <a:t>reuse </a:t>
            </a:r>
            <a:r>
              <a:rPr lang="en-US" sz="1400" kern="0" dirty="0"/>
              <a:t>sub-7 GHz </a:t>
            </a:r>
            <a:r>
              <a:rPr lang="en-US" sz="1400" kern="0" dirty="0" smtClean="0"/>
              <a:t>PHY [19</a:t>
            </a:r>
            <a:r>
              <a:rPr lang="en-US" sz="1400" kern="0" dirty="0" smtClean="0"/>
              <a:t>][</a:t>
            </a:r>
            <a:r>
              <a:rPr lang="en-US" sz="1400" kern="0" dirty="0" smtClean="0"/>
              <a:t>20</a:t>
            </a:r>
            <a:r>
              <a:rPr lang="en-US" sz="1400" kern="0" dirty="0" smtClean="0"/>
              <a:t>][</a:t>
            </a:r>
            <a:r>
              <a:rPr lang="en-US" sz="1400" kern="0" dirty="0" smtClean="0"/>
              <a:t>21]</a:t>
            </a:r>
            <a:endParaRPr lang="en-US" sz="1400" kern="0" dirty="0"/>
          </a:p>
          <a:p>
            <a:pPr lvl="1"/>
            <a:r>
              <a:rPr lang="en-US" sz="1600" kern="0" dirty="0" smtClean="0"/>
              <a:t>Mobility can be reached by MLO with sub-7 GHz bands [20</a:t>
            </a:r>
            <a:r>
              <a:rPr lang="en-US" sz="1600" kern="0" dirty="0" smtClean="0"/>
              <a:t>][</a:t>
            </a:r>
            <a:r>
              <a:rPr lang="en-US" sz="1600" kern="0" dirty="0" smtClean="0"/>
              <a:t>21]</a:t>
            </a:r>
          </a:p>
          <a:p>
            <a:pPr lvl="2"/>
            <a:r>
              <a:rPr lang="en-US" sz="1400" kern="0" dirty="0" smtClean="0"/>
              <a:t>combine mm-wave with fiber-to-the-room (</a:t>
            </a:r>
            <a:r>
              <a:rPr lang="en-US" sz="1400" kern="0" dirty="0" err="1" smtClean="0"/>
              <a:t>FttR</a:t>
            </a:r>
            <a:r>
              <a:rPr lang="en-US" sz="1400" kern="0" dirty="0" smtClean="0"/>
              <a:t>) technologies in buildings [20]</a:t>
            </a:r>
            <a:endParaRPr lang="en-US" kern="0" dirty="0" smtClean="0"/>
          </a:p>
          <a:p>
            <a:r>
              <a:rPr lang="en-US" sz="1800" kern="0" dirty="0" smtClean="0"/>
              <a:t>CONs</a:t>
            </a:r>
            <a:endParaRPr lang="en-US" sz="1800" kern="0" dirty="0"/>
          </a:p>
          <a:p>
            <a:pPr lvl="1"/>
            <a:r>
              <a:rPr lang="en-US" sz="1600" kern="0" dirty="0" smtClean="0"/>
              <a:t>Can neither guarantee high reliability nor low latency [22]</a:t>
            </a:r>
            <a:endParaRPr lang="en-US" sz="1600" kern="0" dirty="0"/>
          </a:p>
          <a:p>
            <a:pPr lvl="2"/>
            <a:r>
              <a:rPr lang="en-US" sz="1400" kern="0" dirty="0" smtClean="0"/>
              <a:t>mm-wave depends on free line-of-sight</a:t>
            </a:r>
          </a:p>
          <a:p>
            <a:pPr lvl="2"/>
            <a:r>
              <a:rPr lang="en-US" sz="1400" kern="0" dirty="0"/>
              <a:t>b</a:t>
            </a:r>
            <a:r>
              <a:rPr lang="en-US" sz="1400" kern="0" dirty="0" smtClean="0"/>
              <a:t>eam scanning and tracking needs too much time</a:t>
            </a:r>
          </a:p>
          <a:p>
            <a:pPr lvl="2"/>
            <a:r>
              <a:rPr lang="en-US" sz="1400" kern="0" dirty="0"/>
              <a:t>possibly </a:t>
            </a:r>
            <a:r>
              <a:rPr lang="en-US" sz="1400" kern="0" dirty="0" smtClean="0"/>
              <a:t>power-consuming</a:t>
            </a:r>
            <a:endParaRPr lang="en-US" sz="1400" kern="0" dirty="0"/>
          </a:p>
          <a:p>
            <a:pPr lvl="2"/>
            <a:r>
              <a:rPr lang="en-US" sz="1400" kern="0" dirty="0" smtClean="0"/>
              <a:t>higher CFO and phase noise at higher frequencies [23]</a:t>
            </a:r>
          </a:p>
          <a:p>
            <a:r>
              <a:rPr lang="en-US" sz="1800" kern="0" dirty="0" smtClean="0"/>
              <a:t>Similar features can be reached with Light Communication</a:t>
            </a:r>
          </a:p>
          <a:p>
            <a:pPr lvl="1"/>
            <a:r>
              <a:rPr lang="en-US" sz="1600" kern="0" dirty="0" smtClean="0"/>
              <a:t>Spotty coverage, low power, reduced costs per bit</a:t>
            </a:r>
          </a:p>
          <a:p>
            <a:pPr lvl="1"/>
            <a:r>
              <a:rPr lang="en-US" sz="1600" b="0" kern="0" dirty="0" smtClean="0"/>
              <a:t>Beamforming </a:t>
            </a:r>
            <a:r>
              <a:rPr lang="en-US" sz="1600" b="0" kern="0" dirty="0" smtClean="0"/>
              <a:t>is not required, few sectors maybe enough</a:t>
            </a:r>
          </a:p>
          <a:p>
            <a:pPr lvl="1"/>
            <a:r>
              <a:rPr lang="en-US" sz="1600" kern="0" dirty="0"/>
              <a:t>CFO, Doppler, phase noise are all less relevant compared to </a:t>
            </a:r>
            <a:r>
              <a:rPr lang="en-US" sz="1600" kern="0" dirty="0" smtClean="0"/>
              <a:t>mm-wave</a:t>
            </a:r>
            <a:endParaRPr lang="en-US" sz="1600" b="0" kern="0" dirty="0" smtClean="0"/>
          </a:p>
          <a:p>
            <a:pPr lvl="1"/>
            <a:endParaRPr lang="en-US" sz="1400" b="0" kern="0" dirty="0" smtClean="0"/>
          </a:p>
          <a:p>
            <a:endParaRPr lang="en-US" sz="1800" kern="0" dirty="0" smtClean="0"/>
          </a:p>
          <a:p>
            <a:endParaRPr lang="en-US" sz="1800" b="0" kern="0" dirty="0" smtClean="0"/>
          </a:p>
          <a:p>
            <a:endParaRPr lang="en-US" sz="1800" b="0" kern="0" dirty="0" smtClean="0"/>
          </a:p>
          <a:p>
            <a:pPr marL="0" indent="0">
              <a:buFontTx/>
              <a:buNone/>
            </a:pPr>
            <a:endParaRPr lang="en-US" sz="1800" b="0" kern="0" dirty="0"/>
          </a:p>
        </p:txBody>
      </p:sp>
    </p:spTree>
    <p:extLst>
      <p:ext uri="{BB962C8B-B14F-4D97-AF65-F5344CB8AC3E}">
        <p14:creationId xmlns:p14="http://schemas.microsoft.com/office/powerpoint/2010/main" val="113740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Light Communication</a:t>
            </a:r>
            <a:endParaRPr lang="en-US" sz="2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0986" y="6475413"/>
            <a:ext cx="2302939" cy="184666"/>
          </a:xfrm>
        </p:spPr>
        <p:txBody>
          <a:bodyPr/>
          <a:lstStyle/>
          <a:p>
            <a:r>
              <a:rPr lang="en-US" dirty="0" smtClean="0"/>
              <a:t>Volker Jungnickel (</a:t>
            </a:r>
            <a:r>
              <a:rPr lang="en-US" dirty="0" err="1" smtClean="0"/>
              <a:t>Fraunhofer</a:t>
            </a:r>
            <a:r>
              <a:rPr lang="en-US" dirty="0" smtClean="0"/>
              <a:t> HHI)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C1789BC7-C074-42CC-ADF8-5107DF6BD1C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January 2023</a:t>
            </a:r>
          </a:p>
        </p:txBody>
      </p:sp>
      <p:sp>
        <p:nvSpPr>
          <p:cNvPr id="13" name="Inhaltsplatzhalter 3"/>
          <p:cNvSpPr txBox="1">
            <a:spLocks/>
          </p:cNvSpPr>
          <p:nvPr/>
        </p:nvSpPr>
        <p:spPr bwMode="auto">
          <a:xfrm>
            <a:off x="4086079" y="1996562"/>
            <a:ext cx="5057921" cy="36422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60000" indent="-360000" algn="l" defTabSz="360000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360000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2pPr>
            <a:lvl3pPr marL="1080000" indent="-360000" algn="l" defTabSz="360000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3pPr>
            <a:lvl4pPr marL="1440000" indent="-360000" algn="l" defTabSz="360000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4pPr>
            <a:lvl5pPr marL="1800000" indent="-360000" algn="l" defTabSz="360000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</a:defRPr>
            </a:lvl5pPr>
            <a:lvl6pPr marL="1887538" indent="-358775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738" indent="-358775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938" indent="-358775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9138" indent="-358775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359410" indent="-359410"/>
            <a:r>
              <a:rPr lang="en-US" kern="0" dirty="0"/>
              <a:t>Higher capacity/area in small “hotspots”</a:t>
            </a:r>
            <a:endParaRPr lang="en-US" dirty="0"/>
          </a:p>
          <a:p>
            <a:pPr marL="719455" lvl="1" indent="-359410">
              <a:buClrTx/>
              <a:buFont typeface="Symbol" panose="05050102010706020507" pitchFamily="18" charset="2"/>
              <a:buChar char="-"/>
            </a:pPr>
            <a:r>
              <a:rPr lang="en-US" kern="0" dirty="0"/>
              <a:t>1…10 Mbps/m² </a:t>
            </a:r>
            <a:r>
              <a:rPr lang="en-US" kern="0" dirty="0" smtClean="0"/>
              <a:t>(RF)</a:t>
            </a:r>
          </a:p>
          <a:p>
            <a:pPr marL="719455" lvl="1" indent="-359410">
              <a:buClrTx/>
              <a:buFont typeface="Symbol" panose="05050102010706020507" pitchFamily="18" charset="2"/>
              <a:buChar char="-"/>
            </a:pPr>
            <a:r>
              <a:rPr lang="en-US" kern="0" dirty="0" smtClean="0">
                <a:sym typeface="Wingdings" panose="05000000000000000000" pitchFamily="2" charset="2"/>
              </a:rPr>
              <a:t>100+ </a:t>
            </a:r>
            <a:r>
              <a:rPr lang="en-US" kern="0" dirty="0">
                <a:sym typeface="Wingdings" panose="05000000000000000000" pitchFamily="2" charset="2"/>
              </a:rPr>
              <a:t>Mbps/m² </a:t>
            </a:r>
            <a:r>
              <a:rPr lang="en-US" kern="0" dirty="0" smtClean="0">
                <a:sym typeface="Wingdings" panose="05000000000000000000" pitchFamily="2" charset="2"/>
              </a:rPr>
              <a:t>(LC)</a:t>
            </a:r>
            <a:endParaRPr lang="en-US" kern="0" dirty="0"/>
          </a:p>
          <a:p>
            <a:pPr marL="359410" indent="-359410"/>
            <a:r>
              <a:rPr lang="en-US" kern="0" dirty="0" smtClean="0">
                <a:sym typeface="Wingdings" panose="05000000000000000000" pitchFamily="2" charset="2"/>
              </a:rPr>
              <a:t>Higher </a:t>
            </a:r>
            <a:r>
              <a:rPr lang="en-US" kern="0" dirty="0" err="1" smtClean="0">
                <a:sym typeface="Wingdings" panose="05000000000000000000" pitchFamily="2" charset="2"/>
              </a:rPr>
              <a:t>QoS</a:t>
            </a:r>
            <a:r>
              <a:rPr lang="en-US" kern="0" dirty="0" smtClean="0">
                <a:sym typeface="Wingdings" panose="05000000000000000000" pitchFamily="2" charset="2"/>
              </a:rPr>
              <a:t>: </a:t>
            </a:r>
            <a:r>
              <a:rPr lang="en-US" kern="0" dirty="0">
                <a:sym typeface="Wingdings" panose="05000000000000000000" pitchFamily="2" charset="2"/>
              </a:rPr>
              <a:t>guaranteed delivery at low latency</a:t>
            </a:r>
            <a:endParaRPr lang="en-US" kern="0" dirty="0"/>
          </a:p>
          <a:p>
            <a:pPr marL="359410" indent="-359410"/>
            <a:r>
              <a:rPr lang="en-US" kern="0" dirty="0"/>
              <a:t>Robust against jamming, enhanced </a:t>
            </a:r>
            <a:r>
              <a:rPr lang="en-US" kern="0" dirty="0" smtClean="0"/>
              <a:t>privacy</a:t>
            </a:r>
          </a:p>
          <a:p>
            <a:pPr marL="359410" indent="-359410"/>
            <a:endParaRPr lang="en-US" kern="0" dirty="0" smtClean="0"/>
          </a:p>
          <a:p>
            <a:pPr marL="359410" indent="-359410"/>
            <a:endParaRPr lang="en-US" sz="1500" kern="0" dirty="0">
              <a:latin typeface="Frutiger LT Com 45 Light" panose="020B0303030504020204" pitchFamily="34" charset="0"/>
            </a:endParaRPr>
          </a:p>
          <a:p>
            <a:pPr marL="359410" indent="-359410"/>
            <a:r>
              <a:rPr lang="en-US" kern="0" dirty="0"/>
              <a:t>RF is already mature and </a:t>
            </a:r>
            <a:r>
              <a:rPr lang="en-US" kern="0" dirty="0" smtClean="0"/>
              <a:t>established </a:t>
            </a:r>
            <a:r>
              <a:rPr lang="en-US" kern="0" dirty="0"/>
              <a:t>in the market</a:t>
            </a:r>
          </a:p>
          <a:p>
            <a:pPr marL="359410" indent="-359410"/>
            <a:r>
              <a:rPr lang="en-US" kern="0" dirty="0" smtClean="0"/>
              <a:t>LC </a:t>
            </a:r>
            <a:r>
              <a:rPr lang="en-US" kern="0" dirty="0" smtClean="0"/>
              <a:t>to add</a:t>
            </a:r>
            <a:r>
              <a:rPr lang="en-US" kern="0" dirty="0"/>
              <a:t> new value to RF</a:t>
            </a:r>
            <a:endParaRPr lang="en-US" dirty="0">
              <a:cs typeface="Calibri" panose="020F0502020204030204"/>
            </a:endParaRPr>
          </a:p>
          <a:p>
            <a:pPr marL="359410" indent="-359410"/>
            <a:r>
              <a:rPr lang="en-US" kern="0" dirty="0" smtClean="0"/>
              <a:t>Important </a:t>
            </a:r>
            <a:r>
              <a:rPr lang="en-US" kern="0" dirty="0"/>
              <a:t>synergies, both indoors and </a:t>
            </a:r>
            <a:r>
              <a:rPr lang="en-US" kern="0" dirty="0" smtClean="0"/>
              <a:t>outdoors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US" kern="0" dirty="0" smtClean="0"/>
              <a:t>offloading, resilience against weather effects</a:t>
            </a:r>
            <a:endParaRPr lang="en-US" kern="0" dirty="0"/>
          </a:p>
          <a:p>
            <a:pPr marL="359410" indent="-359410"/>
            <a:r>
              <a:rPr lang="en-US" kern="0" dirty="0" smtClean="0"/>
              <a:t>RF systems take </a:t>
            </a:r>
            <a:r>
              <a:rPr lang="en-US" kern="0" dirty="0"/>
              <a:t>new opportunities </a:t>
            </a:r>
            <a:r>
              <a:rPr lang="en-US" kern="0" dirty="0" smtClean="0"/>
              <a:t>by adding LC</a:t>
            </a:r>
            <a:endParaRPr lang="en-US" kern="0" dirty="0"/>
          </a:p>
          <a:p>
            <a:pPr marL="359410" indent="-359410">
              <a:buFont typeface="Arial" panose="020B0604020202020204" pitchFamily="34" charset="0"/>
              <a:buChar char="•"/>
            </a:pPr>
            <a:endParaRPr lang="en-US" sz="1500" kern="0" dirty="0">
              <a:latin typeface="Frutiger LT Com 45 Light" panose="020B0303030504020204" pitchFamily="34" charset="0"/>
            </a:endParaRPr>
          </a:p>
        </p:txBody>
      </p:sp>
      <p:sp>
        <p:nvSpPr>
          <p:cNvPr id="14" name="Textplatzhalter 6"/>
          <p:cNvSpPr txBox="1">
            <a:spLocks/>
          </p:cNvSpPr>
          <p:nvPr/>
        </p:nvSpPr>
        <p:spPr bwMode="auto">
          <a:xfrm>
            <a:off x="377914" y="1634239"/>
            <a:ext cx="7520959" cy="328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normAutofit lnSpcReduction="10000"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r>
              <a:rPr lang="en-US" sz="2200" dirty="0" smtClean="0"/>
              <a:t>Key facts</a:t>
            </a:r>
            <a:endParaRPr lang="en-US" dirty="0"/>
          </a:p>
        </p:txBody>
      </p:sp>
      <p:sp>
        <p:nvSpPr>
          <p:cNvPr id="15" name="Textplatzhalter 2"/>
          <p:cNvSpPr txBox="1">
            <a:spLocks/>
          </p:cNvSpPr>
          <p:nvPr/>
        </p:nvSpPr>
        <p:spPr bwMode="auto">
          <a:xfrm>
            <a:off x="4089338" y="1634239"/>
            <a:ext cx="3452402" cy="32896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360000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None/>
              <a:defRPr sz="2000" b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0" algn="l" defTabSz="360000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2pPr>
            <a:lvl3pPr marL="720000" indent="0" algn="l" defTabSz="360000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1080000" indent="0" algn="l" defTabSz="360000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4pPr>
            <a:lvl5pPr marL="1440000" indent="0" algn="l" defTabSz="360000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5pPr>
            <a:lvl6pPr marL="1887538" indent="-358775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738" indent="-358775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938" indent="-358775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9138" indent="-358775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b="1" kern="0" dirty="0">
                <a:solidFill>
                  <a:schemeClr val="tx1"/>
                </a:solidFill>
              </a:rPr>
              <a:t>Unique </a:t>
            </a:r>
            <a:r>
              <a:rPr lang="de-DE" b="1" kern="0" dirty="0" err="1">
                <a:solidFill>
                  <a:schemeClr val="tx1"/>
                </a:solidFill>
              </a:rPr>
              <a:t>Selling</a:t>
            </a:r>
            <a:r>
              <a:rPr lang="de-DE" b="1" kern="0" dirty="0">
                <a:solidFill>
                  <a:schemeClr val="tx1"/>
                </a:solidFill>
              </a:rPr>
              <a:t> Points</a:t>
            </a:r>
          </a:p>
        </p:txBody>
      </p:sp>
      <p:sp>
        <p:nvSpPr>
          <p:cNvPr id="16" name="Textplatzhalter 2"/>
          <p:cNvSpPr txBox="1">
            <a:spLocks/>
          </p:cNvSpPr>
          <p:nvPr/>
        </p:nvSpPr>
        <p:spPr bwMode="auto">
          <a:xfrm>
            <a:off x="4089338" y="4090631"/>
            <a:ext cx="3452402" cy="32896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360000" rtl="0" fontAlgn="base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None/>
              <a:defRPr sz="2000" b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0" algn="l" defTabSz="360000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2pPr>
            <a:lvl3pPr marL="720000" indent="0" algn="l" defTabSz="360000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1080000" indent="0" algn="l" defTabSz="360000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4pPr>
            <a:lvl5pPr marL="1440000" indent="0" algn="l" defTabSz="360000" rtl="0" fontAlgn="base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5pPr>
            <a:lvl6pPr marL="1887538" indent="-358775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738" indent="-358775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938" indent="-358775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9138" indent="-358775" algn="l" rtl="0" fontAlgn="base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b="1" kern="0" dirty="0" err="1">
                <a:solidFill>
                  <a:schemeClr val="tx1"/>
                </a:solidFill>
              </a:rPr>
              <a:t>Complement</a:t>
            </a:r>
            <a:r>
              <a:rPr lang="de-DE" b="1" kern="0" dirty="0">
                <a:solidFill>
                  <a:schemeClr val="tx1"/>
                </a:solidFill>
              </a:rPr>
              <a:t> RF </a:t>
            </a:r>
            <a:r>
              <a:rPr lang="de-DE" b="1" kern="0" dirty="0" err="1">
                <a:solidFill>
                  <a:schemeClr val="tx1"/>
                </a:solidFill>
              </a:rPr>
              <a:t>by</a:t>
            </a:r>
            <a:r>
              <a:rPr lang="de-DE" b="1" kern="0" dirty="0">
                <a:solidFill>
                  <a:schemeClr val="tx1"/>
                </a:solidFill>
              </a:rPr>
              <a:t> </a:t>
            </a:r>
            <a:r>
              <a:rPr lang="de-DE" b="1" kern="0" dirty="0" smtClean="0">
                <a:solidFill>
                  <a:schemeClr val="tx1"/>
                </a:solidFill>
              </a:rPr>
              <a:t>LC</a:t>
            </a:r>
            <a:endParaRPr lang="de-DE" b="1" kern="0" dirty="0">
              <a:solidFill>
                <a:schemeClr val="tx1"/>
              </a:solidFill>
              <a:cs typeface="Calibri"/>
            </a:endParaRPr>
          </a:p>
        </p:txBody>
      </p:sp>
      <p:sp>
        <p:nvSpPr>
          <p:cNvPr id="17" name="Inhaltsplatzhalter 3"/>
          <p:cNvSpPr>
            <a:spLocks noGrp="1"/>
          </p:cNvSpPr>
          <p:nvPr>
            <p:ph idx="1"/>
          </p:nvPr>
        </p:nvSpPr>
        <p:spPr>
          <a:xfrm>
            <a:off x="377914" y="1994281"/>
            <a:ext cx="3610057" cy="89438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1600" b="0" noProof="0" dirty="0"/>
              <a:t>Mobile communication </a:t>
            </a:r>
            <a:r>
              <a:rPr lang="en-US" sz="1600" b="0" noProof="0" dirty="0" smtClean="0"/>
              <a:t>by using </a:t>
            </a:r>
            <a:r>
              <a:rPr lang="en-US" sz="1600" b="0" noProof="0" dirty="0"/>
              <a:t>light</a:t>
            </a:r>
          </a:p>
          <a:p>
            <a:pPr>
              <a:spcBef>
                <a:spcPts val="600"/>
              </a:spcBef>
            </a:pPr>
            <a:r>
              <a:rPr lang="en-US" sz="1600" b="0" dirty="0" smtClean="0"/>
              <a:t>Bidirectional</a:t>
            </a:r>
            <a:r>
              <a:rPr lang="en-US" sz="1600" b="0" dirty="0" smtClean="0"/>
              <a:t>, high-speed</a:t>
            </a:r>
            <a:endParaRPr lang="en-US" sz="1600" b="0" dirty="0"/>
          </a:p>
          <a:p>
            <a:pPr>
              <a:spcBef>
                <a:spcPts val="600"/>
              </a:spcBef>
            </a:pPr>
            <a:r>
              <a:rPr lang="en-US" sz="1600" b="0" dirty="0"/>
              <a:t>Useful complement to RF</a:t>
            </a:r>
          </a:p>
        </p:txBody>
      </p:sp>
      <p:pic>
        <p:nvPicPr>
          <p:cNvPr id="18" name="Picture 4" descr="Q:\PN-MAI\Projekte\VLC Akquise\VLC Visitenkarte\Neuer Ordner\iStock\ezgif.com-resize_Copyright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92" y="3124200"/>
            <a:ext cx="2895600" cy="2895600"/>
          </a:xfrm>
          <a:prstGeom prst="rect">
            <a:avLst/>
          </a:prstGeom>
          <a:noFill/>
          <a:ln w="127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16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LC Use Cases in </a:t>
            </a:r>
            <a:r>
              <a:rPr lang="en-US" sz="2800" dirty="0" smtClean="0"/>
              <a:t>Future </a:t>
            </a:r>
            <a:r>
              <a:rPr lang="en-US" sz="2800" dirty="0" err="1" smtClean="0"/>
              <a:t>IoT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8229600" cy="4114800"/>
          </a:xfrm>
        </p:spPr>
        <p:txBody>
          <a:bodyPr/>
          <a:lstStyle/>
          <a:p>
            <a:endParaRPr lang="en-US" sz="1800" b="0" dirty="0" smtClean="0"/>
          </a:p>
          <a:p>
            <a:endParaRPr lang="en-US" sz="1800" b="0" dirty="0"/>
          </a:p>
          <a:p>
            <a:endParaRPr lang="en-US" sz="1800" b="0" dirty="0"/>
          </a:p>
          <a:p>
            <a:endParaRPr lang="en-US" sz="1800" b="0" dirty="0"/>
          </a:p>
          <a:p>
            <a:endParaRPr lang="en-US" sz="1800" b="0" dirty="0"/>
          </a:p>
          <a:p>
            <a:endParaRPr lang="en-US" sz="1800" b="0" dirty="0"/>
          </a:p>
          <a:p>
            <a:pPr marL="0" indent="0">
              <a:buNone/>
            </a:pPr>
            <a:endParaRPr lang="en-US" sz="1800" b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0986" y="6475413"/>
            <a:ext cx="2302939" cy="184666"/>
          </a:xfrm>
        </p:spPr>
        <p:txBody>
          <a:bodyPr/>
          <a:lstStyle/>
          <a:p>
            <a:r>
              <a:rPr lang="en-US" dirty="0" smtClean="0"/>
              <a:t>Volker Jungnickel (</a:t>
            </a:r>
            <a:r>
              <a:rPr lang="en-US" dirty="0" err="1" smtClean="0"/>
              <a:t>Fraunhofer</a:t>
            </a:r>
            <a:r>
              <a:rPr lang="en-US" dirty="0" smtClean="0"/>
              <a:t> HHI)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C1789BC7-C074-42CC-ADF8-5107DF6BD1C1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96913" y="332601"/>
            <a:ext cx="1340110" cy="276999"/>
          </a:xfrm>
        </p:spPr>
        <p:txBody>
          <a:bodyPr/>
          <a:lstStyle/>
          <a:p>
            <a:pPr>
              <a:defRPr/>
            </a:pPr>
            <a:r>
              <a:rPr lang="en-US" dirty="0"/>
              <a:t>January 2023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57199" y="1600200"/>
            <a:ext cx="2743201" cy="44627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de-DE" sz="1800" b="1" dirty="0">
                <a:latin typeface="+mj-lt"/>
              </a:rPr>
              <a:t>Future </a:t>
            </a:r>
            <a:r>
              <a:rPr lang="de-DE" sz="1800" b="1" dirty="0" err="1">
                <a:latin typeface="+mj-lt"/>
              </a:rPr>
              <a:t>IoT</a:t>
            </a:r>
            <a:endParaRPr lang="de-DE" sz="1800" b="1" dirty="0">
              <a:latin typeface="+mj-lt"/>
            </a:endParaRPr>
          </a:p>
          <a:p>
            <a:pPr marL="285750" indent="-285750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de-DE" sz="1600" dirty="0" err="1">
                <a:latin typeface="+mj-lt"/>
              </a:rPr>
              <a:t>imaging</a:t>
            </a:r>
            <a:r>
              <a:rPr lang="de-DE" sz="1600" dirty="0">
                <a:latin typeface="+mj-lt"/>
              </a:rPr>
              <a:t> </a:t>
            </a:r>
            <a:r>
              <a:rPr lang="de-DE" sz="1600" dirty="0" err="1">
                <a:latin typeface="+mj-lt"/>
              </a:rPr>
              <a:t>sensors</a:t>
            </a:r>
            <a:r>
              <a:rPr lang="de-DE" sz="1600" dirty="0">
                <a:latin typeface="+mj-lt"/>
              </a:rPr>
              <a:t>, </a:t>
            </a:r>
            <a:r>
              <a:rPr lang="de-DE" sz="1600" dirty="0" err="1" smtClean="0">
                <a:latin typeface="+mj-lt"/>
              </a:rPr>
              <a:t>video</a:t>
            </a:r>
            <a:r>
              <a:rPr lang="de-DE" sz="1600" dirty="0">
                <a:latin typeface="+mj-lt"/>
              </a:rPr>
              <a:t> </a:t>
            </a:r>
          </a:p>
          <a:p>
            <a:pPr marL="285750" indent="-285750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de-DE" sz="1600" dirty="0" err="1">
                <a:latin typeface="+mj-lt"/>
              </a:rPr>
              <a:t>reliable</a:t>
            </a:r>
            <a:r>
              <a:rPr lang="de-DE" sz="1600" dirty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transmission</a:t>
            </a:r>
            <a:r>
              <a:rPr lang="de-DE" sz="1600" dirty="0" smtClean="0">
                <a:latin typeface="+mj-lt"/>
              </a:rPr>
              <a:t>  </a:t>
            </a:r>
            <a:r>
              <a:rPr lang="de-DE" sz="1600" dirty="0">
                <a:latin typeface="+mj-lt"/>
              </a:rPr>
              <a:t>at </a:t>
            </a:r>
            <a:r>
              <a:rPr lang="de-DE" sz="1600" dirty="0" smtClean="0">
                <a:latin typeface="+mj-lt"/>
              </a:rPr>
              <a:t>100 </a:t>
            </a:r>
            <a:r>
              <a:rPr lang="de-DE" sz="1600" dirty="0">
                <a:latin typeface="+mj-lt"/>
              </a:rPr>
              <a:t>Mbit/s/</a:t>
            </a:r>
            <a:r>
              <a:rPr lang="de-DE" sz="1600" dirty="0" err="1">
                <a:latin typeface="+mj-lt"/>
              </a:rPr>
              <a:t>device</a:t>
            </a:r>
            <a:endParaRPr lang="de-DE" sz="1600" dirty="0">
              <a:latin typeface="+mj-lt"/>
            </a:endParaRPr>
          </a:p>
          <a:p>
            <a:pPr marL="285750" indent="-285750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de-DE" sz="1600" dirty="0" smtClean="0">
                <a:latin typeface="+mj-lt"/>
              </a:rPr>
              <a:t>high </a:t>
            </a:r>
            <a:r>
              <a:rPr lang="de-DE" sz="1600" dirty="0" err="1">
                <a:latin typeface="+mj-lt"/>
              </a:rPr>
              <a:t>density</a:t>
            </a:r>
            <a:r>
              <a:rPr lang="de-DE" sz="1600" dirty="0">
                <a:latin typeface="+mj-lt"/>
              </a:rPr>
              <a:t> </a:t>
            </a:r>
            <a:r>
              <a:rPr lang="de-DE" sz="1600" dirty="0" err="1">
                <a:latin typeface="+mj-lt"/>
              </a:rPr>
              <a:t>of</a:t>
            </a:r>
            <a:r>
              <a:rPr lang="de-DE" sz="1600" dirty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devices</a:t>
            </a:r>
            <a:endParaRPr lang="de-DE" sz="1600" dirty="0" smtClean="0">
              <a:latin typeface="+mj-lt"/>
            </a:endParaRPr>
          </a:p>
          <a:p>
            <a:pPr marL="285750" indent="-285750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de-DE" sz="1600" dirty="0" err="1"/>
              <a:t>l</a:t>
            </a:r>
            <a:r>
              <a:rPr lang="de-DE" sz="1600" dirty="0" err="1" smtClean="0"/>
              <a:t>atency</a:t>
            </a:r>
            <a:r>
              <a:rPr lang="de-DE" sz="1600" dirty="0" smtClean="0"/>
              <a:t>/</a:t>
            </a:r>
            <a:r>
              <a:rPr lang="de-DE" sz="1600" dirty="0" err="1" smtClean="0"/>
              <a:t>jitter</a:t>
            </a:r>
            <a:r>
              <a:rPr lang="de-DE" sz="1600" dirty="0" smtClean="0"/>
              <a:t> </a:t>
            </a:r>
            <a:r>
              <a:rPr lang="de-DE" sz="1600" dirty="0" err="1"/>
              <a:t>constraints</a:t>
            </a:r>
            <a:endParaRPr lang="de-DE" sz="1600" dirty="0"/>
          </a:p>
          <a:p>
            <a:pPr>
              <a:spcBef>
                <a:spcPts val="600"/>
              </a:spcBef>
            </a:pPr>
            <a:r>
              <a:rPr lang="de-DE" sz="1800" b="1" dirty="0" smtClean="0">
                <a:latin typeface="+mj-lt"/>
              </a:rPr>
              <a:t>Great </a:t>
            </a:r>
            <a:r>
              <a:rPr lang="de-DE" sz="1800" b="1" dirty="0" err="1">
                <a:latin typeface="+mj-lt"/>
              </a:rPr>
              <a:t>variety</a:t>
            </a:r>
            <a:r>
              <a:rPr lang="de-DE" sz="1800" b="1" dirty="0">
                <a:latin typeface="+mj-lt"/>
              </a:rPr>
              <a:t> </a:t>
            </a:r>
            <a:r>
              <a:rPr lang="de-DE" sz="1800" b="1" dirty="0" err="1">
                <a:latin typeface="+mj-lt"/>
              </a:rPr>
              <a:t>of</a:t>
            </a:r>
            <a:r>
              <a:rPr lang="de-DE" sz="1800" b="1" dirty="0">
                <a:latin typeface="+mj-lt"/>
              </a:rPr>
              <a:t> </a:t>
            </a:r>
            <a:r>
              <a:rPr lang="de-DE" sz="1800" b="1" dirty="0" err="1">
                <a:latin typeface="+mj-lt"/>
              </a:rPr>
              <a:t>use</a:t>
            </a:r>
            <a:r>
              <a:rPr lang="de-DE" sz="1800" b="1" dirty="0">
                <a:latin typeface="+mj-lt"/>
              </a:rPr>
              <a:t> </a:t>
            </a:r>
            <a:r>
              <a:rPr lang="de-DE" sz="1800" b="1" dirty="0" err="1">
                <a:latin typeface="+mj-lt"/>
              </a:rPr>
              <a:t>cases</a:t>
            </a:r>
            <a:r>
              <a:rPr lang="de-DE" sz="1800" b="1" dirty="0">
                <a:latin typeface="+mj-lt"/>
              </a:rPr>
              <a:t> </a:t>
            </a:r>
          </a:p>
          <a:p>
            <a:pPr marL="285750" indent="-285750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de-DE" sz="1600" dirty="0" smtClean="0">
                <a:latin typeface="+mj-lt"/>
              </a:rPr>
              <a:t>EU H2020 IA ELIOT (</a:t>
            </a:r>
            <a:r>
              <a:rPr lang="de-DE" sz="1600" dirty="0" err="1" smtClean="0">
                <a:latin typeface="+mj-lt"/>
              </a:rPr>
              <a:t>Enhance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Lighting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for</a:t>
            </a:r>
            <a:r>
              <a:rPr lang="de-DE" sz="1600" dirty="0" smtClean="0">
                <a:latin typeface="+mj-lt"/>
              </a:rPr>
              <a:t> </a:t>
            </a:r>
            <a:r>
              <a:rPr lang="de-DE" sz="1600" dirty="0" err="1" smtClean="0">
                <a:latin typeface="+mj-lt"/>
              </a:rPr>
              <a:t>the</a:t>
            </a:r>
            <a:r>
              <a:rPr lang="de-DE" sz="1600" dirty="0" smtClean="0">
                <a:latin typeface="+mj-lt"/>
              </a:rPr>
              <a:t> Internet </a:t>
            </a:r>
            <a:r>
              <a:rPr lang="de-DE" sz="1600" dirty="0" err="1" smtClean="0">
                <a:latin typeface="+mj-lt"/>
              </a:rPr>
              <a:t>of</a:t>
            </a:r>
            <a:r>
              <a:rPr lang="de-DE" sz="1600" dirty="0" smtClean="0">
                <a:latin typeface="+mj-lt"/>
              </a:rPr>
              <a:t> Things</a:t>
            </a:r>
            <a:r>
              <a:rPr lang="de-DE" sz="1600" dirty="0">
                <a:latin typeface="+mj-lt"/>
              </a:rPr>
              <a:t>, 2019-2022, </a:t>
            </a:r>
            <a:r>
              <a:rPr lang="de-DE" sz="1600" dirty="0" smtClean="0">
                <a:latin typeface="+mj-lt"/>
                <a:hlinkClick r:id="rId3"/>
              </a:rPr>
              <a:t>www.eliot-h2020.eu/</a:t>
            </a:r>
            <a:r>
              <a:rPr lang="de-DE" sz="1600" dirty="0" smtClean="0">
                <a:latin typeface="+mj-lt"/>
              </a:rPr>
              <a:t>)</a:t>
            </a:r>
          </a:p>
          <a:p>
            <a:pPr>
              <a:spcBef>
                <a:spcPts val="600"/>
              </a:spcBef>
            </a:pPr>
            <a:r>
              <a:rPr lang="de-DE" sz="1600" b="1" dirty="0" smtClean="0"/>
              <a:t>Create a </a:t>
            </a:r>
            <a:r>
              <a:rPr lang="de-DE" sz="1600" b="1" dirty="0" err="1" smtClean="0"/>
              <a:t>new</a:t>
            </a:r>
            <a:r>
              <a:rPr lang="de-DE" sz="1600" b="1" dirty="0" smtClean="0"/>
              <a:t> </a:t>
            </a:r>
            <a:r>
              <a:rPr lang="de-DE" sz="1600" b="1" dirty="0" err="1"/>
              <a:t>mass</a:t>
            </a:r>
            <a:r>
              <a:rPr lang="de-DE" sz="1600" b="1" dirty="0"/>
              <a:t> </a:t>
            </a:r>
            <a:r>
              <a:rPr lang="de-DE" sz="1600" b="1" dirty="0" err="1" smtClean="0"/>
              <a:t>market</a:t>
            </a:r>
            <a:endParaRPr lang="de-DE" sz="1600" b="1" dirty="0" smtClean="0">
              <a:latin typeface="+mj-lt"/>
            </a:endParaRPr>
          </a:p>
          <a:p>
            <a:pPr marL="285750" indent="-285750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de-DE" sz="1600" dirty="0" err="1" smtClean="0"/>
              <a:t>Use</a:t>
            </a:r>
            <a:r>
              <a:rPr lang="de-DE" sz="1600" dirty="0" smtClean="0"/>
              <a:t> </a:t>
            </a:r>
            <a:r>
              <a:rPr lang="de-DE" sz="1600" dirty="0" err="1" smtClean="0"/>
              <a:t>cases</a:t>
            </a:r>
            <a:r>
              <a:rPr lang="de-DE" sz="1600" dirty="0" smtClean="0"/>
              <a:t> </a:t>
            </a:r>
            <a:r>
              <a:rPr lang="de-DE" sz="1600" dirty="0" err="1" smtClean="0"/>
              <a:t>actually</a:t>
            </a:r>
            <a:r>
              <a:rPr lang="de-DE" sz="1600" dirty="0" smtClean="0"/>
              <a:t> </a:t>
            </a:r>
            <a:r>
              <a:rPr lang="de-DE" sz="1600" dirty="0" err="1" smtClean="0"/>
              <a:t>need</a:t>
            </a:r>
            <a:r>
              <a:rPr lang="de-DE" sz="1600" dirty="0" smtClean="0"/>
              <a:t> </a:t>
            </a:r>
            <a:r>
              <a:rPr lang="de-DE" sz="1600" dirty="0" err="1" smtClean="0"/>
              <a:t>networked</a:t>
            </a:r>
            <a:r>
              <a:rPr lang="de-DE" sz="1600" dirty="0" smtClean="0"/>
              <a:t> LC, aka </a:t>
            </a:r>
            <a:r>
              <a:rPr lang="de-DE" sz="1600" dirty="0" err="1" smtClean="0"/>
              <a:t>LiFi</a:t>
            </a:r>
            <a:endParaRPr lang="de-DE" sz="16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2384854"/>
            <a:ext cx="4261473" cy="313971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0838" y="2431986"/>
            <a:ext cx="1767993" cy="366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5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802-11-Submission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FF"/>
      </a:hlink>
      <a:folHlink>
        <a:srgbClr val="0000CC"/>
      </a:folHlink>
    </a:clrScheme>
    <a:fontScheme name="802-11-Submiss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802-11-Submiss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02-11-Submiss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02-11-Submiss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02-11-Submiss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02-11-Submiss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02-11-Submiss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02-11-Submiss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3709</Words>
  <Application>Microsoft Office PowerPoint</Application>
  <PresentationFormat>Bildschirmpräsentation (4:3)</PresentationFormat>
  <Paragraphs>672</Paragraphs>
  <Slides>26</Slides>
  <Notes>26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6" baseType="lpstr">
      <vt:lpstr>Arial</vt:lpstr>
      <vt:lpstr>Calibri</vt:lpstr>
      <vt:lpstr>CiscoSans ExtraLight</vt:lpstr>
      <vt:lpstr>CiscoSans Thin</vt:lpstr>
      <vt:lpstr>Frutiger LT Com 45 Light</vt:lpstr>
      <vt:lpstr>Frutiger LT Com 55 Roman</vt:lpstr>
      <vt:lpstr>Symbol</vt:lpstr>
      <vt:lpstr>Times New Roman</vt:lpstr>
      <vt:lpstr>Wingdings</vt:lpstr>
      <vt:lpstr>802-11-Submission</vt:lpstr>
      <vt:lpstr>Light Communication for UHR</vt:lpstr>
      <vt:lpstr>Outline</vt:lpstr>
      <vt:lpstr>Introduction</vt:lpstr>
      <vt:lpstr>UHR Use Cases and Requirements</vt:lpstr>
      <vt:lpstr>Challenges for UHR based on RF</vt:lpstr>
      <vt:lpstr>Sub-7 GHz</vt:lpstr>
      <vt:lpstr>mm-wave</vt:lpstr>
      <vt:lpstr>Light Communication</vt:lpstr>
      <vt:lpstr>LC Use Cases in Future IoT</vt:lpstr>
      <vt:lpstr>Opportunities and Challenges of LC for UHR</vt:lpstr>
      <vt:lpstr>LC in Industrial Applications [24, 25]</vt:lpstr>
      <vt:lpstr>PowerPoint-Präsentation</vt:lpstr>
      <vt:lpstr>PowerPoint-Präsentation</vt:lpstr>
      <vt:lpstr>PowerPoint-Präsentation</vt:lpstr>
      <vt:lpstr>Precise Positioning [40-43]</vt:lpstr>
      <vt:lpstr>LC Technology Demos</vt:lpstr>
      <vt:lpstr>Summary</vt:lpstr>
      <vt:lpstr>Straw poll</vt:lpstr>
      <vt:lpstr>PowerPoint-Präsentation</vt:lpstr>
      <vt:lpstr>Distributed architecture</vt:lpstr>
      <vt:lpstr>Status of LC in 802.11 [31]</vt:lpstr>
      <vt:lpstr>Status of LC in 802.11 (2)</vt:lpstr>
      <vt:lpstr>Distributed MIMO in IEEE P802.15.13_D10 [39]</vt:lpstr>
      <vt:lpstr>References</vt:lpstr>
      <vt:lpstr>References (2)</vt:lpstr>
      <vt:lpstr>References (3)</vt:lpstr>
    </vt:vector>
  </TitlesOfParts>
  <Manager>ron.porat@broadcom.com</Manager>
  <Company>Broadcom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Cumulative impact of multiple impairments on JT performance</dc:title>
  <dc:creator>ron.porat@broadcom.com</dc:creator>
  <cp:keywords>September 2017</cp:keywords>
  <cp:lastModifiedBy>Jungnickel, Volker</cp:lastModifiedBy>
  <cp:revision>3048</cp:revision>
  <cp:lastPrinted>1998-02-10T13:28:06Z</cp:lastPrinted>
  <dcterms:created xsi:type="dcterms:W3CDTF">2007-05-21T21:00:37Z</dcterms:created>
  <dcterms:modified xsi:type="dcterms:W3CDTF">2023-01-17T11:04:40Z</dcterms:modified>
  <cp:category>Submission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