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2" r:id="rId4"/>
    <p:sldId id="265" r:id="rId5"/>
    <p:sldId id="293" r:id="rId6"/>
    <p:sldId id="2368" r:id="rId7"/>
    <p:sldId id="2371" r:id="rId8"/>
    <p:sldId id="2375" r:id="rId9"/>
    <p:sldId id="270" r:id="rId10"/>
    <p:sldId id="2374" r:id="rId11"/>
    <p:sldId id="278" r:id="rId12"/>
    <p:sldId id="273" r:id="rId13"/>
    <p:sldId id="2373" r:id="rId14"/>
    <p:sldId id="276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4C13C8-BAE2-406B-8A07-51279F869292}" v="3" dt="2023-01-15T15:23:14.1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8725" autoAdjust="0"/>
    <p:restoredTop sz="94660"/>
  </p:normalViewPr>
  <p:slideViewPr>
    <p:cSldViewPr>
      <p:cViewPr varScale="1">
        <p:scale>
          <a:sx n="106" d="100"/>
          <a:sy n="106" d="100"/>
        </p:scale>
        <p:origin x="91" y="9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, Robert" userId="8f61b79c-1993-4b76-a5c5-6bb0e2071c28" providerId="ADAL" clId="{BE4C13C8-BAE2-406B-8A07-51279F869292}"/>
    <pc:docChg chg="undo custSel modSld modMainMaster">
      <pc:chgData name="Stacey, Robert" userId="8f61b79c-1993-4b76-a5c5-6bb0e2071c28" providerId="ADAL" clId="{BE4C13C8-BAE2-406B-8A07-51279F869292}" dt="2023-01-15T22:07:53.701" v="143" actId="20577"/>
      <pc:docMkLst>
        <pc:docMk/>
      </pc:docMkLst>
      <pc:sldChg chg="modSp mod">
        <pc:chgData name="Stacey, Robert" userId="8f61b79c-1993-4b76-a5c5-6bb0e2071c28" providerId="ADAL" clId="{BE4C13C8-BAE2-406B-8A07-51279F869292}" dt="2023-01-15T15:18:13.477" v="18" actId="20577"/>
        <pc:sldMkLst>
          <pc:docMk/>
          <pc:sldMk cId="0" sldId="256"/>
        </pc:sldMkLst>
        <pc:spChg chg="mod">
          <ac:chgData name="Stacey, Robert" userId="8f61b79c-1993-4b76-a5c5-6bb0e2071c28" providerId="ADAL" clId="{BE4C13C8-BAE2-406B-8A07-51279F869292}" dt="2023-01-15T15:18:13.477" v="1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acey, Robert" userId="8f61b79c-1993-4b76-a5c5-6bb0e2071c28" providerId="ADAL" clId="{BE4C13C8-BAE2-406B-8A07-51279F869292}" dt="2023-01-15T15:17:58.686" v="1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acey, Robert" userId="8f61b79c-1993-4b76-a5c5-6bb0e2071c28" providerId="ADAL" clId="{BE4C13C8-BAE2-406B-8A07-51279F869292}" dt="2023-01-15T15:41:56.072" v="138" actId="20577"/>
        <pc:sldMkLst>
          <pc:docMk/>
          <pc:sldMk cId="1753890201" sldId="265"/>
        </pc:sldMkLst>
        <pc:spChg chg="mod">
          <ac:chgData name="Stacey, Robert" userId="8f61b79c-1993-4b76-a5c5-6bb0e2071c28" providerId="ADAL" clId="{BE4C13C8-BAE2-406B-8A07-51279F869292}" dt="2023-01-15T15:19:29.376" v="29" actId="6549"/>
          <ac:spMkLst>
            <pc:docMk/>
            <pc:sldMk cId="1753890201" sldId="265"/>
            <ac:spMk id="2" creationId="{00000000-0000-0000-0000-000000000000}"/>
          </ac:spMkLst>
        </pc:spChg>
        <pc:spChg chg="mod">
          <ac:chgData name="Stacey, Robert" userId="8f61b79c-1993-4b76-a5c5-6bb0e2071c28" providerId="ADAL" clId="{BE4C13C8-BAE2-406B-8A07-51279F869292}" dt="2023-01-15T15:41:56.072" v="138" actId="20577"/>
          <ac:spMkLst>
            <pc:docMk/>
            <pc:sldMk cId="1753890201" sldId="265"/>
            <ac:spMk id="9218" creationId="{00000000-0000-0000-0000-000000000000}"/>
          </ac:spMkLst>
        </pc:spChg>
      </pc:sldChg>
      <pc:sldChg chg="addSp delSp modSp mod">
        <pc:chgData name="Stacey, Robert" userId="8f61b79c-1993-4b76-a5c5-6bb0e2071c28" providerId="ADAL" clId="{BE4C13C8-BAE2-406B-8A07-51279F869292}" dt="2023-01-15T15:23:54.631" v="90" actId="14734"/>
        <pc:sldMkLst>
          <pc:docMk/>
          <pc:sldMk cId="862555450" sldId="2368"/>
        </pc:sldMkLst>
        <pc:spChg chg="mod">
          <ac:chgData name="Stacey, Robert" userId="8f61b79c-1993-4b76-a5c5-6bb0e2071c28" providerId="ADAL" clId="{BE4C13C8-BAE2-406B-8A07-51279F869292}" dt="2023-01-15T15:21:07.701" v="62" actId="20577"/>
          <ac:spMkLst>
            <pc:docMk/>
            <pc:sldMk cId="862555450" sldId="2368"/>
            <ac:spMk id="2" creationId="{1535FAE9-1E36-467B-9DC7-4B8F70B1E1A4}"/>
          </ac:spMkLst>
        </pc:spChg>
        <pc:spChg chg="mod">
          <ac:chgData name="Stacey, Robert" userId="8f61b79c-1993-4b76-a5c5-6bb0e2071c28" providerId="ADAL" clId="{BE4C13C8-BAE2-406B-8A07-51279F869292}" dt="2023-01-15T15:21:19.388" v="76" actId="20577"/>
          <ac:spMkLst>
            <pc:docMk/>
            <pc:sldMk cId="862555450" sldId="2368"/>
            <ac:spMk id="7" creationId="{4171984E-1895-4221-904F-B876997E2F98}"/>
          </ac:spMkLst>
        </pc:spChg>
        <pc:spChg chg="add del">
          <ac:chgData name="Stacey, Robert" userId="8f61b79c-1993-4b76-a5c5-6bb0e2071c28" providerId="ADAL" clId="{BE4C13C8-BAE2-406B-8A07-51279F869292}" dt="2023-01-15T15:23:02.946" v="79" actId="22"/>
          <ac:spMkLst>
            <pc:docMk/>
            <pc:sldMk cId="862555450" sldId="2368"/>
            <ac:spMk id="10" creationId="{DEA94CC5-9C94-4BF6-9AA3-0ACEB57DBDC4}"/>
          </ac:spMkLst>
        </pc:spChg>
        <pc:graphicFrameChg chg="del">
          <ac:chgData name="Stacey, Robert" userId="8f61b79c-1993-4b76-a5c5-6bb0e2071c28" providerId="ADAL" clId="{BE4C13C8-BAE2-406B-8A07-51279F869292}" dt="2023-01-15T15:22:53.137" v="77" actId="478"/>
          <ac:graphicFrameMkLst>
            <pc:docMk/>
            <pc:sldMk cId="862555450" sldId="2368"/>
            <ac:graphicFrameMk id="9" creationId="{4600CFA3-FF5D-4526-8FF5-E10ECA63DA43}"/>
          </ac:graphicFrameMkLst>
        </pc:graphicFrameChg>
        <pc:graphicFrameChg chg="add mod modGraphic">
          <ac:chgData name="Stacey, Robert" userId="8f61b79c-1993-4b76-a5c5-6bb0e2071c28" providerId="ADAL" clId="{BE4C13C8-BAE2-406B-8A07-51279F869292}" dt="2023-01-15T15:23:54.631" v="90" actId="14734"/>
          <ac:graphicFrameMkLst>
            <pc:docMk/>
            <pc:sldMk cId="862555450" sldId="2368"/>
            <ac:graphicFrameMk id="11" creationId="{3649FEF8-4BAE-45A0-AE18-801EA53E159F}"/>
          </ac:graphicFrameMkLst>
        </pc:graphicFrameChg>
      </pc:sldChg>
      <pc:sldMasterChg chg="modSp mod">
        <pc:chgData name="Stacey, Robert" userId="8f61b79c-1993-4b76-a5c5-6bb0e2071c28" providerId="ADAL" clId="{BE4C13C8-BAE2-406B-8A07-51279F869292}" dt="2023-01-15T22:07:53.701" v="143" actId="20577"/>
        <pc:sldMasterMkLst>
          <pc:docMk/>
          <pc:sldMasterMk cId="0" sldId="2147483648"/>
        </pc:sldMasterMkLst>
        <pc:spChg chg="mod">
          <ac:chgData name="Stacey, Robert" userId="8f61b79c-1993-4b76-a5c5-6bb0e2071c28" providerId="ADAL" clId="{BE4C13C8-BAE2-406B-8A07-51279F869292}" dt="2023-01-15T22:07:53.701" v="14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085D-4B80-4537-B496-F59E6E624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7DA92-35FD-44F0-AC93-094057B9F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004B7-0261-40C9-BC21-A76F6637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60B1-3363-4115-AD62-4E718295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4D7C9-CAEB-4022-8475-82E104F6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7937-2442-4545-9538-0A31CAF2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5B31-8D87-462D-A646-65BA90EDB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B9E8A-CA88-4234-BB4E-56FAA770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81F0D-9FD3-47D5-B2AA-8B8D798B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A934-68A1-4367-87EE-E6830B6A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6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E629-7D94-417F-941E-ED4FE131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8DD55-51D2-4231-8846-C23FC90AF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B04C0-CD8C-4F84-BAE8-60A18626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EC47-BA99-4BB2-B9C0-AB2FB283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80ACF-E5F0-4619-B22E-AADA7240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6E55-E2CC-4E00-BDCF-7FA0C215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995D9-DA74-449E-BCFE-01906C9E4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08F47-9D9C-437A-BEDB-F2D34F9CE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CD51F-C820-4E3A-A3B6-79007369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C7476-CE53-4B15-9126-B8F7D72C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95E08-DBD4-43F1-888A-36D63D3F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5EE3-7473-4D9A-9D79-F67DFD0D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24506-C87D-4B75-BB27-7660BF83D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22566-38C2-4F6D-B40E-6A48D373C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9B279-E3EB-4F54-95F9-C56F7F3B4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4B459-98F2-41B7-96AD-9F507F612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1F3CE-2282-4BBE-A346-BADDA48E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DCD6D-D4FA-47C3-862D-7E32F576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C44F71-92DC-4E03-9A70-C369BA2F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3C74-B631-459F-912E-F9CAB8E2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FBD0D-5560-4970-9756-FED79FD0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64DB7-501E-4D93-90F6-4CC9A1A7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68654-B452-43FF-8153-1061C547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22745D-B157-4A04-94DC-031DE5A5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ABABC-4FD0-49A2-B9AF-636CF6B3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64335-5D0A-412C-9A46-0330B09B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4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44E05-DA9E-4626-82A4-F772835F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1DAB3-08E0-49A1-862C-679ED6F2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6F3F6-307A-4BD1-9447-D833DC0A2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B550D-1464-4F9E-9CDB-E3E44444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CCF00-2185-4DDA-ACF6-7327C4D2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7AAE1-FE67-442B-B9BF-75090A1E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9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238D-72FA-416F-977B-F3FD7C7D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5DE52-2BB4-4AE7-A485-687AFA899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2D222-19B1-4C33-B545-1FA37A8D1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38B0B-A801-45FB-9DA6-5BFDFE6C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CA717-57BE-43D2-A6F1-826E0D7C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0F1D7-B6A9-47C0-8CB9-367C255A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9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D105-B8DF-4E14-A70D-1826AF6B9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BCCC2-2688-4D51-9EB4-A378B78B9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69002-E37C-4B5D-8BD5-22851F8C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8806-B304-4063-8044-11FA1931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76CA-0253-4256-869E-A344A344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4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B285FF-E807-4FFF-B633-75ED2A6D1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D7B93-C1A5-46FF-80A5-AB63AD5A7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0DE9-A914-4AD0-B53D-C7F9AB76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3440-84FB-4A71-94C1-061AB8EA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9BB3F-441F-451E-B0E9-FC5C9F6B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802.11-22/2166r0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E5A64F-FE4A-4FE0-9BCF-B2F3F3D2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1BEE6-C878-4F63-AC32-07377E462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4BC5-59D7-4C84-8872-9DC2F16ED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EBA5-9CE0-43BC-AEBF-643192C4C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FFD25-2035-4CBB-8714-2657D63A3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7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harrybims@me.com" TargetMode="External"/><Relationship Id="rId13" Type="http://schemas.openxmlformats.org/officeDocument/2006/relationships/hyperlink" Target="mailto:po-kai.huang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volker.jungnickel@hhi.fraunhofer.de" TargetMode="External"/><Relationship Id="rId12" Type="http://schemas.openxmlformats.org/officeDocument/2006/relationships/hyperlink" Target="mailto:claudiodasilva@meta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edward.ks.au@gmail.com" TargetMode="External"/><Relationship Id="rId5" Type="http://schemas.openxmlformats.org/officeDocument/2006/relationships/hyperlink" Target="mailto:RoyWant@google.com" TargetMode="External"/><Relationship Id="rId10" Type="http://schemas.openxmlformats.org/officeDocument/2006/relationships/hyperlink" Target="mailto:Yujin.Noh@senscomm.com" TargetMode="External"/><Relationship Id="rId4" Type="http://schemas.openxmlformats.org/officeDocument/2006/relationships/hyperlink" Target="mailto:petere@ieee.org" TargetMode="External"/><Relationship Id="rId9" Type="http://schemas.openxmlformats.org/officeDocument/2006/relationships/hyperlink" Target="mailto:carol@ansley.com" TargetMode="External"/><Relationship Id="rId14" Type="http://schemas.openxmlformats.org/officeDocument/2006/relationships/hyperlink" Target="mailto:emily.h.qi@inte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270-64-0000-ana-database.x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rjstacey\OneDrive%20-%20Intel%20Corporation\Documents\802.11\ANA\TGbb" TargetMode="External"/><Relationship Id="rId2" Type="http://schemas.openxmlformats.org/officeDocument/2006/relationships/hyperlink" Target="ExtendedCapabilities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file:///C:\Users\rjstacey\OneDrive%20-%20Intel%20Corporation\Documents\802.11\ANA\TGbe" TargetMode="External"/><Relationship Id="rId4" Type="http://schemas.openxmlformats.org/officeDocument/2006/relationships/hyperlink" Target="file:///C:\Users\rjstacey\OneDrive%20-%20Intel%20Corporation\Documents\802.11\ANA\dot11StationConfigEntry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1993-02-000m-definition-acronym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(Jan 2023)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1600" dirty="0"/>
              <a:t>11-15/355r13 MIB </a:t>
            </a:r>
            <a:r>
              <a:rPr lang="en-GB" sz="1600" dirty="0" err="1"/>
              <a:t>TruthValue</a:t>
            </a:r>
            <a:r>
              <a:rPr lang="en-GB" sz="1600" dirty="0"/>
              <a:t> usage patterns</a:t>
            </a:r>
          </a:p>
          <a:p>
            <a:r>
              <a:rPr lang="en-GB" sz="1600" dirty="0"/>
              <a:t>MIB Style: We use a single style with appropriately set tabs,  and use leading</a:t>
            </a:r>
            <a:r>
              <a:rPr lang="en-US" sz="1600" dirty="0"/>
              <a:t> </a:t>
            </a:r>
            <a:r>
              <a:rPr lang="en-GB" sz="1600" dirty="0"/>
              <a:t>Tabs to distinguish the syntax and description parts. (Adrian Stephens Feb 9, 2010)</a:t>
            </a:r>
            <a:endParaRPr lang="en-US" sz="1600" dirty="0"/>
          </a:p>
          <a:p>
            <a:r>
              <a:rPr lang="en-GB" sz="16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1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400" dirty="0"/>
              <a:t>, it is very hard to maintain the references</a:t>
            </a:r>
            <a:r>
              <a:rPr lang="en-GB" sz="1600" dirty="0"/>
              <a:t> in figures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	Comment resolvers on Visio figures will be asked to provide the revised figures</a:t>
            </a:r>
          </a:p>
          <a:p>
            <a:r>
              <a:rPr lang="en-GB" sz="1600" dirty="0"/>
              <a:t>Keep embedded figures using Visio as long as possible (not in Word)</a:t>
            </a:r>
            <a:endParaRPr lang="en-US" sz="1600" dirty="0"/>
          </a:p>
          <a:p>
            <a:pPr lvl="1"/>
            <a:r>
              <a:rPr lang="en-GB" sz="1400" dirty="0"/>
              <a:t>Near the end of sponsor ballot, </a:t>
            </a:r>
            <a:r>
              <a:rPr lang="en-GB" sz="1400" dirty="0">
                <a:solidFill>
                  <a:schemeClr val="tx1"/>
                </a:solidFill>
              </a:rPr>
              <a:t>turn these all into .emf </a:t>
            </a:r>
            <a:r>
              <a:rPr lang="en-GB" sz="1400" dirty="0"/>
              <a:t>(windows meta file) format files (you can do this from </a:t>
            </a:r>
            <a:r>
              <a:rPr lang="en-GB" sz="1400" dirty="0" err="1"/>
              <a:t>visio</a:t>
            </a:r>
            <a:r>
              <a:rPr lang="en-GB" sz="1400" dirty="0"/>
              <a:t> using “save as”).  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Keep </a:t>
            </a:r>
            <a:r>
              <a:rPr lang="en-GB" sz="1400" dirty="0"/>
              <a:t>separate files for the .</a:t>
            </a:r>
            <a:r>
              <a:rPr lang="en-GB" sz="1400" dirty="0" err="1"/>
              <a:t>vsd</a:t>
            </a:r>
            <a:r>
              <a:rPr lang="en-GB" sz="1400" dirty="0"/>
              <a:t> source and the .emf file that is linked to from frame. There is high likelihood we should use .emf</a:t>
            </a:r>
          </a:p>
          <a:p>
            <a:pPr lvl="1"/>
            <a:r>
              <a:rPr lang="en-US" sz="1400" dirty="0"/>
              <a:t>Use the figure number or a short version of the figure title (shown in your final draft) for the name of  the Visio and emf file. </a:t>
            </a:r>
          </a:p>
          <a:p>
            <a:pPr lvl="1"/>
            <a:r>
              <a:rPr lang="en-US" sz="1400" dirty="0"/>
              <a:t>One figure, one Visio file. Don’t store multiple figures in one Visio file.</a:t>
            </a:r>
            <a:endParaRPr lang="en-GB" sz="1400" dirty="0"/>
          </a:p>
          <a:p>
            <a:r>
              <a:rPr lang="en-GB" sz="1400" dirty="0"/>
              <a:t>Frame format figures are tables</a:t>
            </a:r>
          </a:p>
          <a:p>
            <a:r>
              <a:rPr lang="en-GB" sz="14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November 2022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Jan, 2022. </a:t>
            </a:r>
            <a:r>
              <a:rPr lang="en-US" sz="1800" dirty="0">
                <a:solidFill>
                  <a:schemeClr val="tx1"/>
                </a:solidFill>
              </a:rPr>
              <a:t>Changes are usually based on MDR suitability.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774927"/>
              </p:ext>
            </p:extLst>
          </p:nvPr>
        </p:nvGraphicFramePr>
        <p:xfrm>
          <a:off x="838200" y="2057400"/>
          <a:ext cx="10546268" cy="555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29724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124825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TGbd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148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July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28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2420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802.11-2024 Amendment 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802.11-2024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5797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923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TGbf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– 105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TGbh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- 34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Nov 2023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417247"/>
              </p:ext>
            </p:extLst>
          </p:nvPr>
        </p:nvGraphicFramePr>
        <p:xfrm>
          <a:off x="737392" y="1374227"/>
          <a:ext cx="9032625" cy="508557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590113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5095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1976368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40861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21132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27658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755449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08036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az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bb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bf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bh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Roy Want, Chao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Chun Wang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 release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Yujin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4148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 2020 release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Volker Jungnickel, Harry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Bims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 2020 release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Emily Qi, 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9157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(old)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Framemaker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2020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Claudio da Silva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 err="1">
                          <a:solidFill>
                            <a:srgbClr val="FF0000"/>
                          </a:solidFill>
                        </a:rPr>
                        <a:t>bh</a:t>
                      </a:r>
                      <a:endParaRPr lang="en-US" sz="1600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Carol Ansley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13-Sep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307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Nov 2022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1998207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/>
              <a:t>WG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, </a:t>
            </a:r>
            <a:r>
              <a:rPr lang="en-US" sz="1600" b="1" dirty="0"/>
              <a:t>Peter Ecclesine –</a:t>
            </a:r>
            <a:r>
              <a:rPr lang="en-US" sz="1600" dirty="0"/>
              <a:t> </a:t>
            </a:r>
            <a:r>
              <a:rPr lang="en-US" sz="1600" dirty="0">
                <a:hlinkClick r:id="rId4"/>
              </a:rPr>
              <a:t>petere@ieee.org</a:t>
            </a:r>
            <a:r>
              <a:rPr lang="en-US" sz="1600" dirty="0"/>
              <a:t> </a:t>
            </a:r>
            <a:endParaRPr lang="en-US" sz="1600" b="1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Roy Want </a:t>
            </a:r>
            <a:r>
              <a:rPr lang="en-US" sz="1600" dirty="0">
                <a:hlinkClick r:id="rId5"/>
              </a:rPr>
              <a:t>RoyWant@google.com</a:t>
            </a:r>
            <a:r>
              <a:rPr lang="en-US" sz="1600" dirty="0"/>
              <a:t> , </a:t>
            </a:r>
            <a:r>
              <a:rPr lang="en-US" sz="1600" b="1" dirty="0"/>
              <a:t>Chao Chun Wang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Jungnickel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8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Yujin</a:t>
            </a:r>
            <a:r>
              <a:rPr lang="en-US" sz="1600" b="1" dirty="0"/>
              <a:t> Noh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fi-FI" sz="1600" dirty="0">
                <a:hlinkClick r:id="rId10"/>
              </a:rPr>
              <a:t>Yujin.Noh@senscomm.com</a:t>
            </a:r>
            <a:r>
              <a:rPr lang="fi-FI" sz="1600" dirty="0"/>
              <a:t> 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1"/>
              </a:rPr>
              <a:t>edward.ks.au@gmail.com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12"/>
              </a:rPr>
              <a:t>claudiodasilva@meta.com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TGbh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TGbi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13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4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1"/>
              </a:rPr>
              <a:t>edward.ks.au@</a:t>
            </a:r>
            <a:r>
              <a:rPr lang="en-US" sz="1600" u="sng" dirty="0">
                <a:hlinkClick r:id="rId11"/>
              </a:rPr>
              <a:t>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January 17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1600" dirty="0"/>
              <a:t>11az – In publication editing</a:t>
            </a:r>
            <a:endParaRPr lang="en-GB" sz="1600" b="0" dirty="0"/>
          </a:p>
          <a:p>
            <a:r>
              <a:rPr lang="en-GB" sz="1600" dirty="0"/>
              <a:t>11bc –</a:t>
            </a:r>
            <a:r>
              <a:rPr lang="en-GB" sz="1600" b="0" dirty="0"/>
              <a:t> </a:t>
            </a:r>
          </a:p>
          <a:p>
            <a:r>
              <a:rPr lang="en-GB" sz="1600" dirty="0"/>
              <a:t>11bd – In publication editing</a:t>
            </a:r>
          </a:p>
          <a:p>
            <a:r>
              <a:rPr lang="en-GB" sz="1600" dirty="0"/>
              <a:t>11bb –</a:t>
            </a:r>
            <a:endParaRPr lang="en-GB" sz="1600" b="0" dirty="0"/>
          </a:p>
          <a:p>
            <a:r>
              <a:rPr lang="en-GB" sz="1600" dirty="0"/>
              <a:t>11be –</a:t>
            </a:r>
            <a:endParaRPr lang="en-US" sz="1600" b="0" dirty="0"/>
          </a:p>
          <a:p>
            <a:r>
              <a:rPr lang="en-US" sz="1600" dirty="0"/>
              <a:t>11bf </a:t>
            </a:r>
            <a:r>
              <a:rPr lang="en-GB" sz="1600" dirty="0"/>
              <a:t>–</a:t>
            </a:r>
            <a:endParaRPr lang="en-US" sz="1600" dirty="0"/>
          </a:p>
          <a:p>
            <a:r>
              <a:rPr lang="en-GB" sz="1600" dirty="0"/>
              <a:t>11bh –</a:t>
            </a:r>
            <a:endParaRPr lang="en-GB" sz="1600" b="0" dirty="0"/>
          </a:p>
          <a:p>
            <a:r>
              <a:rPr lang="en-GB" sz="1600" dirty="0"/>
              <a:t>11bi –</a:t>
            </a:r>
          </a:p>
          <a:p>
            <a:r>
              <a:rPr lang="en-GB" sz="1600" dirty="0" err="1"/>
              <a:t>REVme</a:t>
            </a:r>
            <a:r>
              <a:rPr lang="en-GB" sz="1600" dirty="0"/>
              <a:t> –</a:t>
            </a:r>
            <a:endParaRPr lang="en-GB" sz="1600" b="0" dirty="0"/>
          </a:p>
          <a:p>
            <a:endParaRPr lang="en-GB" sz="1400" dirty="0"/>
          </a:p>
          <a:p>
            <a:endParaRPr lang="en-US" sz="1400" dirty="0"/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B42F-568D-4A28-A05F-BF78B047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181F9-FE4E-4B5B-A2BC-D06A05873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Topics – ANA assignments. </a:t>
            </a: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In October 2021, we detected a duplicated assignment.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   Always include the latest ANA assignments in Editors meeting on an ANA slide. 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dirty="0"/>
              <a:t>  </a:t>
            </a:r>
            <a:r>
              <a:rPr lang="en-US" sz="1800" dirty="0"/>
              <a:t>Request every meeting there is an Editor’s review of latest ANA assignments.</a:t>
            </a:r>
          </a:p>
          <a:p>
            <a:endParaRPr lang="en-US" sz="1800" dirty="0"/>
          </a:p>
          <a:p>
            <a:r>
              <a:rPr lang="en-US" sz="1800" dirty="0"/>
              <a:t>   A new revision of the ANA database posted November 13, 2022</a:t>
            </a:r>
          </a:p>
          <a:p>
            <a:r>
              <a:rPr lang="en-US" sz="1800" dirty="0">
                <a:hlinkClick r:id="rId2"/>
              </a:rPr>
              <a:t>https://mentor.ieee.org/802.11/dcn/11/11-11-0270-64-0000-ana-database.xls</a:t>
            </a:r>
            <a:r>
              <a:rPr lang="en-US" sz="1800" dirty="0"/>
              <a:t>  </a:t>
            </a:r>
          </a:p>
          <a:p>
            <a:endParaRPr lang="en-US" sz="1800" dirty="0"/>
          </a:p>
          <a:p>
            <a:r>
              <a:rPr lang="en-US" sz="1800" dirty="0"/>
              <a:t>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D4923-0F53-4009-81E1-26DA9805D9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E844F-B623-4838-848F-8BB61EF800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5D7199-F3CB-464E-B4CD-604E8BD879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FAE9-1E36-467B-9DC7-4B8F70B1E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 changes November to January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D09A5-B4C2-46EA-81A4-9AE6AF5606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3DC97-7371-4023-8A53-BA93D8D4D36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BB8DC-F299-4CEE-B12B-479510F510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171984E-1895-4221-904F-B876997E2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949797"/>
            <a:ext cx="524214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Here are the ANA assignments, releases, etc. since the November 2022 session: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hlinkClick r:id="rId2"/>
            <a:extLst>
              <a:ext uri="{FF2B5EF4-FFF2-40B4-BE49-F238E27FC236}">
                <a16:creationId xmlns:a16="http://schemas.microsoft.com/office/drawing/2014/main" id="{A874877D-75BE-CDCC-F3F3-2D8B7475D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3067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649FEF8-4BAE-45A0-AE18-801EA53E1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52141"/>
              </p:ext>
            </p:extLst>
          </p:nvPr>
        </p:nvGraphicFramePr>
        <p:xfrm>
          <a:off x="228600" y="2362200"/>
          <a:ext cx="11429999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7208">
                  <a:extLst>
                    <a:ext uri="{9D8B030D-6E8A-4147-A177-3AD203B41FA5}">
                      <a16:colId xmlns:a16="http://schemas.microsoft.com/office/drawing/2014/main" val="2719697986"/>
                    </a:ext>
                  </a:extLst>
                </a:gridCol>
                <a:gridCol w="496213">
                  <a:extLst>
                    <a:ext uri="{9D8B030D-6E8A-4147-A177-3AD203B41FA5}">
                      <a16:colId xmlns:a16="http://schemas.microsoft.com/office/drawing/2014/main" val="2448161001"/>
                    </a:ext>
                  </a:extLst>
                </a:gridCol>
                <a:gridCol w="496213">
                  <a:extLst>
                    <a:ext uri="{9D8B030D-6E8A-4147-A177-3AD203B41FA5}">
                      <a16:colId xmlns:a16="http://schemas.microsoft.com/office/drawing/2014/main" val="312128709"/>
                    </a:ext>
                  </a:extLst>
                </a:gridCol>
                <a:gridCol w="727208">
                  <a:extLst>
                    <a:ext uri="{9D8B030D-6E8A-4147-A177-3AD203B41FA5}">
                      <a16:colId xmlns:a16="http://schemas.microsoft.com/office/drawing/2014/main" val="2822664119"/>
                    </a:ext>
                  </a:extLst>
                </a:gridCol>
                <a:gridCol w="590322">
                  <a:extLst>
                    <a:ext uri="{9D8B030D-6E8A-4147-A177-3AD203B41FA5}">
                      <a16:colId xmlns:a16="http://schemas.microsoft.com/office/drawing/2014/main" val="163718094"/>
                    </a:ext>
                  </a:extLst>
                </a:gridCol>
                <a:gridCol w="1420194">
                  <a:extLst>
                    <a:ext uri="{9D8B030D-6E8A-4147-A177-3AD203B41FA5}">
                      <a16:colId xmlns:a16="http://schemas.microsoft.com/office/drawing/2014/main" val="4021879235"/>
                    </a:ext>
                  </a:extLst>
                </a:gridCol>
                <a:gridCol w="958203">
                  <a:extLst>
                    <a:ext uri="{9D8B030D-6E8A-4147-A177-3AD203B41FA5}">
                      <a16:colId xmlns:a16="http://schemas.microsoft.com/office/drawing/2014/main" val="867079999"/>
                    </a:ext>
                  </a:extLst>
                </a:gridCol>
                <a:gridCol w="727208">
                  <a:extLst>
                    <a:ext uri="{9D8B030D-6E8A-4147-A177-3AD203B41FA5}">
                      <a16:colId xmlns:a16="http://schemas.microsoft.com/office/drawing/2014/main" val="3519381832"/>
                    </a:ext>
                  </a:extLst>
                </a:gridCol>
                <a:gridCol w="727208">
                  <a:extLst>
                    <a:ext uri="{9D8B030D-6E8A-4147-A177-3AD203B41FA5}">
                      <a16:colId xmlns:a16="http://schemas.microsoft.com/office/drawing/2014/main" val="2734063146"/>
                    </a:ext>
                  </a:extLst>
                </a:gridCol>
                <a:gridCol w="1588223">
                  <a:extLst>
                    <a:ext uri="{9D8B030D-6E8A-4147-A177-3AD203B41FA5}">
                      <a16:colId xmlns:a16="http://schemas.microsoft.com/office/drawing/2014/main" val="2946080730"/>
                    </a:ext>
                  </a:extLst>
                </a:gridCol>
                <a:gridCol w="328184">
                  <a:extLst>
                    <a:ext uri="{9D8B030D-6E8A-4147-A177-3AD203B41FA5}">
                      <a16:colId xmlns:a16="http://schemas.microsoft.com/office/drawing/2014/main" val="2248339611"/>
                    </a:ext>
                  </a:extLst>
                </a:gridCol>
                <a:gridCol w="1420194">
                  <a:extLst>
                    <a:ext uri="{9D8B030D-6E8A-4147-A177-3AD203B41FA5}">
                      <a16:colId xmlns:a16="http://schemas.microsoft.com/office/drawing/2014/main" val="1878482491"/>
                    </a:ext>
                  </a:extLst>
                </a:gridCol>
                <a:gridCol w="496213">
                  <a:extLst>
                    <a:ext uri="{9D8B030D-6E8A-4147-A177-3AD203B41FA5}">
                      <a16:colId xmlns:a16="http://schemas.microsoft.com/office/drawing/2014/main" val="1367731499"/>
                    </a:ext>
                  </a:extLst>
                </a:gridCol>
                <a:gridCol w="727208">
                  <a:extLst>
                    <a:ext uri="{9D8B030D-6E8A-4147-A177-3AD203B41FA5}">
                      <a16:colId xmlns:a16="http://schemas.microsoft.com/office/drawing/2014/main" val="2038753770"/>
                    </a:ext>
                  </a:extLst>
                </a:gridCol>
              </a:tblGrid>
              <a:tr h="279270"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TransactionID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Type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Status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User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Group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Resource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Ref Doc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Ref Subclause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Ref Location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Name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Req Value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Description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Allocated Value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Requested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1927850082"/>
                  </a:ext>
                </a:extLst>
              </a:tr>
              <a:tr h="143100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1356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Allocate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Successful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Volker Jungnickel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3"/>
                        </a:rPr>
                        <a:t>TGbb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4"/>
                        </a:rPr>
                        <a:t>dot11StationConfigEntry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IEEE Std 802.11-2020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C.3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dot11LCOptionImplemented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sng" strike="noStrike">
                          <a:effectLst/>
                          <a:hlinkClick r:id="rId4"/>
                        </a:rPr>
                        <a:t>226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2022-11-16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1987620357"/>
                  </a:ext>
                </a:extLst>
              </a:tr>
              <a:tr h="279270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1357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Allocate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Successful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Edward Au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5"/>
                        </a:rPr>
                        <a:t>TGbe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4"/>
                        </a:rPr>
                        <a:t>dot11StationConfigEntry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IEEE Std 802.11-2020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C.3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dot11EHTBaseLineFeaturesImplementedOnly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sng" strike="noStrike">
                          <a:effectLst/>
                          <a:hlinkClick r:id="rId4"/>
                        </a:rPr>
                        <a:t>227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2023-01-11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563728342"/>
                  </a:ext>
                </a:extLst>
              </a:tr>
              <a:tr h="196920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1358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Allocate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Successful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Edward Au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5"/>
                        </a:rPr>
                        <a:t>TGbe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4"/>
                        </a:rPr>
                        <a:t>dot11StationConfigEntry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IEEE Std 802.11-2020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C.3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dot11RestrictedTWTOptionImplemented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sng" strike="noStrike">
                          <a:effectLst/>
                          <a:hlinkClick r:id="rId4"/>
                        </a:rPr>
                        <a:t>228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2023-01-11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960858620"/>
                  </a:ext>
                </a:extLst>
              </a:tr>
              <a:tr h="143100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1359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Allocate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Successful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Edward Au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5"/>
                        </a:rPr>
                        <a:t>TGbe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4"/>
                        </a:rPr>
                        <a:t>dot11StationConfigEntry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IEEE Std 802.11-2020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C.3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dot11TwoBQRsOptionImplemented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sng" strike="noStrike">
                          <a:effectLst/>
                          <a:hlinkClick r:id="rId4"/>
                        </a:rPr>
                        <a:t>229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2023-01-11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1513102235"/>
                  </a:ext>
                </a:extLst>
              </a:tr>
              <a:tr h="279270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1360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Release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Successful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Edward Au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5"/>
                        </a:rPr>
                        <a:t>TGbe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4"/>
                        </a:rPr>
                        <a:t>dot11StationConfigEntry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IEEE Std 802.11-2020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C.3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dot11EHTBaseLineFeaturesImplementedOnly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206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2023-01-11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944996728"/>
                  </a:ext>
                </a:extLst>
              </a:tr>
              <a:tr h="279270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1361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Release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Successful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Edward Au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5"/>
                        </a:rPr>
                        <a:t>TGbe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4"/>
                        </a:rPr>
                        <a:t>dot11StationConfigEntry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IEEE Std 802.11-2020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C.3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dot11EHTBaseLineFeaturesImplementedOnly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227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 dirty="0">
                          <a:effectLst/>
                        </a:rPr>
                        <a:t>2023-01-11</a:t>
                      </a:r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241742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55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2B5B-4630-A352-6190-9E294E05D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 6 Re-Write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8E904-6966-31F1-4EB7-8CADBFD4B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Changes have been included in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D2.0.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11bc and 11bd have 802.11-2020 as their baseline and are not affected.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will need to update these to conform to the new Clause 6 style when these are rolled 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Emily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/Edward will setup a tiger team to do this.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11be has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baseline and will need to conform when it bumps up to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/D2.0 as baseline.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Similarly for 11bf, but should probably wait until 11be has done its update.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11bf/D1.0 will keep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/D1.3 as baseline and postpone updates until after initial WG ballot.</a:t>
            </a: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1A741-8084-115E-007C-C1DCECC20B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FFB7A-4DD2-59A3-ED7C-59344C61B5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4C913C-4BA1-C311-A2BE-DD612B92C6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669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E0574-B2D5-447E-9895-E858A6BF8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Searchable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CBB3F-CDC2-45D7-9ECD-8E1AFA715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Youhan Kim presented a proposal to make the Clause 3 definitions searchable.</a:t>
            </a:r>
          </a:p>
          <a:p>
            <a:r>
              <a:rPr lang="en-US" dirty="0"/>
              <a:t>General opinion is supportive.</a:t>
            </a:r>
          </a:p>
          <a:p>
            <a:r>
              <a:rPr lang="en-US" dirty="0"/>
              <a:t>There was some discussion around exactly how this should be implemented.</a:t>
            </a:r>
          </a:p>
          <a:p>
            <a:r>
              <a:rPr lang="en-US" dirty="0"/>
              <a:t>The proposal with updates from the editors is here:</a:t>
            </a:r>
          </a:p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https://mentor.ieee.org/802.11/dcn/22/11-22-1993-02-000m-definition-acronym.docx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endParaRPr lang="en-US" dirty="0"/>
          </a:p>
          <a:p>
            <a:r>
              <a:rPr lang="en-US" dirty="0"/>
              <a:t>Action: Robert to check the suggestion with publication editors.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05436-A468-4048-8901-A23B6575C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77575-62F1-4514-9363-495AF0AB21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F4E633-C4FA-4770-9ED2-0DB5E4687F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033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rgbClr val="FF0000"/>
                </a:solidFill>
              </a:rPr>
              <a:t>20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/>
              <a:t>0000-802-11-editorial-style-guide.docx   </a:t>
            </a:r>
          </a:p>
          <a:p>
            <a:r>
              <a:rPr lang="en-US" dirty="0"/>
              <a:t>We update 802.11 Style Guide based on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>
                <a:solidFill>
                  <a:srgbClr val="FF0000"/>
                </a:solidFill>
              </a:rPr>
              <a:t>2021</a:t>
            </a:r>
            <a:r>
              <a:rPr lang="en-US" dirty="0"/>
              <a:t> IEEE Standards Style Manual </a:t>
            </a:r>
            <a:r>
              <a:rPr lang="en-US" b="0" dirty="0"/>
              <a:t>when creating or updating drafts. Policy (inclusive terms), key words and pronouns (e.g., he, she) were revised. [</a:t>
            </a:r>
            <a:r>
              <a:rPr lang="en-US" sz="1800" b="0" dirty="0"/>
              <a:t>the male or female pronoun alone or the variation he/she/they should not be used.]</a:t>
            </a:r>
            <a:r>
              <a:rPr lang="en-US" b="0" dirty="0"/>
              <a:t>	</a:t>
            </a:r>
          </a:p>
          <a:p>
            <a:r>
              <a:rPr lang="en-US" b="0" dirty="0"/>
              <a:t> 	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  <a:p>
            <a:r>
              <a:rPr lang="en-US" b="0" dirty="0"/>
              <a:t>We may revisit numbering of MAC addresses and their form of expression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08FF7-54FB-491C-8A6C-FA1BF033C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That/which in style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88D55-B5BC-4C12-8989-B68FA4A94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Joseph Levy brought up an issue with clause 2.8.1 (Which/that) in the style guide. Feels that this section should be expanded.</a:t>
            </a:r>
          </a:p>
          <a:p>
            <a:r>
              <a:rPr lang="en-US" dirty="0"/>
              <a:t>Will bring a proposal to the next editors meeting.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8D7AB-2207-43B3-974C-99CA074C32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AC321-03BE-4CCC-BF03-7C688EB2EE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85A455-C96A-486D-81DC-9AD1573299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59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12581</TotalTime>
  <Words>1622</Words>
  <Application>Microsoft Office PowerPoint</Application>
  <PresentationFormat>Widescreen</PresentationFormat>
  <Paragraphs>374</Paragraphs>
  <Slides>13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Custom Design</vt:lpstr>
      <vt:lpstr>Document</vt:lpstr>
      <vt:lpstr>802.11 WG Editor’s Meeting (Jan 2023)</vt:lpstr>
      <vt:lpstr>Volunteer Editor Contacts</vt:lpstr>
      <vt:lpstr>January 17 roundtable status report</vt:lpstr>
      <vt:lpstr>WG Style Guide, 11be and REVme practice</vt:lpstr>
      <vt:lpstr>ANA changes November to January</vt:lpstr>
      <vt:lpstr>Clause 6 Re-Write</vt:lpstr>
      <vt:lpstr>Searchable definitions</vt:lpstr>
      <vt:lpstr>802.11 Style Guide</vt:lpstr>
      <vt:lpstr>That/which in style guide</vt:lpstr>
      <vt:lpstr>MIB Style, Visio and Frame Practices</vt:lpstr>
      <vt:lpstr>Editor Amendment Ordering</vt:lpstr>
      <vt:lpstr>Draft Development Snapshot</vt:lpstr>
      <vt:lpstr>Publication process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Stacey, Robert</cp:lastModifiedBy>
  <cp:revision>440</cp:revision>
  <cp:lastPrinted>1601-01-01T00:00:00Z</cp:lastPrinted>
  <dcterms:created xsi:type="dcterms:W3CDTF">2018-01-07T18:30:13Z</dcterms:created>
  <dcterms:modified xsi:type="dcterms:W3CDTF">2023-01-15T22:08:00Z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