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3" r:id="rId8"/>
    <p:sldId id="265" r:id="rId9"/>
    <p:sldId id="264" r:id="rId10"/>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3628" autoAdjust="0"/>
  </p:normalViewPr>
  <p:slideViewPr>
    <p:cSldViewPr>
      <p:cViewPr varScale="1">
        <p:scale>
          <a:sx n="84" d="100"/>
          <a:sy n="84" d="100"/>
        </p:scale>
        <p:origin x="1799" y="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76" d="100"/>
          <a:sy n="76" d="100"/>
        </p:scale>
        <p:origin x="3516" y="7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11/7/2022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sz="1200" b="0" dirty="0">
                <a:latin typeface="Times New Roman" panose="02020603050405020304" pitchFamily="18" charset="0"/>
                <a:cs typeface="Times New Roman" panose="02020603050405020304" pitchFamily="18" charset="0"/>
              </a:rPr>
              <a:t>Although these interruptions of application layer are closely related to cache, codec, traffic prediction algorithm; on the other hand, if Wi-Fi can further reduce the service interruption time of roaming handoff or provide a relatively reliable prediction of interruption time, it is believed that the user-level experience will be greatly improved.</a:t>
            </a:r>
          </a:p>
          <a:p>
            <a:endParaRPr lang="en-US" dirty="0"/>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477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D310956-CE0F-4B68-9CE0-7A7604BB42D7}" type="slidenum">
              <a:rPr lang="en-US"/>
              <a:pPr/>
              <a:t>5</a:t>
            </a:fld>
            <a:endParaRPr lang="en-US"/>
          </a:p>
        </p:txBody>
      </p:sp>
      <p:sp>
        <p:nvSpPr>
          <p:cNvPr id="16385"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sz="1800" dirty="0">
                <a:solidFill>
                  <a:srgbClr val="101214"/>
                </a:solidFill>
                <a:effectLst/>
                <a:latin typeface="Times New Roman" panose="02020603050405020304" pitchFamily="18" charset="0"/>
                <a:ea typeface="宋体" panose="02010600030101010101" pitchFamily="2" charset="-122"/>
                <a:cs typeface="宋体" panose="02010600030101010101" pitchFamily="2" charset="-122"/>
              </a:rPr>
              <a:t>The roaming switch time was tested through the environment shown on the right.</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sz="1200" dirty="0">
                <a:solidFill>
                  <a:schemeClr val="tx1"/>
                </a:solidFill>
                <a:latin typeface="Times New Roman" panose="02020603050405020304" pitchFamily="18" charset="0"/>
                <a:cs typeface="Times New Roman" panose="02020603050405020304" pitchFamily="18" charset="0"/>
              </a:rPr>
              <a:t>The test is performed in the roaming handoff system in the shield box. The actual service interruption time during roaming is tested by sending data packets at an interval of 10ms.</a:t>
            </a:r>
          </a:p>
        </p:txBody>
      </p:sp>
    </p:spTree>
    <p:extLst>
      <p:ext uri="{BB962C8B-B14F-4D97-AF65-F5344CB8AC3E}">
        <p14:creationId xmlns:p14="http://schemas.microsoft.com/office/powerpoint/2010/main" val="381655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AAB5CE2-8DD9-4D73-A363-75B54562E72E}" type="slidenum">
              <a:rPr lang="en-US"/>
              <a:pPr/>
              <a:t>6</a:t>
            </a:fld>
            <a:endParaRPr lang="en-US"/>
          </a:p>
        </p:txBody>
      </p:sp>
      <p:sp>
        <p:nvSpPr>
          <p:cNvPr id="1740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741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altLang="zh-CN" sz="1200" b="0" i="0" dirty="0">
              <a:solidFill>
                <a:srgbClr val="101214"/>
              </a:solidFill>
              <a:effectLst/>
              <a:latin typeface="PingFang SC"/>
              <a:cs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sz="1200" dirty="0">
                <a:solidFill>
                  <a:schemeClr val="tx1"/>
                </a:solidFill>
                <a:latin typeface="Times New Roman" panose="02020603050405020304" pitchFamily="18" charset="0"/>
                <a:cs typeface="Times New Roman" panose="02020603050405020304" pitchFamily="18" charset="0"/>
              </a:rPr>
              <a:t>Obviously, it’s not enough for most </a:t>
            </a:r>
            <a:r>
              <a:rPr lang="en-US" altLang="zh-CN" sz="1200" dirty="0" err="1">
                <a:solidFill>
                  <a:schemeClr val="tx1"/>
                </a:solidFill>
                <a:latin typeface="Times New Roman" panose="02020603050405020304" pitchFamily="18" charset="0"/>
                <a:cs typeface="Times New Roman" panose="02020603050405020304" pitchFamily="18" charset="0"/>
              </a:rPr>
              <a:t>vowifi</a:t>
            </a:r>
            <a:r>
              <a:rPr lang="en-US" altLang="zh-CN" sz="1200" dirty="0">
                <a:solidFill>
                  <a:schemeClr val="tx1"/>
                </a:solidFill>
                <a:latin typeface="Times New Roman" panose="02020603050405020304" pitchFamily="18" charset="0"/>
                <a:cs typeface="Times New Roman" panose="02020603050405020304" pitchFamily="18" charset="0"/>
              </a:rPr>
              <a:t> application, let alone AR/VR</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altLang="zh-CN" sz="1200" b="0" i="0" dirty="0">
              <a:solidFill>
                <a:schemeClr val="tx1"/>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616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8</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3726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CN" altLang="en-US"/>
              <a:t>单击此处编辑母版标题样式</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John Doe, Some Company</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a:t>November 2022</a:t>
            </a:r>
            <a:endParaRPr lang="en-GB"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Date Placeholder 4"/>
          <p:cNvSpPr>
            <a:spLocks noGrp="1"/>
          </p:cNvSpPr>
          <p:nvPr>
            <p:ph type="dt" idx="10"/>
          </p:nvPr>
        </p:nvSpPr>
        <p:spPr/>
        <p:txBody>
          <a:bodyPr/>
          <a:lstStyle>
            <a:lvl1pPr>
              <a:defRPr/>
            </a:lvl1pPr>
          </a:lstStyle>
          <a:p>
            <a:r>
              <a:rPr lang="en-US" altLang="zh-CN" dirty="0"/>
              <a:t>November 2022</a:t>
            </a:r>
            <a:endParaRPr lang="en-GB" altLang="zh-CN" dirty="0"/>
          </a:p>
        </p:txBody>
      </p:sp>
      <p:sp>
        <p:nvSpPr>
          <p:cNvPr id="6" name="Footer Placeholder 5"/>
          <p:cNvSpPr>
            <a:spLocks noGrp="1"/>
          </p:cNvSpPr>
          <p:nvPr>
            <p:ph type="ftr" idx="11"/>
          </p:nvPr>
        </p:nvSpPr>
        <p:spPr/>
        <p:txBody>
          <a:bodyPr/>
          <a:lstStyle>
            <a:lvl1pPr>
              <a:defRPr/>
            </a:lvl1pPr>
          </a:lstStyle>
          <a:p>
            <a:r>
              <a:rPr lang="en-GB"/>
              <a:t>John Doe, Some Company</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Date Placeholder 6"/>
          <p:cNvSpPr>
            <a:spLocks noGrp="1"/>
          </p:cNvSpPr>
          <p:nvPr>
            <p:ph type="dt" idx="10"/>
          </p:nvPr>
        </p:nvSpPr>
        <p:spPr/>
        <p:txBody>
          <a:bodyPr/>
          <a:lstStyle>
            <a:lvl1pPr>
              <a:defRPr/>
            </a:lvl1pPr>
          </a:lstStyle>
          <a:p>
            <a:r>
              <a:rPr lang="en-US" altLang="zh-CN" dirty="0"/>
              <a:t>November 2022</a:t>
            </a:r>
            <a:endParaRPr lang="en-GB" altLang="zh-CN"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Date Placeholder 2"/>
          <p:cNvSpPr>
            <a:spLocks noGrp="1"/>
          </p:cNvSpPr>
          <p:nvPr>
            <p:ph type="dt" idx="10"/>
          </p:nvPr>
        </p:nvSpPr>
        <p:spPr/>
        <p:txBody>
          <a:bodyPr/>
          <a:lstStyle>
            <a:lvl1pPr>
              <a:defRPr/>
            </a:lvl1pPr>
          </a:lstStyle>
          <a:p>
            <a:r>
              <a:rPr lang="en-US" altLang="zh-CN" dirty="0"/>
              <a:t>November 2022</a:t>
            </a:r>
            <a:endParaRPr lang="en-GB" altLang="zh-CN" dirty="0"/>
          </a:p>
        </p:txBody>
      </p:sp>
      <p:sp>
        <p:nvSpPr>
          <p:cNvPr id="4" name="Footer Placeholder 3"/>
          <p:cNvSpPr>
            <a:spLocks noGrp="1"/>
          </p:cNvSpPr>
          <p:nvPr>
            <p:ph type="ftr" idx="11"/>
          </p:nvPr>
        </p:nvSpPr>
        <p:spPr/>
        <p:txBody>
          <a:bodyPr/>
          <a:lstStyle>
            <a:lvl1pPr>
              <a:defRPr/>
            </a:lvl1pPr>
          </a:lstStyle>
          <a:p>
            <a:r>
              <a:rPr lang="en-GB"/>
              <a:t>John Doe, Some Company</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dirty="0"/>
              <a:t>November 2022</a:t>
            </a:r>
            <a:endParaRPr lang="en-GB" altLang="zh-CN" dirty="0"/>
          </a:p>
        </p:txBody>
      </p:sp>
      <p:sp>
        <p:nvSpPr>
          <p:cNvPr id="3" name="Footer Placeholder 2"/>
          <p:cNvSpPr>
            <a:spLocks noGrp="1"/>
          </p:cNvSpPr>
          <p:nvPr>
            <p:ph type="ftr" idx="11"/>
          </p:nvPr>
        </p:nvSpPr>
        <p:spPr/>
        <p:txBody>
          <a:bodyPr/>
          <a:lstStyle>
            <a:lvl1pPr>
              <a:defRPr/>
            </a:lvl1pPr>
          </a:lstStyle>
          <a:p>
            <a:r>
              <a:rPr lang="en-GB"/>
              <a:t>John Doe, Some Company</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zh-CN" altLang="en-US"/>
              <a:t>单击此处编辑母版标题样式</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Date Placeholder 3"/>
          <p:cNvSpPr>
            <a:spLocks noGrp="1"/>
          </p:cNvSpPr>
          <p:nvPr>
            <p:ph type="dt" idx="10"/>
          </p:nvPr>
        </p:nvSpPr>
        <p:spPr/>
        <p:txBody>
          <a:bodyPr/>
          <a:lstStyle>
            <a:lvl1pPr>
              <a:defRPr/>
            </a:lvl1pPr>
          </a:lstStyle>
          <a:p>
            <a:r>
              <a:rPr lang="en-US" altLang="zh-CN" dirty="0"/>
              <a:t>November 2022</a:t>
            </a:r>
            <a:endParaRPr lang="en-GB" altLang="zh-CN"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2022</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John Doe, Some Company</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802.11-22/1874r2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dirty="0"/>
              <a:t>November 2022</a:t>
            </a:r>
            <a:endParaRPr lang="en-GB" altLang="zh-CN" dirty="0"/>
          </a:p>
        </p:txBody>
      </p:sp>
      <p:sp>
        <p:nvSpPr>
          <p:cNvPr id="7" name="Footer Placeholder 4"/>
          <p:cNvSpPr>
            <a:spLocks noGrp="1"/>
          </p:cNvSpPr>
          <p:nvPr>
            <p:ph type="ftr" idx="14"/>
          </p:nvPr>
        </p:nvSpPr>
        <p:spPr>
          <a:xfrm>
            <a:off x="5500694" y="6475413"/>
            <a:ext cx="3041644" cy="180975"/>
          </a:xfrm>
        </p:spPr>
        <p:txBody>
          <a:bodyPr/>
          <a:lstStyle/>
          <a:p>
            <a:r>
              <a:rPr lang="en-GB" dirty="0" err="1"/>
              <a:t>Xiaokun</a:t>
            </a:r>
            <a:r>
              <a:rPr lang="en-GB" dirty="0"/>
              <a:t> Hu, </a:t>
            </a:r>
            <a:r>
              <a:rPr lang="en-GB" dirty="0" err="1"/>
              <a:t>Ruijie</a:t>
            </a:r>
            <a:r>
              <a:rPr lang="en-GB" dirty="0"/>
              <a:t> Networks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dirty="0">
                <a:latin typeface="Times New Roman" panose="02020603050405020304" pitchFamily="18" charset="0"/>
                <a:cs typeface="Times New Roman" panose="02020603050405020304" pitchFamily="18" charset="0"/>
              </a:rPr>
              <a:t>Roaming handoff time reduction  to improve user experience</a:t>
            </a:r>
            <a:endParaRPr lang="en-GB" dirty="0"/>
          </a:p>
        </p:txBody>
      </p:sp>
      <p:sp>
        <p:nvSpPr>
          <p:cNvPr id="3074" name="Rectangle 2"/>
          <p:cNvSpPr>
            <a:spLocks noGrp="1" noChangeArrowheads="1"/>
          </p:cNvSpPr>
          <p:nvPr>
            <p:ph type="body" idx="1"/>
          </p:nvPr>
        </p:nvSpPr>
        <p:spPr>
          <a:xfrm>
            <a:off x="539552" y="2261555"/>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2022-xx-xx</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128792167"/>
              </p:ext>
            </p:extLst>
          </p:nvPr>
        </p:nvGraphicFramePr>
        <p:xfrm>
          <a:off x="787400" y="3364195"/>
          <a:ext cx="8172450" cy="2724150"/>
        </p:xfrm>
        <a:graphic>
          <a:graphicData uri="http://schemas.openxmlformats.org/presentationml/2006/ole">
            <mc:AlternateContent xmlns:mc="http://schemas.openxmlformats.org/markup-compatibility/2006">
              <mc:Choice xmlns:v="urn:schemas-microsoft-com:vml" Requires="v">
                <p:oleObj spid="_x0000_s1050" name="Document" r:id="rId4" imgW="8283177" imgH="2767608" progId="Word.Document.8">
                  <p:embed/>
                </p:oleObj>
              </mc:Choice>
              <mc:Fallback>
                <p:oleObj name="Document" r:id="rId4" imgW="8283177" imgH="2767608" progId="Word.Document.8">
                  <p:embed/>
                  <p:pic>
                    <p:nvPicPr>
                      <p:cNvPr id="0" name="Picture 3"/>
                      <p:cNvPicPr>
                        <a:picLocks noChangeAspect="1" noChangeArrowheads="1"/>
                      </p:cNvPicPr>
                      <p:nvPr/>
                    </p:nvPicPr>
                    <p:blipFill>
                      <a:blip r:embed="rId5"/>
                      <a:srcRect/>
                      <a:stretch>
                        <a:fillRect/>
                      </a:stretch>
                    </p:blipFill>
                    <p:spPr bwMode="auto">
                      <a:xfrm>
                        <a:off x="787400" y="3364195"/>
                        <a:ext cx="8172450" cy="2724150"/>
                      </a:xfrm>
                      <a:prstGeom prst="rect">
                        <a:avLst/>
                      </a:prstGeom>
                      <a:noFill/>
                    </p:spPr>
                  </p:pic>
                </p:oleObj>
              </mc:Fallback>
            </mc:AlternateContent>
          </a:graphicData>
        </a:graphic>
      </p:graphicFrame>
      <p:sp>
        <p:nvSpPr>
          <p:cNvPr id="3076" name="Rectangle 4"/>
          <p:cNvSpPr>
            <a:spLocks noChangeArrowheads="1"/>
          </p:cNvSpPr>
          <p:nvPr/>
        </p:nvSpPr>
        <p:spPr bwMode="auto">
          <a:xfrm>
            <a:off x="1036083" y="289128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5500694" y="6475413"/>
            <a:ext cx="3041644"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9" name="Content Placeholder 2">
            <a:extLst>
              <a:ext uri="{FF2B5EF4-FFF2-40B4-BE49-F238E27FC236}">
                <a16:creationId xmlns:a16="http://schemas.microsoft.com/office/drawing/2014/main" id="{66F859E5-5BC7-4B84-AA88-A51F6D8E76C0}"/>
              </a:ext>
            </a:extLst>
          </p:cNvPr>
          <p:cNvSpPr txBox="1">
            <a:spLocks/>
          </p:cNvSpPr>
          <p:nvPr/>
        </p:nvSpPr>
        <p:spPr>
          <a:xfrm>
            <a:off x="914400" y="1981200"/>
            <a:ext cx="7906072" cy="3248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Observation</a:t>
            </a:r>
          </a:p>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Some suggestions</a:t>
            </a:r>
            <a:endParaRPr lang="en-US" b="1"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Conclusion</a:t>
            </a:r>
            <a:endParaRPr lang="en-US" b="1"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000760" y="6475413"/>
            <a:ext cx="2541578" cy="168297"/>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2" name="Rectangle 2"/>
          <p:cNvSpPr>
            <a:spLocks noGrp="1" noChangeArrowheads="1"/>
          </p:cNvSpPr>
          <p:nvPr>
            <p:ph type="body" idx="1"/>
          </p:nvPr>
        </p:nvSpPr>
        <p:spPr>
          <a:xfrm>
            <a:off x="620043" y="1988840"/>
            <a:ext cx="7978526" cy="3490594"/>
          </a:xfrm>
          <a:ln/>
        </p:spPr>
        <p:txBody>
          <a:bodyPr/>
          <a:lstStyle/>
          <a:p>
            <a:pPr marL="285750" indent="-285750">
              <a:buFont typeface="Arial" panose="020B0604020202020204" pitchFamily="34" charset="0"/>
              <a:buChar char="•"/>
            </a:pPr>
            <a:r>
              <a:rPr lang="en-US" altLang="zh-CN" sz="1800" b="0" dirty="0">
                <a:latin typeface="Times New Roman" panose="02020603050405020304" pitchFamily="18" charset="0"/>
                <a:cs typeface="Times New Roman" panose="02020603050405020304" pitchFamily="18" charset="0"/>
              </a:rPr>
              <a:t>With the rise of mobile working, more and more latency-sensitive applications, such as video conferencing</a:t>
            </a:r>
            <a:r>
              <a:rPr lang="zh-CN" altLang="en-US" sz="1800" b="0" dirty="0">
                <a:latin typeface="Times New Roman" panose="02020603050405020304" pitchFamily="18" charset="0"/>
                <a:cs typeface="Times New Roman" panose="02020603050405020304" pitchFamily="18" charset="0"/>
              </a:rPr>
              <a:t> </a:t>
            </a:r>
            <a:r>
              <a:rPr lang="en-US" altLang="zh-CN" sz="1800" b="0" dirty="0">
                <a:latin typeface="Times New Roman" panose="02020603050405020304" pitchFamily="18" charset="0"/>
                <a:cs typeface="Times New Roman" panose="02020603050405020304" pitchFamily="18" charset="0"/>
              </a:rPr>
              <a:t>and online meeting, are widely used.</a:t>
            </a:r>
          </a:p>
          <a:p>
            <a:pPr marL="285750" indent="-285750">
              <a:buFont typeface="Arial" panose="020B0604020202020204" pitchFamily="34" charset="0"/>
              <a:buChar char="•"/>
            </a:pPr>
            <a:endParaRPr lang="en-US" altLang="zh-CN" sz="1800" b="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800" b="0" dirty="0">
                <a:solidFill>
                  <a:schemeClr val="tx1"/>
                </a:solidFill>
                <a:latin typeface="Times New Roman" panose="02020603050405020304" pitchFamily="18" charset="0"/>
                <a:cs typeface="Times New Roman" panose="02020603050405020304" pitchFamily="18" charset="0"/>
              </a:rPr>
              <a:t>Although IEEE 802.11k/v/r have greatly reduced the time consumption of BSS detection and authentication during roaming; IEEE 802.11e has reduced the transmission latency of audio and video packets. However, up to now, the actual Wi-Fi roaming handoff process sometimes still makes users feel video and call interruptions.</a:t>
            </a:r>
          </a:p>
          <a:p>
            <a:pPr marL="0" indent="0"/>
            <a:endParaRPr lang="en-US" altLang="zh-CN" sz="1800" b="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a:p>
            <a:pPr marL="0" indent="0"/>
            <a:r>
              <a:rPr lang="en-US" altLang="zh-CN" sz="1800" b="0" dirty="0">
                <a:latin typeface="Times New Roman" panose="02020603050405020304" pitchFamily="18" charset="0"/>
                <a:cs typeface="Times New Roman" panose="02020603050405020304" pitchFamily="18" charset="0"/>
              </a:rPr>
              <a:t> </a:t>
            </a:r>
          </a:p>
          <a:p>
            <a:pPr marL="0" indent="0"/>
            <a:endParaRPr lang="en-US" altLang="zh-CN" sz="1800" b="0" dirty="0">
              <a:latin typeface="Times New Roman" panose="02020603050405020304" pitchFamily="18" charset="0"/>
              <a:cs typeface="Times New Roman" panose="02020603050405020304" pitchFamily="18" charset="0"/>
            </a:endParaRPr>
          </a:p>
          <a:p>
            <a:pPr marL="0" indent="0"/>
            <a:endParaRPr lang="en-US" altLang="zh-CN" sz="1800" b="0" dirty="0">
              <a:latin typeface="Times New Roman" panose="02020603050405020304" pitchFamily="18" charset="0"/>
              <a:cs typeface="Times New Roman" panose="02020603050405020304" pitchFamily="18" charset="0"/>
            </a:endParaRPr>
          </a:p>
        </p:txBody>
      </p:sp>
      <p:sp>
        <p:nvSpPr>
          <p:cNvPr id="3" name="标题 2">
            <a:extLst>
              <a:ext uri="{FF2B5EF4-FFF2-40B4-BE49-F238E27FC236}">
                <a16:creationId xmlns:a16="http://schemas.microsoft.com/office/drawing/2014/main" id="{185D4C2F-7FA5-4D83-B591-91CBBD8630FC}"/>
              </a:ext>
            </a:extLst>
          </p:cNvPr>
          <p:cNvSpPr>
            <a:spLocks noGrp="1"/>
          </p:cNvSpPr>
          <p:nvPr>
            <p:ph type="title"/>
          </p:nvPr>
        </p:nvSpPr>
        <p:spPr/>
        <p:txBody>
          <a:bodyPr/>
          <a:lstStyle/>
          <a:p>
            <a:r>
              <a:rPr lang="en-US" altLang="zh-CN" sz="3200" b="1" dirty="0">
                <a:latin typeface="Times New Roman" panose="02020603050405020304" pitchFamily="18" charset="0"/>
                <a:cs typeface="Times New Roman" panose="02020603050405020304" pitchFamily="18" charset="0"/>
              </a:rPr>
              <a:t>Introduction</a:t>
            </a:r>
            <a:endParaRPr lang="zh-CN"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372200" y="6475413"/>
            <a:ext cx="2170138" cy="193947"/>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6145" name="Rectangle 1"/>
          <p:cNvSpPr>
            <a:spLocks noGrp="1" noChangeArrowheads="1"/>
          </p:cNvSpPr>
          <p:nvPr>
            <p:ph type="title"/>
          </p:nvPr>
        </p:nvSpPr>
        <p:spPr>
          <a:xfrm>
            <a:off x="685800" y="685800"/>
            <a:ext cx="7772400" cy="1066800"/>
          </a:xfrm>
          <a:ln/>
        </p:spPr>
        <p:txBody>
          <a:bodyPr/>
          <a:lstStyle/>
          <a:p>
            <a:r>
              <a:rPr lang="en-US" altLang="zh-CN" sz="3200" b="1" dirty="0">
                <a:latin typeface="Times New Roman" panose="02020603050405020304" pitchFamily="18" charset="0"/>
                <a:cs typeface="Times New Roman" panose="02020603050405020304" pitchFamily="18" charset="0"/>
              </a:rPr>
              <a:t>Introduction</a:t>
            </a:r>
          </a:p>
        </p:txBody>
      </p:sp>
      <p:sp>
        <p:nvSpPr>
          <p:cNvPr id="9" name="矩形 8">
            <a:extLst>
              <a:ext uri="{FF2B5EF4-FFF2-40B4-BE49-F238E27FC236}">
                <a16:creationId xmlns:a16="http://schemas.microsoft.com/office/drawing/2014/main" id="{E34A0021-3FA4-4B6A-8D85-2E5075F107F7}"/>
              </a:ext>
            </a:extLst>
          </p:cNvPr>
          <p:cNvSpPr/>
          <p:nvPr/>
        </p:nvSpPr>
        <p:spPr>
          <a:xfrm>
            <a:off x="383412" y="4191513"/>
            <a:ext cx="4165476" cy="1077218"/>
          </a:xfrm>
          <a:prstGeom prst="rect">
            <a:avLst/>
          </a:prstGeom>
        </p:spPr>
        <p:txBody>
          <a:bodyPr wrap="square">
            <a:spAutoFit/>
          </a:bodyPr>
          <a:lstStyle/>
          <a:p>
            <a:pPr algn="just"/>
            <a:r>
              <a:rPr lang="en-US" altLang="zh-CN" sz="1600" kern="100" dirty="0">
                <a:solidFill>
                  <a:schemeClr val="tx1"/>
                </a:solidFill>
                <a:effectLst/>
                <a:latin typeface="+mj-lt"/>
                <a:ea typeface="等线" panose="02010600030101010101" pitchFamily="2" charset="-122"/>
                <a:cs typeface="Times New Roman" panose="02020603050405020304" pitchFamily="18" charset="0"/>
              </a:rPr>
              <a:t>The Wi-Fi Alliance provides “Voice-Enterprise” certification</a:t>
            </a:r>
            <a:r>
              <a:rPr lang="en-US" altLang="zh-CN" sz="1600" kern="100" baseline="30000" dirty="0">
                <a:solidFill>
                  <a:schemeClr val="tx1"/>
                </a:solidFill>
                <a:effectLst/>
                <a:latin typeface="+mj-lt"/>
                <a:ea typeface="等线" panose="02010600030101010101" pitchFamily="2" charset="-122"/>
                <a:cs typeface="Times New Roman" panose="02020603050405020304" pitchFamily="18" charset="0"/>
              </a:rPr>
              <a:t>[2]</a:t>
            </a:r>
            <a:r>
              <a:rPr lang="en-US" altLang="zh-CN" sz="1600" kern="100" dirty="0">
                <a:solidFill>
                  <a:schemeClr val="tx1"/>
                </a:solidFill>
                <a:effectLst/>
                <a:latin typeface="+mj-lt"/>
                <a:ea typeface="等线" panose="02010600030101010101" pitchFamily="2" charset="-122"/>
                <a:cs typeface="Times New Roman" panose="02020603050405020304" pitchFamily="18" charset="0"/>
              </a:rPr>
              <a:t>, aimed at voice over Wi-Fi application. The Latency threshold is </a:t>
            </a:r>
            <a:r>
              <a:rPr lang="en-US" altLang="zh-CN" sz="1600" b="1" kern="100" dirty="0">
                <a:solidFill>
                  <a:schemeClr val="tx1"/>
                </a:solidFill>
                <a:effectLst/>
                <a:latin typeface="+mj-lt"/>
                <a:ea typeface="等线" panose="02010600030101010101" pitchFamily="2" charset="-122"/>
                <a:cs typeface="Times New Roman" panose="02020603050405020304" pitchFamily="18" charset="0"/>
              </a:rPr>
              <a:t>below 50 </a:t>
            </a:r>
            <a:r>
              <a:rPr lang="en-US" altLang="zh-CN" sz="1600" b="1" kern="100" dirty="0" err="1">
                <a:solidFill>
                  <a:schemeClr val="tx1"/>
                </a:solidFill>
                <a:effectLst/>
                <a:latin typeface="+mj-lt"/>
                <a:ea typeface="等线" panose="02010600030101010101" pitchFamily="2" charset="-122"/>
                <a:cs typeface="Times New Roman" panose="02020603050405020304" pitchFamily="18" charset="0"/>
              </a:rPr>
              <a:t>ms</a:t>
            </a:r>
            <a:r>
              <a:rPr lang="en-US" altLang="zh-CN" sz="1600" kern="100" dirty="0" err="1">
                <a:solidFill>
                  <a:schemeClr val="tx1"/>
                </a:solidFill>
                <a:effectLst/>
                <a:latin typeface="+mj-lt"/>
                <a:ea typeface="等线" panose="02010600030101010101" pitchFamily="2" charset="-122"/>
                <a:cs typeface="Times New Roman" panose="02020603050405020304" pitchFamily="18" charset="0"/>
              </a:rPr>
              <a:t>.</a:t>
            </a:r>
            <a:endParaRPr lang="zh-CN" altLang="zh-CN" sz="1600" kern="100" dirty="0">
              <a:solidFill>
                <a:schemeClr val="tx1"/>
              </a:solidFill>
              <a:effectLst/>
              <a:latin typeface="+mj-lt"/>
              <a:ea typeface="等线" panose="02010600030101010101"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60F6B9C4-6957-49DD-9E53-258950441D21}"/>
              </a:ext>
            </a:extLst>
          </p:cNvPr>
          <p:cNvPicPr>
            <a:picLocks noChangeAspect="1"/>
          </p:cNvPicPr>
          <p:nvPr/>
        </p:nvPicPr>
        <p:blipFill>
          <a:blip r:embed="rId3"/>
          <a:stretch>
            <a:fillRect/>
          </a:stretch>
        </p:blipFill>
        <p:spPr>
          <a:xfrm>
            <a:off x="587313" y="2337816"/>
            <a:ext cx="3757675" cy="1757002"/>
          </a:xfrm>
          <a:prstGeom prst="rect">
            <a:avLst/>
          </a:prstGeom>
        </p:spPr>
      </p:pic>
      <p:sp>
        <p:nvSpPr>
          <p:cNvPr id="12" name="文本框 11">
            <a:extLst>
              <a:ext uri="{FF2B5EF4-FFF2-40B4-BE49-F238E27FC236}">
                <a16:creationId xmlns:a16="http://schemas.microsoft.com/office/drawing/2014/main" id="{AFF13605-35F3-4CE5-BD47-8D62B02986CB}"/>
              </a:ext>
            </a:extLst>
          </p:cNvPr>
          <p:cNvSpPr txBox="1"/>
          <p:nvPr/>
        </p:nvSpPr>
        <p:spPr>
          <a:xfrm>
            <a:off x="5004048" y="4176216"/>
            <a:ext cx="3890693" cy="1815882"/>
          </a:xfrm>
          <a:prstGeom prst="rect">
            <a:avLst/>
          </a:prstGeom>
          <a:noFill/>
        </p:spPr>
        <p:txBody>
          <a:bodyPr wrap="square">
            <a:spAutoFit/>
          </a:bodyPr>
          <a:lstStyle/>
          <a:p>
            <a:pPr algn="just"/>
            <a:r>
              <a:rPr lang="en-US" alt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The </a:t>
            </a:r>
            <a:r>
              <a:rPr lang="zh-CN" alt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Cloud AR/VR Whitepaper</a:t>
            </a:r>
            <a:r>
              <a:rPr lang="zh-CN" alt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600" kern="100" baseline="300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[3]</a:t>
            </a:r>
            <a:r>
              <a:rPr lang="en-US" alt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published by GSMA says:</a:t>
            </a:r>
            <a:endParaRPr lang="zh-CN"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The latency requirement for the overall end-to-end in VR is commonly targeted at </a:t>
            </a:r>
            <a:r>
              <a:rPr lang="en-US" altLang="zh-CN" sz="1600" b="1"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20 </a:t>
            </a:r>
            <a:r>
              <a:rPr lang="en-US" altLang="zh-CN" sz="1600" b="1" kern="100" dirty="0" err="1">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ms.</a:t>
            </a:r>
            <a:endParaRPr lang="zh-CN"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In AR, the requirement is even stricter. Some sources identify the limit for a perfect AR experience at </a:t>
            </a:r>
            <a:r>
              <a:rPr lang="en-US" altLang="zh-CN" sz="1600" b="1"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5 </a:t>
            </a:r>
            <a:r>
              <a:rPr lang="en-US" altLang="zh-CN" sz="1600" b="1" kern="100" dirty="0" err="1">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ms.</a:t>
            </a:r>
            <a:endParaRPr lang="zh-CN" altLang="zh-CN" sz="16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13" name="图片 12">
            <a:extLst>
              <a:ext uri="{FF2B5EF4-FFF2-40B4-BE49-F238E27FC236}">
                <a16:creationId xmlns:a16="http://schemas.microsoft.com/office/drawing/2014/main" id="{A83C205D-CAB2-4025-922E-C79E1339875C}"/>
              </a:ext>
            </a:extLst>
          </p:cNvPr>
          <p:cNvPicPr>
            <a:picLocks noChangeAspect="1"/>
          </p:cNvPicPr>
          <p:nvPr/>
        </p:nvPicPr>
        <p:blipFill rotWithShape="1">
          <a:blip r:embed="rId4"/>
          <a:srcRect r="239" b="24616"/>
          <a:stretch/>
        </p:blipFill>
        <p:spPr>
          <a:xfrm>
            <a:off x="5038466" y="2461883"/>
            <a:ext cx="3595423" cy="147267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444208" y="6475413"/>
            <a:ext cx="2098130" cy="121939"/>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640FCA93-0460-4BB8-89C2-809FD46B8F3F}" type="slidenum">
              <a:rPr lang="en-GB"/>
              <a:pPr/>
              <a:t>5</a:t>
            </a:fld>
            <a:endParaRPr lang="en-GB"/>
          </a:p>
        </p:txBody>
      </p:sp>
      <p:sp>
        <p:nvSpPr>
          <p:cNvPr id="7169"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200" b="1" dirty="0">
                <a:latin typeface="Times New Roman" panose="02020603050405020304" pitchFamily="18" charset="0"/>
                <a:cs typeface="Times New Roman" panose="02020603050405020304" pitchFamily="18" charset="0"/>
              </a:rPr>
              <a:t>Observations</a:t>
            </a:r>
            <a:endParaRPr lang="en-GB" dirty="0"/>
          </a:p>
        </p:txBody>
      </p:sp>
      <p:sp>
        <p:nvSpPr>
          <p:cNvPr id="10" name="矩形 9">
            <a:extLst>
              <a:ext uri="{FF2B5EF4-FFF2-40B4-BE49-F238E27FC236}">
                <a16:creationId xmlns:a16="http://schemas.microsoft.com/office/drawing/2014/main" id="{3B48DDEF-C8AF-451E-B121-BD358EC0CFA2}"/>
              </a:ext>
            </a:extLst>
          </p:cNvPr>
          <p:cNvSpPr/>
          <p:nvPr/>
        </p:nvSpPr>
        <p:spPr>
          <a:xfrm>
            <a:off x="793420" y="5105401"/>
            <a:ext cx="7772400" cy="646331"/>
          </a:xfrm>
          <a:prstGeom prst="rect">
            <a:avLst/>
          </a:prstGeom>
        </p:spPr>
        <p:txBody>
          <a:bodyPr wrap="square">
            <a:spAutoFit/>
          </a:bodyPr>
          <a:lstStyle/>
          <a:p>
            <a:r>
              <a:rPr lang="en-US" altLang="zh-CN" sz="1800" dirty="0">
                <a:solidFill>
                  <a:schemeClr val="tx1"/>
                </a:solidFill>
                <a:latin typeface="Times New Roman" panose="02020603050405020304" pitchFamily="18" charset="0"/>
                <a:cs typeface="Times New Roman" panose="02020603050405020304" pitchFamily="18" charset="0"/>
              </a:rPr>
              <a:t>The roaming handoff time test is performed in the shield. The service interruption time during roaming is tested by sending data packets at an interval of 10ms.</a:t>
            </a:r>
          </a:p>
        </p:txBody>
      </p:sp>
      <p:pic>
        <p:nvPicPr>
          <p:cNvPr id="12" name="图片 11">
            <a:extLst>
              <a:ext uri="{FF2B5EF4-FFF2-40B4-BE49-F238E27FC236}">
                <a16:creationId xmlns:a16="http://schemas.microsoft.com/office/drawing/2014/main" id="{4F0148B2-9F80-4A8F-A5CA-096DB381A6D3}"/>
              </a:ext>
            </a:extLst>
          </p:cNvPr>
          <p:cNvPicPr>
            <a:picLocks noChangeAspect="1"/>
          </p:cNvPicPr>
          <p:nvPr/>
        </p:nvPicPr>
        <p:blipFill>
          <a:blip r:embed="rId3"/>
          <a:stretch>
            <a:fillRect/>
          </a:stretch>
        </p:blipFill>
        <p:spPr>
          <a:xfrm>
            <a:off x="2377058" y="1613597"/>
            <a:ext cx="4464496" cy="2743734"/>
          </a:xfrm>
          <a:prstGeom prst="rect">
            <a:avLst/>
          </a:prstGeom>
        </p:spPr>
      </p:pic>
      <p:sp>
        <p:nvSpPr>
          <p:cNvPr id="13" name="文本框 12">
            <a:extLst>
              <a:ext uri="{FF2B5EF4-FFF2-40B4-BE49-F238E27FC236}">
                <a16:creationId xmlns:a16="http://schemas.microsoft.com/office/drawing/2014/main" id="{2D869443-D23E-4981-818F-19435BE40982}"/>
              </a:ext>
            </a:extLst>
          </p:cNvPr>
          <p:cNvSpPr txBox="1"/>
          <p:nvPr/>
        </p:nvSpPr>
        <p:spPr>
          <a:xfrm>
            <a:off x="3019130" y="4340674"/>
            <a:ext cx="3505234" cy="307777"/>
          </a:xfrm>
          <a:prstGeom prst="rect">
            <a:avLst/>
          </a:prstGeom>
          <a:noFill/>
        </p:spPr>
        <p:txBody>
          <a:bodyPr wrap="square">
            <a:spAutoFit/>
          </a:bodyPr>
          <a:lstStyle/>
          <a:p>
            <a:r>
              <a:rPr lang="en-US" altLang="zh-CN" sz="1400" dirty="0">
                <a:solidFill>
                  <a:schemeClr val="tx1"/>
                </a:solidFill>
                <a:latin typeface="Times New Roman" panose="02020603050405020304" pitchFamily="18" charset="0"/>
                <a:cs typeface="Times New Roman" panose="02020603050405020304" pitchFamily="18" charset="0"/>
              </a:rPr>
              <a:t>Roaming handoff time test environment</a:t>
            </a:r>
            <a:endParaRPr lang="zh-CN" altLang="en-US" sz="1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072198" y="6475413"/>
            <a:ext cx="2470140"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376AAD83-5B70-4C1C-AF28-E722C9F0524D}" type="slidenum">
              <a:rPr lang="en-GB"/>
              <a:pPr/>
              <a:t>6</a:t>
            </a:fld>
            <a:endParaRPr lang="en-GB"/>
          </a:p>
        </p:txBody>
      </p:sp>
      <p:sp>
        <p:nvSpPr>
          <p:cNvPr id="8193" name="Rectangle 1"/>
          <p:cNvSpPr>
            <a:spLocks noGrp="1" noChangeArrowheads="1"/>
          </p:cNvSpPr>
          <p:nvPr>
            <p:ph type="title"/>
          </p:nvPr>
        </p:nvSpPr>
        <p:spPr>
          <a:xfrm>
            <a:off x="784466" y="575096"/>
            <a:ext cx="7772400" cy="62381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200" dirty="0">
                <a:latin typeface="Times New Roman" panose="02020603050405020304" pitchFamily="18" charset="0"/>
                <a:cs typeface="Times New Roman" panose="02020603050405020304" pitchFamily="18" charset="0"/>
              </a:rPr>
              <a:t>Observations</a:t>
            </a:r>
            <a:endParaRPr lang="en-GB" dirty="0"/>
          </a:p>
        </p:txBody>
      </p:sp>
      <p:graphicFrame>
        <p:nvGraphicFramePr>
          <p:cNvPr id="9" name="表格 8">
            <a:extLst>
              <a:ext uri="{FF2B5EF4-FFF2-40B4-BE49-F238E27FC236}">
                <a16:creationId xmlns:a16="http://schemas.microsoft.com/office/drawing/2014/main" id="{76C16F77-EC83-496F-80F7-572DB2BD11AC}"/>
              </a:ext>
            </a:extLst>
          </p:cNvPr>
          <p:cNvGraphicFramePr>
            <a:graphicFrameLocks noGrp="1"/>
          </p:cNvGraphicFramePr>
          <p:nvPr>
            <p:extLst>
              <p:ext uri="{D42A27DB-BD31-4B8C-83A1-F6EECF244321}">
                <p14:modId xmlns:p14="http://schemas.microsoft.com/office/powerpoint/2010/main" val="1194963737"/>
              </p:ext>
            </p:extLst>
          </p:nvPr>
        </p:nvGraphicFramePr>
        <p:xfrm>
          <a:off x="4311937" y="1571291"/>
          <a:ext cx="4697047" cy="4531738"/>
        </p:xfrm>
        <a:graphic>
          <a:graphicData uri="http://schemas.openxmlformats.org/drawingml/2006/table">
            <a:tbl>
              <a:tblPr>
                <a:tableStyleId>{5940675A-B579-460E-94D1-54222C63F5DA}</a:tableStyleId>
              </a:tblPr>
              <a:tblGrid>
                <a:gridCol w="401708">
                  <a:extLst>
                    <a:ext uri="{9D8B030D-6E8A-4147-A177-3AD203B41FA5}">
                      <a16:colId xmlns:a16="http://schemas.microsoft.com/office/drawing/2014/main" val="2231876398"/>
                    </a:ext>
                  </a:extLst>
                </a:gridCol>
                <a:gridCol w="432048">
                  <a:extLst>
                    <a:ext uri="{9D8B030D-6E8A-4147-A177-3AD203B41FA5}">
                      <a16:colId xmlns:a16="http://schemas.microsoft.com/office/drawing/2014/main" val="2375909636"/>
                    </a:ext>
                  </a:extLst>
                </a:gridCol>
                <a:gridCol w="2664296">
                  <a:extLst>
                    <a:ext uri="{9D8B030D-6E8A-4147-A177-3AD203B41FA5}">
                      <a16:colId xmlns:a16="http://schemas.microsoft.com/office/drawing/2014/main" val="1105679244"/>
                    </a:ext>
                  </a:extLst>
                </a:gridCol>
                <a:gridCol w="648072">
                  <a:extLst>
                    <a:ext uri="{9D8B030D-6E8A-4147-A177-3AD203B41FA5}">
                      <a16:colId xmlns:a16="http://schemas.microsoft.com/office/drawing/2014/main" val="430998558"/>
                    </a:ext>
                  </a:extLst>
                </a:gridCol>
                <a:gridCol w="550923">
                  <a:extLst>
                    <a:ext uri="{9D8B030D-6E8A-4147-A177-3AD203B41FA5}">
                      <a16:colId xmlns:a16="http://schemas.microsoft.com/office/drawing/2014/main" val="3575076224"/>
                    </a:ext>
                  </a:extLst>
                </a:gridCol>
              </a:tblGrid>
              <a:tr h="707095">
                <a:tc>
                  <a:txBody>
                    <a:bodyPr/>
                    <a:lstStyle/>
                    <a:p>
                      <a:pPr algn="ctr" rtl="0" fontAlgn="ctr"/>
                      <a:r>
                        <a:rPr lang="en-US" altLang="zh-CN" sz="1000" b="1" u="none" strike="noStrike" dirty="0">
                          <a:effectLst/>
                          <a:latin typeface="Times New Roman" panose="02020603050405020304" pitchFamily="18" charset="0"/>
                          <a:cs typeface="Times New Roman" panose="02020603050405020304" pitchFamily="18" charset="0"/>
                        </a:rPr>
                        <a:t>Stage</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u="none" strike="noStrike" dirty="0">
                          <a:effectLst/>
                          <a:latin typeface="Times New Roman" panose="02020603050405020304" pitchFamily="18" charset="0"/>
                          <a:cs typeface="Times New Roman" panose="02020603050405020304" pitchFamily="18" charset="0"/>
                        </a:rPr>
                        <a:t>Time Phasing</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Stage description</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i="0" kern="1200" dirty="0">
                          <a:solidFill>
                            <a:schemeClr val="tx1"/>
                          </a:solidFill>
                          <a:effectLst/>
                          <a:latin typeface="Times New Roman" panose="02020603050405020304" pitchFamily="18" charset="0"/>
                          <a:ea typeface="+mn-ea"/>
                          <a:cs typeface="Times New Roman" panose="02020603050405020304" pitchFamily="18" charset="0"/>
                        </a:rPr>
                        <a:t>Average time consumption</a:t>
                      </a:r>
                      <a:r>
                        <a:rPr lang="en-US" altLang="zh-CN" sz="1000" b="1"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i</a:t>
                      </a: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n each stage</a:t>
                      </a:r>
                    </a:p>
                    <a:p>
                      <a:pPr algn="ctr" rtl="0" fontAlgn="ct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Unit: </a:t>
                      </a:r>
                      <a:r>
                        <a:rPr lang="en-US" altLang="zh-CN" sz="1000" b="1"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ms</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1" i="0" kern="1200" dirty="0">
                          <a:solidFill>
                            <a:schemeClr val="tx1"/>
                          </a:solidFill>
                          <a:effectLst/>
                          <a:latin typeface="Times New Roman" panose="02020603050405020304" pitchFamily="18" charset="0"/>
                          <a:ea typeface="+mn-ea"/>
                          <a:cs typeface="Times New Roman" panose="02020603050405020304" pitchFamily="18" charset="0"/>
                        </a:rPr>
                        <a:t>Time consuming in stages</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Unit: </a:t>
                      </a:r>
                      <a:r>
                        <a:rPr lang="en-US" altLang="zh-CN" sz="1000" b="1"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ms</a:t>
                      </a:r>
                      <a:endParaRPr lang="zh-CN" altLang="en-US" sz="1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1818879696"/>
                  </a:ext>
                </a:extLst>
              </a:tr>
              <a:tr h="427138">
                <a:tc rowSpan="5">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Pre-</a:t>
                      </a:r>
                      <a:r>
                        <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T0-T1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a:t>
                      </a:r>
                      <a:r>
                        <a:rPr lang="zh-CN" altLang="en-US" sz="1000" u="none" strike="noStrike" dirty="0">
                          <a:effectLst/>
                          <a:latin typeface="Times New Roman" panose="02020603050405020304" pitchFamily="18" charset="0"/>
                          <a:cs typeface="Times New Roman" panose="02020603050405020304" pitchFamily="18" charset="0"/>
                        </a:rPr>
                        <a:t> </a:t>
                      </a:r>
                      <a:r>
                        <a:rPr lang="en-US" altLang="zh-CN" sz="1000" u="none" strike="noStrike" dirty="0">
                          <a:effectLst/>
                          <a:latin typeface="Times New Roman" panose="02020603050405020304" pitchFamily="18" charset="0"/>
                          <a:cs typeface="Times New Roman" panose="02020603050405020304" pitchFamily="18" charset="0"/>
                        </a:rPr>
                        <a:t>meet roaming</a:t>
                      </a:r>
                      <a:r>
                        <a:rPr lang="en-US" altLang="zh-CN" sz="1000" u="none" strike="noStrike" baseline="0" dirty="0">
                          <a:effectLst/>
                          <a:latin typeface="Times New Roman" panose="02020603050405020304" pitchFamily="18" charset="0"/>
                          <a:cs typeface="Times New Roman" panose="02020603050405020304" pitchFamily="18" charset="0"/>
                        </a:rPr>
                        <a:t> threshold or receive </a:t>
                      </a:r>
                      <a:r>
                        <a:rPr lang="en-US" altLang="zh-CN" sz="1000" u="none" strike="noStrike" baseline="0" dirty="0" err="1">
                          <a:effectLst/>
                          <a:latin typeface="Times New Roman" panose="02020603050405020304" pitchFamily="18" charset="0"/>
                          <a:cs typeface="Times New Roman" panose="02020603050405020304" pitchFamily="18" charset="0"/>
                        </a:rPr>
                        <a:t>bss</a:t>
                      </a:r>
                      <a:r>
                        <a:rPr lang="en-US" altLang="zh-CN" sz="1000" u="none" strike="noStrike" baseline="0" dirty="0">
                          <a:effectLst/>
                          <a:latin typeface="Times New Roman" panose="02020603050405020304" pitchFamily="18" charset="0"/>
                          <a:cs typeface="Times New Roman" panose="02020603050405020304" pitchFamily="18" charset="0"/>
                        </a:rPr>
                        <a:t> transition management(BTM)request, and prepare to send probe request.</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a:effectLst/>
                          <a:latin typeface="Times New Roman" panose="02020603050405020304" pitchFamily="18" charset="0"/>
                          <a:cs typeface="Times New Roman" panose="02020603050405020304" pitchFamily="18" charset="0"/>
                        </a:rPr>
                        <a:t>3.5</a:t>
                      </a:r>
                      <a:endParaRPr lang="en-US" altLang="zh-CN"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rowSpan="5">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47</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2094075286"/>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T1-T2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STAs</a:t>
                      </a:r>
                      <a:r>
                        <a:rPr lang="zh-CN" alt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baseline="0" dirty="0">
                          <a:effectLst/>
                          <a:latin typeface="Times New Roman" panose="02020603050405020304" pitchFamily="18" charset="0"/>
                          <a:cs typeface="Times New Roman" panose="02020603050405020304" pitchFamily="18" charset="0"/>
                        </a:rPr>
                        <a:t>get into PS status,</a:t>
                      </a:r>
                    </a:p>
                    <a:p>
                      <a:pPr algn="ctr" rtl="0" fontAlgn="ctr"/>
                      <a:r>
                        <a:rPr lang="en-US" altLang="zh-CN" sz="1000" u="none" strike="noStrike" baseline="0" dirty="0">
                          <a:effectLst/>
                          <a:latin typeface="Times New Roman" panose="02020603050405020304" pitchFamily="18" charset="0"/>
                          <a:cs typeface="Times New Roman" panose="02020603050405020304" pitchFamily="18" charset="0"/>
                        </a:rPr>
                        <a:t>change to different channels and send probe request</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a:effectLst/>
                          <a:latin typeface="Times New Roman" panose="02020603050405020304" pitchFamily="18" charset="0"/>
                          <a:cs typeface="Times New Roman" panose="02020603050405020304" pitchFamily="18" charset="0"/>
                        </a:rPr>
                        <a:t>25</a:t>
                      </a:r>
                      <a:endParaRPr lang="en-US" altLang="zh-CN"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2423270087"/>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T2-T3</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 receive</a:t>
                      </a:r>
                      <a:r>
                        <a:rPr lang="en-US" altLang="zh-CN" sz="1000" u="none" strike="noStrike" baseline="0" dirty="0">
                          <a:effectLst/>
                          <a:latin typeface="Times New Roman" panose="02020603050405020304" pitchFamily="18" charset="0"/>
                          <a:cs typeface="Times New Roman" panose="02020603050405020304" pitchFamily="18" charset="0"/>
                        </a:rPr>
                        <a:t> probe response or not, back to working channel , quit PS status and </a:t>
                      </a:r>
                      <a:r>
                        <a:rPr lang="zh-CN" alt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baseline="0" dirty="0">
                          <a:effectLst/>
                          <a:latin typeface="Times New Roman" panose="02020603050405020304" pitchFamily="18" charset="0"/>
                          <a:cs typeface="Times New Roman" panose="02020603050405020304" pitchFamily="18" charset="0"/>
                        </a:rPr>
                        <a:t>response to </a:t>
                      </a:r>
                      <a:r>
                        <a:rPr lang="en-US" altLang="zh-CN" sz="1000" u="none" strike="noStrike" dirty="0">
                          <a:effectLst/>
                          <a:latin typeface="Times New Roman" panose="02020603050405020304" pitchFamily="18" charset="0"/>
                          <a:cs typeface="Times New Roman" panose="02020603050405020304" pitchFamily="18" charset="0"/>
                        </a:rPr>
                        <a:t>BTM</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a:effectLst/>
                          <a:latin typeface="Times New Roman" panose="02020603050405020304" pitchFamily="18" charset="0"/>
                          <a:cs typeface="Times New Roman" panose="02020603050405020304" pitchFamily="18" charset="0"/>
                        </a:rPr>
                        <a:t>5</a:t>
                      </a:r>
                      <a:endParaRPr lang="en-US" altLang="zh-CN"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1653443087"/>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T3-T4</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t>
                      </a:r>
                      <a:r>
                        <a:rPr lang="en-US" altLang="zh-CN" sz="1000" u="none" strike="noStrike" dirty="0">
                          <a:effectLst/>
                          <a:latin typeface="Times New Roman" panose="02020603050405020304" pitchFamily="18" charset="0"/>
                          <a:cs typeface="Times New Roman" panose="02020603050405020304" pitchFamily="18" charset="0"/>
                        </a:rPr>
                        <a:t>s decide to roam,</a:t>
                      </a:r>
                      <a:r>
                        <a:rPr lang="en-US" altLang="zh-CN" sz="1000" u="none" strike="noStrike" baseline="0" dirty="0">
                          <a:effectLst/>
                          <a:latin typeface="Times New Roman" panose="02020603050405020304" pitchFamily="18" charset="0"/>
                          <a:cs typeface="Times New Roman" panose="02020603050405020304" pitchFamily="18" charset="0"/>
                        </a:rPr>
                        <a:t> refresh state </a:t>
                      </a:r>
                      <a:r>
                        <a:rPr lang="en-US" altLang="zh-CN" sz="1000" u="none" strike="noStrike" baseline="0" dirty="0" err="1">
                          <a:effectLst/>
                          <a:latin typeface="Times New Roman" panose="02020603050405020304" pitchFamily="18" charset="0"/>
                          <a:cs typeface="Times New Roman" panose="02020603050405020304" pitchFamily="18" charset="0"/>
                        </a:rPr>
                        <a:t>machine,prepare</a:t>
                      </a:r>
                      <a:r>
                        <a:rPr lang="en-US" altLang="zh-CN" sz="1000" u="none" strike="noStrike" baseline="0" dirty="0">
                          <a:effectLst/>
                          <a:latin typeface="Times New Roman" panose="02020603050405020304" pitchFamily="18" charset="0"/>
                          <a:cs typeface="Times New Roman" panose="02020603050405020304" pitchFamily="18" charset="0"/>
                        </a:rPr>
                        <a:t> to get into PS mode</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2787098811"/>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T4-T5</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In</a:t>
                      </a:r>
                      <a:r>
                        <a:rPr lang="en-US" altLang="zh-CN" sz="1000" u="none" strike="noStrike" baseline="0" dirty="0">
                          <a:effectLst/>
                          <a:latin typeface="Times New Roman" panose="02020603050405020304" pitchFamily="18" charset="0"/>
                          <a:cs typeface="Times New Roman" panose="02020603050405020304" pitchFamily="18" charset="0"/>
                        </a:rPr>
                        <a:t> working channel, </a:t>
                      </a:r>
                      <a:r>
                        <a:rPr lang="en-US" altLang="zh-CN" sz="1000" u="none" strike="noStrike" dirty="0">
                          <a:effectLst/>
                          <a:latin typeface="Times New Roman" panose="02020603050405020304" pitchFamily="18" charset="0"/>
                          <a:cs typeface="Times New Roman" panose="02020603050405020304" pitchFamily="18" charset="0"/>
                        </a:rPr>
                        <a:t>STAs get into PS</a:t>
                      </a:r>
                      <a:r>
                        <a:rPr lang="en-US" altLang="zh-CN" sz="1000" u="none" strike="noStrike" baseline="0" dirty="0">
                          <a:effectLst/>
                          <a:latin typeface="Times New Roman" panose="02020603050405020304" pitchFamily="18" charset="0"/>
                          <a:cs typeface="Times New Roman" panose="02020603050405020304" pitchFamily="18" charset="0"/>
                        </a:rPr>
                        <a:t> mode</a:t>
                      </a:r>
                    </a:p>
                    <a:p>
                      <a:pPr algn="ctr" rtl="0" fontAlgn="ctr"/>
                      <a:r>
                        <a:rPr lang="en-US" altLang="zh-CN" sz="1000" b="0" i="0" u="none" strike="noStrike" baseline="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In new channel, STAs send </a:t>
                      </a:r>
                      <a:r>
                        <a:rPr lang="en-US" altLang="zh-CN" sz="1000" b="0" i="0" u="none" strike="noStrike" baseline="0" dirty="0" err="1">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Auth</a:t>
                      </a:r>
                      <a:r>
                        <a:rPr lang="en-US" altLang="zh-CN" sz="1000" b="0" i="0" u="none" strike="noStrike" baseline="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request to a new AP</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12.5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1725709089"/>
                  </a:ext>
                </a:extLst>
              </a:tr>
              <a:tr h="147181">
                <a:tc rowSpan="4">
                  <a:txBody>
                    <a:bodyPr/>
                    <a:lstStyle/>
                    <a:p>
                      <a:pPr algn="ctr" rtl="0" fontAlgn="ctr"/>
                      <a:r>
                        <a:rPr lang="en-US" altLang="zh-CN" sz="1000" b="0" i="0" u="none" strike="noStrike" baseline="0" dirty="0">
                          <a:solidFill>
                            <a:schemeClr val="tx1"/>
                          </a:solidFill>
                          <a:effectLst/>
                          <a:latin typeface="Times New Roman" panose="02020603050405020304" pitchFamily="18" charset="0"/>
                          <a:ea typeface="+mn-ea"/>
                          <a:cs typeface="Times New Roman" panose="02020603050405020304" pitchFamily="18" charset="0"/>
                        </a:rPr>
                        <a:t>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T5-T6</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The</a:t>
                      </a:r>
                      <a:r>
                        <a:rPr lang="en-US" sz="1000" u="none" strike="noStrike" baseline="0" dirty="0">
                          <a:effectLst/>
                          <a:latin typeface="Times New Roman" panose="02020603050405020304" pitchFamily="18" charset="0"/>
                          <a:cs typeface="Times New Roman" panose="02020603050405020304" pitchFamily="18" charset="0"/>
                        </a:rPr>
                        <a:t> new </a:t>
                      </a:r>
                      <a:r>
                        <a:rPr lang="en-US" sz="1000" u="none" strike="noStrike" dirty="0">
                          <a:effectLst/>
                          <a:latin typeface="Times New Roman" panose="02020603050405020304" pitchFamily="18" charset="0"/>
                          <a:cs typeface="Times New Roman" panose="02020603050405020304" pitchFamily="18" charset="0"/>
                        </a:rPr>
                        <a:t>AP</a:t>
                      </a:r>
                      <a:r>
                        <a:rPr lang="zh-CN" alt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baseline="0" dirty="0">
                          <a:effectLst/>
                          <a:latin typeface="Times New Roman" panose="02020603050405020304" pitchFamily="18" charset="0"/>
                          <a:cs typeface="Times New Roman" panose="02020603050405020304" pitchFamily="18" charset="0"/>
                        </a:rPr>
                        <a:t>response to </a:t>
                      </a:r>
                      <a:r>
                        <a:rPr lang="en-US" altLang="zh-CN" sz="1000" u="none" strike="noStrike" baseline="0" dirty="0" err="1">
                          <a:effectLst/>
                          <a:latin typeface="Times New Roman" panose="02020603050405020304" pitchFamily="18" charset="0"/>
                          <a:cs typeface="Times New Roman" panose="02020603050405020304" pitchFamily="18" charset="0"/>
                        </a:rPr>
                        <a:t>the</a:t>
                      </a:r>
                      <a:r>
                        <a:rPr lang="en-US" sz="1000" u="none" strike="noStrike" dirty="0" err="1">
                          <a:effectLst/>
                          <a:latin typeface="Times New Roman" panose="02020603050405020304" pitchFamily="18" charset="0"/>
                          <a:cs typeface="Times New Roman" panose="02020603050405020304" pitchFamily="18" charset="0"/>
                        </a:rPr>
                        <a:t>Auth</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rowSpan="4">
                  <a:txBody>
                    <a:bodyPr/>
                    <a:lstStyle/>
                    <a:p>
                      <a:pPr algn="ctr" rtl="0" fontAlgn="ctr"/>
                      <a:r>
                        <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32.5(10.5)</a:t>
                      </a:r>
                    </a:p>
                  </a:txBody>
                  <a:tcPr marL="8626" marR="8626" marT="8626" marB="0" anchor="ctr"/>
                </a:tc>
                <a:extLst>
                  <a:ext uri="{0D108BD9-81ED-4DB2-BD59-A6C34878D82A}">
                    <a16:rowId xmlns:a16="http://schemas.microsoft.com/office/drawing/2014/main" val="1269513311"/>
                  </a:ext>
                </a:extLst>
              </a:tr>
              <a:tr h="147181">
                <a:tc vMerge="1">
                  <a:txBody>
                    <a:bodyPr/>
                    <a:lstStyle/>
                    <a:p>
                      <a:endParaRPr lang="zh-CN" altLang="en-US"/>
                    </a:p>
                  </a:txBody>
                  <a:tcPr/>
                </a:tc>
                <a:tc>
                  <a:txBody>
                    <a:bodyPr/>
                    <a:lstStyle/>
                    <a:p>
                      <a:pPr algn="ctr" rtl="0" fontAlgn="ctr"/>
                      <a:r>
                        <a:rPr lang="en-US" sz="1000" u="none" strike="noStrike">
                          <a:effectLst/>
                          <a:latin typeface="Times New Roman" panose="02020603050405020304" pitchFamily="18" charset="0"/>
                          <a:cs typeface="Times New Roman" panose="02020603050405020304" pitchFamily="18" charset="0"/>
                        </a:rPr>
                        <a:t>T6-T7</a:t>
                      </a:r>
                      <a:endParaRPr lang="en-US" sz="1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STAs</a:t>
                      </a:r>
                      <a:r>
                        <a:rPr lang="zh-CN" altLang="en-US" sz="1000" u="none" strike="noStrike" dirty="0">
                          <a:effectLst/>
                          <a:latin typeface="Times New Roman" panose="02020603050405020304" pitchFamily="18" charset="0"/>
                          <a:cs typeface="Times New Roman" panose="02020603050405020304" pitchFamily="18" charset="0"/>
                        </a:rPr>
                        <a:t> </a:t>
                      </a:r>
                      <a:r>
                        <a:rPr lang="en-US" altLang="zh-CN" sz="1000" u="none" strike="noStrike" dirty="0">
                          <a:effectLst/>
                          <a:latin typeface="Times New Roman" panose="02020603050405020304" pitchFamily="18" charset="0"/>
                          <a:cs typeface="Times New Roman" panose="02020603050405020304" pitchFamily="18" charset="0"/>
                        </a:rPr>
                        <a:t>send </a:t>
                      </a:r>
                      <a:r>
                        <a:rPr lang="en-US" sz="1000" u="none" strike="noStrike" dirty="0" err="1">
                          <a:effectLst/>
                          <a:latin typeface="Times New Roman" panose="02020603050405020304" pitchFamily="18" charset="0"/>
                          <a:cs typeface="Times New Roman" panose="02020603050405020304" pitchFamily="18" charset="0"/>
                        </a:rPr>
                        <a:t>Reassoc</a:t>
                      </a:r>
                      <a:r>
                        <a:rPr lang="en-US" sz="1000" u="none" strike="noStrike" dirty="0">
                          <a:effectLst/>
                          <a:latin typeface="Times New Roman" panose="02020603050405020304" pitchFamily="18" charset="0"/>
                          <a:cs typeface="Times New Roman" panose="02020603050405020304" pitchFamily="18" charset="0"/>
                        </a:rPr>
                        <a:t> Req</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5.5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4252284714"/>
                  </a:ext>
                </a:extLst>
              </a:tr>
              <a:tr h="147181">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T7-T8</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AP</a:t>
                      </a:r>
                      <a:r>
                        <a:rPr lang="en-US" sz="1000" u="none" strike="noStrike" baseline="0" dirty="0">
                          <a:effectLst/>
                          <a:latin typeface="Times New Roman" panose="02020603050405020304" pitchFamily="18" charset="0"/>
                          <a:cs typeface="Times New Roman" panose="02020603050405020304" pitchFamily="18" charset="0"/>
                        </a:rPr>
                        <a:t> </a:t>
                      </a:r>
                      <a:r>
                        <a:rPr lang="en-US" altLang="zh-CN" sz="1000" u="none" strike="noStrike" dirty="0" err="1">
                          <a:effectLst/>
                          <a:latin typeface="Times New Roman" panose="02020603050405020304" pitchFamily="18" charset="0"/>
                          <a:cs typeface="Times New Roman" panose="02020603050405020304" pitchFamily="18" charset="0"/>
                        </a:rPr>
                        <a:t>reponses</a:t>
                      </a:r>
                      <a:r>
                        <a:rPr lang="en-US" altLang="zh-CN" sz="1000" u="none" strike="noStrike" dirty="0">
                          <a:effectLst/>
                          <a:latin typeface="Times New Roman" panose="02020603050405020304" pitchFamily="18" charset="0"/>
                          <a:cs typeface="Times New Roman" panose="02020603050405020304" pitchFamily="18" charset="0"/>
                        </a:rPr>
                        <a:t> to the </a:t>
                      </a:r>
                      <a:r>
                        <a:rPr lang="en-US" sz="1000" u="none" strike="noStrike" dirty="0" err="1">
                          <a:effectLst/>
                          <a:latin typeface="Times New Roman" panose="02020603050405020304" pitchFamily="18" charset="0"/>
                          <a:cs typeface="Times New Roman" panose="02020603050405020304" pitchFamily="18" charset="0"/>
                        </a:rPr>
                        <a:t>Reasso</a:t>
                      </a:r>
                      <a:r>
                        <a:rPr lang="en-US" sz="1000" u="none" strike="noStrike" dirty="0">
                          <a:effectLst/>
                          <a:latin typeface="Times New Roman" panose="02020603050405020304" pitchFamily="18" charset="0"/>
                          <a:cs typeface="Times New Roman" panose="02020603050405020304" pitchFamily="18" charset="0"/>
                        </a:rPr>
                        <a:t> </a:t>
                      </a:r>
                      <a:r>
                        <a:rPr lang="en-US" sz="1000" u="none" strike="noStrike" dirty="0" err="1">
                          <a:effectLst/>
                          <a:latin typeface="Times New Roman" panose="02020603050405020304" pitchFamily="18" charset="0"/>
                          <a:cs typeface="Times New Roman" panose="02020603050405020304" pitchFamily="18" charset="0"/>
                        </a:rPr>
                        <a:t>Rsp</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4</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3398046266"/>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T8-T9</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4 way handshake of WPA2/PSK</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22</a:t>
                      </a:r>
                    </a:p>
                    <a:p>
                      <a:pPr algn="ctr" rtl="0" fontAlgn="ctr"/>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0</a:t>
                      </a:r>
                      <a:r>
                        <a:rPr lang="en-US" altLang="zh-CN" sz="1000" b="0" i="0" u="none" strike="noStrike" baseline="0" dirty="0">
                          <a:solidFill>
                            <a:schemeClr val="tx1"/>
                          </a:solidFill>
                          <a:effectLst/>
                          <a:latin typeface="Times New Roman" panose="02020603050405020304" pitchFamily="18" charset="0"/>
                          <a:ea typeface="+mn-ea"/>
                          <a:cs typeface="Times New Roman" panose="02020603050405020304" pitchFamily="18" charset="0"/>
                        </a:rPr>
                        <a:t> if 802.11r</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31289857"/>
                  </a:ext>
                </a:extLst>
              </a:tr>
              <a:tr h="147181">
                <a:tc rowSpan="3">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Post-roaming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T9-T10</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 quit PS</a:t>
                      </a:r>
                      <a:r>
                        <a:rPr lang="en-US" altLang="zh-CN" sz="1000" u="none" strike="noStrike" baseline="0" dirty="0">
                          <a:effectLst/>
                          <a:latin typeface="Times New Roman" panose="02020603050405020304" pitchFamily="18" charset="0"/>
                          <a:cs typeface="Times New Roman" panose="02020603050405020304" pitchFamily="18" charset="0"/>
                        </a:rPr>
                        <a:t> mode </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rowSpan="3">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23</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extLst>
                  <a:ext uri="{0D108BD9-81ED-4DB2-BD59-A6C34878D82A}">
                    <a16:rowId xmlns:a16="http://schemas.microsoft.com/office/drawing/2014/main" val="4161874440"/>
                  </a:ext>
                </a:extLst>
              </a:tr>
              <a:tr h="257647">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T10-T11</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STA</a:t>
                      </a:r>
                      <a:r>
                        <a:rPr lang="en-US" altLang="zh-CN" sz="1000" u="none" strike="noStrike" dirty="0">
                          <a:effectLst/>
                          <a:latin typeface="Times New Roman" panose="02020603050405020304" pitchFamily="18" charset="0"/>
                          <a:cs typeface="Times New Roman" panose="02020603050405020304" pitchFamily="18" charset="0"/>
                        </a:rPr>
                        <a:t>s start to send /answer packets</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15</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788400768"/>
                  </a:ext>
                </a:extLst>
              </a:tr>
              <a:tr h="287160">
                <a:tc vMerge="1">
                  <a:txBody>
                    <a:bodyPr/>
                    <a:lstStyle/>
                    <a:p>
                      <a:endParaRPr lang="zh-CN" altLang="en-US"/>
                    </a:p>
                  </a:txBody>
                  <a:tcPr/>
                </a:tc>
                <a:tc>
                  <a:txBody>
                    <a:bodyPr/>
                    <a:lstStyle/>
                    <a:p>
                      <a:pPr algn="ctr" rtl="0" fontAlgn="ctr"/>
                      <a:r>
                        <a:rPr lang="en-US" sz="1000" u="none" strike="noStrike" dirty="0">
                          <a:effectLst/>
                          <a:latin typeface="Times New Roman" panose="02020603050405020304" pitchFamily="18" charset="0"/>
                          <a:cs typeface="Times New Roman" panose="02020603050405020304" pitchFamily="18" charset="0"/>
                        </a:rPr>
                        <a:t>T11-T12</a:t>
                      </a:r>
                      <a:endParaRPr 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STAs  complete</a:t>
                      </a:r>
                      <a:r>
                        <a:rPr lang="en-US" altLang="zh-CN" sz="1000" u="none" strike="noStrike" baseline="0" dirty="0">
                          <a:effectLst/>
                          <a:latin typeface="Times New Roman" panose="02020603050405020304" pitchFamily="18" charset="0"/>
                          <a:cs typeface="Times New Roman" panose="02020603050405020304" pitchFamily="18" charset="0"/>
                        </a:rPr>
                        <a:t> to send the packets that buffer before roaming</a:t>
                      </a:r>
                      <a:endParaRPr lang="zh-CN" altLang="en-US"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a:txBody>
                    <a:bodyPr/>
                    <a:lstStyle/>
                    <a:p>
                      <a:pPr algn="ctr" rtl="0" fontAlgn="ctr"/>
                      <a:r>
                        <a:rPr lang="en-US" altLang="zh-CN" sz="1000" u="none" strike="noStrike" dirty="0">
                          <a:effectLst/>
                          <a:latin typeface="Times New Roman" panose="02020603050405020304" pitchFamily="18" charset="0"/>
                          <a:cs typeface="Times New Roman" panose="02020603050405020304" pitchFamily="18" charset="0"/>
                        </a:rPr>
                        <a:t>3</a:t>
                      </a:r>
                      <a:endParaRPr lang="en-US" altLang="zh-CN" sz="1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8626" marR="8626" marT="8626" marB="0" anchor="ctr"/>
                </a:tc>
                <a:tc vMerge="1">
                  <a:txBody>
                    <a:bodyPr/>
                    <a:lstStyle/>
                    <a:p>
                      <a:endParaRPr lang="zh-CN" altLang="en-US"/>
                    </a:p>
                  </a:txBody>
                  <a:tcPr/>
                </a:tc>
                <a:extLst>
                  <a:ext uri="{0D108BD9-81ED-4DB2-BD59-A6C34878D82A}">
                    <a16:rowId xmlns:a16="http://schemas.microsoft.com/office/drawing/2014/main" val="1954824813"/>
                  </a:ext>
                </a:extLst>
              </a:tr>
            </a:tbl>
          </a:graphicData>
        </a:graphic>
      </p:graphicFrame>
      <p:sp>
        <p:nvSpPr>
          <p:cNvPr id="8" name="文本框 7">
            <a:extLst>
              <a:ext uri="{FF2B5EF4-FFF2-40B4-BE49-F238E27FC236}">
                <a16:creationId xmlns:a16="http://schemas.microsoft.com/office/drawing/2014/main" id="{4BAF7661-2C32-4074-A2C1-4F54BC0EF29B}"/>
              </a:ext>
            </a:extLst>
          </p:cNvPr>
          <p:cNvSpPr txBox="1"/>
          <p:nvPr/>
        </p:nvSpPr>
        <p:spPr>
          <a:xfrm>
            <a:off x="62511" y="1397675"/>
            <a:ext cx="3965636" cy="2462213"/>
          </a:xfrm>
          <a:prstGeom prst="rect">
            <a:avLst/>
          </a:prstGeom>
          <a:noFill/>
        </p:spPr>
        <p:txBody>
          <a:bodyPr wrap="square">
            <a:spAutoFit/>
          </a:bodyPr>
          <a:lstStyle/>
          <a:p>
            <a:r>
              <a:rPr lang="en-US" altLang="zh-CN" sz="1400" b="0" i="0" dirty="0">
                <a:solidFill>
                  <a:srgbClr val="101214"/>
                </a:solidFill>
                <a:effectLst/>
                <a:latin typeface="+mj-lt"/>
              </a:rPr>
              <a:t>The right table shows the average roaming data of some mobile </a:t>
            </a:r>
            <a:r>
              <a:rPr lang="en-US" altLang="zh-CN" sz="1400" b="0" i="0" dirty="0" err="1">
                <a:solidFill>
                  <a:srgbClr val="101214"/>
                </a:solidFill>
                <a:effectLst/>
                <a:latin typeface="+mj-lt"/>
              </a:rPr>
              <a:t>terminals.</a:t>
            </a:r>
            <a:r>
              <a:rPr lang="en-US" altLang="zh-CN" sz="1400" dirty="0" err="1">
                <a:solidFill>
                  <a:schemeClr val="tx1"/>
                </a:solidFill>
                <a:latin typeface="+mj-lt"/>
                <a:cs typeface="Times New Roman" panose="02020603050405020304" pitchFamily="18" charset="0"/>
              </a:rPr>
              <a:t>The</a:t>
            </a:r>
            <a:r>
              <a:rPr lang="en-US" altLang="zh-CN" sz="1400" dirty="0">
                <a:solidFill>
                  <a:schemeClr val="tx1"/>
                </a:solidFill>
                <a:latin typeface="+mj-lt"/>
                <a:cs typeface="Times New Roman" panose="02020603050405020304" pitchFamily="18" charset="0"/>
              </a:rPr>
              <a:t> roaming process could be divided into three stages: </a:t>
            </a:r>
            <a:r>
              <a:rPr lang="en-US" altLang="zh-CN" sz="1400" b="1" dirty="0">
                <a:solidFill>
                  <a:schemeClr val="tx1"/>
                </a:solidFill>
                <a:latin typeface="+mj-lt"/>
                <a:cs typeface="Times New Roman" panose="02020603050405020304" pitchFamily="18" charset="0"/>
              </a:rPr>
              <a:t>pre-roaming,</a:t>
            </a:r>
            <a:r>
              <a:rPr lang="en-US" altLang="zh-CN" sz="1400" dirty="0">
                <a:solidFill>
                  <a:schemeClr val="tx1"/>
                </a:solidFill>
                <a:latin typeface="+mj-lt"/>
                <a:cs typeface="Times New Roman" panose="02020603050405020304" pitchFamily="18" charset="0"/>
              </a:rPr>
              <a:t> </a:t>
            </a:r>
            <a:r>
              <a:rPr lang="en-US" altLang="zh-CN" sz="1400" b="1" dirty="0">
                <a:solidFill>
                  <a:schemeClr val="tx1"/>
                </a:solidFill>
                <a:latin typeface="+mj-lt"/>
                <a:cs typeface="Times New Roman" panose="02020603050405020304" pitchFamily="18" charset="0"/>
              </a:rPr>
              <a:t>roaming</a:t>
            </a:r>
            <a:r>
              <a:rPr lang="en-US" altLang="zh-CN" sz="1400" dirty="0">
                <a:solidFill>
                  <a:schemeClr val="tx1"/>
                </a:solidFill>
                <a:latin typeface="+mj-lt"/>
                <a:cs typeface="Times New Roman" panose="02020603050405020304" pitchFamily="18" charset="0"/>
              </a:rPr>
              <a:t> and </a:t>
            </a:r>
            <a:r>
              <a:rPr lang="en-US" altLang="zh-CN" sz="1400" b="1" dirty="0">
                <a:solidFill>
                  <a:schemeClr val="tx1"/>
                </a:solidFill>
                <a:latin typeface="+mj-lt"/>
                <a:cs typeface="Times New Roman" panose="02020603050405020304" pitchFamily="18" charset="0"/>
              </a:rPr>
              <a:t>post-roaming</a:t>
            </a:r>
            <a:r>
              <a:rPr lang="en-US" altLang="zh-CN" sz="1400" dirty="0">
                <a:solidFill>
                  <a:schemeClr val="tx1"/>
                </a:solidFill>
                <a:latin typeface="+mj-lt"/>
                <a:cs typeface="Times New Roman" panose="02020603050405020304" pitchFamily="18" charset="0"/>
              </a:rPr>
              <a:t>.</a:t>
            </a:r>
          </a:p>
          <a:p>
            <a:r>
              <a:rPr lang="en-US" altLang="zh-CN" sz="1400" dirty="0">
                <a:solidFill>
                  <a:schemeClr val="tx1"/>
                </a:solidFill>
                <a:latin typeface="+mj-lt"/>
                <a:cs typeface="Times New Roman" panose="02020603050405020304" pitchFamily="18" charset="0"/>
              </a:rPr>
              <a:t>In the test, we observed that packets loss or latency occurred in either stage during roaming handoff.</a:t>
            </a:r>
          </a:p>
          <a:p>
            <a:pPr marL="285750" indent="-285750" algn="l">
              <a:buFont typeface="Arial" panose="020B0604020202020204" pitchFamily="34" charset="0"/>
              <a:buChar char="•"/>
            </a:pPr>
            <a:r>
              <a:rPr lang="en-US" altLang="zh-CN" sz="1400" b="0" i="0" dirty="0">
                <a:solidFill>
                  <a:schemeClr val="tx1"/>
                </a:solidFill>
                <a:effectLst/>
                <a:latin typeface="+mj-lt"/>
              </a:rPr>
              <a:t>Roaming is triggered </a:t>
            </a:r>
            <a:r>
              <a:rPr lang="en-US" altLang="zh-CN" sz="1400" b="0" i="0">
                <a:solidFill>
                  <a:schemeClr val="tx1"/>
                </a:solidFill>
                <a:effectLst/>
                <a:latin typeface="+mj-lt"/>
              </a:rPr>
              <a:t>by  BTM Req(</a:t>
            </a:r>
            <a:r>
              <a:rPr lang="en-US" altLang="zh-CN" sz="1400" b="0" i="0" dirty="0">
                <a:solidFill>
                  <a:schemeClr val="tx1"/>
                </a:solidFill>
                <a:effectLst/>
                <a:latin typeface="+mj-lt"/>
              </a:rPr>
              <a:t>11v) </a:t>
            </a:r>
          </a:p>
          <a:p>
            <a:pPr marL="285750" indent="-285750" algn="l">
              <a:buFont typeface="Arial" panose="020B0604020202020204" pitchFamily="34" charset="0"/>
              <a:buChar char="•"/>
            </a:pPr>
            <a:r>
              <a:rPr lang="en-US" altLang="zh-CN" sz="1400" b="0" i="0" dirty="0">
                <a:solidFill>
                  <a:schemeClr val="tx1"/>
                </a:solidFill>
                <a:effectLst/>
                <a:latin typeface="+mj-lt"/>
              </a:rPr>
              <a:t>Generally, the roaming time is 32.5ms, from </a:t>
            </a:r>
            <a:r>
              <a:rPr lang="en-US" altLang="zh-CN" sz="1400" dirty="0">
                <a:solidFill>
                  <a:schemeClr val="tx1"/>
                </a:solidFill>
                <a:effectLst/>
                <a:latin typeface="+mj-lt"/>
                <a:ea typeface="等线" panose="02010600030101010101" pitchFamily="2" charset="-122"/>
              </a:rPr>
              <a:t>Auth to 4WAY handshake</a:t>
            </a:r>
            <a:endParaRPr lang="en-US" altLang="zh-CN" sz="1400" b="0" i="0" dirty="0">
              <a:solidFill>
                <a:schemeClr val="tx1"/>
              </a:solidFill>
              <a:effectLst/>
              <a:latin typeface="+mj-lt"/>
            </a:endParaRPr>
          </a:p>
          <a:p>
            <a:pPr marL="285750" indent="-285750" algn="l">
              <a:buFont typeface="Arial" panose="020B0604020202020204" pitchFamily="34" charset="0"/>
              <a:buChar char="•"/>
            </a:pPr>
            <a:r>
              <a:rPr lang="en-US" altLang="zh-CN" sz="1400" b="0" i="0" dirty="0">
                <a:solidFill>
                  <a:schemeClr val="tx1"/>
                </a:solidFill>
                <a:effectLst/>
                <a:latin typeface="+mj-lt"/>
              </a:rPr>
              <a:t>For 802.11r support terminals, it can be reduced to 10.5ms.</a:t>
            </a:r>
          </a:p>
        </p:txBody>
      </p:sp>
      <p:sp>
        <p:nvSpPr>
          <p:cNvPr id="11" name="文本框 10">
            <a:extLst>
              <a:ext uri="{FF2B5EF4-FFF2-40B4-BE49-F238E27FC236}">
                <a16:creationId xmlns:a16="http://schemas.microsoft.com/office/drawing/2014/main" id="{24B30C4B-C5FE-49AF-87BC-1F58D62AD284}"/>
              </a:ext>
            </a:extLst>
          </p:cNvPr>
          <p:cNvSpPr txBox="1"/>
          <p:nvPr/>
        </p:nvSpPr>
        <p:spPr>
          <a:xfrm>
            <a:off x="44356" y="3801977"/>
            <a:ext cx="4109653" cy="1815882"/>
          </a:xfrm>
          <a:prstGeom prst="rect">
            <a:avLst/>
          </a:prstGeom>
          <a:noFill/>
        </p:spPr>
        <p:txBody>
          <a:bodyPr wrap="square">
            <a:spAutoFit/>
          </a:bodyPr>
          <a:lstStyle/>
          <a:p>
            <a:r>
              <a:rPr lang="en-US" altLang="zh-CN" sz="1400" dirty="0">
                <a:solidFill>
                  <a:schemeClr val="tx1"/>
                </a:solidFill>
                <a:latin typeface="Times New Roman" panose="02020603050405020304" pitchFamily="18" charset="0"/>
                <a:cs typeface="Times New Roman" panose="02020603050405020304" pitchFamily="18" charset="0"/>
              </a:rPr>
              <a:t>However, if these delay added:</a:t>
            </a:r>
          </a:p>
          <a:p>
            <a:r>
              <a:rPr lang="en-US" altLang="zh-CN" sz="1400" dirty="0">
                <a:solidFill>
                  <a:schemeClr val="tx1"/>
                </a:solidFill>
                <a:latin typeface="Times New Roman" panose="02020603050405020304" pitchFamily="18" charset="0"/>
                <a:cs typeface="Times New Roman" panose="02020603050405020304" pitchFamily="18" charset="0"/>
              </a:rPr>
              <a:t>1.packets that are cached in advance due to the cross-channel probe of the terminals before roaming. (T0 to T4)</a:t>
            </a:r>
          </a:p>
          <a:p>
            <a:r>
              <a:rPr lang="en-US" altLang="zh-CN" sz="1400" dirty="0">
                <a:solidFill>
                  <a:schemeClr val="tx1"/>
                </a:solidFill>
                <a:latin typeface="Times New Roman" panose="02020603050405020304" pitchFamily="18" charset="0"/>
                <a:cs typeface="Times New Roman" panose="02020603050405020304" pitchFamily="18" charset="0"/>
              </a:rPr>
              <a:t>2. The waiting time between the terminals entering power saving and sending Auth.(T4~T5) </a:t>
            </a:r>
          </a:p>
          <a:p>
            <a:r>
              <a:rPr lang="en-US" altLang="zh-CN" sz="1400" dirty="0">
                <a:solidFill>
                  <a:schemeClr val="tx1"/>
                </a:solidFill>
                <a:latin typeface="Times New Roman" panose="02020603050405020304" pitchFamily="18" charset="0"/>
                <a:cs typeface="Times New Roman" panose="02020603050405020304" pitchFamily="18" charset="0"/>
              </a:rPr>
              <a:t>3. After completing the reassociation and stating to send packets.(T9 to T12)</a:t>
            </a:r>
          </a:p>
        </p:txBody>
      </p:sp>
      <p:sp>
        <p:nvSpPr>
          <p:cNvPr id="13" name="文本框 12">
            <a:extLst>
              <a:ext uri="{FF2B5EF4-FFF2-40B4-BE49-F238E27FC236}">
                <a16:creationId xmlns:a16="http://schemas.microsoft.com/office/drawing/2014/main" id="{D35DEC09-D426-411A-A323-A0D8A337EF92}"/>
              </a:ext>
            </a:extLst>
          </p:cNvPr>
          <p:cNvSpPr txBox="1"/>
          <p:nvPr/>
        </p:nvSpPr>
        <p:spPr>
          <a:xfrm>
            <a:off x="17022" y="5720705"/>
            <a:ext cx="4096918" cy="523220"/>
          </a:xfrm>
          <a:prstGeom prst="rect">
            <a:avLst/>
          </a:prstGeom>
          <a:noFill/>
        </p:spPr>
        <p:txBody>
          <a:bodyPr wrap="square">
            <a:spAutoFit/>
          </a:bodyPr>
          <a:lstStyle/>
          <a:p>
            <a:r>
              <a:rPr lang="en-US" altLang="zh-CN" sz="1400" dirty="0">
                <a:solidFill>
                  <a:schemeClr val="tx1"/>
                </a:solidFill>
                <a:latin typeface="Times New Roman" panose="02020603050405020304" pitchFamily="18" charset="0"/>
                <a:cs typeface="Times New Roman" panose="02020603050405020304" pitchFamily="18" charset="0"/>
              </a:rPr>
              <a:t>In the worst case, even if 802.11r support device, it would cost average  80.5ms  (47ms +10.5ms +23ms)</a:t>
            </a:r>
            <a:endParaRPr lang="zh-CN" altLang="en-US" sz="1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143636" y="6475413"/>
            <a:ext cx="2398702"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sz="3200" dirty="0">
                <a:latin typeface="Times New Roman" panose="02020603050405020304" pitchFamily="18" charset="0"/>
                <a:cs typeface="Times New Roman" panose="02020603050405020304" pitchFamily="18" charset="0"/>
              </a:rPr>
              <a:t>Some suggestions</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342900" indent="-342900">
              <a:buFont typeface="+mj-lt"/>
              <a:buAutoNum type="arabicPeriod"/>
            </a:pPr>
            <a:r>
              <a:rPr lang="en-US" altLang="zh-CN" sz="1800" b="0" i="0" dirty="0">
                <a:solidFill>
                  <a:srgbClr val="101214"/>
                </a:solidFill>
                <a:effectLst/>
                <a:latin typeface="Times New Roman" panose="02020603050405020304" pitchFamily="18" charset="0"/>
                <a:cs typeface="Times New Roman" panose="02020603050405020304" pitchFamily="18" charset="0"/>
              </a:rPr>
              <a:t>The station empties the cache more aggressively before roaming.</a:t>
            </a:r>
          </a:p>
          <a:p>
            <a:pPr>
              <a:buFont typeface="+mj-lt"/>
              <a:buAutoNum type="arabicPeriod"/>
            </a:pPr>
            <a:r>
              <a:rPr lang="en-US" altLang="zh-CN" sz="1800" b="0" dirty="0">
                <a:solidFill>
                  <a:srgbClr val="101214"/>
                </a:solidFill>
                <a:latin typeface="Times New Roman" panose="02020603050405020304" pitchFamily="18" charset="0"/>
                <a:cs typeface="Times New Roman" panose="02020603050405020304" pitchFamily="18" charset="0"/>
              </a:rPr>
              <a:t>The state machine transition of the terminals(laptop, wireless card, smartphones) and APs  in the handoff process is time-consuming.</a:t>
            </a:r>
            <a:endParaRPr lang="en-US" altLang="zh-CN" sz="1800" b="0" i="0" dirty="0">
              <a:solidFill>
                <a:srgbClr val="101214"/>
              </a:solidFill>
              <a:effectLst/>
              <a:latin typeface="Times New Roman" panose="02020603050405020304" pitchFamily="18" charset="0"/>
              <a:cs typeface="Times New Roman" panose="02020603050405020304" pitchFamily="18" charset="0"/>
            </a:endParaRPr>
          </a:p>
          <a:p>
            <a:pPr marL="342900" indent="-342900" algn="l">
              <a:buFont typeface="+mj-lt"/>
              <a:buAutoNum type="arabicPeriod"/>
            </a:pPr>
            <a:r>
              <a:rPr lang="en-US" altLang="zh-CN" sz="1800" b="0" i="0" dirty="0">
                <a:solidFill>
                  <a:srgbClr val="101214"/>
                </a:solidFill>
                <a:effectLst/>
                <a:latin typeface="Times New Roman" panose="02020603050405020304" pitchFamily="18" charset="0"/>
                <a:cs typeface="Times New Roman" panose="02020603050405020304" pitchFamily="18" charset="0"/>
              </a:rPr>
              <a:t>Links are quickly recovered after roaming, and the wireless rate adjustment and aggregation process could be accelerated.</a:t>
            </a:r>
          </a:p>
          <a:p>
            <a:endParaRPr lang="en-US" sz="1800" b="0" dirty="0"/>
          </a:p>
        </p:txBody>
      </p:sp>
    </p:spTree>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215074" y="6475413"/>
            <a:ext cx="2327264"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8</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200" dirty="0">
                <a:latin typeface="Times New Roman" panose="02020603050405020304" pitchFamily="18" charset="0"/>
                <a:cs typeface="Times New Roman" panose="02020603050405020304" pitchFamily="18" charset="0"/>
              </a:rPr>
              <a:t>Conclusion</a:t>
            </a:r>
            <a:endParaRPr lang="en-GB" dirty="0"/>
          </a:p>
        </p:txBody>
      </p:sp>
      <p:sp>
        <p:nvSpPr>
          <p:cNvPr id="11266" name="Rectangle 2"/>
          <p:cNvSpPr>
            <a:spLocks noGrp="1" noChangeArrowheads="1"/>
          </p:cNvSpPr>
          <p:nvPr>
            <p:ph type="body" idx="1"/>
          </p:nvPr>
        </p:nvSpPr>
        <p:spPr>
          <a:xfrm>
            <a:off x="685800" y="1981200"/>
            <a:ext cx="7772400" cy="4208463"/>
          </a:xfrm>
          <a:ln/>
        </p:spPr>
        <p:txBody>
          <a:bodyPr/>
          <a:lstStyle/>
          <a:p>
            <a:pPr marL="285750" indent="-285750">
              <a:buFont typeface="Arial" panose="020B0604020202020204" pitchFamily="34" charset="0"/>
              <a:buChar char="•"/>
            </a:pPr>
            <a:r>
              <a:rPr lang="en-US" altLang="zh-CN" sz="1800" b="0" i="0" dirty="0">
                <a:solidFill>
                  <a:srgbClr val="101214"/>
                </a:solidFill>
                <a:effectLst/>
                <a:latin typeface="Times New Roman" panose="02020603050405020304" pitchFamily="18" charset="0"/>
                <a:cs typeface="Times New Roman" panose="02020603050405020304" pitchFamily="18" charset="0"/>
              </a:rPr>
              <a:t>Low laten</a:t>
            </a:r>
            <a:r>
              <a:rPr lang="en-US" altLang="zh-CN" sz="1800" b="0" dirty="0">
                <a:solidFill>
                  <a:srgbClr val="101214"/>
                </a:solidFill>
                <a:latin typeface="Times New Roman" panose="02020603050405020304" pitchFamily="18" charset="0"/>
                <a:cs typeface="Times New Roman" panose="02020603050405020304" pitchFamily="18" charset="0"/>
              </a:rPr>
              <a:t>cy is one important KPI for future wireless networks, according to 4K/AR/VR applications’</a:t>
            </a:r>
            <a:r>
              <a:rPr lang="zh-CN" altLang="en-US" sz="1800" b="0" dirty="0">
                <a:solidFill>
                  <a:srgbClr val="101214"/>
                </a:solidFill>
                <a:latin typeface="Times New Roman" panose="02020603050405020304" pitchFamily="18" charset="0"/>
                <a:cs typeface="Times New Roman" panose="02020603050405020304" pitchFamily="18" charset="0"/>
              </a:rPr>
              <a:t> </a:t>
            </a:r>
            <a:r>
              <a:rPr lang="en-US" altLang="zh-CN" sz="1800" b="0" dirty="0">
                <a:solidFill>
                  <a:srgbClr val="101214"/>
                </a:solidFill>
                <a:latin typeface="Times New Roman" panose="02020603050405020304" pitchFamily="18" charset="0"/>
                <a:cs typeface="Times New Roman" panose="02020603050405020304" pitchFamily="18" charset="0"/>
              </a:rPr>
              <a:t>requirements.</a:t>
            </a:r>
          </a:p>
          <a:p>
            <a:pPr marL="0" indent="0"/>
            <a:endParaRPr lang="en-US" altLang="zh-CN" sz="1800" b="0" dirty="0">
              <a:solidFill>
                <a:srgbClr val="101214"/>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1800" b="0" dirty="0">
                <a:solidFill>
                  <a:srgbClr val="101214"/>
                </a:solidFill>
                <a:latin typeface="Times New Roman" panose="02020603050405020304" pitchFamily="18" charset="0"/>
                <a:cs typeface="Times New Roman" panose="02020603050405020304" pitchFamily="18" charset="0"/>
              </a:rPr>
              <a:t>Current handoff time of roaming between two APs does not meet these requirements, the latency of roaming needs to be further reduced.</a:t>
            </a:r>
          </a:p>
          <a:p>
            <a:endParaRPr lang="en-US" sz="1800" b="0" dirty="0"/>
          </a:p>
        </p:txBody>
      </p:sp>
    </p:spTree>
    <p:extLst>
      <p:ext uri="{BB962C8B-B14F-4D97-AF65-F5344CB8AC3E}">
        <p14:creationId xmlns:p14="http://schemas.microsoft.com/office/powerpoint/2010/main" val="680645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dirty="0"/>
              <a:t>November 2022</a:t>
            </a:r>
            <a:endParaRPr lang="en-GB" altLang="zh-CN" dirty="0"/>
          </a:p>
        </p:txBody>
      </p:sp>
      <p:sp>
        <p:nvSpPr>
          <p:cNvPr id="5" name="Footer Placeholder 4"/>
          <p:cNvSpPr>
            <a:spLocks noGrp="1"/>
          </p:cNvSpPr>
          <p:nvPr>
            <p:ph type="ftr" idx="14"/>
          </p:nvPr>
        </p:nvSpPr>
        <p:spPr>
          <a:xfrm>
            <a:off x="6215074" y="6475413"/>
            <a:ext cx="2327264" cy="180975"/>
          </a:xfrm>
        </p:spPr>
        <p:txBody>
          <a:bodyPr/>
          <a:lstStyle/>
          <a:p>
            <a:r>
              <a:rPr lang="en-GB" altLang="zh-CN" dirty="0" err="1"/>
              <a:t>Xiaokun</a:t>
            </a:r>
            <a:r>
              <a:rPr lang="en-GB" altLang="zh-CN" dirty="0"/>
              <a:t> Hu, </a:t>
            </a:r>
            <a:r>
              <a:rPr lang="en-GB" altLang="zh-CN" dirty="0" err="1"/>
              <a:t>Ruijie</a:t>
            </a:r>
            <a:r>
              <a:rPr lang="en-GB" altLang="zh-CN" dirty="0"/>
              <a:t> Networks Inc</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9</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marL="400050" indent="-342900">
              <a:buFont typeface="+mj-lt"/>
              <a:buAutoNum type="arabicPeriod"/>
            </a:pPr>
            <a:r>
              <a:rPr lang="en-US" altLang="zh-CN" sz="1600" b="0" dirty="0">
                <a:latin typeface="Times New Roman" panose="02020603050405020304" pitchFamily="18" charset="0"/>
                <a:cs typeface="Times New Roman" panose="02020603050405020304" pitchFamily="18" charset="0"/>
              </a:rPr>
              <a:t>802.11-18/1231r4,  “EHT Draft Proposed PAR”</a:t>
            </a:r>
          </a:p>
          <a:p>
            <a:pPr marL="400050" indent="-342900">
              <a:buFont typeface="+mj-lt"/>
              <a:buAutoNum type="arabicPeriod"/>
            </a:pPr>
            <a:r>
              <a:rPr lang="en-US" altLang="zh-CN" sz="1600" b="0" dirty="0">
                <a:latin typeface="Times New Roman" panose="02020603050405020304" pitchFamily="18" charset="0"/>
                <a:cs typeface="Times New Roman" panose="02020603050405020304" pitchFamily="18" charset="0"/>
              </a:rPr>
              <a:t>Wi-Fi CERTIFIED Voice-Enterprise: https://www.wi-fi.org/discover-wi-fi/wi-fi-certified-voice-enterprise</a:t>
            </a:r>
          </a:p>
          <a:p>
            <a:pPr marL="400050" indent="-342900">
              <a:buFont typeface="+mj-lt"/>
              <a:buAutoNum type="arabicPeriod"/>
            </a:pPr>
            <a:r>
              <a:rPr lang="en-US" altLang="zh-CN" sz="1600" b="0" dirty="0">
                <a:latin typeface="Times New Roman" panose="02020603050405020304" pitchFamily="18" charset="0"/>
                <a:cs typeface="Times New Roman" panose="02020603050405020304" pitchFamily="18" charset="0"/>
              </a:rPr>
              <a:t>Cloud AR/VR Whitepaper: https://www.gsma.com/futurenetworks/wiki/cloud-ar-vr-whitepaper/#_ftn9</a:t>
            </a:r>
          </a:p>
          <a:p>
            <a:endParaRPr lang="en-US" sz="1600"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1433</TotalTime>
  <Words>1071</Words>
  <Application>Microsoft Office PowerPoint</Application>
  <PresentationFormat>全屏显示(4:3)</PresentationFormat>
  <Paragraphs>172</Paragraphs>
  <Slides>9</Slides>
  <Notes>9</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16" baseType="lpstr">
      <vt:lpstr>PingFang SC</vt:lpstr>
      <vt:lpstr>等线</vt:lpstr>
      <vt:lpstr>宋体</vt:lpstr>
      <vt:lpstr>Arial</vt:lpstr>
      <vt:lpstr>Times New Roman</vt:lpstr>
      <vt:lpstr>Office 主题​​</vt:lpstr>
      <vt:lpstr>Document</vt:lpstr>
      <vt:lpstr>Roaming handoff time reduction  to improve user experience</vt:lpstr>
      <vt:lpstr>Abstract</vt:lpstr>
      <vt:lpstr>Introduction</vt:lpstr>
      <vt:lpstr>Introduction</vt:lpstr>
      <vt:lpstr>Observations</vt:lpstr>
      <vt:lpstr>Observations</vt:lpstr>
      <vt:lpstr>Some suggestions</vt:lpstr>
      <vt:lpstr>Conclusion</vt:lpstr>
      <vt:lpstr>References</vt:lpstr>
    </vt:vector>
  </TitlesOfParts>
  <Company>Ruijie Networks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Roaming handoff time reduction  to improve user experience</dc:title>
  <dc:creator>胡 晓堃</dc:creator>
  <cp:lastModifiedBy>胡 晓堃</cp:lastModifiedBy>
  <cp:revision>49</cp:revision>
  <cp:lastPrinted>1601-01-01T00:00:00Z</cp:lastPrinted>
  <dcterms:created xsi:type="dcterms:W3CDTF">2022-11-02T04:15:38Z</dcterms:created>
  <dcterms:modified xsi:type="dcterms:W3CDTF">2022-11-08T02:13:12Z</dcterms:modified>
</cp:coreProperties>
</file>