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338" r:id="rId6"/>
    <p:sldId id="339" r:id="rId7"/>
    <p:sldId id="340" r:id="rId8"/>
    <p:sldId id="297" r:id="rId9"/>
    <p:sldId id="315" r:id="rId10"/>
    <p:sldId id="316" r:id="rId11"/>
    <p:sldId id="395" r:id="rId12"/>
    <p:sldId id="396" r:id="rId13"/>
    <p:sldId id="550" r:id="rId14"/>
    <p:sldId id="532" r:id="rId15"/>
    <p:sldId id="549" r:id="rId16"/>
    <p:sldId id="533" r:id="rId17"/>
    <p:sldId id="534" r:id="rId18"/>
    <p:sldId id="535" r:id="rId19"/>
    <p:sldId id="537" r:id="rId20"/>
    <p:sldId id="538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0" d="100"/>
          <a:sy n="60" d="100"/>
        </p:scale>
        <p:origin x="504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24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26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54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DF0BDB8A-338A-47B7-8BD3-8ABAE343A782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817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39569-902E-E149-8FC5-06D2A28820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539750"/>
            <a:ext cx="8239125" cy="716582"/>
          </a:xfrm>
          <a:prstGeom prst="rect">
            <a:avLst/>
          </a:prstGeom>
        </p:spPr>
        <p:txBody>
          <a:bodyPr/>
          <a:lstStyle>
            <a:lvl1pPr defTabSz="914377">
              <a:defRPr spc="-64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1186481"/>
            <a:ext cx="8239125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490538" indent="-261938" defTabSz="309563">
              <a:lnSpc>
                <a:spcPct val="100000"/>
              </a:lnSpc>
              <a:spcBef>
                <a:spcPts val="0"/>
              </a:spcBef>
              <a:defRPr sz="2063" b="1"/>
            </a:lvl2pPr>
            <a:lvl3pPr marL="719138" indent="-261938" defTabSz="309563">
              <a:lnSpc>
                <a:spcPct val="100000"/>
              </a:lnSpc>
              <a:spcBef>
                <a:spcPts val="0"/>
              </a:spcBef>
              <a:defRPr sz="2063" b="1"/>
            </a:lvl3pPr>
            <a:lvl4pPr marL="947738" indent="-261938" defTabSz="309563">
              <a:lnSpc>
                <a:spcPct val="100000"/>
              </a:lnSpc>
              <a:spcBef>
                <a:spcPts val="0"/>
              </a:spcBef>
              <a:defRPr sz="2063" b="1"/>
            </a:lvl4pPr>
            <a:lvl5pPr marL="1176338" indent="-261938" defTabSz="309563">
              <a:lnSpc>
                <a:spcPct val="100000"/>
              </a:lnSpc>
              <a:spcBef>
                <a:spcPts val="0"/>
              </a:spcBef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3" hasCustomPrompt="1"/>
          </p:nvPr>
        </p:nvSpPr>
        <p:spPr>
          <a:xfrm>
            <a:off x="452438" y="2124253"/>
            <a:ext cx="8239125" cy="4128007"/>
          </a:xfrm>
          <a:prstGeom prst="rect">
            <a:avLst/>
          </a:prstGeom>
        </p:spPr>
        <p:txBody>
          <a:bodyPr/>
          <a:lstStyle>
            <a:lvl1pPr defTabSz="914377"/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691" y="6486708"/>
            <a:ext cx="177933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4825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192881" indent="-192881">
              <a:buFont typeface="Lucida Grande"/>
              <a:buChar char="&gt;"/>
              <a:defRPr sz="135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1125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642938" indent="-128588">
              <a:buSzPct val="100000"/>
              <a:buFont typeface="Lucida Grande"/>
              <a:buChar char="&gt;"/>
              <a:defRPr sz="1013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9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1157288" indent="-128588">
              <a:buFont typeface="Lucida Grande"/>
              <a:buChar char="&gt;"/>
              <a:defRPr sz="788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2571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5143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77152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669" y="14770"/>
            <a:ext cx="8184662" cy="998383"/>
          </a:xfrm>
          <a:prstGeom prst="rect">
            <a:avLst/>
          </a:prstGeom>
        </p:spPr>
        <p:txBody>
          <a:bodyPr anchor="b"/>
          <a:lstStyle>
            <a:lvl1pPr algn="l">
              <a:defRPr sz="1688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July 2022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3592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University of Washington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Sumit</a:t>
            </a:r>
            <a:r>
              <a:rPr lang="en-GB" dirty="0"/>
              <a:t> Roy , University of Washington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802.11-22/1072r1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deronne/ns-3-11be/-/tree/log_sgn_ofdma_mu_mimo_phy_abstraction" TargetMode="External"/><Relationship Id="rId2" Type="http://schemas.openxmlformats.org/officeDocument/2006/relationships/hyperlink" Target="https://github.com/sianjin/EESM-log-SGN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github.com/signetlabdei/ofdma-validation" TargetMode="External"/><Relationship Id="rId4" Type="http://schemas.openxmlformats.org/officeDocument/2006/relationships/hyperlink" Target="https://gitlab.com/nsnam/ns-3-dev/-/blob/master/src/wifi/examples/wifi-bianchi.c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ithub.com/signetlabdei/ofdma-valid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itlab.com/haoyinyh/ns-3-dev/-/tree/multib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 err="1"/>
              <a:t>Sumit</a:t>
            </a:r>
            <a:r>
              <a:rPr lang="en-US" dirty="0"/>
              <a:t> Roy, University Washington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Ns-3 </a:t>
            </a:r>
            <a:r>
              <a:rPr lang="en-GB" altLang="en-US" dirty="0" err="1"/>
              <a:t>WiFi</a:t>
            </a:r>
            <a:r>
              <a:rPr lang="en-GB" altLang="en-US" dirty="0"/>
              <a:t> Working Group: Update on 802.11ax &amp; .be models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3106" y="191459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2022-07-11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946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2C7984-0E37-4E97-CE6C-4D59A2B3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49890"/>
              </p:ext>
            </p:extLst>
          </p:nvPr>
        </p:nvGraphicFramePr>
        <p:xfrm>
          <a:off x="1676400" y="2595829"/>
          <a:ext cx="7239000" cy="345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636639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0191186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16646507"/>
                    </a:ext>
                  </a:extLst>
                </a:gridCol>
                <a:gridCol w="873432">
                  <a:extLst>
                    <a:ext uri="{9D8B030D-6E8A-4147-A177-3AD203B41FA5}">
                      <a16:colId xmlns:a16="http://schemas.microsoft.com/office/drawing/2014/main" val="1401082397"/>
                    </a:ext>
                  </a:extLst>
                </a:gridCol>
                <a:gridCol w="1945968">
                  <a:extLst>
                    <a:ext uri="{9D8B030D-6E8A-4147-A177-3AD203B41FA5}">
                      <a16:colId xmlns:a16="http://schemas.microsoft.com/office/drawing/2014/main" val="475548333"/>
                    </a:ext>
                  </a:extLst>
                </a:gridCol>
              </a:tblGrid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Email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89456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b="1" dirty="0"/>
                        <a:t>Sumit Roy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sroy@uw.edu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00949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T. R. Henderson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tomhend@uw.edu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611074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Hao Yin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yinhao@uw.edu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808204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Liu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liucao@uw.edu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11561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Sian </a:t>
                      </a:r>
                      <a:r>
                        <a:rPr lang="en-US" dirty="0" err="1"/>
                        <a:t>Jin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Princeton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sj2434@princeton.edu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43635"/>
                  </a:ext>
                </a:extLst>
              </a:tr>
              <a:tr h="383611">
                <a:tc>
                  <a:txBody>
                    <a:bodyPr/>
                    <a:lstStyle/>
                    <a:p>
                      <a:r>
                        <a:rPr lang="en-US" dirty="0"/>
                        <a:t>Leonardo </a:t>
                      </a:r>
                      <a:r>
                        <a:rPr lang="en-US" dirty="0" err="1"/>
                        <a:t>Lanante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leonardolanante@gmail.com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831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Average PER under of all proposed schemes"/>
          <p:cNvSpPr txBox="1">
            <a:spLocks noGrp="1"/>
          </p:cNvSpPr>
          <p:nvPr>
            <p:ph type="title"/>
          </p:nvPr>
        </p:nvSpPr>
        <p:spPr>
          <a:xfrm>
            <a:off x="378685" y="713729"/>
            <a:ext cx="8239125" cy="537437"/>
          </a:xfrm>
          <a:prstGeom prst="rect">
            <a:avLst/>
          </a:prstGeom>
        </p:spPr>
        <p:txBody>
          <a:bodyPr>
            <a:normAutofit/>
          </a:bodyPr>
          <a:lstStyle>
            <a:lvl1pPr defTabSz="2413954">
              <a:defRPr sz="8400" spc="-200"/>
            </a:lvl1pPr>
          </a:lstStyle>
          <a:p>
            <a:r>
              <a:rPr sz="2400" dirty="0"/>
              <a:t>11ax subcarrier allocation</a:t>
            </a:r>
          </a:p>
        </p:txBody>
      </p:sp>
      <p:sp>
        <p:nvSpPr>
          <p:cNvPr id="89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5722280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10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892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360964" y="5544154"/>
            <a:ext cx="7696200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200" kern="0" dirty="0">
                <a:solidFill>
                  <a:srgbClr val="000000"/>
                </a:solidFill>
                <a:latin typeface="Helvetica Neue"/>
                <a:sym typeface="Helvetica Neue"/>
              </a:rPr>
              <a:t>MathWorks, “802.11ax Parameterization for Waveform Generation and Simulation,” https://www.mathworks.com/help//wlan/ug/802-11ax-parameterization-for-waveform-generation-and-simulation.html. </a:t>
            </a:r>
          </a:p>
        </p:txBody>
      </p:sp>
      <p:pic>
        <p:nvPicPr>
          <p:cNvPr id="89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2" y="1265948"/>
            <a:ext cx="5491441" cy="4096284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Configuration for right figure"/>
          <p:cNvSpPr txBox="1"/>
          <p:nvPr/>
        </p:nvSpPr>
        <p:spPr>
          <a:xfrm>
            <a:off x="452438" y="1773821"/>
            <a:ext cx="8239125" cy="350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/>
            </a:lvl1pPr>
          </a:lstStyle>
          <a:p>
            <a:pPr defTabSz="309563" eaLnBrk="1" fontAlgn="auto">
              <a:spcAft>
                <a:spcPts val="0"/>
              </a:spcAft>
            </a:pPr>
            <a:r>
              <a:rPr sz="2063" kern="0">
                <a:solidFill>
                  <a:srgbClr val="000000"/>
                </a:solidFill>
                <a:latin typeface="Helvetica Neue"/>
                <a:sym typeface="Helvetica Neue"/>
              </a:rPr>
              <a:t>Full PHY simulation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43FC9-EF99-289F-4C27-2DC851013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77" y="6528787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5569C-D7A7-1C18-EF55-95780C7E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utline for the following presentation"/>
          <p:cNvSpPr txBox="1">
            <a:spLocks noGrp="1"/>
          </p:cNvSpPr>
          <p:nvPr>
            <p:ph type="title"/>
          </p:nvPr>
        </p:nvSpPr>
        <p:spPr>
          <a:xfrm>
            <a:off x="288479" y="981293"/>
            <a:ext cx="8239125" cy="537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US" sz="2700" dirty="0"/>
              <a:t>References, Code </a:t>
            </a:r>
            <a:endParaRPr sz="2700" dirty="0"/>
          </a:p>
        </p:txBody>
      </p:sp>
      <p:sp>
        <p:nvSpPr>
          <p:cNvPr id="170" name="Background…"/>
          <p:cNvSpPr txBox="1">
            <a:spLocks noGrp="1"/>
          </p:cNvSpPr>
          <p:nvPr>
            <p:ph type="body" idx="1"/>
          </p:nvPr>
        </p:nvSpPr>
        <p:spPr>
          <a:xfrm>
            <a:off x="202832" y="1250012"/>
            <a:ext cx="8910990" cy="1875854"/>
          </a:xfrm>
          <a:prstGeom prst="rect">
            <a:avLst/>
          </a:prstGeom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defTabSz="914377">
              <a:lnSpc>
                <a:spcPct val="90000"/>
              </a:lnSpc>
              <a:spcBef>
                <a:spcPts val="1688"/>
              </a:spcBef>
              <a:buSzPct val="100000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endParaRPr lang="en-US" dirty="0"/>
          </a:p>
          <a:p>
            <a:pPr marL="514350" indent="-514350" defTabSz="914377">
              <a:lnSpc>
                <a:spcPct val="90000"/>
              </a:lnSpc>
              <a:spcBef>
                <a:spcPts val="1688"/>
              </a:spcBef>
              <a:buSzPct val="100000"/>
              <a:buFont typeface="Arial" panose="020B0604020202020204" pitchFamily="34" charset="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MATLAB 2020b</a:t>
            </a:r>
            <a:r>
              <a:rPr lang="en-US" dirty="0"/>
              <a:t> and WLAN Toolbox</a:t>
            </a:r>
            <a:r>
              <a:rPr dirty="0"/>
              <a:t> or later version</a:t>
            </a:r>
          </a:p>
          <a:p>
            <a:pPr marL="180474" indent="-180474" defTabSz="914377">
              <a:lnSpc>
                <a:spcPct val="90000"/>
              </a:lnSpc>
              <a:spcBef>
                <a:spcPts val="1688"/>
              </a:spcBef>
              <a:buSzPct val="10000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Matlab</a:t>
            </a:r>
            <a:r>
              <a:rPr dirty="0"/>
              <a:t> Code</a:t>
            </a:r>
            <a:r>
              <a:rPr lang="en-US" dirty="0"/>
              <a:t> for 11ax PHY Abstraction </a:t>
            </a:r>
            <a:r>
              <a:rPr dirty="0"/>
              <a:t>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https://github.com/sianjin/EESM-log-SGN</a:t>
            </a:r>
          </a:p>
          <a:p>
            <a:pPr marL="180474" indent="-180474" defTabSz="914377">
              <a:lnSpc>
                <a:spcPct val="90000"/>
              </a:lnSpc>
              <a:spcBef>
                <a:spcPts val="1688"/>
              </a:spcBef>
              <a:buSzPct val="100000"/>
              <a:buChar char="•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ns-3 code: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https://gitlab.com/sderonne/ns-3-11be/-/tree/log_sgn_ofdma_mu_mimo_phy_abstraction</a:t>
            </a:r>
            <a:endParaRPr lang="en-US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defTabSz="914377">
              <a:lnSpc>
                <a:spcPct val="90000"/>
              </a:lnSpc>
              <a:spcBef>
                <a:spcPts val="1688"/>
              </a:spcBef>
              <a:buSzPct val="100000"/>
              <a:defRPr sz="4800" b="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07140" y="5722280"/>
            <a:ext cx="12503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11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57F1A787-0466-73C9-A5CD-C34808807679}"/>
              </a:ext>
            </a:extLst>
          </p:cNvPr>
          <p:cNvSpPr txBox="1"/>
          <p:nvPr/>
        </p:nvSpPr>
        <p:spPr>
          <a:xfrm>
            <a:off x="202832" y="3070093"/>
            <a:ext cx="8910990" cy="4748098"/>
          </a:xfrm>
          <a:prstGeom prst="rect">
            <a:avLst/>
          </a:prstGeom>
        </p:spPr>
        <p:txBody>
          <a:bodyPr vert="horz" wrap="square" lIns="0" tIns="6353" rIns="0" bIns="0" rtlCol="0">
            <a:spAutoFit/>
          </a:bodyPr>
          <a:lstStyle/>
          <a:p>
            <a:pPr marL="5776" defTabSz="415869" eaLnBrk="1" fontAlgn="auto" hangingPunct="1">
              <a:spcBef>
                <a:spcPts val="50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https://depts.washington.edu/funlab/projects/improvements-to-ns-3-  simulator/ns-3-scaling-for-next-g-wireless-networks/</a:t>
            </a:r>
            <a:endParaRPr lang="en-US"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S. </a:t>
            </a:r>
            <a:r>
              <a:rPr lang="en-US" sz="1800" dirty="0" err="1">
                <a:solidFill>
                  <a:prstClr val="black"/>
                </a:solidFill>
                <a:latin typeface="Carlito"/>
                <a:cs typeface="Carlito"/>
              </a:rPr>
              <a:t>Jin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, S. Roy and </a:t>
            </a:r>
            <a:r>
              <a:rPr lang="en-US" sz="1800" spc="4" dirty="0">
                <a:solidFill>
                  <a:prstClr val="black"/>
                </a:solidFill>
                <a:latin typeface="Carlito"/>
                <a:cs typeface="Carlito"/>
              </a:rPr>
              <a:t>T.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R.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Henderson, ``Efficient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PHY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Layer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Abstraction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for Fast  Simulations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in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Complex System Environments,"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IEEE </a:t>
            </a:r>
            <a:r>
              <a:rPr lang="en-US" sz="1800" spc="-4" dirty="0">
                <a:solidFill>
                  <a:prstClr val="black"/>
                </a:solidFill>
                <a:latin typeface="Carlito"/>
                <a:cs typeface="Carlito"/>
              </a:rPr>
              <a:t>Trans.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Comm.,</a:t>
            </a:r>
            <a:r>
              <a:rPr lang="en-US" sz="1800" spc="22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rlito"/>
                <a:cs typeface="Carlito"/>
              </a:rPr>
              <a:t>Aug.2021.</a:t>
            </a:r>
          </a:p>
          <a:p>
            <a:pPr marL="266700" indent="-257175" defTabSz="685800" eaLnBrk="1" fontAlgn="auto" hangingPunct="1">
              <a:spcBef>
                <a:spcPts val="193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1800" spc="8" dirty="0">
                <a:solidFill>
                  <a:prstClr val="black"/>
                </a:solidFill>
                <a:latin typeface="Arial"/>
                <a:cs typeface="Arial"/>
              </a:rPr>
              <a:t>w-ns3 2021 Tutorial  https://www.nsnam.org/wp-content/uploads/2021/tutorials/EESM-log-SGN-tutorial.pptx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624" marR="3810" defTabSz="685800" eaLnBrk="1" fontAlgn="auto" hangingPunct="1">
              <a:lnSpc>
                <a:spcPts val="3233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18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62951" marR="2311" indent="-257175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r>
              <a:rPr lang="en-US" sz="17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endParaRPr lang="en-US"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4A87A-6D6A-B9FF-192A-E01F0DCD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6498919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DE44D-5E20-43E6-5451-1821082E8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282" y="856844"/>
            <a:ext cx="8642216" cy="498567"/>
          </a:xfrm>
          <a:prstGeom prst="rect">
            <a:avLst/>
          </a:prstGeom>
        </p:spPr>
        <p:txBody>
          <a:bodyPr vert="horz" wrap="square" lIns="0" tIns="6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spcBef>
                <a:spcPts val="48"/>
              </a:spcBef>
            </a:pPr>
            <a:r>
              <a:rPr spc="-52" dirty="0"/>
              <a:t>Status</a:t>
            </a:r>
          </a:p>
        </p:txBody>
      </p:sp>
      <p:sp>
        <p:nvSpPr>
          <p:cNvPr id="3" name="object 3"/>
          <p:cNvSpPr/>
          <p:nvPr/>
        </p:nvSpPr>
        <p:spPr>
          <a:xfrm>
            <a:off x="646594" y="1694392"/>
            <a:ext cx="2082526" cy="255587"/>
          </a:xfrm>
          <a:custGeom>
            <a:avLst/>
            <a:gdLst/>
            <a:ahLst/>
            <a:cxnLst/>
            <a:rect l="l" t="t" r="r" b="b"/>
            <a:pathLst>
              <a:path w="4578985" h="561975">
                <a:moveTo>
                  <a:pt x="4578705" y="0"/>
                </a:moveTo>
                <a:lnTo>
                  <a:pt x="2374785" y="0"/>
                </a:lnTo>
                <a:lnTo>
                  <a:pt x="865733" y="0"/>
                </a:lnTo>
                <a:lnTo>
                  <a:pt x="698614" y="0"/>
                </a:lnTo>
                <a:lnTo>
                  <a:pt x="0" y="0"/>
                </a:lnTo>
                <a:lnTo>
                  <a:pt x="0" y="561657"/>
                </a:lnTo>
                <a:lnTo>
                  <a:pt x="698614" y="561657"/>
                </a:lnTo>
                <a:lnTo>
                  <a:pt x="865733" y="561657"/>
                </a:lnTo>
                <a:lnTo>
                  <a:pt x="2374785" y="561657"/>
                </a:lnTo>
                <a:lnTo>
                  <a:pt x="4578705" y="561657"/>
                </a:lnTo>
                <a:lnTo>
                  <a:pt x="457870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415869" eaLnBrk="1" fontAlgn="auto" hangingPunct="1">
              <a:spcBef>
                <a:spcPts val="0"/>
              </a:spcBef>
              <a:spcAft>
                <a:spcPts val="0"/>
              </a:spcAft>
            </a:pPr>
            <a:endParaRPr sz="81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478" y="1354161"/>
            <a:ext cx="8769918" cy="2504481"/>
          </a:xfrm>
          <a:prstGeom prst="rect">
            <a:avLst/>
          </a:prstGeom>
        </p:spPr>
        <p:txBody>
          <a:bodyPr vert="horz" wrap="square" lIns="0" tIns="115520" rIns="0" bIns="0" rtlCol="0">
            <a:spAutoFit/>
          </a:bodyPr>
          <a:lstStyle/>
          <a:p>
            <a:pPr marL="234215" indent="-228728" defTabSz="415869" eaLnBrk="1" fontAlgn="auto" hangingPunct="1">
              <a:spcBef>
                <a:spcPts val="910"/>
              </a:spcBef>
              <a:spcAft>
                <a:spcPts val="0"/>
              </a:spcAft>
              <a:buSzPct val="122784"/>
              <a:buFont typeface="Arial"/>
              <a:buChar char="•"/>
              <a:tabLst>
                <a:tab pos="234215" algn="l"/>
                <a:tab pos="234504" algn="l"/>
              </a:tabLst>
            </a:pP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</a:rPr>
              <a:t>PHY Abstraction </a:t>
            </a: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1796" b="1" dirty="0">
                <a:solidFill>
                  <a:prstClr val="black"/>
                </a:solidFill>
                <a:latin typeface="Arial"/>
                <a:cs typeface="Arial"/>
              </a:rPr>
              <a:t>SU-MIMO </a:t>
            </a:r>
            <a:r>
              <a:rPr sz="1796" b="1" spc="-2" dirty="0">
                <a:solidFill>
                  <a:prstClr val="black"/>
                </a:solidFill>
                <a:latin typeface="Arial"/>
                <a:cs typeface="Arial"/>
              </a:rPr>
              <a:t>complete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796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796" spc="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</a:t>
            </a:r>
          </a:p>
          <a:p>
            <a:pPr marL="234215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 typeface="Arial"/>
              <a:buChar char="•"/>
              <a:tabLst>
                <a:tab pos="234215" algn="l"/>
                <a:tab pos="234504" algn="l"/>
              </a:tabLst>
            </a:pP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</a:rPr>
              <a:t>PHY Abstraction </a:t>
            </a:r>
            <a:r>
              <a:rPr lang="en-US" sz="1796" b="1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1796" b="1" dirty="0">
                <a:solidFill>
                  <a:prstClr val="black"/>
                </a:solidFill>
                <a:latin typeface="Arial"/>
                <a:cs typeface="Arial"/>
              </a:rPr>
              <a:t>MU-MIMO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2944" lvl="1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Tx/>
              <a:buChar char="•"/>
              <a:tabLst>
                <a:tab pos="462654" algn="l"/>
                <a:tab pos="462944" algn="l"/>
              </a:tabLst>
            </a:pPr>
            <a:r>
              <a:rPr sz="1796" u="sng" spc="-2" dirty="0">
                <a:solidFill>
                  <a:prstClr val="black"/>
                </a:solidFill>
                <a:latin typeface="Arial"/>
                <a:cs typeface="Arial"/>
              </a:rPr>
              <a:t>Downlink </a:t>
            </a:r>
            <a:r>
              <a:rPr sz="1796" u="sng" dirty="0">
                <a:solidFill>
                  <a:prstClr val="black"/>
                </a:solidFill>
                <a:latin typeface="Arial"/>
                <a:cs typeface="Arial"/>
              </a:rPr>
              <a:t>complete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under all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DL </a:t>
            </a:r>
            <a:r>
              <a:rPr sz="1796" spc="2" dirty="0">
                <a:solidFill>
                  <a:prstClr val="black"/>
                </a:solidFill>
                <a:latin typeface="Arial"/>
                <a:cs typeface="Arial"/>
              </a:rPr>
              <a:t>MU-MIMO</a:t>
            </a:r>
            <a:r>
              <a:rPr sz="1796" spc="8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configurations</a:t>
            </a:r>
          </a:p>
          <a:p>
            <a:pPr marL="462944" lvl="1" indent="-228728" defTabSz="415869" eaLnBrk="1" fontAlgn="auto" hangingPunct="1">
              <a:spcBef>
                <a:spcPts val="1476"/>
              </a:spcBef>
              <a:spcAft>
                <a:spcPts val="0"/>
              </a:spcAft>
              <a:buSzPct val="122784"/>
              <a:buFontTx/>
              <a:buChar char="•"/>
              <a:tabLst>
                <a:tab pos="462654" algn="l"/>
                <a:tab pos="462944" algn="l"/>
              </a:tabLst>
            </a:pPr>
            <a:r>
              <a:rPr sz="1796" u="sng" spc="-2" dirty="0">
                <a:solidFill>
                  <a:prstClr val="black"/>
                </a:solidFill>
                <a:latin typeface="Arial"/>
                <a:cs typeface="Arial"/>
              </a:rPr>
              <a:t>Uplink</a:t>
            </a:r>
            <a:r>
              <a:rPr lang="en-US" sz="1796" u="sng" spc="-2" dirty="0">
                <a:solidFill>
                  <a:prstClr val="black"/>
                </a:solidFill>
                <a:latin typeface="Arial"/>
                <a:cs typeface="Arial"/>
              </a:rPr>
              <a:t> in progress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: with beamforming,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support single-antenna UE (UL</a:t>
            </a:r>
            <a:r>
              <a:rPr sz="1796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2" dirty="0">
                <a:solidFill>
                  <a:prstClr val="black"/>
                </a:solidFill>
                <a:latin typeface="Arial"/>
                <a:cs typeface="Arial"/>
              </a:rPr>
              <a:t>MU-SIMO)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48428" indent="-314501" defTabSz="415869" eaLnBrk="1" fontAlgn="auto" hangingPunct="1">
              <a:lnSpc>
                <a:spcPts val="2049"/>
              </a:lnSpc>
              <a:spcBef>
                <a:spcPts val="1476"/>
              </a:spcBef>
              <a:spcAft>
                <a:spcPts val="0"/>
              </a:spcAft>
              <a:buSzPct val="122784"/>
              <a:buFont typeface="Wingdings"/>
              <a:buChar char=""/>
              <a:tabLst>
                <a:tab pos="548717" algn="l"/>
              </a:tabLst>
            </a:pP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Beamforming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feedback: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delay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noise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in channel sounding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presently</a:t>
            </a:r>
            <a:r>
              <a:rPr lang="en-US" sz="1796" spc="-2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sz="1796" spc="1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796" dirty="0">
              <a:solidFill>
                <a:prstClr val="black"/>
              </a:solidFill>
              <a:latin typeface="Wingdings"/>
              <a:cs typeface="Wingdings"/>
            </a:endParaRPr>
          </a:p>
          <a:p>
            <a:pPr marL="462654" defTabSz="415869" eaLnBrk="1" fontAlgn="auto" hangingPunct="1">
              <a:lnSpc>
                <a:spcPts val="204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6" spc="2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additive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CSI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error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to model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impact 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of channel</a:t>
            </a:r>
            <a:r>
              <a:rPr sz="1796" spc="8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96" spc="-2" dirty="0">
                <a:solidFill>
                  <a:prstClr val="black"/>
                </a:solidFill>
                <a:latin typeface="Arial"/>
                <a:cs typeface="Arial"/>
              </a:rPr>
              <a:t>sounding</a:t>
            </a:r>
            <a:r>
              <a:rPr lang="en-US" sz="1796" spc="-2" dirty="0">
                <a:solidFill>
                  <a:prstClr val="black"/>
                </a:solidFill>
                <a:latin typeface="Arial"/>
                <a:cs typeface="Arial"/>
              </a:rPr>
              <a:t> in progress</a:t>
            </a: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604" y="5001746"/>
            <a:ext cx="8568444" cy="988094"/>
          </a:xfrm>
          <a:prstGeom prst="rect">
            <a:avLst/>
          </a:prstGeom>
        </p:spPr>
        <p:txBody>
          <a:bodyPr vert="horz" wrap="square" lIns="0" tIns="6353" rIns="0" bIns="0" rtlCol="0">
            <a:spAutoFit/>
          </a:bodyPr>
          <a:lstStyle/>
          <a:p>
            <a:pPr marL="5776" defTabSz="415869" eaLnBrk="1" fontAlgn="auto" hangingPunct="1">
              <a:spcBef>
                <a:spcPts val="50"/>
              </a:spcBef>
              <a:spcAft>
                <a:spcPts val="0"/>
              </a:spcAft>
            </a:pPr>
            <a:endParaRPr sz="1796" dirty="0">
              <a:solidFill>
                <a:prstClr val="black"/>
              </a:solidFill>
              <a:latin typeface="Arial"/>
              <a:cs typeface="Arial"/>
            </a:endParaRPr>
          </a:p>
          <a:p>
            <a:pPr marL="5776" marR="2311" defTabSz="415869" eaLnBrk="1" fontAlgn="auto" hangingPunct="1">
              <a:lnSpc>
                <a:spcPts val="1942"/>
              </a:lnSpc>
              <a:spcBef>
                <a:spcPts val="1719"/>
              </a:spcBef>
              <a:spcAft>
                <a:spcPts val="0"/>
              </a:spcAft>
            </a:pPr>
            <a:r>
              <a:rPr sz="1350" dirty="0">
                <a:solidFill>
                  <a:prstClr val="black"/>
                </a:solidFill>
                <a:latin typeface="Arial"/>
                <a:cs typeface="Arial"/>
              </a:rPr>
              <a:t>https://depts.washington.edu/funlab/projects/improvements-to-ns-3- simulator/ns-3-scaling-for-next-g-wireless-networks</a:t>
            </a:r>
            <a:r>
              <a:rPr sz="179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560E93-829B-C527-AC66-AE0A08E0D1C1}"/>
              </a:ext>
            </a:extLst>
          </p:cNvPr>
          <p:cNvSpPr txBox="1">
            <a:spLocks/>
          </p:cNvSpPr>
          <p:nvPr/>
        </p:nvSpPr>
        <p:spPr>
          <a:xfrm>
            <a:off x="238029" y="3158970"/>
            <a:ext cx="8769918" cy="31863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100" b="1" u="sng" dirty="0">
                <a:solidFill>
                  <a:srgbClr val="7030A0"/>
                </a:solidFill>
                <a:latin typeface="Calibri" panose="020F0502020204030204"/>
              </a:rPr>
              <a:t>CCA</a:t>
            </a:r>
            <a:r>
              <a:rPr lang="en-US" sz="2100" b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Conditions for CCA BUSY on primary 20 MHz channel (11ax 27.3.20.6.3)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CCA sensitivity for signals not on primary 20 MHz (11ax 27.3.20.6.4)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ysClr val="windowText" lastClr="000000"/>
                </a:solidFill>
                <a:latin typeface="Calibri" panose="020F0502020204030204"/>
              </a:rPr>
              <a:t>Per 20 MHz CCA sensitivity (11ax 27.3.20.6.5)</a:t>
            </a: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0D14D-1F5E-EA64-3B51-F22656A6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38" y="6477000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4BD01-77C7-BB05-B0F7-4B2FD88A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C342-4956-E78C-254C-2ECEB6A2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13535-22FD-F010-72E7-9B373E1A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493345"/>
            <a:ext cx="3139712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970762-276F-46BC-0A65-AF4E67F5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D10E3-42A2-4161-BC33-A4C2B961D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6114" y="1017163"/>
            <a:ext cx="2268252" cy="2077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DCF validation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7F2012-391B-4BAB-858B-DF946105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5" y="674695"/>
            <a:ext cx="8184662" cy="748787"/>
          </a:xfrm>
        </p:spPr>
        <p:txBody>
          <a:bodyPr>
            <a:normAutofit/>
          </a:bodyPr>
          <a:lstStyle/>
          <a:p>
            <a:r>
              <a:rPr lang="en-US" sz="2400" dirty="0"/>
              <a:t>Validate modules in ns-3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140EA-4DA5-440C-A5D2-FCBB89BDE428}"/>
              </a:ext>
            </a:extLst>
          </p:cNvPr>
          <p:cNvSpPr txBox="1"/>
          <p:nvPr/>
        </p:nvSpPr>
        <p:spPr>
          <a:xfrm>
            <a:off x="197514" y="1484784"/>
            <a:ext cx="66967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Simulation setup: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Infrastructure mode: One AP and multiple stations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Traffic: Uplink traffic only.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Stations locate at the same distance (close) to the AP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Transmission with same power and MCS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Saturation mode</a:t>
            </a:r>
          </a:p>
          <a:p>
            <a:pPr marL="257175" lvl="1"/>
            <a:endParaRPr lang="en-US" sz="2100" dirty="0">
              <a:solidFill>
                <a:schemeClr val="tx1"/>
              </a:solidFill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Key assumptions for the analytical model: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No PHY errors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tx1"/>
                </a:solidFill>
              </a:rPr>
              <a:t> packet losses only caused by the collision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STA all identical </a:t>
            </a:r>
          </a:p>
        </p:txBody>
      </p:sp>
      <p:pic>
        <p:nvPicPr>
          <p:cNvPr id="7" name="Picture 6" descr="Diagram, arrow&#10;&#10;Description automatically generated">
            <a:extLst>
              <a:ext uri="{FF2B5EF4-FFF2-40B4-BE49-F238E27FC236}">
                <a16:creationId xmlns:a16="http://schemas.microsoft.com/office/drawing/2014/main" id="{B8B04DA7-59B2-4B72-83D0-ABE9DBA0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68" y="1399929"/>
            <a:ext cx="1651344" cy="1617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3285F-70F4-C618-5E4B-0EBE37C8C77D}"/>
              </a:ext>
            </a:extLst>
          </p:cNvPr>
          <p:cNvSpPr txBox="1"/>
          <p:nvPr/>
        </p:nvSpPr>
        <p:spPr>
          <a:xfrm>
            <a:off x="440621" y="3837121"/>
            <a:ext cx="849926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DCF validation 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https://gitlab.com/nsnam/ns-3-dev/-/blob/master/src/wifi/examples/wifi-bianchi.cc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</a:rPr>
              <a:t>802.11ax OFDMA validation [**]:</a:t>
            </a:r>
          </a:p>
          <a:p>
            <a:pPr marL="450056" lvl="1" indent="-19288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https://github.com/signetlabdei/ofdma-validation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192881" indent="-19288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1B820-251A-5616-7830-5F2F28C6CEB0}"/>
              </a:ext>
            </a:extLst>
          </p:cNvPr>
          <p:cNvSpPr txBox="1"/>
          <p:nvPr/>
        </p:nvSpPr>
        <p:spPr>
          <a:xfrm>
            <a:off x="305527" y="5587678"/>
            <a:ext cx="7046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[**] Davide Magrin, Stefano Avallone, Sumit Roy, and Michele </a:t>
            </a:r>
            <a:r>
              <a:rPr lang="en-US" sz="1050" dirty="0" err="1"/>
              <a:t>Zorzi</a:t>
            </a:r>
            <a:r>
              <a:rPr lang="en-US" sz="1050" dirty="0"/>
              <a:t>. 2021. Validation of the ns-3 802.11ax OFDMA implementation. </a:t>
            </a:r>
            <a:r>
              <a:rPr lang="en-US" sz="1050" i="1" dirty="0"/>
              <a:t>In Proceedings of the Workshop on ns-3 (WNS3 '21). </a:t>
            </a:r>
            <a:r>
              <a:rPr lang="en-US" sz="1050" dirty="0"/>
              <a:t>Association for Computing Machinery, New York, NY.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5D611-0BCC-27E6-420B-4D9FD488A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073" y="6502372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31144-A0AE-1A0E-B694-E8BA58591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F2012-391B-4BAB-858B-DF94610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Validation results in ns-3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58D4A1A-4E39-3615-3D6E-0BB5DE52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3" y="2055408"/>
            <a:ext cx="3454113" cy="2590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80E2A-461F-8196-08AB-7854B112AA95}"/>
              </a:ext>
            </a:extLst>
          </p:cNvPr>
          <p:cNvSpPr txBox="1"/>
          <p:nvPr/>
        </p:nvSpPr>
        <p:spPr>
          <a:xfrm>
            <a:off x="239383" y="4742104"/>
            <a:ext cx="319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Fig. Single Cell Throughput with different station numbers and </a:t>
            </a:r>
            <a:r>
              <a:rPr lang="en-US" sz="1800" dirty="0" err="1">
                <a:solidFill>
                  <a:schemeClr val="tx1"/>
                </a:solidFill>
              </a:rPr>
              <a:t>CW</a:t>
            </a:r>
            <a:r>
              <a:rPr lang="en-US" sz="1800" baseline="-25000" dirty="0" err="1">
                <a:solidFill>
                  <a:schemeClr val="tx1"/>
                </a:solidFill>
              </a:rPr>
              <a:t>min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2CE007EB-2DD2-BD5D-928E-36C8C222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64" y="2006884"/>
            <a:ext cx="3542802" cy="2657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3083EB-B14B-0AE8-0313-A7D418982035}"/>
              </a:ext>
            </a:extLst>
          </p:cNvPr>
          <p:cNvSpPr txBox="1"/>
          <p:nvPr/>
        </p:nvSpPr>
        <p:spPr>
          <a:xfrm>
            <a:off x="4510212" y="4742104"/>
            <a:ext cx="31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Fig. OFDMA validation with different scheduler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399B6-7137-5F1E-335B-F79F093652D5}"/>
              </a:ext>
            </a:extLst>
          </p:cNvPr>
          <p:cNvSpPr txBox="1"/>
          <p:nvPr/>
        </p:nvSpPr>
        <p:spPr>
          <a:xfrm>
            <a:off x="1967954" y="1757688"/>
            <a:ext cx="47076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Codes: </a:t>
            </a:r>
            <a:r>
              <a:rPr lang="en-US" sz="1500" dirty="0">
                <a:latin typeface="SFRM0800"/>
                <a:hlinkClick r:id="rId4"/>
              </a:rPr>
              <a:t>https://github.com/signetlabdei/ofdma-validation</a:t>
            </a:r>
            <a:r>
              <a:rPr lang="en-US" sz="1500" dirty="0">
                <a:latin typeface="SFRM0800"/>
              </a:rPr>
              <a:t> </a:t>
            </a:r>
            <a:endParaRPr lang="en-US" sz="1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AC35FA-30C0-750C-05C1-2BFCB01EBDC7}"/>
              </a:ext>
            </a:extLst>
          </p:cNvPr>
          <p:cNvSpPr txBox="1"/>
          <p:nvPr/>
        </p:nvSpPr>
        <p:spPr>
          <a:xfrm>
            <a:off x="361803" y="5870012"/>
            <a:ext cx="73857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 ns-3 simulations correspond to well-regarded  analytical models for system throughput.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E19AB-D75D-2B4D-2DF2-195D1BFE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558" y="6443922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E6D42-7450-6566-467D-6D617DD57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57" y="628969"/>
            <a:ext cx="8184662" cy="748787"/>
          </a:xfrm>
        </p:spPr>
        <p:txBody>
          <a:bodyPr>
            <a:noAutofit/>
          </a:bodyPr>
          <a:lstStyle/>
          <a:p>
            <a:r>
              <a:rPr lang="en-US" sz="2400" dirty="0"/>
              <a:t>Build new scenarios – 6 </a:t>
            </a:r>
            <a:r>
              <a:rPr lang="en-US" sz="2400" dirty="0" err="1"/>
              <a:t>Ghz</a:t>
            </a:r>
            <a:r>
              <a:rPr lang="en-US" sz="2400" dirty="0"/>
              <a:t> [1]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D79D9-46B9-4BAC-99C3-A1629B654133}"/>
              </a:ext>
            </a:extLst>
          </p:cNvPr>
          <p:cNvSpPr txBox="1"/>
          <p:nvPr/>
        </p:nvSpPr>
        <p:spPr>
          <a:xfrm>
            <a:off x="149578" y="1629219"/>
            <a:ext cx="8628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U.S Federal Communications Commission (FCC) has adopted new rules for 6 GHz bands unlicensed access -  limits operation by a Power Spectral Density (PSD) limit in 6 GHz bands that differs from the total average power independent of the channel bandwidth in 5 GHz bands. </a:t>
            </a:r>
          </a:p>
          <a:p>
            <a:pPr marL="192881" indent="-192881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Unequal power of the Access Points (AP) and stations (STA) also impact the system performance.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BB06E-67B0-4E9A-AEA4-3105722451F5}"/>
              </a:ext>
            </a:extLst>
          </p:cNvPr>
          <p:cNvSpPr txBox="1"/>
          <p:nvPr/>
        </p:nvSpPr>
        <p:spPr>
          <a:xfrm>
            <a:off x="306216" y="5647876"/>
            <a:ext cx="811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  Hao Yin, Sumit Roy and Sian Jin. 2022. IEEE WLANs in 5 vs 6 GHz: A Comparative Study. In Proceedings of the WNS3 2022 (WNS3 2022). Association for Computing Machinery, New York, NY, USA. </a:t>
            </a:r>
            <a:endParaRPr lang="en-US" sz="12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B4C69BA-854E-AA6D-4F4E-9BECB2C9FB0D}"/>
              </a:ext>
            </a:extLst>
          </p:cNvPr>
          <p:cNvGraphicFramePr>
            <a:graphicFrameLocks/>
          </p:cNvGraphicFramePr>
          <p:nvPr/>
        </p:nvGraphicFramePr>
        <p:xfrm>
          <a:off x="1061610" y="2780928"/>
          <a:ext cx="6804756" cy="2703918"/>
        </p:xfrm>
        <a:graphic>
          <a:graphicData uri="http://schemas.openxmlformats.org/drawingml/2006/table">
            <a:tbl>
              <a:tblPr/>
              <a:tblGrid>
                <a:gridCol w="1813193">
                  <a:extLst>
                    <a:ext uri="{9D8B030D-6E8A-4147-A177-3AD203B41FA5}">
                      <a16:colId xmlns:a16="http://schemas.microsoft.com/office/drawing/2014/main" val="2845341679"/>
                    </a:ext>
                  </a:extLst>
                </a:gridCol>
                <a:gridCol w="772525">
                  <a:extLst>
                    <a:ext uri="{9D8B030D-6E8A-4147-A177-3AD203B41FA5}">
                      <a16:colId xmlns:a16="http://schemas.microsoft.com/office/drawing/2014/main" val="2588031021"/>
                    </a:ext>
                  </a:extLst>
                </a:gridCol>
                <a:gridCol w="990689">
                  <a:extLst>
                    <a:ext uri="{9D8B030D-6E8A-4147-A177-3AD203B41FA5}">
                      <a16:colId xmlns:a16="http://schemas.microsoft.com/office/drawing/2014/main" val="1459533349"/>
                    </a:ext>
                  </a:extLst>
                </a:gridCol>
                <a:gridCol w="1065056">
                  <a:extLst>
                    <a:ext uri="{9D8B030D-6E8A-4147-A177-3AD203B41FA5}">
                      <a16:colId xmlns:a16="http://schemas.microsoft.com/office/drawing/2014/main" val="3884405606"/>
                    </a:ext>
                  </a:extLst>
                </a:gridCol>
                <a:gridCol w="1011557">
                  <a:extLst>
                    <a:ext uri="{9D8B030D-6E8A-4147-A177-3AD203B41FA5}">
                      <a16:colId xmlns:a16="http://schemas.microsoft.com/office/drawing/2014/main" val="3580798201"/>
                    </a:ext>
                  </a:extLst>
                </a:gridCol>
                <a:gridCol w="1151736">
                  <a:extLst>
                    <a:ext uri="{9D8B030D-6E8A-4147-A177-3AD203B41FA5}">
                      <a16:colId xmlns:a16="http://schemas.microsoft.com/office/drawing/2014/main" val="3526782715"/>
                    </a:ext>
                  </a:extLst>
                </a:gridCol>
              </a:tblGrid>
              <a:tr h="381212"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Device type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Frequency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power for bandwidth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524366"/>
                  </a:ext>
                </a:extLst>
              </a:tr>
              <a:tr h="381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MHz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MHz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MHz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MHz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79578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power AP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30 dBm (1 W)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18.01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dBm (63.2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21.02 dBm (126.4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24.03 dBm (252.8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27.04 dBm (505.6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52895"/>
                  </a:ext>
                </a:extLst>
              </a:tr>
              <a:tr h="415502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dBm </a:t>
                      </a:r>
                      <a:endParaRPr lang="en-US" sz="8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30182"/>
                  </a:ext>
                </a:extLst>
              </a:tr>
              <a:tr h="555245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power STA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 24 dBm (250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12.04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dBm (16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15.05 dBm (32 mW)</a:t>
                      </a:r>
                      <a:endParaRPr lang="en-US" sz="90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18.06 dBm (64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21.07 dBm (128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95400"/>
                  </a:ext>
                </a:extLst>
              </a:tr>
              <a:tr h="415502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GHz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dBm </a:t>
                      </a:r>
                    </a:p>
                  </a:txBody>
                  <a:tcPr marL="71438" marR="71438" marT="71438" marB="7143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402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6400C6-524F-F515-2648-66F488D2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7" y="6477000"/>
            <a:ext cx="3139712" cy="329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521C8-0B90-CE07-6AB0-5C81F259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new scenarios – Multi BSS  [2] </a:t>
            </a:r>
          </a:p>
        </p:txBody>
      </p:sp>
      <p:pic>
        <p:nvPicPr>
          <p:cNvPr id="5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C4572F5-F993-4342-9660-AFDA5D514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06" y="988029"/>
            <a:ext cx="2346980" cy="1388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148070" y="1893369"/>
            <a:ext cx="56042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/>
                </a:solidFill>
              </a:rPr>
              <a:t>2 </a:t>
            </a:r>
            <a:r>
              <a:rPr lang="en-US" altLang="zh-CN" sz="1350" b="1" dirty="0">
                <a:solidFill>
                  <a:schemeClr val="tx1"/>
                </a:solidFill>
              </a:rPr>
              <a:t>Overlapping BSS:</a:t>
            </a:r>
            <a:endParaRPr lang="en-US" altLang="zh-CN" sz="1350" dirty="0">
              <a:solidFill>
                <a:schemeClr val="tx1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CCA: -82 dBm, TX power: 20 dBm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Log distance path loss (PL) model </a:t>
            </a:r>
            <a:r>
              <a:rPr lang="en-US" altLang="zh-CN" sz="13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zh-CN" sz="1350" dirty="0">
                <a:solidFill>
                  <a:schemeClr val="tx1"/>
                </a:solidFill>
              </a:rPr>
              <a:t> PL is a function of distance: </a:t>
            </a:r>
            <a:r>
              <a:rPr lang="en-US" altLang="zh-CN" sz="1350" i="1" dirty="0">
                <a:solidFill>
                  <a:schemeClr val="tx1"/>
                </a:solidFill>
              </a:rPr>
              <a:t>PL(dis)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Change </a:t>
            </a:r>
            <a:r>
              <a:rPr lang="en-US" sz="1350" i="1" dirty="0">
                <a:solidFill>
                  <a:schemeClr val="tx1"/>
                </a:solidFill>
              </a:rPr>
              <a:t>d</a:t>
            </a:r>
            <a:r>
              <a:rPr lang="en-US" sz="1350" dirty="0">
                <a:solidFill>
                  <a:schemeClr val="tx1"/>
                </a:solidFill>
              </a:rPr>
              <a:t> and </a:t>
            </a:r>
            <a:r>
              <a:rPr lang="en-US" sz="1350" i="1" dirty="0">
                <a:solidFill>
                  <a:schemeClr val="tx1"/>
                </a:solidFill>
              </a:rPr>
              <a:t>r</a:t>
            </a:r>
            <a:r>
              <a:rPr lang="en-US" sz="1350" dirty="0">
                <a:solidFill>
                  <a:schemeClr val="tx1"/>
                </a:solidFill>
              </a:rPr>
              <a:t> to simulate different cases.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altLang="zh-CN" sz="1350" dirty="0">
                <a:solidFill>
                  <a:schemeClr val="tx1"/>
                </a:solidFill>
              </a:rPr>
              <a:t>Uplink Only</a:t>
            </a:r>
            <a:endParaRPr lang="en-US" sz="1350" dirty="0">
              <a:solidFill>
                <a:schemeClr val="tx1"/>
              </a:solidFill>
            </a:endParaRPr>
          </a:p>
          <a:p>
            <a:pPr marL="417910" lvl="1" indent="-160735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877D-19CD-432E-A2FF-A2B66E40799A}"/>
              </a:ext>
            </a:extLst>
          </p:cNvPr>
          <p:cNvSpPr txBox="1"/>
          <p:nvPr/>
        </p:nvSpPr>
        <p:spPr>
          <a:xfrm>
            <a:off x="5691991" y="2088624"/>
            <a:ext cx="462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4EA49-1053-4584-91A8-B4828E57D962}"/>
              </a:ext>
            </a:extLst>
          </p:cNvPr>
          <p:cNvSpPr txBox="1"/>
          <p:nvPr/>
        </p:nvSpPr>
        <p:spPr>
          <a:xfrm>
            <a:off x="6769647" y="2070203"/>
            <a:ext cx="396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AP2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F8E7D-0D72-4B1A-88A3-374FCE35B794}"/>
              </a:ext>
            </a:extLst>
          </p:cNvPr>
          <p:cNvSpPr txBox="1"/>
          <p:nvPr/>
        </p:nvSpPr>
        <p:spPr>
          <a:xfrm>
            <a:off x="7638575" y="1394774"/>
            <a:ext cx="1357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Axis: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AP1 (0, 0)    AP2 (d, 0)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STA1 (0, r)    STA2 (d,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33D76-801C-4775-86C9-FFD6957F6F06}"/>
                  </a:ext>
                </a:extLst>
              </p:cNvPr>
              <p:cNvSpPr txBox="1"/>
              <p:nvPr/>
            </p:nvSpPr>
            <p:spPr>
              <a:xfrm>
                <a:off x="504471" y="3328363"/>
                <a:ext cx="5537618" cy="41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SINR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A33D76-801C-4775-86C9-FFD6957F6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71" y="3328363"/>
                <a:ext cx="5537618" cy="414409"/>
              </a:xfrm>
              <a:prstGeom prst="rect">
                <a:avLst/>
              </a:prstGeom>
              <a:blipFill>
                <a:blip r:embed="rId4"/>
                <a:stretch>
                  <a:fillRect l="-330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57954-1066-4C8B-B2DF-3C4123145C31}"/>
                  </a:ext>
                </a:extLst>
              </p:cNvPr>
              <p:cNvSpPr txBox="1"/>
              <p:nvPr/>
            </p:nvSpPr>
            <p:spPr>
              <a:xfrm>
                <a:off x="2004518" y="3347613"/>
                <a:ext cx="252680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𝑃𝐿</m:t>
                      </m:r>
                      <m:d>
                        <m:d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135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57954-1066-4C8B-B2DF-3C4123145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518" y="3347613"/>
                <a:ext cx="2526803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3F7C-8B48-4BDF-88AF-191765D3FF1B}"/>
                  </a:ext>
                </a:extLst>
              </p:cNvPr>
              <p:cNvSpPr txBox="1"/>
              <p:nvPr/>
            </p:nvSpPr>
            <p:spPr>
              <a:xfrm>
                <a:off x="1023539" y="3897673"/>
                <a:ext cx="3045617" cy="32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</m:sSub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𝑃𝐿</m:t>
                    </m:r>
                    <m:r>
                      <a:rPr lang="en-US" sz="135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350" i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3F7C-8B48-4BDF-88AF-191765D3F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39" y="3897673"/>
                <a:ext cx="3045617" cy="325474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6B3AC0C3-47CB-4EEF-B678-2DF993371E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89" y="2327571"/>
            <a:ext cx="4229027" cy="2963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D42EC-2F4D-45E9-AD3E-071BA1860E05}"/>
              </a:ext>
            </a:extLst>
          </p:cNvPr>
          <p:cNvSpPr txBox="1"/>
          <p:nvPr/>
        </p:nvSpPr>
        <p:spPr>
          <a:xfrm>
            <a:off x="6967802" y="5209310"/>
            <a:ext cx="1463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SINR vs 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3BA43-7546-44D7-ACD5-D0AC5F848153}"/>
              </a:ext>
            </a:extLst>
          </p:cNvPr>
          <p:cNvSpPr txBox="1"/>
          <p:nvPr/>
        </p:nvSpPr>
        <p:spPr>
          <a:xfrm>
            <a:off x="74257" y="4481249"/>
            <a:ext cx="4779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Conditions that 2 </a:t>
            </a:r>
            <a:r>
              <a:rPr lang="en-US" altLang="zh-CN" sz="1500" dirty="0">
                <a:solidFill>
                  <a:schemeClr val="tx1"/>
                </a:solidFill>
              </a:rPr>
              <a:t>STAs can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transmit</a:t>
            </a:r>
            <a:r>
              <a:rPr lang="zh-CN" altLang="en-US" sz="1500" dirty="0">
                <a:solidFill>
                  <a:schemeClr val="tx1"/>
                </a:solidFill>
              </a:rPr>
              <a:t> </a:t>
            </a:r>
            <a:r>
              <a:rPr lang="en-US" altLang="zh-CN" sz="1500" dirty="0">
                <a:solidFill>
                  <a:schemeClr val="tx1"/>
                </a:solidFill>
              </a:rPr>
              <a:t>at the same time: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2 STAs are in different BSS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SINR &gt; </a:t>
            </a:r>
            <a:r>
              <a:rPr lang="en-US" sz="1500" i="1" dirty="0">
                <a:solidFill>
                  <a:schemeClr val="tx1"/>
                </a:solidFill>
              </a:rPr>
              <a:t>Threshold(MCS) ~</a:t>
            </a:r>
            <a:r>
              <a:rPr lang="en-US" sz="1500" dirty="0">
                <a:solidFill>
                  <a:schemeClr val="tx1"/>
                </a:solidFill>
              </a:rPr>
              <a:t> 5 dB SINR for MCS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A4C16-6280-467F-9205-B09AD6BADE08}"/>
              </a:ext>
            </a:extLst>
          </p:cNvPr>
          <p:cNvSpPr txBox="1"/>
          <p:nvPr/>
        </p:nvSpPr>
        <p:spPr>
          <a:xfrm>
            <a:off x="0" y="5495899"/>
            <a:ext cx="68893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[3] R. Kajihara, H. </a:t>
            </a:r>
            <a:r>
              <a:rPr lang="en-US" sz="1050" dirty="0" err="1">
                <a:solidFill>
                  <a:schemeClr val="tx1"/>
                </a:solidFill>
              </a:rPr>
              <a:t>Wenkai</a:t>
            </a:r>
            <a:r>
              <a:rPr lang="en-US" sz="1050" dirty="0">
                <a:solidFill>
                  <a:schemeClr val="tx1"/>
                </a:solidFill>
              </a:rPr>
              <a:t>, L. Lanante, M. Kurosaki and H. Ochi, "Performance Analysis Model of IEEE 802.11 CSMA/CA for Multi-BSS Environment," 2020 IEEE 31st Annual International Symposium on Personal, Indoor and Mobile Radio Communications, 2020.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8BAD60-C4EC-6914-9B63-FB71625CF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619" y="6467146"/>
            <a:ext cx="3139712" cy="329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66489F-07E5-668C-F4F0-0E56726064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8" y="694545"/>
            <a:ext cx="8184662" cy="748787"/>
          </a:xfrm>
        </p:spPr>
        <p:txBody>
          <a:bodyPr>
            <a:normAutofit/>
          </a:bodyPr>
          <a:lstStyle/>
          <a:p>
            <a:r>
              <a:rPr lang="en-US" sz="2400" dirty="0"/>
              <a:t>Build new scenarios – Multi BSS [2]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500398" y="1617212"/>
            <a:ext cx="6443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1:  </a:t>
            </a:r>
            <a:r>
              <a:rPr lang="en-US" sz="1500" dirty="0">
                <a:solidFill>
                  <a:schemeClr val="tx1"/>
                </a:solidFill>
              </a:rPr>
              <a:t>r = 8m, d = 5m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2 dB -&gt; </a:t>
            </a:r>
            <a:r>
              <a:rPr lang="en-US" sz="1500" dirty="0">
                <a:solidFill>
                  <a:schemeClr val="tx1"/>
                </a:solidFill>
                <a:highlight>
                  <a:srgbClr val="FFFF00"/>
                </a:highlight>
              </a:rPr>
              <a:t>No simultaneous transmission for ALL MCS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is equivalent to one larger cell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A3B268E3-5A69-49EB-ACAC-496D0123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96" y="2888941"/>
            <a:ext cx="3704420" cy="24696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03B629-53D2-44A4-A7B4-C100E815D7A5}"/>
              </a:ext>
            </a:extLst>
          </p:cNvPr>
          <p:cNvSpPr txBox="1"/>
          <p:nvPr/>
        </p:nvSpPr>
        <p:spPr>
          <a:xfrm>
            <a:off x="4011151" y="5443481"/>
            <a:ext cx="7049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Total 50 STAs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429000"/>
              <a:ext cx="2538282" cy="1811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9141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69141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3383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5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520" y="3429000"/>
              <a:ext cx="2538282" cy="18117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9141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69141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338301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478" t="-101667" r="-101435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478" t="-198361" r="-10143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6837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5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BA0591-A1E6-4FD4-837A-0F5C4DD27772}"/>
              </a:ext>
            </a:extLst>
          </p:cNvPr>
          <p:cNvSpPr txBox="1"/>
          <p:nvPr/>
        </p:nvSpPr>
        <p:spPr>
          <a:xfrm>
            <a:off x="6239327" y="3580387"/>
            <a:ext cx="2447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2 BSS equivalent to one larger cell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All results validated against the Bianchi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68605-24BA-4B01-873C-0D84CF45F215}"/>
              </a:ext>
            </a:extLst>
          </p:cNvPr>
          <p:cNvSpPr txBox="1"/>
          <p:nvPr/>
        </p:nvSpPr>
        <p:spPr>
          <a:xfrm>
            <a:off x="4563146" y="1162936"/>
            <a:ext cx="470270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/>
              <a:t>Codes: </a:t>
            </a:r>
            <a:r>
              <a:rPr lang="en-US" sz="1350" dirty="0">
                <a:hlinkClick r:id="rId4"/>
              </a:rPr>
              <a:t>https://gitlab.com/haoyinyh/ns-3-dev/-/tree/multibss</a:t>
            </a:r>
            <a:r>
              <a:rPr lang="en-US" sz="135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C93AC-970C-1BC7-5F07-0B1BFF0E5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226" y="6459196"/>
            <a:ext cx="3139712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6C1E3B-337B-175B-C7C0-D30E694FE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new scenarios – Multi BSS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598-E67E-4CC0-80DB-44E5350B64EF}"/>
              </a:ext>
            </a:extLst>
          </p:cNvPr>
          <p:cNvSpPr txBox="1"/>
          <p:nvPr/>
        </p:nvSpPr>
        <p:spPr>
          <a:xfrm>
            <a:off x="479668" y="1747214"/>
            <a:ext cx="79807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2: Simultaneous transmission  </a:t>
            </a:r>
            <a:r>
              <a:rPr lang="en-US" sz="1500" dirty="0">
                <a:solidFill>
                  <a:schemeClr val="tx1"/>
                </a:solidFill>
              </a:rPr>
              <a:t> r = 10m, d = 20m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12 dB </a:t>
            </a:r>
            <a:r>
              <a:rPr lang="en-US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tx1"/>
                </a:solidFill>
              </a:rPr>
              <a:t> Can support simultaneous transmission at MCS 0/1/2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has larger throughput in MCS 0/1/2 than one large cell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03B629-53D2-44A4-A7B4-C100E815D7A5}"/>
              </a:ext>
            </a:extLst>
          </p:cNvPr>
          <p:cNvSpPr txBox="1"/>
          <p:nvPr/>
        </p:nvSpPr>
        <p:spPr>
          <a:xfrm>
            <a:off x="4103487" y="5210814"/>
            <a:ext cx="70491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Total 50 STAs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14" y="3754442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14" y="3754442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95455" r="-101948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200000" r="-101948" b="-2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BA0591-A1E6-4FD4-837A-0F5C4DD27772}"/>
              </a:ext>
            </a:extLst>
          </p:cNvPr>
          <p:cNvSpPr txBox="1"/>
          <p:nvPr/>
        </p:nvSpPr>
        <p:spPr>
          <a:xfrm>
            <a:off x="5554840" y="3645025"/>
            <a:ext cx="350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Simultaneous transmission happens when MCS &lt; 3</a:t>
            </a:r>
          </a:p>
          <a:p>
            <a:r>
              <a:rPr lang="en-US" sz="1200" dirty="0">
                <a:solidFill>
                  <a:schemeClr val="tx1"/>
                </a:solidFill>
              </a:rPr>
              <a:t> 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tx1"/>
                </a:solidFill>
              </a:rPr>
              <a:t>multi-BSS throughput is larger when MCS &lt; 3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4510869-ABF5-40D8-89E2-DDCFCCDB9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75" y="3256135"/>
            <a:ext cx="3661677" cy="2441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5712A-8331-063A-D65B-40C63B36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720" y="6490980"/>
            <a:ext cx="3139712" cy="329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34B06-8FF8-B408-662B-9FA7A43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01" y="2964095"/>
            <a:ext cx="5349804" cy="255654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Background"/>
          <p:cNvSpPr txBox="1">
            <a:spLocks noGrp="1"/>
          </p:cNvSpPr>
          <p:nvPr>
            <p:ph type="title"/>
          </p:nvPr>
        </p:nvSpPr>
        <p:spPr>
          <a:xfrm>
            <a:off x="452438" y="1262063"/>
            <a:ext cx="6151303" cy="3420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What is PHY abstraction?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6524781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2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67" name="OFDM/OFDMA MIMO/MU-MIMO…"/>
          <p:cNvSpPr txBox="1"/>
          <p:nvPr/>
        </p:nvSpPr>
        <p:spPr>
          <a:xfrm>
            <a:off x="238620" y="2022025"/>
            <a:ext cx="8815489" cy="125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normAutofit/>
          </a:bodyPr>
          <a:lstStyle/>
          <a:p>
            <a:pPr marL="228599" indent="-228599" defTabSz="914377" eaLnBrk="1" fontAlgn="auto">
              <a:lnSpc>
                <a:spcPct val="72000"/>
              </a:lnSpc>
              <a:spcBef>
                <a:spcPts val="1688"/>
              </a:spcBef>
              <a:spcAft>
                <a:spcPts val="0"/>
              </a:spcAft>
              <a:buSzPct val="123000"/>
              <a:buFontTx/>
              <a:buChar char="•"/>
            </a:pPr>
            <a:r>
              <a:rPr sz="1800" kern="0" dirty="0">
                <a:solidFill>
                  <a:srgbClr val="000000"/>
                </a:solidFill>
                <a:latin typeface="Helvetica Neue"/>
                <a:sym typeface="Helvetica Neue"/>
              </a:rPr>
              <a:t>PHY abstraction represents packet error rate (PER) as a function of</a:t>
            </a:r>
          </a:p>
          <a:p>
            <a:pPr defTabSz="914377" eaLnBrk="1" fontAlgn="auto">
              <a:lnSpc>
                <a:spcPct val="72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 dirty="0">
                <a:solidFill>
                  <a:srgbClr val="000000"/>
                </a:solidFill>
                <a:latin typeface="Helvetica Neue"/>
                <a:sym typeface="Helvetica Neue"/>
              </a:rPr>
              <a:t>                                           </a:t>
            </a:r>
          </a:p>
        </p:txBody>
      </p:sp>
      <p:sp>
        <p:nvSpPr>
          <p:cNvPr id="268" name="Subcarriers allocation"/>
          <p:cNvSpPr txBox="1"/>
          <p:nvPr/>
        </p:nvSpPr>
        <p:spPr>
          <a:xfrm>
            <a:off x="3301048" y="2328325"/>
            <a:ext cx="1690552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D932">
                    <a:satOff val="-32786"/>
                    <a:lumOff val="-11960"/>
                  </a:srgbClr>
                </a:solidFill>
                <a:latin typeface="Helvetica Neue"/>
                <a:sym typeface="Helvetica Neue"/>
              </a:rPr>
              <a:t>Subcarriers allocation</a:t>
            </a:r>
          </a:p>
        </p:txBody>
      </p:sp>
      <p:sp>
        <p:nvSpPr>
          <p:cNvPr id="269" name="Channel type"/>
          <p:cNvSpPr txBox="1"/>
          <p:nvPr/>
        </p:nvSpPr>
        <p:spPr>
          <a:xfrm>
            <a:off x="524371" y="2445941"/>
            <a:ext cx="1690553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644E"/>
                </a:solidFill>
                <a:latin typeface="Helvetica Neue"/>
                <a:sym typeface="Helvetica Neue"/>
              </a:rPr>
              <a:t>Channel type</a:t>
            </a:r>
          </a:p>
        </p:txBody>
      </p:sp>
      <p:sp>
        <p:nvSpPr>
          <p:cNvPr id="270" name="RX SNR"/>
          <p:cNvSpPr txBox="1"/>
          <p:nvPr/>
        </p:nvSpPr>
        <p:spPr>
          <a:xfrm>
            <a:off x="6603740" y="2452976"/>
            <a:ext cx="110028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644E">
                    <a:lumOff val="8676"/>
                  </a:srgbClr>
                </a:solidFill>
                <a:latin typeface="Helvetica Neue"/>
                <a:sym typeface="Helvetica Neue"/>
              </a:rPr>
              <a:t>RX SNR</a:t>
            </a:r>
          </a:p>
        </p:txBody>
      </p:sp>
      <p:sp>
        <p:nvSpPr>
          <p:cNvPr id="271" name="Nrx RX chains"/>
          <p:cNvSpPr txBox="1"/>
          <p:nvPr/>
        </p:nvSpPr>
        <p:spPr>
          <a:xfrm>
            <a:off x="5061797" y="2314256"/>
            <a:ext cx="1313194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16E7CF">
                    <a:lumOff val="-9921"/>
                  </a:srgbClr>
                </a:solidFill>
                <a:latin typeface="Helvetica Neue"/>
                <a:sym typeface="Helvetica Neue"/>
              </a:rPr>
              <a:t>MIMO dimension</a:t>
            </a:r>
          </a:p>
        </p:txBody>
      </p:sp>
      <p:sp>
        <p:nvSpPr>
          <p:cNvPr id="272" name="MCS"/>
          <p:cNvSpPr txBox="1"/>
          <p:nvPr/>
        </p:nvSpPr>
        <p:spPr>
          <a:xfrm>
            <a:off x="2256332" y="2438906"/>
            <a:ext cx="551433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61D836">
                    <a:satOff val="-7500"/>
                    <a:lumOff val="-10588"/>
                  </a:srgbClr>
                </a:solidFill>
                <a:latin typeface="Helvetica Neue"/>
                <a:sym typeface="Helvetica Neue"/>
              </a:rPr>
              <a:t>MCS</a:t>
            </a:r>
          </a:p>
        </p:txBody>
      </p:sp>
      <p:sp>
        <p:nvSpPr>
          <p:cNvPr id="273" name="Oval"/>
          <p:cNvSpPr/>
          <p:nvPr/>
        </p:nvSpPr>
        <p:spPr>
          <a:xfrm>
            <a:off x="2962101" y="2980462"/>
            <a:ext cx="443126" cy="227342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74" name="Arrow"/>
          <p:cNvSpPr/>
          <p:nvPr/>
        </p:nvSpPr>
        <p:spPr>
          <a:xfrm flipH="1">
            <a:off x="1563103" y="4004241"/>
            <a:ext cx="1362434" cy="47625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19050" tIns="19050" rIns="19050" bIns="19050" anchor="ctr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75" name="Packet error or success"/>
          <p:cNvSpPr txBox="1"/>
          <p:nvPr/>
        </p:nvSpPr>
        <p:spPr>
          <a:xfrm>
            <a:off x="289126" y="3973832"/>
            <a:ext cx="1510804" cy="5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Packet </a:t>
            </a:r>
            <a:r>
              <a:rPr sz="1800" kern="0">
                <a:solidFill>
                  <a:srgbClr val="FF644E"/>
                </a:solidFill>
                <a:latin typeface="Helvetica Neue"/>
                <a:sym typeface="Helvetica Neue"/>
              </a:rPr>
              <a:t>error</a:t>
            </a: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 or </a:t>
            </a:r>
            <a:r>
              <a:rPr sz="1800" kern="0">
                <a:solidFill>
                  <a:srgbClr val="61D836">
                    <a:satOff val="-7500"/>
                    <a:lumOff val="-10588"/>
                  </a:srgbClr>
                </a:solidFill>
                <a:latin typeface="Helvetica Neue"/>
                <a:sym typeface="Helvetica Neue"/>
              </a:rPr>
              <a:t>success</a:t>
            </a:r>
          </a:p>
        </p:txBody>
      </p:sp>
      <p:sp>
        <p:nvSpPr>
          <p:cNvPr id="276" name="Compare"/>
          <p:cNvSpPr txBox="1"/>
          <p:nvPr/>
        </p:nvSpPr>
        <p:spPr>
          <a:xfrm>
            <a:off x="1948303" y="3825536"/>
            <a:ext cx="1756486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Compare</a:t>
            </a:r>
          </a:p>
        </p:txBody>
      </p:sp>
      <p:sp>
        <p:nvSpPr>
          <p:cNvPr id="277" name="RX SNR"/>
          <p:cNvSpPr txBox="1"/>
          <p:nvPr/>
        </p:nvSpPr>
        <p:spPr>
          <a:xfrm>
            <a:off x="7798885" y="2452975"/>
            <a:ext cx="110028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FF42A1"/>
                </a:solidFill>
                <a:latin typeface="Helvetica Neue"/>
                <a:sym typeface="Helvetica Neue"/>
              </a:rPr>
              <a:t>RX INR</a:t>
            </a:r>
          </a:p>
        </p:txBody>
      </p:sp>
      <p:sp>
        <p:nvSpPr>
          <p:cNvPr id="278" name="Single link, 40,000 packets, targeting [10-2, 1] avg PER"/>
          <p:cNvSpPr txBox="1"/>
          <p:nvPr/>
        </p:nvSpPr>
        <p:spPr>
          <a:xfrm>
            <a:off x="4081025" y="5528261"/>
            <a:ext cx="2374048" cy="2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200" kern="0">
                <a:solidFill>
                  <a:srgbClr val="000000"/>
                </a:solidFill>
                <a:latin typeface="Helvetica Neue"/>
                <a:sym typeface="Helvetica Neue"/>
              </a:rPr>
              <a:t>Full PHY simulation block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A66F5-2127-E188-7DA7-EDE4917E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528787"/>
            <a:ext cx="3139712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837DE-2728-F0DA-5749-42998B494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56BEE-0559-45CE-9C7F-1C783369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 new scenarios – Multi BSS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9600" y="4190439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57175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7">
                <a:extLst>
                  <a:ext uri="{FF2B5EF4-FFF2-40B4-BE49-F238E27FC236}">
                    <a16:creationId xmlns:a16="http://schemas.microsoft.com/office/drawing/2014/main" id="{C54FB813-B1F1-477B-8B04-5C191A8D5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9600" y="4190439"/>
              <a:ext cx="1867746" cy="1293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3873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933873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34316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Parameters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Value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97674" r="-102597" b="-3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25718" marB="25718">
                        <a:blipFill>
                          <a:blip r:embed="rId2"/>
                          <a:stretch>
                            <a:fillRect l="-649" t="-193182" r="-102597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6479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2A9A81-8E71-42F3-85AE-C44D1000942A}"/>
              </a:ext>
            </a:extLst>
          </p:cNvPr>
          <p:cNvSpPr txBox="1"/>
          <p:nvPr/>
        </p:nvSpPr>
        <p:spPr>
          <a:xfrm>
            <a:off x="5814138" y="4190439"/>
            <a:ext cx="285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Simultaneous transmission happens for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all</a:t>
            </a:r>
            <a:r>
              <a:rPr lang="zh-CN" altLang="en-US" sz="1200" dirty="0">
                <a:solidFill>
                  <a:schemeClr val="tx1"/>
                </a:solidFill>
              </a:rPr>
              <a:t> </a:t>
            </a:r>
            <a:r>
              <a:rPr lang="en-US" altLang="zh-CN" sz="1200" dirty="0">
                <a:solidFill>
                  <a:schemeClr val="tx1"/>
                </a:solidFill>
              </a:rPr>
              <a:t>MCSs</a:t>
            </a:r>
            <a:endParaRPr lang="en-US" sz="1200" dirty="0">
              <a:solidFill>
                <a:schemeClr val="tx1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chemeClr val="tx1"/>
                </a:solidFill>
              </a:rPr>
              <a:t>multi-BSS throughput is larger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7576889-D25F-4D8E-A495-1513B36BE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78" y="3340548"/>
            <a:ext cx="3682114" cy="2454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1CCC37-C293-4B81-BA23-D944B7ACDF24}"/>
              </a:ext>
            </a:extLst>
          </p:cNvPr>
          <p:cNvSpPr txBox="1"/>
          <p:nvPr/>
        </p:nvSpPr>
        <p:spPr>
          <a:xfrm>
            <a:off x="359532" y="1830689"/>
            <a:ext cx="7823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Case 3: Simultaneous transmission  </a:t>
            </a:r>
            <a:r>
              <a:rPr lang="en-US" sz="1500" dirty="0">
                <a:solidFill>
                  <a:schemeClr val="tx1"/>
                </a:solidFill>
              </a:rPr>
              <a:t> r = 3m, d = 20m</a:t>
            </a:r>
          </a:p>
          <a:p>
            <a:pPr marL="417910" lvl="1" indent="-16073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Every node is in the carrier sensing range (can sense each other)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SINR = 28.9 dB -&gt; Can support simultaneous transmission at all MCSs</a:t>
            </a:r>
          </a:p>
          <a:p>
            <a:pPr marL="417910" lvl="1" indent="-16073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Expectation: 2 BSS has larger throughput in all MCSs than one large cell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7C1A5-F22C-C278-229A-FF7C35E0F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619" y="6528787"/>
            <a:ext cx="3139712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8B416-8276-423F-38BE-A4B79DDA4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ckground"/>
          <p:cNvSpPr txBox="1">
            <a:spLocks noGrp="1"/>
          </p:cNvSpPr>
          <p:nvPr>
            <p:ph type="title"/>
          </p:nvPr>
        </p:nvSpPr>
        <p:spPr>
          <a:xfrm>
            <a:off x="227575" y="1031410"/>
            <a:ext cx="8602061" cy="3029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200"/>
            </a:lvl1pPr>
          </a:lstStyle>
          <a:p>
            <a:r>
              <a:rPr dirty="0"/>
              <a:t>PHY abstraction</a:t>
            </a:r>
            <a:r>
              <a:rPr lang="en-US" dirty="0"/>
              <a:t> for ns-3 : L2 Performance Evaluation</a:t>
            </a:r>
            <a:endParaRPr dirty="0"/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3095" y="6600981"/>
            <a:ext cx="173124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0000"/>
                </a:solidFill>
                <a:latin typeface="Helvetica Neue"/>
                <a:sym typeface="Helvetica Neue"/>
              </a:rPr>
              <a:pPr eaLnBrk="1" fontAlgn="auto">
                <a:spcAft>
                  <a:spcPts val="0"/>
                </a:spcAft>
              </a:pPr>
              <a:t>3</a:t>
            </a:fld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83" name="Rectangle"/>
          <p:cNvSpPr/>
          <p:nvPr/>
        </p:nvSpPr>
        <p:spPr>
          <a:xfrm>
            <a:off x="6564482" y="4049413"/>
            <a:ext cx="202459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4" name="Rectangle"/>
          <p:cNvSpPr/>
          <p:nvPr/>
        </p:nvSpPr>
        <p:spPr>
          <a:xfrm>
            <a:off x="1187554" y="2014925"/>
            <a:ext cx="2863703" cy="476253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5" name="WiFiPhy"/>
          <p:cNvSpPr txBox="1"/>
          <p:nvPr/>
        </p:nvSpPr>
        <p:spPr>
          <a:xfrm>
            <a:off x="2130271" y="3248493"/>
            <a:ext cx="820738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WifiPhy</a:t>
            </a:r>
          </a:p>
        </p:txBody>
      </p:sp>
      <p:sp>
        <p:nvSpPr>
          <p:cNvPr id="286" name="MacLow"/>
          <p:cNvSpPr txBox="1"/>
          <p:nvPr/>
        </p:nvSpPr>
        <p:spPr>
          <a:xfrm>
            <a:off x="2077350" y="2109165"/>
            <a:ext cx="897682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MacLow</a:t>
            </a:r>
          </a:p>
        </p:txBody>
      </p:sp>
      <p:sp>
        <p:nvSpPr>
          <p:cNvPr id="287" name="Takes care of RTS/CTS/DATA/ACK transactions"/>
          <p:cNvSpPr txBox="1"/>
          <p:nvPr/>
        </p:nvSpPr>
        <p:spPr>
          <a:xfrm>
            <a:off x="360311" y="2020808"/>
            <a:ext cx="560769" cy="46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solidFill>
                  <a:srgbClr val="00A2FF"/>
                </a:solidFill>
                <a:latin typeface="Helvetica Neue"/>
                <a:sym typeface="Helvetica Neue"/>
              </a:rPr>
              <a:t>MAC layer</a:t>
            </a:r>
          </a:p>
        </p:txBody>
      </p:sp>
      <p:sp>
        <p:nvSpPr>
          <p:cNvPr id="288" name="SendPacket"/>
          <p:cNvSpPr txBox="1"/>
          <p:nvPr/>
        </p:nvSpPr>
        <p:spPr>
          <a:xfrm>
            <a:off x="1038440" y="2731650"/>
            <a:ext cx="1099660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SendPacket</a:t>
            </a:r>
          </a:p>
        </p:txBody>
      </p:sp>
      <p:sp>
        <p:nvSpPr>
          <p:cNvPr id="289" name="Line"/>
          <p:cNvSpPr/>
          <p:nvPr/>
        </p:nvSpPr>
        <p:spPr>
          <a:xfrm>
            <a:off x="2180219" y="2483876"/>
            <a:ext cx="3" cy="68068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0" name="Line"/>
          <p:cNvSpPr/>
          <p:nvPr/>
        </p:nvSpPr>
        <p:spPr>
          <a:xfrm flipV="1">
            <a:off x="3351794" y="2483876"/>
            <a:ext cx="3" cy="680688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1" name="ReceiveOk/ReceiveError"/>
          <p:cNvSpPr txBox="1"/>
          <p:nvPr/>
        </p:nvSpPr>
        <p:spPr>
          <a:xfrm>
            <a:off x="4768918" y="3056176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sp>
        <p:nvSpPr>
          <p:cNvPr id="292" name="ns-3 WifiNetDevice example"/>
          <p:cNvSpPr txBox="1"/>
          <p:nvPr/>
        </p:nvSpPr>
        <p:spPr>
          <a:xfrm>
            <a:off x="2879944" y="5410142"/>
            <a:ext cx="3000821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defRPr>
                <a:solidFill>
                  <a:srgbClr val="16E7CF">
                    <a:lumOff val="-9921"/>
                  </a:srgbClr>
                </a:solidFill>
              </a:defRPr>
            </a:pPr>
            <a:r>
              <a:rPr sz="1800" kern="0">
                <a:solidFill>
                  <a:srgbClr val="16E7CF">
                    <a:lumOff val="-9921"/>
                  </a:srgbClr>
                </a:solidFill>
                <a:latin typeface="Helvetica Neue"/>
                <a:sym typeface="Helvetica Neue"/>
              </a:rPr>
              <a:t>ns-3 WifiNetDevice example</a:t>
            </a:r>
            <a:r>
              <a:rPr sz="1800" kern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</a:p>
        </p:txBody>
      </p:sp>
      <p:sp>
        <p:nvSpPr>
          <p:cNvPr id="293" name="Rectangle"/>
          <p:cNvSpPr/>
          <p:nvPr/>
        </p:nvSpPr>
        <p:spPr>
          <a:xfrm>
            <a:off x="1261890" y="3162022"/>
            <a:ext cx="2863703" cy="476253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94" name="WiFiPhy"/>
          <p:cNvSpPr txBox="1"/>
          <p:nvPr/>
        </p:nvSpPr>
        <p:spPr>
          <a:xfrm>
            <a:off x="6905833" y="3256264"/>
            <a:ext cx="1128514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PHY entity</a:t>
            </a:r>
          </a:p>
        </p:txBody>
      </p:sp>
      <p:sp>
        <p:nvSpPr>
          <p:cNvPr id="295" name="Line"/>
          <p:cNvSpPr/>
          <p:nvPr/>
        </p:nvSpPr>
        <p:spPr>
          <a:xfrm flipH="1" flipV="1">
            <a:off x="4136087" y="3346041"/>
            <a:ext cx="2411172" cy="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6" name="Line"/>
          <p:cNvSpPr/>
          <p:nvPr/>
        </p:nvSpPr>
        <p:spPr>
          <a:xfrm>
            <a:off x="4136087" y="3472857"/>
            <a:ext cx="2411172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97" name="SendPacket"/>
          <p:cNvSpPr txBox="1"/>
          <p:nvPr/>
        </p:nvSpPr>
        <p:spPr>
          <a:xfrm>
            <a:off x="4449637" y="3475233"/>
            <a:ext cx="1808187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getReceptionStatus </a:t>
            </a:r>
          </a:p>
        </p:txBody>
      </p:sp>
      <p:sp>
        <p:nvSpPr>
          <p:cNvPr id="298" name="Takes care of RTS/CTS/DATA/ACK transactions"/>
          <p:cNvSpPr txBox="1"/>
          <p:nvPr/>
        </p:nvSpPr>
        <p:spPr>
          <a:xfrm>
            <a:off x="376931" y="3167905"/>
            <a:ext cx="560769" cy="464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solidFill>
                  <a:srgbClr val="00A2FF"/>
                </a:solidFill>
                <a:latin typeface="Helvetica Neue"/>
                <a:sym typeface="Helvetica Neue"/>
              </a:rPr>
              <a:t>PHY layer</a:t>
            </a:r>
          </a:p>
        </p:txBody>
      </p:sp>
      <p:sp>
        <p:nvSpPr>
          <p:cNvPr id="299" name="Line"/>
          <p:cNvSpPr/>
          <p:nvPr/>
        </p:nvSpPr>
        <p:spPr>
          <a:xfrm>
            <a:off x="418328" y="2625728"/>
            <a:ext cx="8015244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0" name="Rectangle"/>
          <p:cNvSpPr/>
          <p:nvPr/>
        </p:nvSpPr>
        <p:spPr>
          <a:xfrm>
            <a:off x="6557753" y="3229639"/>
            <a:ext cx="202459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1" name="WiFiPhy"/>
          <p:cNvSpPr txBox="1"/>
          <p:nvPr/>
        </p:nvSpPr>
        <p:spPr>
          <a:xfrm>
            <a:off x="6598544" y="4052348"/>
            <a:ext cx="197490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Interference helper</a:t>
            </a:r>
          </a:p>
        </p:txBody>
      </p:sp>
      <p:sp>
        <p:nvSpPr>
          <p:cNvPr id="302" name="Rectangle"/>
          <p:cNvSpPr/>
          <p:nvPr/>
        </p:nvSpPr>
        <p:spPr>
          <a:xfrm>
            <a:off x="6570747" y="4869188"/>
            <a:ext cx="2012068" cy="341018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3" name="WiFiPhy"/>
          <p:cNvSpPr txBox="1"/>
          <p:nvPr/>
        </p:nvSpPr>
        <p:spPr>
          <a:xfrm>
            <a:off x="6932065" y="4872123"/>
            <a:ext cx="1243930" cy="28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800" kern="0">
                <a:latin typeface="Helvetica Neue"/>
                <a:sym typeface="Helvetica Neue"/>
              </a:rPr>
              <a:t>Error model</a:t>
            </a:r>
          </a:p>
        </p:txBody>
      </p:sp>
      <p:sp>
        <p:nvSpPr>
          <p:cNvPr id="304" name="Line"/>
          <p:cNvSpPr/>
          <p:nvPr/>
        </p:nvSpPr>
        <p:spPr>
          <a:xfrm>
            <a:off x="7216506" y="3571003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5" name="SendPacket"/>
          <p:cNvSpPr txBox="1"/>
          <p:nvPr/>
        </p:nvSpPr>
        <p:spPr>
          <a:xfrm>
            <a:off x="7857280" y="4504818"/>
            <a:ext cx="498534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PER </a:t>
            </a:r>
          </a:p>
        </p:txBody>
      </p:sp>
      <p:sp>
        <p:nvSpPr>
          <p:cNvPr id="306" name="SendPacket"/>
          <p:cNvSpPr txBox="1"/>
          <p:nvPr/>
        </p:nvSpPr>
        <p:spPr>
          <a:xfrm>
            <a:off x="5419372" y="3725286"/>
            <a:ext cx="1808187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getReceptionStatus </a:t>
            </a:r>
          </a:p>
        </p:txBody>
      </p:sp>
      <p:sp>
        <p:nvSpPr>
          <p:cNvPr id="307" name="SendPacket"/>
          <p:cNvSpPr txBox="1"/>
          <p:nvPr/>
        </p:nvSpPr>
        <p:spPr>
          <a:xfrm>
            <a:off x="4935208" y="4453635"/>
            <a:ext cx="2308324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Configuration parameters </a:t>
            </a:r>
          </a:p>
        </p:txBody>
      </p:sp>
      <p:sp>
        <p:nvSpPr>
          <p:cNvPr id="308" name="Line"/>
          <p:cNvSpPr/>
          <p:nvPr/>
        </p:nvSpPr>
        <p:spPr>
          <a:xfrm flipV="1">
            <a:off x="7812138" y="3571003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09" name="ReceiveOk/ReceiveError"/>
          <p:cNvSpPr txBox="1"/>
          <p:nvPr/>
        </p:nvSpPr>
        <p:spPr>
          <a:xfrm>
            <a:off x="7859215" y="3725286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sp>
        <p:nvSpPr>
          <p:cNvPr id="310" name="Line"/>
          <p:cNvSpPr/>
          <p:nvPr/>
        </p:nvSpPr>
        <p:spPr>
          <a:xfrm>
            <a:off x="7227723" y="4379296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11" name="Line"/>
          <p:cNvSpPr/>
          <p:nvPr/>
        </p:nvSpPr>
        <p:spPr>
          <a:xfrm flipV="1">
            <a:off x="7823357" y="4379296"/>
            <a:ext cx="1" cy="47657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312" name="ReceiveOk/ReceiveError"/>
          <p:cNvSpPr txBox="1"/>
          <p:nvPr/>
        </p:nvSpPr>
        <p:spPr>
          <a:xfrm>
            <a:off x="3439364" y="2732224"/>
            <a:ext cx="1090042" cy="25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 defTabSz="914377" eaLnBrk="1" fontAlgn="auto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</a:pPr>
            <a:r>
              <a:rPr sz="1538" kern="0">
                <a:latin typeface="Helvetica Neue"/>
                <a:sym typeface="Helvetica Neue"/>
              </a:rPr>
              <a:t>Success/fail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F26B63-9986-6223-89DE-5A0BAFD2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97" y="6487657"/>
            <a:ext cx="3139712" cy="3292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E32EBA-60C0-45D4-2DE7-B33071341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Why need PHY layer abstractions?"/>
          <p:cNvSpPr txBox="1">
            <a:spLocks noGrp="1"/>
          </p:cNvSpPr>
          <p:nvPr>
            <p:ph type="title"/>
          </p:nvPr>
        </p:nvSpPr>
        <p:spPr>
          <a:xfrm>
            <a:off x="375111" y="1152142"/>
            <a:ext cx="8239126" cy="53743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Issues with PHY layer abstractions</a:t>
            </a:r>
          </a:p>
        </p:txBody>
      </p:sp>
      <p:sp>
        <p:nvSpPr>
          <p:cNvPr id="315" name="Complexity in PHY"/>
          <p:cNvSpPr txBox="1">
            <a:spLocks noGrp="1"/>
          </p:cNvSpPr>
          <p:nvPr>
            <p:ph type="body" sz="quarter" idx="1"/>
          </p:nvPr>
        </p:nvSpPr>
        <p:spPr>
          <a:xfrm>
            <a:off x="375111" y="1651186"/>
            <a:ext cx="8239126" cy="35054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t>Exploding Complexity</a:t>
            </a:r>
          </a:p>
        </p:txBody>
      </p:sp>
      <p:sp>
        <p:nvSpPr>
          <p:cNvPr id="316" name="OFDM/OFDMA MIMO/MU-MIMO…"/>
          <p:cNvSpPr txBox="1">
            <a:spLocks noGrp="1"/>
          </p:cNvSpPr>
          <p:nvPr>
            <p:ph type="body" idx="13"/>
          </p:nvPr>
        </p:nvSpPr>
        <p:spPr>
          <a:xfrm>
            <a:off x="89502" y="2240304"/>
            <a:ext cx="8239126" cy="309600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Increasing MIMO dimensions </a:t>
            </a:r>
            <a:endParaRPr lang="en-US" dirty="0"/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Higher Order Modulations</a:t>
            </a:r>
            <a:endParaRPr dirty="0"/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Complex channels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Greater co-channel interference                                                                          (denser networks)</a:t>
            </a:r>
          </a:p>
          <a:p>
            <a:pPr marL="180474" indent="-180474"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Numerous</a:t>
            </a:r>
            <a:r>
              <a:rPr dirty="0"/>
              <a:t> MU </a:t>
            </a:r>
            <a:r>
              <a:rPr lang="en-US" dirty="0"/>
              <a:t>configurations (# streams)</a:t>
            </a:r>
            <a:endParaRPr dirty="0"/>
          </a:p>
        </p:txBody>
      </p:sp>
      <p:pic>
        <p:nvPicPr>
          <p:cNvPr id="317" name="Screen Shot 2021-01-18 at 9.13.57 PM.png" descr="Screen Shot 2021-01-18 at 9.13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263" y="3623552"/>
            <a:ext cx="3584907" cy="209872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487905" y="6524781"/>
            <a:ext cx="163506" cy="1808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20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24" y="1670357"/>
            <a:ext cx="4087241" cy="1953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A574D-6E64-64CD-FA94-BDA0E2B0B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25" y="6477000"/>
            <a:ext cx="3139712" cy="32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A69FF-66FF-4A36-9B26-531CC22F3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Link-to-system (L2S) mapping"/>
          <p:cNvSpPr txBox="1">
            <a:spLocks noGrp="1"/>
          </p:cNvSpPr>
          <p:nvPr>
            <p:ph type="body" sz="quarter" idx="1"/>
          </p:nvPr>
        </p:nvSpPr>
        <p:spPr>
          <a:xfrm>
            <a:off x="296998" y="1101610"/>
            <a:ext cx="8239125" cy="35054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817244">
              <a:defRPr sz="5400"/>
            </a:lvl1pPr>
          </a:lstStyle>
          <a:p>
            <a:r>
              <a:rPr sz="2700" dirty="0"/>
              <a:t> L2S </a:t>
            </a:r>
            <a:r>
              <a:rPr lang="en-US" sz="2700" dirty="0"/>
              <a:t>Implementation:</a:t>
            </a:r>
            <a:r>
              <a:rPr sz="2700" dirty="0"/>
              <a:t> IEEE </a:t>
            </a:r>
            <a:r>
              <a:rPr sz="2700" dirty="0" err="1"/>
              <a:t>TGax</a:t>
            </a:r>
            <a:r>
              <a:rPr sz="2700" dirty="0"/>
              <a:t> </a:t>
            </a:r>
          </a:p>
        </p:txBody>
      </p:sp>
      <p:sp>
        <p:nvSpPr>
          <p:cNvPr id="10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11949" y="6629400"/>
            <a:ext cx="115416" cy="1385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076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08" y="1916833"/>
            <a:ext cx="7514859" cy="1903862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 flipH="1" flipV="1">
            <a:off x="1868609" y="3357573"/>
            <a:ext cx="1629941" cy="84361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1078" name="Line"/>
          <p:cNvSpPr/>
          <p:nvPr/>
        </p:nvSpPr>
        <p:spPr>
          <a:xfrm flipV="1">
            <a:off x="562308" y="3295247"/>
            <a:ext cx="597577" cy="59757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07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561" y="4250192"/>
            <a:ext cx="4666154" cy="1155656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Line"/>
          <p:cNvSpPr/>
          <p:nvPr/>
        </p:nvSpPr>
        <p:spPr>
          <a:xfrm flipV="1">
            <a:off x="4664704" y="3408889"/>
            <a:ext cx="2229514" cy="896830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1081" name="Line"/>
          <p:cNvSpPr/>
          <p:nvPr/>
        </p:nvSpPr>
        <p:spPr>
          <a:xfrm flipH="1" flipV="1">
            <a:off x="7531824" y="3387966"/>
            <a:ext cx="1371812" cy="1271919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08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71" y="4035552"/>
            <a:ext cx="3556625" cy="169962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3D1D64-9A9C-1598-2C28-B4D16B893563}"/>
              </a:ext>
            </a:extLst>
          </p:cNvPr>
          <p:cNvSpPr txBox="1"/>
          <p:nvPr/>
        </p:nvSpPr>
        <p:spPr>
          <a:xfrm>
            <a:off x="1159885" y="6091954"/>
            <a:ext cx="650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[*] Appendix A of 11ax Evaluation Methodology (11-14-0571-12-00ax-evaluation-methodology.docx)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E3741-020C-D32B-ADB8-3E7D810F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477000"/>
            <a:ext cx="3139712" cy="329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82CFD-F21E-3310-1A26-1B395FF64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77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F11B-7EC9-E844-A68B-7D9B4667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1052736"/>
            <a:ext cx="8239125" cy="537437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Fast</a:t>
            </a:r>
            <a:r>
              <a:rPr lang="en-US" dirty="0"/>
              <a:t> link-to-system (L2S) Mapping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2CA3-064F-854C-9D9D-074105CA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0998"/>
            <a:ext cx="8892480" cy="3096005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Traditional link-to-system mapping approaches [*] (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RBIR, EESM) require generation of channel instances to map to SINR per subcarrier, which are then compressed to a scalar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effective SINR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/>
              <a:t> </a:t>
            </a:r>
            <a:r>
              <a:rPr lang="en-US" dirty="0"/>
              <a:t>While faster than pure link simulation, MIMO channel generation, MU operation, and matrix inversion still pose limits to computation effective SINR</a:t>
            </a:r>
          </a:p>
          <a:p>
            <a:r>
              <a:rPr lang="en-US" u="sng" dirty="0">
                <a:solidFill>
                  <a:srgbClr val="7030A0"/>
                </a:solidFill>
              </a:rPr>
              <a:t>Key insight</a:t>
            </a:r>
            <a:r>
              <a:rPr lang="en-US" dirty="0"/>
              <a:t>:  </a:t>
            </a:r>
            <a:r>
              <a:rPr lang="en-US" sz="2100" dirty="0"/>
              <a:t>If effective SINR can be directly characterized from a link simulation campaign, channel generation and inversion can be bypassed!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92C04-D8FF-9340-B035-C06DA9A5114C}"/>
              </a:ext>
            </a:extLst>
          </p:cNvPr>
          <p:cNvSpPr txBox="1"/>
          <p:nvPr/>
        </p:nvSpPr>
        <p:spPr>
          <a:xfrm>
            <a:off x="628651" y="5591176"/>
            <a:ext cx="650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[*] Appendix A of 11ax Evaluation Methodology (11-14-0571-12-00ax-evaluation-methodology.docx)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1BB96-0B4A-F790-62DE-B2A07E92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590" y="6477000"/>
            <a:ext cx="3139712" cy="329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2B5F2-9724-2CD7-5108-DE56CF91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14BE4-6361-C849-9C9B-800D028F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PHY Link-to-System abstraction (log-SGN)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F423E-F592-DC42-A3ED-961B3538C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11" y="1541830"/>
            <a:ext cx="7886700" cy="3263504"/>
          </a:xfrm>
        </p:spPr>
        <p:txBody>
          <a:bodyPr/>
          <a:lstStyle/>
          <a:p>
            <a:r>
              <a:rPr lang="en-US" dirty="0"/>
              <a:t>A log-skew generalized normal (log-SGN) distribution can characterize effective SINR distributions with only a few parameters</a:t>
            </a:r>
          </a:p>
          <a:p>
            <a:endParaRPr lang="en-US" dirty="0"/>
          </a:p>
        </p:txBody>
      </p:sp>
      <p:pic>
        <p:nvPicPr>
          <p:cNvPr id="4" name="Screen Shot 2021-01-18 at 9.16.53 PM.png" descr="Screen Shot 2021-01-18 at 9.16.53 PM.png">
            <a:extLst>
              <a:ext uri="{FF2B5EF4-FFF2-40B4-BE49-F238E27FC236}">
                <a16:creationId xmlns:a16="http://schemas.microsoft.com/office/drawing/2014/main" id="{0B474B06-66BC-4148-B51D-AE5737D5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367" y="5777599"/>
            <a:ext cx="6856323" cy="5277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E3A7D-8C7F-074F-B8CD-15CD3545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89" y="3858222"/>
            <a:ext cx="2959453" cy="2277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3497B-BBDD-EA40-93BA-ACBE9925A4B5}"/>
              </a:ext>
            </a:extLst>
          </p:cNvPr>
          <p:cNvSpPr/>
          <p:nvPr/>
        </p:nvSpPr>
        <p:spPr>
          <a:xfrm>
            <a:off x="1799328" y="2959039"/>
            <a:ext cx="1298864" cy="610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AFB88F-7D39-1A44-9864-AB0598199A96}"/>
              </a:ext>
            </a:extLst>
          </p:cNvPr>
          <p:cNvCxnSpPr>
            <a:cxnSpLocks/>
          </p:cNvCxnSpPr>
          <p:nvPr/>
        </p:nvCxnSpPr>
        <p:spPr>
          <a:xfrm>
            <a:off x="1209821" y="3245281"/>
            <a:ext cx="47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1C1147-33B7-0C4A-8D50-F5753920F9FC}"/>
              </a:ext>
            </a:extLst>
          </p:cNvPr>
          <p:cNvSpPr txBox="1"/>
          <p:nvPr/>
        </p:nvSpPr>
        <p:spPr>
          <a:xfrm>
            <a:off x="394261" y="2885042"/>
            <a:ext cx="14863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Rx Effective SINR after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path loss,</a:t>
            </a:r>
          </a:p>
          <a:p>
            <a:r>
              <a:rPr lang="en-US" sz="1050" dirty="0">
                <a:solidFill>
                  <a:schemeClr val="tx1"/>
                </a:solidFill>
              </a:rPr>
              <a:t>shadowing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97BC9-CB96-1C4D-8653-C86A17A3CA58}"/>
              </a:ext>
            </a:extLst>
          </p:cNvPr>
          <p:cNvSpPr txBox="1"/>
          <p:nvPr/>
        </p:nvSpPr>
        <p:spPr>
          <a:xfrm>
            <a:off x="3634084" y="284362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Frame length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842032-9229-6740-AD9F-54BEC440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01270" y="3791744"/>
            <a:ext cx="332815" cy="359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0F81B3-B5C7-D845-B7B3-7BEF78C3DCCA}"/>
              </a:ext>
            </a:extLst>
          </p:cNvPr>
          <p:cNvSpPr txBox="1"/>
          <p:nvPr/>
        </p:nvSpPr>
        <p:spPr>
          <a:xfrm>
            <a:off x="1935734" y="2987099"/>
            <a:ext cx="10567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Use random</a:t>
            </a:r>
          </a:p>
          <a:p>
            <a:r>
              <a:rPr lang="en-US" sz="1050" dirty="0"/>
              <a:t>variable to draw</a:t>
            </a:r>
          </a:p>
          <a:p>
            <a:r>
              <a:rPr lang="en-US" sz="1050" dirty="0"/>
              <a:t>effective SINR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FB73C-442F-0540-B085-CD4BF707CA27}"/>
              </a:ext>
            </a:extLst>
          </p:cNvPr>
          <p:cNvSpPr txBox="1"/>
          <p:nvPr/>
        </p:nvSpPr>
        <p:spPr>
          <a:xfrm>
            <a:off x="3251047" y="4151728"/>
            <a:ext cx="7986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tx1"/>
                </a:solidFill>
              </a:rPr>
              <a:t>Table of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log SGN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parameters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A611CB-5294-F849-B9D8-16C871F636A5}"/>
              </a:ext>
            </a:extLst>
          </p:cNvPr>
          <p:cNvCxnSpPr>
            <a:cxnSpLocks/>
          </p:cNvCxnSpPr>
          <p:nvPr/>
        </p:nvCxnSpPr>
        <p:spPr>
          <a:xfrm>
            <a:off x="3098192" y="3439040"/>
            <a:ext cx="53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D78F63F5-7729-0448-B7F5-834992F5242B}"/>
              </a:ext>
            </a:extLst>
          </p:cNvPr>
          <p:cNvSpPr/>
          <p:nvPr/>
        </p:nvSpPr>
        <p:spPr>
          <a:xfrm rot="3130323">
            <a:off x="2949517" y="3584599"/>
            <a:ext cx="355118" cy="1653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7A32F420-F3B0-8249-AD02-E5DB64097EB1}"/>
              </a:ext>
            </a:extLst>
          </p:cNvPr>
          <p:cNvSpPr/>
          <p:nvPr/>
        </p:nvSpPr>
        <p:spPr>
          <a:xfrm rot="19751064">
            <a:off x="2920633" y="4555146"/>
            <a:ext cx="355118" cy="1653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AF97E1-8410-874A-BF36-2F8B2E519A3C}"/>
              </a:ext>
            </a:extLst>
          </p:cNvPr>
          <p:cNvSpPr txBox="1"/>
          <p:nvPr/>
        </p:nvSpPr>
        <p:spPr>
          <a:xfrm>
            <a:off x="3167417" y="2967608"/>
            <a:ext cx="447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Eff.</a:t>
            </a:r>
          </a:p>
          <a:p>
            <a:r>
              <a:rPr lang="en-US" sz="1050" dirty="0">
                <a:solidFill>
                  <a:schemeClr val="tx1"/>
                </a:solidFill>
              </a:rPr>
              <a:t>SNR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736552-E100-F24C-8F2C-0029B45B2C95}"/>
              </a:ext>
            </a:extLst>
          </p:cNvPr>
          <p:cNvCxnSpPr>
            <a:cxnSpLocks/>
          </p:cNvCxnSpPr>
          <p:nvPr/>
        </p:nvCxnSpPr>
        <p:spPr>
          <a:xfrm>
            <a:off x="3956070" y="3035504"/>
            <a:ext cx="0" cy="221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E061405-F605-6C43-8DE0-84EFA0FD7A9E}"/>
              </a:ext>
            </a:extLst>
          </p:cNvPr>
          <p:cNvSpPr/>
          <p:nvPr/>
        </p:nvSpPr>
        <p:spPr>
          <a:xfrm>
            <a:off x="3687698" y="3264098"/>
            <a:ext cx="1008073" cy="610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479F5D-0878-A641-8053-DD4BFEF54552}"/>
              </a:ext>
            </a:extLst>
          </p:cNvPr>
          <p:cNvSpPr txBox="1"/>
          <p:nvPr/>
        </p:nvSpPr>
        <p:spPr>
          <a:xfrm>
            <a:off x="3749791" y="3292158"/>
            <a:ext cx="103906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AWGN SNR to</a:t>
            </a:r>
          </a:p>
          <a:p>
            <a:r>
              <a:rPr lang="en-US" sz="1050" dirty="0"/>
              <a:t>PER tables and</a:t>
            </a:r>
          </a:p>
          <a:p>
            <a:r>
              <a:rPr lang="en-US" sz="1050" dirty="0"/>
              <a:t>interpolation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FC7BF1-3082-3840-A9A9-6234999BA6BA}"/>
              </a:ext>
            </a:extLst>
          </p:cNvPr>
          <p:cNvCxnSpPr>
            <a:cxnSpLocks/>
          </p:cNvCxnSpPr>
          <p:nvPr/>
        </p:nvCxnSpPr>
        <p:spPr>
          <a:xfrm>
            <a:off x="4828125" y="3626920"/>
            <a:ext cx="535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011160-C4DB-B448-9878-408C2BA6875A}"/>
              </a:ext>
            </a:extLst>
          </p:cNvPr>
          <p:cNvSpPr txBox="1"/>
          <p:nvPr/>
        </p:nvSpPr>
        <p:spPr>
          <a:xfrm>
            <a:off x="4897351" y="3155488"/>
            <a:ext cx="9236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Instantaneous</a:t>
            </a:r>
          </a:p>
          <a:p>
            <a:r>
              <a:rPr lang="en-US" sz="1050" dirty="0">
                <a:solidFill>
                  <a:schemeClr val="tx1"/>
                </a:solidFill>
              </a:rPr>
              <a:t>PER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FD4338-A37D-9845-A244-BEDB98B366D7}"/>
              </a:ext>
            </a:extLst>
          </p:cNvPr>
          <p:cNvSpPr/>
          <p:nvPr/>
        </p:nvSpPr>
        <p:spPr>
          <a:xfrm>
            <a:off x="5273983" y="3925940"/>
            <a:ext cx="3334801" cy="174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63AA2B-F54B-3045-BEEA-6889BBAF0C54}"/>
              </a:ext>
            </a:extLst>
          </p:cNvPr>
          <p:cNvSpPr txBox="1"/>
          <p:nvPr/>
        </p:nvSpPr>
        <p:spPr>
          <a:xfrm>
            <a:off x="5359181" y="4011349"/>
            <a:ext cx="3082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Still need to conduct similar link simulation campaign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Modest increase in storage complexity (vs. EESM or RBIR parameters), yields dramatic runtime improvement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F1D193-B581-359E-133D-D6CC0DB7D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405" y="6452587"/>
            <a:ext cx="3139712" cy="329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7A8A0D-799F-13EB-3806-5AAB51E6D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How to obtain log-SGN parameters for each configuration?"/>
          <p:cNvSpPr txBox="1">
            <a:spLocks noGrp="1"/>
          </p:cNvSpPr>
          <p:nvPr>
            <p:ph type="title"/>
          </p:nvPr>
        </p:nvSpPr>
        <p:spPr>
          <a:xfrm>
            <a:off x="248578" y="882904"/>
            <a:ext cx="8646844" cy="537437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r>
              <a:rPr lang="en-US" sz="2700" dirty="0">
                <a:latin typeface="Helvetica Neue"/>
              </a:rPr>
              <a:t>I</a:t>
            </a:r>
            <a:r>
              <a:rPr sz="2700" dirty="0">
                <a:latin typeface="Helvetica Neue"/>
              </a:rPr>
              <a:t>mplementation flow</a:t>
            </a:r>
            <a:r>
              <a:rPr lang="en-US" sz="2700" dirty="0">
                <a:latin typeface="Helvetica Neue"/>
              </a:rPr>
              <a:t>:  Log-SGN L2S Method</a:t>
            </a:r>
            <a:endParaRPr sz="2700" dirty="0">
              <a:latin typeface="Helvetica Neue"/>
            </a:endParaRPr>
          </a:p>
        </p:txBody>
      </p:sp>
      <p:pic>
        <p:nvPicPr>
          <p:cNvPr id="682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1" y="1577796"/>
            <a:ext cx="8852158" cy="1253193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Line"/>
          <p:cNvSpPr/>
          <p:nvPr/>
        </p:nvSpPr>
        <p:spPr>
          <a:xfrm flipV="1">
            <a:off x="185831" y="2899244"/>
            <a:ext cx="597577" cy="59757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684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/>
          <a:srcRect r="29319"/>
          <a:stretch>
            <a:fillRect/>
          </a:stretch>
        </p:blipFill>
        <p:spPr>
          <a:xfrm>
            <a:off x="3467058" y="3774577"/>
            <a:ext cx="3535213" cy="1164731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Line"/>
          <p:cNvSpPr/>
          <p:nvPr/>
        </p:nvSpPr>
        <p:spPr>
          <a:xfrm flipV="1">
            <a:off x="3684243" y="2648666"/>
            <a:ext cx="700818" cy="1110881"/>
          </a:xfrm>
          <a:prstGeom prst="line">
            <a:avLst/>
          </a:prstGeom>
          <a:ln w="28575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86" name="Line"/>
          <p:cNvSpPr/>
          <p:nvPr/>
        </p:nvSpPr>
        <p:spPr>
          <a:xfrm flipH="1" flipV="1">
            <a:off x="4691938" y="2647932"/>
            <a:ext cx="1842804" cy="1458959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687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053" y="4836530"/>
            <a:ext cx="1865708" cy="405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858" y="3444703"/>
            <a:ext cx="2428837" cy="1869680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Line"/>
          <p:cNvSpPr/>
          <p:nvPr/>
        </p:nvSpPr>
        <p:spPr>
          <a:xfrm flipH="1" flipV="1">
            <a:off x="5121804" y="2529450"/>
            <a:ext cx="2600477" cy="963398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90" name="Line"/>
          <p:cNvSpPr/>
          <p:nvPr/>
        </p:nvSpPr>
        <p:spPr>
          <a:xfrm flipH="1" flipV="1">
            <a:off x="6381817" y="2647932"/>
            <a:ext cx="1305461" cy="1709282"/>
          </a:xfrm>
          <a:prstGeom prst="line">
            <a:avLst/>
          </a:prstGeom>
          <a:ln w="25400">
            <a:solidFill>
              <a:schemeClr val="accent5">
                <a:satOff val="-41871"/>
                <a:lumOff val="-13058"/>
              </a:schemeClr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691" name="Oval"/>
          <p:cNvSpPr/>
          <p:nvPr/>
        </p:nvSpPr>
        <p:spPr>
          <a:xfrm>
            <a:off x="6534742" y="4033216"/>
            <a:ext cx="465427" cy="41671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69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693" y="3508801"/>
            <a:ext cx="3535214" cy="1940839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Line"/>
          <p:cNvSpPr/>
          <p:nvPr/>
        </p:nvSpPr>
        <p:spPr>
          <a:xfrm flipH="1" flipV="1">
            <a:off x="1421719" y="2859620"/>
            <a:ext cx="1843079" cy="69513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44AFA9-E260-6635-D853-88DD236DA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691" y="6528787"/>
            <a:ext cx="3139712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43B5F7-BFBD-9D29-BA6A-A1712390A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HY layer configuration example"/>
          <p:cNvSpPr txBox="1">
            <a:spLocks noGrp="1"/>
          </p:cNvSpPr>
          <p:nvPr>
            <p:ph type="title"/>
          </p:nvPr>
        </p:nvSpPr>
        <p:spPr>
          <a:xfrm>
            <a:off x="392387" y="963517"/>
            <a:ext cx="8239125" cy="53743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rPr dirty="0"/>
              <a:t>PHY </a:t>
            </a:r>
            <a:r>
              <a:rPr lang="en-US" dirty="0"/>
              <a:t>Co</a:t>
            </a:r>
            <a:r>
              <a:rPr dirty="0"/>
              <a:t>nfiguration 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idx="1"/>
          </p:nvPr>
        </p:nvSpPr>
        <p:spPr>
          <a:xfrm>
            <a:off x="13758" y="2250422"/>
            <a:ext cx="4125709" cy="3570548"/>
          </a:xfrm>
          <a:prstGeom prst="rect">
            <a:avLst/>
          </a:prstGeom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Communication system: IEEE 802.11ax</a:t>
            </a:r>
          </a:p>
          <a:p>
            <a:pPr marL="162306" lvl="1" indent="-162306" defTabSz="649207">
              <a:lnSpc>
                <a:spcPct val="90000"/>
              </a:lnSpc>
              <a:spcBef>
                <a:spcPts val="1163"/>
              </a:spcBef>
              <a:defRPr sz="3400" b="0"/>
            </a:pPr>
            <a:r>
              <a:rPr sz="1800" dirty="0"/>
              <a:t>Coding and modulation: LDPC at MCS 4 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OFDM with 242 subcarriers 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1×1 SISO with 1 stream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Channel type: </a:t>
            </a:r>
            <a:r>
              <a:rPr sz="1800" dirty="0" err="1"/>
              <a:t>TGax</a:t>
            </a:r>
            <a:r>
              <a:rPr sz="1800" dirty="0"/>
              <a:t> channel model-D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RX SNR = TX SNR - path loss (dB)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Interference-free case</a:t>
            </a:r>
          </a:p>
          <a:p>
            <a:pPr marL="162306" indent="-162306" defTabSz="649207">
              <a:lnSpc>
                <a:spcPct val="90000"/>
              </a:lnSpc>
              <a:spcBef>
                <a:spcPts val="1163"/>
              </a:spcBef>
              <a:buSzPct val="123000"/>
              <a:buChar char="•"/>
              <a:defRPr sz="3400" b="0"/>
            </a:pPr>
            <a:r>
              <a:rPr sz="1800" dirty="0"/>
              <a:t>Simulate 4000 packets</a:t>
            </a:r>
          </a:p>
        </p:txBody>
      </p:sp>
      <p:sp>
        <p:nvSpPr>
          <p:cNvPr id="88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4511949" y="5762623"/>
            <a:ext cx="115416" cy="1385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883" name="Configuration for right figure"/>
          <p:cNvSpPr txBox="1"/>
          <p:nvPr/>
        </p:nvSpPr>
        <p:spPr>
          <a:xfrm>
            <a:off x="224248" y="1596612"/>
            <a:ext cx="8239125" cy="35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/>
            </a:lvl1pPr>
          </a:lstStyle>
          <a:p>
            <a:r>
              <a:rPr sz="2063" dirty="0"/>
              <a:t>Full PHY simulation</a:t>
            </a:r>
          </a:p>
        </p:txBody>
      </p:sp>
      <p:pic>
        <p:nvPicPr>
          <p:cNvPr id="884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/>
          <a:srcRect r="16258"/>
          <a:stretch>
            <a:fillRect/>
          </a:stretch>
        </p:blipFill>
        <p:spPr>
          <a:xfrm>
            <a:off x="3372117" y="1394627"/>
            <a:ext cx="5535612" cy="935834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Line"/>
          <p:cNvSpPr/>
          <p:nvPr/>
        </p:nvSpPr>
        <p:spPr>
          <a:xfrm flipH="1" flipV="1">
            <a:off x="4410042" y="2330461"/>
            <a:ext cx="3904789" cy="52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sp>
        <p:nvSpPr>
          <p:cNvPr id="886" name="Line"/>
          <p:cNvSpPr/>
          <p:nvPr/>
        </p:nvSpPr>
        <p:spPr>
          <a:xfrm flipV="1">
            <a:off x="3815916" y="2238695"/>
            <a:ext cx="6558" cy="86626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17144" tIns="17144" rIns="17144" bIns="17144"/>
          <a:lstStyle/>
          <a:p>
            <a:endParaRPr sz="450"/>
          </a:p>
        </p:txBody>
      </p:sp>
      <p:pic>
        <p:nvPicPr>
          <p:cNvPr id="887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24" y="2936994"/>
            <a:ext cx="4868600" cy="232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5AEE6-8E08-9F13-B363-4C5CDB42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31" y="6477000"/>
            <a:ext cx="3139712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73237-243F-CF5D-848E-2A0790F2B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6" y="214163"/>
            <a:ext cx="2444708" cy="499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11-22-1072-00-0wng-Ns-3-WiFi-Working-Group-Update-on-11ax-be-models</Template>
  <TotalTime>46</TotalTime>
  <Words>1729</Words>
  <Application>Microsoft Office PowerPoint</Application>
  <PresentationFormat>On-screen Show (4:3)</PresentationFormat>
  <Paragraphs>295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Carlito</vt:lpstr>
      <vt:lpstr>Encode Sans Normal Black</vt:lpstr>
      <vt:lpstr>Helvetica Neue</vt:lpstr>
      <vt:lpstr>Helvetica Neue Medium</vt:lpstr>
      <vt:lpstr>Lucida Grande</vt:lpstr>
      <vt:lpstr>SFRM0800</vt:lpstr>
      <vt:lpstr>Uni Sans Regular</vt:lpstr>
      <vt:lpstr>Arial</vt:lpstr>
      <vt:lpstr>Calibri</vt:lpstr>
      <vt:lpstr>Cambria Math</vt:lpstr>
      <vt:lpstr>Open Sans</vt:lpstr>
      <vt:lpstr>Times New Roman</vt:lpstr>
      <vt:lpstr>Wingdings</vt:lpstr>
      <vt:lpstr>Office Theme</vt:lpstr>
      <vt:lpstr>Ns-3 WiFi Working Group: Update on 802.11ax &amp; .be models</vt:lpstr>
      <vt:lpstr>What is PHY abstraction?</vt:lpstr>
      <vt:lpstr>PHY abstraction for ns-3 : L2 Performance Evaluation</vt:lpstr>
      <vt:lpstr>Issues with PHY layer abstractions</vt:lpstr>
      <vt:lpstr>PowerPoint Presentation</vt:lpstr>
      <vt:lpstr>Fast link-to-system (L2S) Mapping </vt:lpstr>
      <vt:lpstr>New PHY Link-to-System abstraction (log-SGN)</vt:lpstr>
      <vt:lpstr>Implementation flow:  Log-SGN L2S Method</vt:lpstr>
      <vt:lpstr>PHY Configuration </vt:lpstr>
      <vt:lpstr>11ax subcarrier allocation</vt:lpstr>
      <vt:lpstr>References, Code </vt:lpstr>
      <vt:lpstr>Status</vt:lpstr>
      <vt:lpstr>Performance Evaluation</vt:lpstr>
      <vt:lpstr>Validate modules in ns-3 </vt:lpstr>
      <vt:lpstr>Validation results in ns-3 </vt:lpstr>
      <vt:lpstr>Build new scenarios – 6 Ghz [1] </vt:lpstr>
      <vt:lpstr>Build new scenarios – Multi BSS  [2] </vt:lpstr>
      <vt:lpstr>Build new scenarios – Multi BSS [2] </vt:lpstr>
      <vt:lpstr>Build new scenarios – Multi BSS</vt:lpstr>
      <vt:lpstr>Build new scenarios – Multi BSS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Lei Wang (A-SID)</dc:creator>
  <cp:lastModifiedBy>Lei Wang (A-SID)</cp:lastModifiedBy>
  <cp:revision>20</cp:revision>
  <cp:lastPrinted>1601-01-01T00:00:00Z</cp:lastPrinted>
  <dcterms:created xsi:type="dcterms:W3CDTF">2022-07-11T17:35:03Z</dcterms:created>
  <dcterms:modified xsi:type="dcterms:W3CDTF">2022-07-12T12:23:24Z</dcterms:modified>
</cp:coreProperties>
</file>