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2"/>
  </p:notesMasterIdLst>
  <p:handoutMasterIdLst>
    <p:handoutMasterId r:id="rId123"/>
  </p:handoutMasterIdLst>
  <p:sldIdLst>
    <p:sldId id="256" r:id="rId2"/>
    <p:sldId id="332" r:id="rId3"/>
    <p:sldId id="709" r:id="rId4"/>
    <p:sldId id="710" r:id="rId5"/>
    <p:sldId id="711" r:id="rId6"/>
    <p:sldId id="713" r:id="rId7"/>
    <p:sldId id="714" r:id="rId8"/>
    <p:sldId id="703" r:id="rId9"/>
    <p:sldId id="704" r:id="rId10"/>
    <p:sldId id="705" r:id="rId11"/>
    <p:sldId id="708" r:id="rId12"/>
    <p:sldId id="706" r:id="rId13"/>
    <p:sldId id="680" r:id="rId14"/>
    <p:sldId id="681" r:id="rId15"/>
    <p:sldId id="682" r:id="rId16"/>
    <p:sldId id="685" r:id="rId17"/>
    <p:sldId id="686" r:id="rId18"/>
    <p:sldId id="688" r:id="rId19"/>
    <p:sldId id="700" r:id="rId20"/>
    <p:sldId id="689" r:id="rId21"/>
    <p:sldId id="690" r:id="rId22"/>
    <p:sldId id="691" r:id="rId23"/>
    <p:sldId id="692" r:id="rId24"/>
    <p:sldId id="694" r:id="rId25"/>
    <p:sldId id="695" r:id="rId26"/>
    <p:sldId id="697" r:id="rId27"/>
    <p:sldId id="698" r:id="rId28"/>
    <p:sldId id="701" r:id="rId29"/>
    <p:sldId id="702" r:id="rId30"/>
    <p:sldId id="660" r:id="rId31"/>
    <p:sldId id="661" r:id="rId32"/>
    <p:sldId id="662" r:id="rId33"/>
    <p:sldId id="664" r:id="rId34"/>
    <p:sldId id="667" r:id="rId35"/>
    <p:sldId id="666" r:id="rId36"/>
    <p:sldId id="665" r:id="rId37"/>
    <p:sldId id="668" r:id="rId38"/>
    <p:sldId id="669" r:id="rId39"/>
    <p:sldId id="670" r:id="rId40"/>
    <p:sldId id="671" r:id="rId41"/>
    <p:sldId id="663" r:id="rId42"/>
    <p:sldId id="672" r:id="rId43"/>
    <p:sldId id="673" r:id="rId44"/>
    <p:sldId id="674" r:id="rId45"/>
    <p:sldId id="675" r:id="rId46"/>
    <p:sldId id="676" r:id="rId47"/>
    <p:sldId id="677" r:id="rId48"/>
    <p:sldId id="678" r:id="rId49"/>
    <p:sldId id="679" r:id="rId50"/>
    <p:sldId id="638" r:id="rId51"/>
    <p:sldId id="639" r:id="rId52"/>
    <p:sldId id="640" r:id="rId53"/>
    <p:sldId id="643" r:id="rId54"/>
    <p:sldId id="644" r:id="rId55"/>
    <p:sldId id="651" r:id="rId56"/>
    <p:sldId id="649" r:id="rId57"/>
    <p:sldId id="650" r:id="rId58"/>
    <p:sldId id="652" r:id="rId59"/>
    <p:sldId id="641" r:id="rId60"/>
    <p:sldId id="642" r:id="rId61"/>
    <p:sldId id="653" r:id="rId62"/>
    <p:sldId id="658" r:id="rId63"/>
    <p:sldId id="659" r:id="rId64"/>
    <p:sldId id="647" r:id="rId65"/>
    <p:sldId id="654" r:id="rId66"/>
    <p:sldId id="655" r:id="rId67"/>
    <p:sldId id="656" r:id="rId68"/>
    <p:sldId id="657" r:id="rId69"/>
    <p:sldId id="607" r:id="rId70"/>
    <p:sldId id="617" r:id="rId71"/>
    <p:sldId id="618" r:id="rId72"/>
    <p:sldId id="619" r:id="rId73"/>
    <p:sldId id="620" r:id="rId74"/>
    <p:sldId id="624" r:id="rId75"/>
    <p:sldId id="630" r:id="rId76"/>
    <p:sldId id="628" r:id="rId77"/>
    <p:sldId id="622" r:id="rId78"/>
    <p:sldId id="625" r:id="rId79"/>
    <p:sldId id="633" r:id="rId80"/>
    <p:sldId id="635" r:id="rId81"/>
    <p:sldId id="636" r:id="rId82"/>
    <p:sldId id="637" r:id="rId83"/>
    <p:sldId id="634" r:id="rId84"/>
    <p:sldId id="616" r:id="rId85"/>
    <p:sldId id="608" r:id="rId86"/>
    <p:sldId id="609" r:id="rId87"/>
    <p:sldId id="611" r:id="rId88"/>
    <p:sldId id="612" r:id="rId89"/>
    <p:sldId id="613" r:id="rId90"/>
    <p:sldId id="615" r:id="rId91"/>
    <p:sldId id="614" r:id="rId92"/>
    <p:sldId id="588" r:id="rId93"/>
    <p:sldId id="589" r:id="rId94"/>
    <p:sldId id="591" r:id="rId95"/>
    <p:sldId id="592" r:id="rId96"/>
    <p:sldId id="600" r:id="rId97"/>
    <p:sldId id="601" r:id="rId98"/>
    <p:sldId id="597" r:id="rId99"/>
    <p:sldId id="602" r:id="rId100"/>
    <p:sldId id="603" r:id="rId101"/>
    <p:sldId id="604" r:id="rId102"/>
    <p:sldId id="605" r:id="rId103"/>
    <p:sldId id="596" r:id="rId104"/>
    <p:sldId id="598" r:id="rId105"/>
    <p:sldId id="606" r:id="rId106"/>
    <p:sldId id="580" r:id="rId107"/>
    <p:sldId id="581" r:id="rId108"/>
    <p:sldId id="583" r:id="rId109"/>
    <p:sldId id="587" r:id="rId110"/>
    <p:sldId id="586" r:id="rId111"/>
    <p:sldId id="585" r:id="rId112"/>
    <p:sldId id="576" r:id="rId113"/>
    <p:sldId id="574" r:id="rId114"/>
    <p:sldId id="575" r:id="rId115"/>
    <p:sldId id="577" r:id="rId116"/>
    <p:sldId id="578" r:id="rId117"/>
    <p:sldId id="579" r:id="rId118"/>
    <p:sldId id="573" r:id="rId119"/>
    <p:sldId id="317" r:id="rId120"/>
    <p:sldId id="334" r:id="rId1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5269F-98FC-4B7A-BFD6-53EAFDF5EE44}" v="8" dt="2024-03-11T20:00:44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handoutMaster" Target="handoutMasters/handoutMaster1.xml"/><Relationship Id="rId128" Type="http://schemas.microsoft.com/office/2016/11/relationships/changesInfo" Target="changesInfos/changesInfo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129" Type="http://schemas.microsoft.com/office/2015/10/relationships/revisionInfo" Target="revisionInfo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E25269F-98FC-4B7A-BFD6-53EAFDF5EE44}"/>
    <pc:docChg chg="addSld delSld modSld sldOrd modMainMaster">
      <pc:chgData name="Xiaofei Wang" userId="6e1836d3-2ed9-4ae5-8700-9029b71c19c7" providerId="ADAL" clId="{4E25269F-98FC-4B7A-BFD6-53EAFDF5EE44}" dt="2024-03-11T21:45:24.229" v="651" actId="20577"/>
      <pc:docMkLst>
        <pc:docMk/>
      </pc:docMkLst>
      <pc:sldChg chg="modSp mod">
        <pc:chgData name="Xiaofei Wang" userId="6e1836d3-2ed9-4ae5-8700-9029b71c19c7" providerId="ADAL" clId="{4E25269F-98FC-4B7A-BFD6-53EAFDF5EE44}" dt="2024-03-11T16:33:39.259" v="422"/>
        <pc:sldMkLst>
          <pc:docMk/>
          <pc:sldMk cId="0" sldId="25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08T20:03:35.249" v="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139467677" sldId="31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139467677" sldId="31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851692258" sldId="33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851692258" sldId="334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4E25269F-98FC-4B7A-BFD6-53EAFDF5EE44}" dt="2024-03-11T16:34:19.984" v="428" actId="20577"/>
        <pc:sldMkLst>
          <pc:docMk/>
          <pc:sldMk cId="3253965221" sldId="573"/>
        </pc:sldMkLst>
        <pc:spChg chg="mod">
          <ac:chgData name="Xiaofei Wang" userId="6e1836d3-2ed9-4ae5-8700-9029b71c19c7" providerId="ADAL" clId="{4E25269F-98FC-4B7A-BFD6-53EAFDF5EE44}" dt="2024-03-11T16:34:19.984" v="428" actId="20577"/>
          <ac:spMkLst>
            <pc:docMk/>
            <pc:sldMk cId="3253965221" sldId="573"/>
            <ac:spMk id="2" creationId="{8D5958C2-BD4E-C04D-86FA-C2153299CB6B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253965221" sldId="573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623053005" sldId="57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623053005" sldId="57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458194491" sldId="57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458194491" sldId="57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98159589" sldId="57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98159589" sldId="576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733211341" sldId="57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733211341" sldId="577"/>
            <ac:spMk id="3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733211341" sldId="57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264881025" sldId="57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264881025" sldId="57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134568060" sldId="57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134568060" sldId="57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151181211" sldId="58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151181211" sldId="580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371170346" sldId="58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371170346" sldId="58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540472868" sldId="58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540472868" sldId="58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707663129" sldId="58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707663129" sldId="58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783140067" sldId="58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783140067" sldId="58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16381681" sldId="58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16381681" sldId="58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098780545" sldId="58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098780545" sldId="588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005810366" sldId="58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005810366" sldId="58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264546231" sldId="59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264546231" sldId="59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90289527" sldId="59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90289527" sldId="59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194596806" sldId="59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194596806" sldId="59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033429508" sldId="59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033429508" sldId="59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763403199" sldId="59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763403199" sldId="59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292159225" sldId="60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292159225" sldId="60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118504886" sldId="60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118504886" sldId="60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60839588" sldId="60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60839588" sldId="60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994149817" sldId="60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994149817" sldId="60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541280044" sldId="60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541280044" sldId="60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693182975" sldId="60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693182975" sldId="60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820133730" sldId="60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820133730" sldId="60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963448014" sldId="60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963448014" sldId="607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241099354" sldId="60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241099354" sldId="60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129042174" sldId="60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129042174" sldId="60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097040165" sldId="61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097040165" sldId="61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513778901" sldId="61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513778901" sldId="61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17386285" sldId="61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17386285" sldId="61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933465943" sldId="61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933465943" sldId="61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932681266" sldId="61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932681266" sldId="61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00136445" sldId="61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00136445" sldId="616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522425960" sldId="61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522425960" sldId="61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557827687" sldId="61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557827687" sldId="61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901602907" sldId="61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901602907" sldId="61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078825848" sldId="62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078825848" sldId="62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611160035" sldId="62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611160035" sldId="62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223335532" sldId="62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223335532" sldId="62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14964706" sldId="62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14964706" sldId="62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585407275" sldId="62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585407275" sldId="62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798641691" sldId="63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798641691" sldId="63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47599366" sldId="63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47599366" sldId="63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636716180" sldId="63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636716180" sldId="63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77683423" sldId="63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77683423" sldId="63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446090550" sldId="63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446090550" sldId="63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018393664" sldId="63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018393664" sldId="63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759130235" sldId="63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759130235" sldId="638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473958641" sldId="63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473958641" sldId="63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429763718" sldId="64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429763718" sldId="64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651946941" sldId="64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651946941" sldId="64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979226531" sldId="64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979226531" sldId="64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7339591" sldId="64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7339591" sldId="64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457061479" sldId="64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457061479" sldId="64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044191367" sldId="64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044191367" sldId="64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657205689" sldId="64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657205689" sldId="64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846316673" sldId="65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846316673" sldId="65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364035356" sldId="65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364035356" sldId="65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018400952" sldId="65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018400952" sldId="65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294854276" sldId="65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294854276" sldId="65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363190509" sldId="65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363190509" sldId="65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605161504" sldId="65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605161504" sldId="65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971563822" sldId="65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971563822" sldId="65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594012731" sldId="65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594012731" sldId="65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179101100" sldId="65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179101100" sldId="65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724016905" sldId="65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724016905" sldId="65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600314553" sldId="66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600314553" sldId="660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265445288" sldId="66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265445288" sldId="66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309443870" sldId="66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309443870" sldId="66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967830902" sldId="66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967830902" sldId="66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537041395" sldId="66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537041395" sldId="66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978767844" sldId="66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978767844" sldId="66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646040806" sldId="66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646040806" sldId="66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069508769" sldId="66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069508769" sldId="66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139019226" sldId="66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139019226" sldId="66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138283700" sldId="66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138283700" sldId="66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083238102" sldId="67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083238102" sldId="67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529383727" sldId="67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529383727" sldId="67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541654285" sldId="67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541654285" sldId="67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719411135" sldId="67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719411135" sldId="673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830640073" sldId="67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830640073" sldId="67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912679093" sldId="67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912679093" sldId="67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281109473" sldId="67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281109473" sldId="67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621833737" sldId="67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621833737" sldId="67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725003554" sldId="67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725003554" sldId="67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5873823" sldId="67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5873823" sldId="67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0238110" sldId="68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0238110" sldId="680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068571873" sldId="68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068571873" sldId="68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321319668" sldId="68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321319668" sldId="68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13767377" sldId="68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13767377" sldId="68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59204249" sldId="68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59204249" sldId="68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73571745" sldId="68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73571745" sldId="68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578580635" sldId="689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578580635" sldId="689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875840298" sldId="69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875840298" sldId="69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634131928" sldId="69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634131928" sldId="69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921725925" sldId="69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921725925" sldId="69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099764599" sldId="69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099764599" sldId="69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760095410" sldId="69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760095410" sldId="69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815046640" sldId="697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815046640" sldId="697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80050466" sldId="69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80050466" sldId="698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295538515" sldId="700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295538515" sldId="700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035822898" sldId="701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035822898" sldId="701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4284944485" sldId="702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4284944485" sldId="702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550270371" sldId="703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550270371" sldId="703"/>
            <ac:spMk id="4" creationId="{1D9EFF77-43B9-444D-A27C-18E8CE3FE12A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874642079" sldId="704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874642079" sldId="704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1861279771" sldId="705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861279771" sldId="705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3696612781" sldId="706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696612781" sldId="706"/>
            <ac:spMk id="6" creationId="{00000000-0000-0000-0000-000000000000}"/>
          </ac:spMkLst>
        </pc:spChg>
      </pc:sldChg>
      <pc:sldChg chg="modSp">
        <pc:chgData name="Xiaofei Wang" userId="6e1836d3-2ed9-4ae5-8700-9029b71c19c7" providerId="ADAL" clId="{4E25269F-98FC-4B7A-BFD6-53EAFDF5EE44}" dt="2024-03-11T16:33:39.259" v="422"/>
        <pc:sldMkLst>
          <pc:docMk/>
          <pc:sldMk cId="2643312280" sldId="708"/>
        </pc:sldMkLst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643312280" sldId="708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4E25269F-98FC-4B7A-BFD6-53EAFDF5EE44}" dt="2024-03-11T16:33:39.259" v="422"/>
        <pc:sldMkLst>
          <pc:docMk/>
          <pc:sldMk cId="1573199180" sldId="709"/>
        </pc:sldMkLst>
        <pc:spChg chg="mod">
          <ac:chgData name="Xiaofei Wang" userId="6e1836d3-2ed9-4ae5-8700-9029b71c19c7" providerId="ADAL" clId="{4E25269F-98FC-4B7A-BFD6-53EAFDF5EE44}" dt="2024-03-08T20:03:58.237" v="12" actId="20577"/>
          <ac:spMkLst>
            <pc:docMk/>
            <pc:sldMk cId="1573199180" sldId="709"/>
            <ac:spMk id="2" creationId="{8D5958C2-BD4E-C04D-86FA-C2153299CB6B}"/>
          </ac:spMkLst>
        </pc:spChg>
        <pc:spChg chg="mod">
          <ac:chgData name="Xiaofei Wang" userId="6e1836d3-2ed9-4ae5-8700-9029b71c19c7" providerId="ADAL" clId="{4E25269F-98FC-4B7A-BFD6-53EAFDF5EE44}" dt="2024-03-08T20:04:08.943" v="18" actId="20577"/>
          <ac:spMkLst>
            <pc:docMk/>
            <pc:sldMk cId="1573199180" sldId="709"/>
            <ac:spMk id="3" creationId="{A399D6F5-854A-7B4F-B2C4-76BCE0163A5B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573199180" sldId="709"/>
            <ac:spMk id="4" creationId="{1D9EFF77-43B9-444D-A27C-18E8CE3FE12A}"/>
          </ac:spMkLst>
        </pc:spChg>
      </pc:sldChg>
      <pc:sldChg chg="modSp add mod">
        <pc:chgData name="Xiaofei Wang" userId="6e1836d3-2ed9-4ae5-8700-9029b71c19c7" providerId="ADAL" clId="{4E25269F-98FC-4B7A-BFD6-53EAFDF5EE44}" dt="2024-03-11T19:36:39.331" v="543" actId="400"/>
        <pc:sldMkLst>
          <pc:docMk/>
          <pc:sldMk cId="1017244179" sldId="710"/>
        </pc:sldMkLst>
        <pc:spChg chg="mod">
          <ac:chgData name="Xiaofei Wang" userId="6e1836d3-2ed9-4ae5-8700-9029b71c19c7" providerId="ADAL" clId="{4E25269F-98FC-4B7A-BFD6-53EAFDF5EE44}" dt="2024-03-08T20:04:17.009" v="20" actId="20577"/>
          <ac:spMkLst>
            <pc:docMk/>
            <pc:sldMk cId="1017244179" sldId="710"/>
            <ac:spMk id="2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9:36:39.331" v="543" actId="400"/>
          <ac:spMkLst>
            <pc:docMk/>
            <pc:sldMk cId="1017244179" sldId="710"/>
            <ac:spMk id="3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017244179" sldId="710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4E25269F-98FC-4B7A-BFD6-53EAFDF5EE44}" dt="2024-03-11T19:42:49.136" v="563" actId="400"/>
        <pc:sldMkLst>
          <pc:docMk/>
          <pc:sldMk cId="1249701787" sldId="711"/>
        </pc:sldMkLst>
        <pc:spChg chg="mod">
          <ac:chgData name="Xiaofei Wang" userId="6e1836d3-2ed9-4ae5-8700-9029b71c19c7" providerId="ADAL" clId="{4E25269F-98FC-4B7A-BFD6-53EAFDF5EE44}" dt="2024-03-08T20:04:57.613" v="31" actId="20577"/>
          <ac:spMkLst>
            <pc:docMk/>
            <pc:sldMk cId="1249701787" sldId="711"/>
            <ac:spMk id="2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9:42:49.136" v="563" actId="400"/>
          <ac:spMkLst>
            <pc:docMk/>
            <pc:sldMk cId="1249701787" sldId="711"/>
            <ac:spMk id="3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1249701787" sldId="711"/>
            <ac:spMk id="6" creationId="{00000000-0000-0000-0000-000000000000}"/>
          </ac:spMkLst>
        </pc:spChg>
      </pc:sldChg>
      <pc:sldChg chg="modSp add del mod ord">
        <pc:chgData name="Xiaofei Wang" userId="6e1836d3-2ed9-4ae5-8700-9029b71c19c7" providerId="ADAL" clId="{4E25269F-98FC-4B7A-BFD6-53EAFDF5EE44}" dt="2024-03-11T20:09:58.507" v="647" actId="47"/>
        <pc:sldMkLst>
          <pc:docMk/>
          <pc:sldMk cId="3733334821" sldId="712"/>
        </pc:sldMkLst>
        <pc:spChg chg="mod">
          <ac:chgData name="Xiaofei Wang" userId="6e1836d3-2ed9-4ae5-8700-9029b71c19c7" providerId="ADAL" clId="{4E25269F-98FC-4B7A-BFD6-53EAFDF5EE44}" dt="2024-03-08T20:14:36.172" v="420" actId="1035"/>
          <ac:spMkLst>
            <pc:docMk/>
            <pc:sldMk cId="3733334821" sldId="712"/>
            <ac:spMk id="2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08T20:14:40.094" v="421" actId="1035"/>
          <ac:spMkLst>
            <pc:docMk/>
            <pc:sldMk cId="3733334821" sldId="712"/>
            <ac:spMk id="3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3733334821" sldId="712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4E25269F-98FC-4B7A-BFD6-53EAFDF5EE44}" dt="2024-03-11T20:05:10.167" v="627" actId="20577"/>
        <pc:sldMkLst>
          <pc:docMk/>
          <pc:sldMk cId="2747747636" sldId="713"/>
        </pc:sldMkLst>
        <pc:spChg chg="mod">
          <ac:chgData name="Xiaofei Wang" userId="6e1836d3-2ed9-4ae5-8700-9029b71c19c7" providerId="ADAL" clId="{4E25269F-98FC-4B7A-BFD6-53EAFDF5EE44}" dt="2024-03-08T20:14:11.806" v="412" actId="1036"/>
          <ac:spMkLst>
            <pc:docMk/>
            <pc:sldMk cId="2747747636" sldId="713"/>
            <ac:spMk id="2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20:05:10.167" v="627" actId="20577"/>
          <ac:spMkLst>
            <pc:docMk/>
            <pc:sldMk cId="2747747636" sldId="713"/>
            <ac:spMk id="3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16:33:39.259" v="422"/>
          <ac:spMkLst>
            <pc:docMk/>
            <pc:sldMk cId="2747747636" sldId="713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4E25269F-98FC-4B7A-BFD6-53EAFDF5EE44}" dt="2024-03-11T21:45:24.229" v="651" actId="20577"/>
        <pc:sldMkLst>
          <pc:docMk/>
          <pc:sldMk cId="335576347" sldId="714"/>
        </pc:sldMkLst>
        <pc:spChg chg="mod">
          <ac:chgData name="Xiaofei Wang" userId="6e1836d3-2ed9-4ae5-8700-9029b71c19c7" providerId="ADAL" clId="{4E25269F-98FC-4B7A-BFD6-53EAFDF5EE44}" dt="2024-03-11T16:35:37.369" v="434" actId="20577"/>
          <ac:spMkLst>
            <pc:docMk/>
            <pc:sldMk cId="335576347" sldId="714"/>
            <ac:spMk id="2" creationId="{00000000-0000-0000-0000-000000000000}"/>
          </ac:spMkLst>
        </pc:spChg>
        <pc:spChg chg="mod">
          <ac:chgData name="Xiaofei Wang" userId="6e1836d3-2ed9-4ae5-8700-9029b71c19c7" providerId="ADAL" clId="{4E25269F-98FC-4B7A-BFD6-53EAFDF5EE44}" dt="2024-03-11T21:45:24.229" v="651" actId="20577"/>
          <ac:spMkLst>
            <pc:docMk/>
            <pc:sldMk cId="335576347" sldId="714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4E25269F-98FC-4B7A-BFD6-53EAFDF5EE44}" dt="2024-03-08T20:03:19.525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E25269F-98FC-4B7A-BFD6-53EAFDF5EE44}" dt="2024-03-08T20:03:19.525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802.11-23/984r10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13-00-0000-aiml-tig-status-report.ppt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80492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11-23/2184r0 AIML TIG November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11-23/2216r0 AIML TIG Dec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 on Dec 19,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86127977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11-23/2179r3)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4331228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March 2024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#36</a:t>
            </a:r>
            <a:br>
              <a:rPr lang="en-US" dirty="0"/>
            </a:br>
            <a:r>
              <a:rPr lang="en-US" dirty="0"/>
              <a:t>Scope of Next Step AIML 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option(s) do you support for the next step AIML work (for information purpose, choose as many options as you support)?</a:t>
            </a:r>
          </a:p>
          <a:p>
            <a:r>
              <a:rPr lang="en-US" dirty="0"/>
              <a:t>        Option 1: AIML SG with focused scope</a:t>
            </a:r>
          </a:p>
          <a:p>
            <a:r>
              <a:rPr lang="en-US" dirty="0"/>
              <a:t>        Option 2: Extend AIML TIG </a:t>
            </a:r>
          </a:p>
          <a:p>
            <a:r>
              <a:rPr lang="en-US" dirty="0"/>
              <a:t>	    Option 3: Start AIML Standing Committee</a:t>
            </a:r>
          </a:p>
          <a:p>
            <a:r>
              <a:rPr lang="en-US" dirty="0"/>
              <a:t>        Stop AIML work </a:t>
            </a:r>
          </a:p>
          <a:p>
            <a:r>
              <a:rPr lang="en-US" dirty="0"/>
              <a:t>		  Abs</a:t>
            </a:r>
          </a:p>
          <a:p>
            <a:endParaRPr lang="en-US" dirty="0"/>
          </a:p>
          <a:p>
            <a:r>
              <a:rPr lang="en-US" dirty="0"/>
              <a:t>Option 1/Option 2/Option 3/Stop AIML work/Abs: 18/17/72/11/5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9661278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#51 </a:t>
            </a:r>
            <a:r>
              <a:rPr lang="en-US"/>
              <a:t>- #59</a:t>
            </a:r>
            <a:endParaRPr lang="en-US" dirty="0"/>
          </a:p>
          <a:p>
            <a:r>
              <a:rPr lang="en-US" dirty="0"/>
              <a:t>Straw Polls #30 - #35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6857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11-23/1693r0 AIML TIG September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11-23/1744r1 AIML TIG Oct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Oct 10th, 2023 and Oct 31</a:t>
            </a:r>
            <a:r>
              <a:rPr lang="en-US" baseline="30000" dirty="0"/>
              <a:t>st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Chaoming Luo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2131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incorporate the changes to the AIML TIG Technical Report as shown in 11-23/1677r0?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13767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incorporate changes to the AIML TIG Technical Report as shown in 11-23/1677r0?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59204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11-23/1350r3? </a:t>
            </a:r>
          </a:p>
          <a:p>
            <a:endParaRPr lang="en-US" dirty="0"/>
          </a:p>
          <a:p>
            <a:r>
              <a:rPr lang="en-US" dirty="0"/>
              <a:t>Yes/No/Abstain: 40/7/22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7357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11-23/1860r1? </a:t>
            </a:r>
          </a:p>
          <a:p>
            <a:endParaRPr lang="en-US" dirty="0"/>
          </a:p>
          <a:p>
            <a:r>
              <a:rPr lang="en-US" dirty="0"/>
              <a:t>Yes/No/Abstain: 39/5/17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29553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5200" y="1830390"/>
            <a:ext cx="10361084" cy="4113213"/>
          </a:xfrm>
        </p:spPr>
        <p:txBody>
          <a:bodyPr/>
          <a:lstStyle/>
          <a:p>
            <a:r>
              <a:rPr lang="en-US" dirty="0"/>
              <a:t>Move to update the AIML TIG Technical Report as shown in 11-22/987r23?</a:t>
            </a:r>
          </a:p>
          <a:p>
            <a:endParaRPr lang="en-US" dirty="0"/>
          </a:p>
          <a:p>
            <a:r>
              <a:rPr lang="en-US" dirty="0"/>
              <a:t>Move: Ming Gan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Yes/No/Abstain: 45/1/16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578580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Peng Liu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75840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11-23/1700r0?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634131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11-23/1700r0?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921725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99764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760095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11-22/987r25?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815046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#5</a:t>
            </a:r>
            <a:r>
              <a:rPr lang="en-US" dirty="0"/>
              <a:t>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11-22/987r25?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80050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Text for WG</a:t>
            </a:r>
            <a:br>
              <a:rPr lang="en-US" dirty="0"/>
            </a:br>
            <a:r>
              <a:rPr lang="en-US" dirty="0"/>
              <a:t>Formation of the AIML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dirty="0"/>
              <a:t>Request approval by the IEEE 802 LMSC to form an 802.11 Artificial Intelligence/Machine Learning (AIML) Study Group as described in document 11-22-0987r25 with the intent of creating a PAR and CSD. </a:t>
            </a:r>
          </a:p>
          <a:p>
            <a:pPr marL="0" marR="0"/>
            <a:r>
              <a:rPr lang="en-US" dirty="0"/>
              <a:t>The Study Group will investigate technologies that: </a:t>
            </a:r>
          </a:p>
          <a:p>
            <a:pPr marL="457200" marR="0"/>
            <a:r>
              <a:rPr lang="en-US" dirty="0"/>
              <a:t>-          enable IEEE 802.11 WLAN to support the deployment of AIML algorithms by providing management and control capabilities, and </a:t>
            </a:r>
          </a:p>
          <a:p>
            <a:pPr marL="457200" marR="0"/>
            <a:r>
              <a:rPr lang="en-US" dirty="0"/>
              <a:t>-          utilize AIML techniques to enhance WLAN performance including throughput, delay, jitter and energy efficiency.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035822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#35</a:t>
            </a:r>
            <a:br>
              <a:rPr lang="en-US" dirty="0"/>
            </a:br>
            <a:r>
              <a:rPr lang="en-US" dirty="0"/>
              <a:t>Formation of the AIML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dirty="0"/>
              <a:t>Do you support to request approval by the IEEE 802 LMSC to form an 802.11 Artificial Intelligence/Machine Learning (AIML) Study Group as described in document 11-22-0987r25 with the intent of creating a PAR and CSD. </a:t>
            </a:r>
          </a:p>
          <a:p>
            <a:pPr marL="0" marR="0"/>
            <a:r>
              <a:rPr lang="en-US" dirty="0"/>
              <a:t>The Study Group will investigate technologies that: </a:t>
            </a:r>
          </a:p>
          <a:p>
            <a:pPr marL="457200" marR="0"/>
            <a:r>
              <a:rPr lang="en-US" dirty="0"/>
              <a:t>-          enable IEEE 802.11 WLAN to support the deployment of AIML algorithms by providing management and control capabilities, and </a:t>
            </a:r>
          </a:p>
          <a:p>
            <a:pPr marL="457200" marR="0"/>
            <a:r>
              <a:rPr lang="en-US" dirty="0"/>
              <a:t>-          utilize AIML techniques to enhance WLAN performance including throughput, delay, jitter and energy efficiency.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Yes: 52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No: 65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Abstain: 7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28494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#63 - #</a:t>
            </a:r>
          </a:p>
          <a:p>
            <a:r>
              <a:rPr lang="en-US" dirty="0"/>
              <a:t>Straw Polls #37 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199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#40 - #50</a:t>
            </a:r>
          </a:p>
          <a:p>
            <a:r>
              <a:rPr lang="en-US" dirty="0"/>
              <a:t>Straw Polls #24 - #29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14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265445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11-23/1323r0 AIML TIG July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11-23/1429r0 AIML TIG Aug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Aug 8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09443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  <a:endParaRPr lang="en-US" dirty="0"/>
          </a:p>
          <a:p>
            <a:r>
              <a:rPr lang="en-US" dirty="0"/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</a:t>
            </a:r>
          </a:p>
          <a:p>
            <a:endParaRPr lang="en-US" dirty="0"/>
          </a:p>
          <a:p>
            <a:r>
              <a:rPr lang="en-US" dirty="0"/>
              <a:t>Option 1/Option 2/Abs: 28/50/10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537041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 (e.g. 1 meeting cycle or 3 meeting cycles, but with justification) and look at options to continue AIML related work and defer 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3.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Option 1/Option 2/Option 3/Abs: 26/14/35/6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069508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646040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Move: Zinan Lin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787678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cs typeface="+mn-cs"/>
              </a:rPr>
              <a:t>Move to extend AIML TIG (1 meeting cycle or 3 meeting cycles but with justification) and with the intention to form a SG in November 2023 or March 2024</a:t>
            </a:r>
          </a:p>
          <a:p>
            <a:endParaRPr lang="en-US" dirty="0"/>
          </a:p>
          <a:p>
            <a:r>
              <a:rPr lang="en-US" dirty="0"/>
              <a:t>Move: Marc Emmelmann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Y/N/Abs: 47/21/10</a:t>
            </a:r>
          </a:p>
          <a:p>
            <a:r>
              <a:rPr lang="en-US" dirty="0"/>
              <a:t>Motion failed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139019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11-23/227r6? </a:t>
            </a:r>
          </a:p>
          <a:p>
            <a:endParaRPr lang="en-US" dirty="0"/>
          </a:p>
          <a:p>
            <a:r>
              <a:rPr lang="en-US" dirty="0"/>
              <a:t>Yes/No/Abstain: 33/7/11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138283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11-23/227r6?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Yes/No/Abstain: 35/4/14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08323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11-24/199r0)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Mahmoud Kamel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017244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529383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9678309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Ross Jian Yu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5416542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11-23/1587r2? 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19411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11-23/1587r2?</a:t>
            </a:r>
          </a:p>
          <a:p>
            <a:endParaRPr lang="en-US" dirty="0"/>
          </a:p>
          <a:p>
            <a:r>
              <a:rPr lang="en-US" dirty="0"/>
              <a:t>Move: Jing Ma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306400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126790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2811094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218337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250035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11-23/1632r1?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587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11-24/259r0 AIML TIG January 2024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11-24/348r0 AIML TIG Feb 2024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 on Feb 20, 2024</a:t>
            </a:r>
          </a:p>
          <a:p>
            <a:endParaRPr lang="en-US" dirty="0"/>
          </a:p>
          <a:p>
            <a:r>
              <a:rPr lang="en-US" dirty="0"/>
              <a:t>Mover: 		Liangxiao</a:t>
            </a:r>
          </a:p>
          <a:p>
            <a:r>
              <a:rPr lang="en-US" dirty="0"/>
              <a:t>Second: 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2497017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#30 - #39</a:t>
            </a:r>
          </a:p>
          <a:p>
            <a:r>
              <a:rPr lang="en-US" dirty="0"/>
              <a:t>Straw Polls #17 - #23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302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11-23/926r2)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4739586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#31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11-23/953r0 AIML TIG May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11-23/954r0 AIML TIG May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May 30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11-23/955r0 AIML TIG June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June 13</a:t>
            </a:r>
            <a:r>
              <a:rPr lang="en-US" baseline="30000" dirty="0"/>
              <a:t>th</a:t>
            </a:r>
            <a:r>
              <a:rPr lang="en-US" dirty="0"/>
              <a:t> and June 27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4297637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Y/N/Abs:29/2/16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3395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Move: Eunsung Jeon</a:t>
            </a:r>
          </a:p>
          <a:p>
            <a:r>
              <a:rPr lang="en-US" dirty="0"/>
              <a:t>Second: Junghoon Suh</a:t>
            </a:r>
          </a:p>
          <a:p>
            <a:endParaRPr lang="en-US" strike="sngStrike" dirty="0"/>
          </a:p>
          <a:p>
            <a:r>
              <a:rPr lang="en-US" dirty="0"/>
              <a:t>Yes/No/abs: 32/1/13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4570614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640353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572056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8463166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0184009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Y/N/Abs: 27/1/11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5194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611187"/>
            <a:ext cx="10361084" cy="1065213"/>
          </a:xfrm>
        </p:spPr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Formation of AIML SC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sz="2000" dirty="0"/>
              <a:t>Move to request the 802.11 WG chair to form an AIML Standing Committee (SC)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AIML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/>
              <a:t>Review and describe use cases for Artificial Intelligence/Machine Learning (AI/ML) applicability in 802.11 systems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/>
              <a:t>Investigate the technical feasibility of features enabling 802.11 support of AI/ML.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/>
              <a:t>Analyze new applications of AI/ML in 802.11 defined capabilities;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/>
              <a:t>Generate periodic (annual) reports on the group’s findings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/>
              <a:t>Initiate and respond to internal and external liaisons regarding AIML related standards activities</a:t>
            </a:r>
            <a:endParaRPr lang="en-US" sz="1100" b="1" dirty="0"/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Closing Down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/>
              <a:t>The proposed closing down criteria for the IEEE 802.11 AIML SC is when:</a:t>
            </a:r>
          </a:p>
          <a:p>
            <a:pPr marL="628650" lvl="1" indent="0"/>
            <a:r>
              <a:rPr lang="en-US" sz="1200" b="1" dirty="0"/>
              <a:t>	It is determined that the SC is unlikely to make further progress towards its goals</a:t>
            </a:r>
            <a:endParaRPr lang="en-US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Notes: expected activities of the AIML SC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Continue technical and feasibility study for existing use cases discussed in the AIML TIG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Study additional AIML use cases and feasibility study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Generate technical report to WG and other relevant TGs for use cases that are ready for specification and in scope of the TG(s); propose SG formation if applicable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Review internal and external liaisons regarding AIML related standards activities and initiate or respond to internal or external liaisons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Internal and external presentations of the group’s findings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Move: JC Zuniga		Second:	Harry Bims				Y/N/Abs: 80/6/9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477476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#36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Move: Ziming He</a:t>
            </a:r>
          </a:p>
          <a:p>
            <a:r>
              <a:rPr lang="en-US" dirty="0"/>
              <a:t>Second: Ming Gan </a:t>
            </a:r>
          </a:p>
          <a:p>
            <a:endParaRPr lang="en-US" dirty="0"/>
          </a:p>
          <a:p>
            <a:r>
              <a:rPr lang="en-US" dirty="0"/>
              <a:t>Yes/No/Abstain: 28/1/5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9792265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11-23/926r7)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8A5BA-E8FD-2188-49A6-40200743BB06}"/>
              </a:ext>
            </a:extLst>
          </p:cNvPr>
          <p:cNvSpPr txBox="1"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11-23/475r4: Proposed IEEE 802.11 AIMLTIG Technical Report text for the AIML based roaming enhancements use case, Federico Lovison (Cisco)</a:t>
            </a:r>
          </a:p>
        </p:txBody>
      </p:sp>
    </p:spTree>
    <p:extLst>
      <p:ext uri="{BB962C8B-B14F-4D97-AF65-F5344CB8AC3E}">
        <p14:creationId xmlns:p14="http://schemas.microsoft.com/office/powerpoint/2010/main" val="12948542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1791011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7240169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11-23/1238r1?</a:t>
            </a:r>
          </a:p>
          <a:p>
            <a:endParaRPr lang="en-US" dirty="0"/>
          </a:p>
          <a:p>
            <a:r>
              <a:rPr lang="en-US" dirty="0"/>
              <a:t>Y/N/Abs: 13/10/15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0441913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Y/N/Abs: 21/1/9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631905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 err="1"/>
              <a:t>Second:Zinan</a:t>
            </a:r>
            <a:r>
              <a:rPr lang="en-US" dirty="0"/>
              <a:t> Lin</a:t>
            </a:r>
          </a:p>
          <a:p>
            <a:endParaRPr lang="en-US" dirty="0"/>
          </a:p>
          <a:p>
            <a:r>
              <a:rPr lang="en-US" dirty="0"/>
              <a:t>Y/N/Abs: 23/0/10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6051615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9715638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Move: Ross Jian Yu</a:t>
            </a:r>
          </a:p>
          <a:p>
            <a:r>
              <a:rPr lang="en-US" dirty="0"/>
              <a:t>Second: Ziyang Guo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5940127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#24 - #29</a:t>
            </a:r>
          </a:p>
          <a:p>
            <a:r>
              <a:rPr lang="en-US" dirty="0"/>
              <a:t>Straw Polls #9 </a:t>
            </a:r>
            <a:r>
              <a:rPr lang="en-US"/>
              <a:t>- #16</a:t>
            </a:r>
            <a:endParaRPr lang="en-US" dirty="0"/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11-22/987r25 as the final report for the AIML TIG?</a:t>
            </a:r>
          </a:p>
          <a:p>
            <a:endParaRPr lang="en-US" dirty="0"/>
          </a:p>
          <a:p>
            <a:r>
              <a:rPr lang="en-US" dirty="0"/>
              <a:t>Move: Ming Gan</a:t>
            </a:r>
          </a:p>
          <a:p>
            <a:r>
              <a:rPr lang="en-US" dirty="0"/>
              <a:t>Second</a:t>
            </a:r>
            <a:r>
              <a:rPr lang="en-US"/>
              <a:t>: Liangxiao Xin</a:t>
            </a:r>
            <a:endParaRPr lang="en-US" dirty="0"/>
          </a:p>
          <a:p>
            <a:endParaRPr lang="en-US" strike="sngStrike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55763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5224259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11-23/564r0 AIML TIG March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11-23/663r0 AIML TIG April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April 3</a:t>
            </a:r>
            <a:r>
              <a:rPr lang="en-US" baseline="30000" dirty="0"/>
              <a:t>rd</a:t>
            </a:r>
            <a:r>
              <a:rPr lang="en-US" dirty="0"/>
              <a:t> and April 24th,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5578276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  <a:br>
              <a:rPr lang="en-US" dirty="0"/>
            </a:br>
            <a:r>
              <a:rPr lang="en-US" dirty="0"/>
              <a:t>AIML TIG Contribution to UHR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for the AIML TIG chair to submit a contribution to UHR SG and conduct </a:t>
            </a:r>
            <a:r>
              <a:rPr lang="en-US" sz="2000" dirty="0" err="1"/>
              <a:t>strawpolls</a:t>
            </a:r>
            <a:r>
              <a:rPr lang="en-US" sz="2000" dirty="0"/>
              <a:t> on the AIML related features to poll the interests of UHR SG members on the AIML related features?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Presentation would be similar to the AIML TIG status report: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https://mentor.ieee.org/802.11/dcn/23/11-23-0013-00-0000-aiml-tig-status-report.pptx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Concentrate on uses cases that have passed motion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Mentioning other use cases that are being worked on</a:t>
            </a:r>
          </a:p>
          <a:p>
            <a:pPr marL="400050" lvl="1" indent="0"/>
            <a:endParaRPr lang="en-US" dirty="0"/>
          </a:p>
          <a:p>
            <a:pPr>
              <a:buAutoNum type="arabicPeriod"/>
            </a:pPr>
            <a:r>
              <a:rPr lang="en-US" sz="2000" dirty="0"/>
              <a:t>Straw polls will poll UHR SG members on each of the use cases that have passed motions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Y/N/As: 34/1/15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0160290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761206"/>
            <a:ext cx="10361084" cy="1065213"/>
          </a:xfrm>
        </p:spPr>
        <p:txBody>
          <a:bodyPr/>
          <a:lstStyle/>
          <a:p>
            <a:r>
              <a:rPr lang="en-US" dirty="0"/>
              <a:t>Straw Poll #10</a:t>
            </a:r>
            <a:br>
              <a:rPr lang="en-US" dirty="0"/>
            </a:br>
            <a:r>
              <a:rPr lang="en-US" dirty="0"/>
              <a:t>Feedback to Vietnam MIC’s draft standards on AI and Big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86000"/>
            <a:ext cx="10361084" cy="3808414"/>
          </a:xfrm>
        </p:spPr>
        <p:txBody>
          <a:bodyPr/>
          <a:lstStyle/>
          <a:p>
            <a:r>
              <a:rPr lang="en-US" sz="2000" dirty="0"/>
              <a:t>Do you support not to provide a feedback to Vietnam MIC’s draft standards on AI and Big Data</a:t>
            </a:r>
          </a:p>
          <a:p>
            <a:endParaRPr lang="en-US" sz="2000" dirty="0"/>
          </a:p>
          <a:p>
            <a:r>
              <a:rPr lang="en-US" sz="2000" dirty="0"/>
              <a:t>Y/N/Abs: 	23/1/16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788258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11-23/475r1?</a:t>
            </a:r>
          </a:p>
          <a:p>
            <a:endParaRPr lang="en-US" dirty="0"/>
          </a:p>
          <a:p>
            <a:r>
              <a:rPr lang="en-US" dirty="0"/>
              <a:t>Y/N/Abs: 24/0/13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22333553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(11-23/217)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[1]: 8</a:t>
            </a:r>
          </a:p>
          <a:p>
            <a:r>
              <a:rPr lang="en-US" dirty="0"/>
              <a:t>Option 3: not included in the technical report: 13</a:t>
            </a:r>
          </a:p>
          <a:p>
            <a:r>
              <a:rPr lang="en-US" dirty="0"/>
              <a:t>Abs: 17</a:t>
            </a:r>
          </a:p>
          <a:p>
            <a:endParaRPr lang="en-US" sz="1200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7986416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(11-23/606)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a separate use case: 2</a:t>
            </a:r>
          </a:p>
          <a:p>
            <a:r>
              <a:rPr lang="en-US" dirty="0"/>
              <a:t>Option 2: merge into [1]: 20</a:t>
            </a:r>
          </a:p>
          <a:p>
            <a:r>
              <a:rPr lang="en-US" dirty="0"/>
              <a:t>Option 3: not include in the technical report: 5</a:t>
            </a:r>
          </a:p>
          <a:p>
            <a:r>
              <a:rPr lang="en-US" dirty="0"/>
              <a:t>Abs: 16</a:t>
            </a:r>
          </a:p>
          <a:p>
            <a:endParaRPr lang="en-US" sz="2000" strike="sngStrike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5854072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Zinan Lin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6111600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11-23/475r2?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149647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11-23/550r6)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4759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#60 - #62</a:t>
            </a:r>
          </a:p>
          <a:p>
            <a:r>
              <a:rPr lang="en-US" dirty="0"/>
              <a:t>Straw Polls #36 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703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have a separate use case for beamforming CSI Complexity reduction for the AIML TIG Technical Report?</a:t>
            </a:r>
          </a:p>
          <a:p>
            <a:endParaRPr lang="en-US" dirty="0"/>
          </a:p>
          <a:p>
            <a:r>
              <a:rPr lang="en-US" dirty="0"/>
              <a:t>Y:9</a:t>
            </a:r>
          </a:p>
          <a:p>
            <a:r>
              <a:rPr lang="en-US" dirty="0"/>
              <a:t>N:15</a:t>
            </a:r>
          </a:p>
          <a:p>
            <a:r>
              <a:rPr lang="en-US" dirty="0"/>
              <a:t>Abs:13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776834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integrate beamforming CSI Complexity reduction into the Use Case 1 CSI Compression for the AIML TIG Technical Report?</a:t>
            </a:r>
          </a:p>
          <a:p>
            <a:endParaRPr lang="en-US" dirty="0"/>
          </a:p>
          <a:p>
            <a:r>
              <a:rPr lang="en-US" dirty="0"/>
              <a:t>Y: 23</a:t>
            </a:r>
          </a:p>
          <a:p>
            <a:r>
              <a:rPr lang="en-US" dirty="0"/>
              <a:t>N:5</a:t>
            </a:r>
          </a:p>
          <a:p>
            <a:r>
              <a:rPr lang="en-US" dirty="0"/>
              <a:t>Abs:11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4460905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By considering existing use case for “AIML Model Sharing” in [1], do you think this contribution should be considered as a separate use case for AIML TIG or should be merged into [1] (e.g., merged into the technical feasibility analysis section)?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Use Case 3: 16</a:t>
            </a:r>
          </a:p>
          <a:p>
            <a:r>
              <a:rPr lang="en-US" dirty="0"/>
              <a:t>Abs: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1839366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11-22/987r7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36716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#20 - 23</a:t>
            </a:r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4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11-23/2179r0)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7464207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52436</TotalTime>
  <Words>6038</Words>
  <Application>Microsoft Office PowerPoint</Application>
  <PresentationFormat>Widescreen</PresentationFormat>
  <Paragraphs>1129</Paragraphs>
  <Slides>120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120</vt:i4>
      </vt:variant>
    </vt:vector>
  </HeadingPairs>
  <TitlesOfParts>
    <vt:vector size="127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March 2024 Motions &amp; Straw Polls</vt:lpstr>
      <vt:lpstr>Motion #63 Approve Agenda</vt:lpstr>
      <vt:lpstr>Motion #64 Minutes approval</vt:lpstr>
      <vt:lpstr>Motion #65 Formation of AIML SC</vt:lpstr>
      <vt:lpstr>Motion #66 Technical Report</vt:lpstr>
      <vt:lpstr>January 2024 Motions &amp; Straw Polls</vt:lpstr>
      <vt:lpstr>Motion #60 Approve Agenda</vt:lpstr>
      <vt:lpstr>Motion #61 Minutes approval</vt:lpstr>
      <vt:lpstr>Motion #62 Approve Agenda</vt:lpstr>
      <vt:lpstr>Straw Poll #36 Scope of Next Step AIML Work</vt:lpstr>
      <vt:lpstr>November 2023 Motions &amp; Straw Polls</vt:lpstr>
      <vt:lpstr>Motion #51 Approve Agenda</vt:lpstr>
      <vt:lpstr>Motion #52 Minutes approval</vt:lpstr>
      <vt:lpstr>Straw Poll #30 Technical report</vt:lpstr>
      <vt:lpstr>Motion #53 Technical Report Draft </vt:lpstr>
      <vt:lpstr>Straw Poll #31 Technical report</vt:lpstr>
      <vt:lpstr>Straw Poll #32 Technical report</vt:lpstr>
      <vt:lpstr>Motion #54 Technical Report Draft </vt:lpstr>
      <vt:lpstr>Motion #55 Approve Agenda</vt:lpstr>
      <vt:lpstr>Straw Poll #33 Technical report</vt:lpstr>
      <vt:lpstr>Motion #56 Technical Report Draft </vt:lpstr>
      <vt:lpstr>Motion #57 Technical Report Draft </vt:lpstr>
      <vt:lpstr>Motion #58 Approve Agenda</vt:lpstr>
      <vt:lpstr>Straw Poll #34 Technical report</vt:lpstr>
      <vt:lpstr>Motion #59 Technical Report Draft </vt:lpstr>
      <vt:lpstr>Motion Text for WG Formation of the AIML SG</vt:lpstr>
      <vt:lpstr>SP #35 Formation of the AIML SG</vt:lpstr>
      <vt:lpstr>September 2023 Motions &amp; Straw Polls</vt:lpstr>
      <vt:lpstr>Motion #40 Approve Agenda</vt:lpstr>
      <vt:lpstr>Motion #41 Minutes approval</vt:lpstr>
      <vt:lpstr>Straw Poll #24 Next Step AIML TIG</vt:lpstr>
      <vt:lpstr>Straw Poll #25 Next Step AIML TIG</vt:lpstr>
      <vt:lpstr>Straw Poll #26 Technical report</vt:lpstr>
      <vt:lpstr>Motion #42 Technical Report Draft </vt:lpstr>
      <vt:lpstr>Motion #43 Next Step AIML TIG</vt:lpstr>
      <vt:lpstr>Straw Poll #27 Technical report</vt:lpstr>
      <vt:lpstr>Motion #44 Technical Report Draft </vt:lpstr>
      <vt:lpstr>Motion #45 Approve Agenda</vt:lpstr>
      <vt:lpstr>Straw Poll #28 Technical report</vt:lpstr>
      <vt:lpstr>Motion #46 Technical Report Draft </vt:lpstr>
      <vt:lpstr>Straw Poll #29 Technical report</vt:lpstr>
      <vt:lpstr>Motion #47 Technical Report Draft </vt:lpstr>
      <vt:lpstr>Motion #48 Approve Agenda</vt:lpstr>
      <vt:lpstr>Motion #48 Approve Agenda</vt:lpstr>
      <vt:lpstr>Straw Poll #30 Technical report</vt:lpstr>
      <vt:lpstr>Motion #49 Technical Report Draft </vt:lpstr>
      <vt:lpstr>Motion #50 Technical Report Draft </vt:lpstr>
      <vt:lpstr>July 2023 Motions &amp; Straw Polls</vt:lpstr>
      <vt:lpstr>Motion #30 Approve Agenda</vt:lpstr>
      <vt:lpstr>Motion #31 Minutes approval</vt:lpstr>
      <vt:lpstr>Straw Poll #17 Technical report</vt:lpstr>
      <vt:lpstr>Motion #32 Technical Report Draft </vt:lpstr>
      <vt:lpstr>Motion #33 Approve Agenda</vt:lpstr>
      <vt:lpstr>Straw Poll #18 Technical report</vt:lpstr>
      <vt:lpstr>Motion #34 Technical Report Draft </vt:lpstr>
      <vt:lpstr>Motion #35 Approve Agenda</vt:lpstr>
      <vt:lpstr>Straw Poll #19 Technical report</vt:lpstr>
      <vt:lpstr>Motion #36 Technical Report Draft </vt:lpstr>
      <vt:lpstr>Motion #36 Approve Agenda</vt:lpstr>
      <vt:lpstr>Straw Poll #20 Technical report</vt:lpstr>
      <vt:lpstr>Motion #37 Technical Report Draft </vt:lpstr>
      <vt:lpstr>Straw Poll #21 Technical report</vt:lpstr>
      <vt:lpstr>Straw Poll #22 Technical report</vt:lpstr>
      <vt:lpstr>Motion #38 Technical Report Draft </vt:lpstr>
      <vt:lpstr>Straw Poll #23 Technical report</vt:lpstr>
      <vt:lpstr>Motion #39 Technical Report Draft </vt:lpstr>
      <vt:lpstr>May 2023 Motions &amp; Straw Polls</vt:lpstr>
      <vt:lpstr>Motion #24 Approve Agenda</vt:lpstr>
      <vt:lpstr>Motion #25 Minutes approval</vt:lpstr>
      <vt:lpstr>Straw Poll #9 AIML TIG Contribution to UHR SG</vt:lpstr>
      <vt:lpstr>Straw Poll #10 Feedback to Vietnam MIC’s draft standards on AI and Big Data</vt:lpstr>
      <vt:lpstr>Straw Poll #11 Technical report</vt:lpstr>
      <vt:lpstr>Straw Poll #12 Technical report Draft</vt:lpstr>
      <vt:lpstr>Straw Poll #13 Technical report Draft</vt:lpstr>
      <vt:lpstr>Motion #26 Approve Agenda</vt:lpstr>
      <vt:lpstr>Motion #27 Technical Report Draft </vt:lpstr>
      <vt:lpstr>Motion #28 Approve Agenda</vt:lpstr>
      <vt:lpstr>Straw Poll #14 AIML Use Case</vt:lpstr>
      <vt:lpstr>Straw Poll #15 AIML Use Case</vt:lpstr>
      <vt:lpstr>Straw Poll #16 AIML Use Case</vt:lpstr>
      <vt:lpstr>Motion #29 Technical report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102</cp:revision>
  <cp:lastPrinted>1601-01-01T00:00:00Z</cp:lastPrinted>
  <dcterms:created xsi:type="dcterms:W3CDTF">2018-05-05T22:00:08Z</dcterms:created>
  <dcterms:modified xsi:type="dcterms:W3CDTF">2024-03-11T21:45:26Z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