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382" r:id="rId7"/>
    <p:sldId id="434" r:id="rId8"/>
    <p:sldId id="2144327533" r:id="rId9"/>
    <p:sldId id="2144327534" r:id="rId10"/>
    <p:sldId id="2144327478" r:id="rId11"/>
    <p:sldId id="2144327537" r:id="rId12"/>
    <p:sldId id="2134096215" r:id="rId13"/>
    <p:sldId id="2144327505" r:id="rId14"/>
    <p:sldId id="2144327538" r:id="rId15"/>
    <p:sldId id="2134096222" r:id="rId16"/>
    <p:sldId id="2144327507" r:id="rId17"/>
    <p:sldId id="2144327502" r:id="rId18"/>
    <p:sldId id="2144327501" r:id="rId19"/>
    <p:sldId id="429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F65D03-1CD9-4278-AB38-1BFABA49346C}">
          <p14:sldIdLst>
            <p14:sldId id="256"/>
            <p14:sldId id="257"/>
            <p14:sldId id="382"/>
            <p14:sldId id="434"/>
            <p14:sldId id="2144327533"/>
            <p14:sldId id="2144327534"/>
            <p14:sldId id="2144327478"/>
            <p14:sldId id="2144327537"/>
            <p14:sldId id="2134096215"/>
            <p14:sldId id="2144327505"/>
            <p14:sldId id="2144327538"/>
            <p14:sldId id="2134096222"/>
            <p14:sldId id="2144327507"/>
          </p14:sldIdLst>
        </p14:section>
        <p14:section name="Untitled Section" id="{221D194D-364C-4A6E-BF1D-9CFC6B5DC8A5}">
          <p14:sldIdLst>
            <p14:sldId id="2144327502"/>
            <p14:sldId id="2144327501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1FA"/>
    <a:srgbClr val="E2F4F6"/>
    <a:srgbClr val="E7FFFF"/>
    <a:srgbClr val="E1FFFF"/>
    <a:srgbClr val="CCFFFF"/>
    <a:srgbClr val="67E4F5"/>
    <a:srgbClr val="85E9F7"/>
    <a:srgbClr val="F6F9CF"/>
    <a:srgbClr val="F5F8D8"/>
    <a:srgbClr val="F2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158D2-4169-4F5B-9BC7-A78A4185043E}" v="1" dt="2021-11-08T03:51:45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395" autoAdjust="0"/>
  </p:normalViewPr>
  <p:slideViewPr>
    <p:cSldViewPr>
      <p:cViewPr varScale="1">
        <p:scale>
          <a:sx n="123" d="100"/>
          <a:sy n="123" d="100"/>
        </p:scale>
        <p:origin x="756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/>
              <a:t>RadSec provides a means of securing the communication between two RADIUS peers.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2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public Wi-Fi networks seamlessly and securely – globally!</a:t>
            </a:r>
          </a:p>
          <a:p>
            <a:r>
              <a:rPr lang="en-US" dirty="0"/>
              <a:t>Trains, hotels, cafes, airport, colleges….</a:t>
            </a:r>
          </a:p>
          <a:p>
            <a:r>
              <a:rPr lang="en-US" dirty="0"/>
              <a:t>No searching for networks</a:t>
            </a:r>
          </a:p>
          <a:p>
            <a:r>
              <a:rPr lang="en-US" dirty="0"/>
              <a:t>No sharing passwords</a:t>
            </a:r>
          </a:p>
          <a:p>
            <a:r>
              <a:rPr lang="en-US" dirty="0"/>
              <a:t>No multi steps manual process for registration to get onto network</a:t>
            </a:r>
          </a:p>
          <a:p>
            <a:r>
              <a:rPr lang="en-US" dirty="0"/>
              <a:t>No open unsecure public Wi-Fi networks - Fully secure – privacy protected</a:t>
            </a:r>
          </a:p>
          <a:p>
            <a:r>
              <a:rPr lang="en-US" dirty="0"/>
              <a:t>Just connect!</a:t>
            </a:r>
          </a:p>
          <a:p>
            <a:r>
              <a:rPr lang="en-US" dirty="0"/>
              <a:t>Based on the industry approved standards!</a:t>
            </a:r>
          </a:p>
          <a:p>
            <a:r>
              <a:rPr lang="en-US" dirty="0"/>
              <a:t>- Passpoint, secure PKI based framework and cloud based federation, identity management for ANPs and IDPs with unique WBAID to guarantee security, OR Privacy policy restricts the usage of personal information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802.11-yy/xxr0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Wi-Fi Networks are everywhere coffee shops, hotels, trains….. Wi-Fi use is growing fast.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6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3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OpenRoaming brings together a federation of networks and identity providers, allowing users to join any network managed by a federation member.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1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8B7725F-7DFF-4964-88DE-64CD8952C0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9C10E6-C22F-46E9-8E74-E7B2DDA3C5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9C10E6-C22F-46E9-8E74-E7B2DDA3C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926C22D-4044-4443-9DAA-F37180AC56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674BF2-1790-43CE-B7AC-725C25A79CF5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DD06C0B-5B2E-4D20-BF45-DAA2A0836DBD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802.11-21/1804r2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F147623-B6ED-4DA8-87A0-9DF690E99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816" y="6481171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openroaming/" TargetMode="External"/><Relationship Id="rId2" Type="http://schemas.openxmlformats.org/officeDocument/2006/relationships/hyperlink" Target="https://www.intel.com/content/dam/www/central-libraries/us/en/documents/wi-fi-open-roaming-overview-whitepaper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isco.com/c/en/us/solutions/executive-perspectives/annual-internet-report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37315" y="1041912"/>
            <a:ext cx="10881800" cy="1261554"/>
          </a:xfrm>
          <a:ln/>
        </p:spPr>
        <p:txBody>
          <a:bodyPr/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3600" dirty="0"/>
            </a:br>
            <a:r>
              <a:rPr lang="en-US" sz="4000" dirty="0"/>
              <a:t>OpenRoaming</a:t>
            </a:r>
            <a:r>
              <a:rPr lang="en-US" sz="1600" baseline="99000" dirty="0"/>
              <a:t>TM</a:t>
            </a:r>
            <a:r>
              <a:rPr lang="en-US" sz="4000" dirty="0"/>
              <a:t> Tutorial</a:t>
            </a:r>
            <a:endParaRPr lang="en-GB" sz="3600" b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24400" y="3401538"/>
            <a:ext cx="10881800" cy="380999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2021-11-08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1631" y="38862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4768"/>
              </p:ext>
            </p:extLst>
          </p:nvPr>
        </p:nvGraphicFramePr>
        <p:xfrm>
          <a:off x="663575" y="4267200"/>
          <a:ext cx="10926763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8220033" imgH="1702718" progId="Word.Document.8">
                  <p:embed/>
                </p:oleObj>
              </mc:Choice>
              <mc:Fallback>
                <p:oleObj name="Document" r:id="rId4" imgW="8220033" imgH="1702718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4267200"/>
                        <a:ext cx="10926763" cy="225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FE3FB-775F-4390-B4D8-3B8B6A9BEC7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B0F8BC4-170C-4BD7-A8AD-12B1E5EE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00" y="2488988"/>
            <a:ext cx="10881800" cy="95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0" dirty="0"/>
              <a:t>IEEE 802 Plenary, November 2021</a:t>
            </a:r>
            <a:endParaRPr lang="en-GB" sz="28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A474EF2-F003-4AEE-87E2-FB7A4489F7D1}"/>
              </a:ext>
            </a:extLst>
          </p:cNvPr>
          <p:cNvSpPr/>
          <p:nvPr/>
        </p:nvSpPr>
        <p:spPr>
          <a:xfrm>
            <a:off x="6828672" y="5621928"/>
            <a:ext cx="4882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ANPs and IDPs: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ANPs and IDPs registers with OpenRoaming Federation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OpenRoaming Federation verifies them and issues certificates and WBAID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 are added to OpenRoaming DNS</a:t>
            </a:r>
          </a:p>
        </p:txBody>
      </p:sp>
      <p:sp>
        <p:nvSpPr>
          <p:cNvPr id="50" name="Title 25">
            <a:extLst>
              <a:ext uri="{FF2B5EF4-FFF2-40B4-BE49-F238E27FC236}">
                <a16:creationId xmlns:a16="http://schemas.microsoft.com/office/drawing/2014/main" id="{59CF3E9B-FBD2-45F9-B32C-9B0A934C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How it works?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6F573A51-3A65-4D23-A88F-39E77067200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10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A9E740FD-CFD8-4850-A481-1DF0F87C9E13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2C4704-B9E7-42CC-8641-BD987EDC6758}"/>
              </a:ext>
            </a:extLst>
          </p:cNvPr>
          <p:cNvSpPr/>
          <p:nvPr/>
        </p:nvSpPr>
        <p:spPr>
          <a:xfrm>
            <a:off x="349522" y="5254727"/>
            <a:ext cx="42224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Access: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is provisioned with OpenRoaming profile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AP advertises “Federated Roaming RCOI in the beacon. 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discovers OpenRoaming network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attaches ANP AP using OpenRoaming profile.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finds IDP in DNS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authenticated tunnel establishment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985C7-8F23-4EC0-8A12-86EB0C15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10287000" cy="38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FFC1-BA1A-4C02-B464-3500AA16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9" y="495802"/>
            <a:ext cx="11329502" cy="952499"/>
          </a:xfrm>
        </p:spPr>
        <p:txBody>
          <a:bodyPr/>
          <a:lstStyle/>
          <a:p>
            <a:r>
              <a:rPr lang="en-US" dirty="0"/>
              <a:t>OpenRoaming Discovery and Authentication Flow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40F44C6E-ACA5-4F2E-A119-CCE2454CA02E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11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BF343FD9-08D1-4F1B-ACCB-40C661864B42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E779F-AD72-4F8D-AEBD-87634F68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1580509"/>
            <a:ext cx="1015506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E7A374-955A-4DA0-ACEF-49DCB24B5D3E}"/>
              </a:ext>
            </a:extLst>
          </p:cNvPr>
          <p:cNvGrpSpPr/>
          <p:nvPr/>
        </p:nvGrpSpPr>
        <p:grpSpPr>
          <a:xfrm>
            <a:off x="1066800" y="2177694"/>
            <a:ext cx="10576290" cy="2502612"/>
            <a:chOff x="1747629" y="1971068"/>
            <a:chExt cx="8375507" cy="2502612"/>
          </a:xfrm>
          <a:solidFill>
            <a:srgbClr val="0070C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00EF77E-D428-464A-8D4B-09ED4BF5EE03}"/>
                </a:ext>
              </a:extLst>
            </p:cNvPr>
            <p:cNvSpPr/>
            <p:nvPr/>
          </p:nvSpPr>
          <p:spPr>
            <a:xfrm>
              <a:off x="1747629" y="1978603"/>
              <a:ext cx="3016486" cy="2495077"/>
            </a:xfrm>
            <a:custGeom>
              <a:avLst/>
              <a:gdLst>
                <a:gd name="connsiteX0" fmla="*/ 0 w 3016486"/>
                <a:gd name="connsiteY0" fmla="*/ 0 h 2495077"/>
                <a:gd name="connsiteX1" fmla="*/ 2392717 w 3016486"/>
                <a:gd name="connsiteY1" fmla="*/ 0 h 2495077"/>
                <a:gd name="connsiteX2" fmla="*/ 3016486 w 3016486"/>
                <a:gd name="connsiteY2" fmla="*/ 1247539 h 2495077"/>
                <a:gd name="connsiteX3" fmla="*/ 2392717 w 3016486"/>
                <a:gd name="connsiteY3" fmla="*/ 2495077 h 2495077"/>
                <a:gd name="connsiteX4" fmla="*/ 0 w 3016486"/>
                <a:gd name="connsiteY4" fmla="*/ 2495077 h 2495077"/>
                <a:gd name="connsiteX5" fmla="*/ 0 w 3016486"/>
                <a:gd name="connsiteY5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486" h="2495077">
                  <a:moveTo>
                    <a:pt x="0" y="0"/>
                  </a:moveTo>
                  <a:lnTo>
                    <a:pt x="2392717" y="0"/>
                  </a:lnTo>
                  <a:lnTo>
                    <a:pt x="3016486" y="1247539"/>
                  </a:lnTo>
                  <a:lnTo>
                    <a:pt x="2392717" y="2495077"/>
                  </a:lnTo>
                  <a:lnTo>
                    <a:pt x="0" y="24950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0026" tIns="48260" rIns="751989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2020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Architecture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Legal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Database automation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CA &amp; PKI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Settlement free focus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3B29B3-B9E1-4A9A-9083-6030A1CD5697}"/>
                </a:ext>
              </a:extLst>
            </p:cNvPr>
            <p:cNvSpPr/>
            <p:nvPr/>
          </p:nvSpPr>
          <p:spPr>
            <a:xfrm>
              <a:off x="4092554" y="1971068"/>
              <a:ext cx="3234307" cy="2495077"/>
            </a:xfrm>
            <a:custGeom>
              <a:avLst/>
              <a:gdLst>
                <a:gd name="connsiteX0" fmla="*/ 0 w 3234307"/>
                <a:gd name="connsiteY0" fmla="*/ 0 h 2495077"/>
                <a:gd name="connsiteX1" fmla="*/ 2610538 w 3234307"/>
                <a:gd name="connsiteY1" fmla="*/ 0 h 2495077"/>
                <a:gd name="connsiteX2" fmla="*/ 3234307 w 3234307"/>
                <a:gd name="connsiteY2" fmla="*/ 1247539 h 2495077"/>
                <a:gd name="connsiteX3" fmla="*/ 2610538 w 3234307"/>
                <a:gd name="connsiteY3" fmla="*/ 2495077 h 2495077"/>
                <a:gd name="connsiteX4" fmla="*/ 0 w 3234307"/>
                <a:gd name="connsiteY4" fmla="*/ 2495077 h 2495077"/>
                <a:gd name="connsiteX5" fmla="*/ 623769 w 3234307"/>
                <a:gd name="connsiteY5" fmla="*/ 1247539 h 2495077"/>
                <a:gd name="connsiteX6" fmla="*/ 0 w 3234307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307" h="2495077">
                  <a:moveTo>
                    <a:pt x="0" y="0"/>
                  </a:moveTo>
                  <a:lnTo>
                    <a:pt x="2610538" y="0"/>
                  </a:lnTo>
                  <a:lnTo>
                    <a:pt x="3234307" y="1247539"/>
                  </a:lnTo>
                  <a:lnTo>
                    <a:pt x="2610538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Settled Access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SLAs</a:t>
              </a:r>
              <a:endParaRPr lang="en-GB" sz="20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6A67C7-CE04-43D0-9AED-6D5A849204B8}"/>
                </a:ext>
              </a:extLst>
            </p:cNvPr>
            <p:cNvSpPr/>
            <p:nvPr/>
          </p:nvSpPr>
          <p:spPr>
            <a:xfrm>
              <a:off x="6669574" y="1971068"/>
              <a:ext cx="3453562" cy="2495077"/>
            </a:xfrm>
            <a:custGeom>
              <a:avLst/>
              <a:gdLst>
                <a:gd name="connsiteX0" fmla="*/ 0 w 3453562"/>
                <a:gd name="connsiteY0" fmla="*/ 0 h 2495077"/>
                <a:gd name="connsiteX1" fmla="*/ 2829793 w 3453562"/>
                <a:gd name="connsiteY1" fmla="*/ 0 h 2495077"/>
                <a:gd name="connsiteX2" fmla="*/ 3453562 w 3453562"/>
                <a:gd name="connsiteY2" fmla="*/ 1247539 h 2495077"/>
                <a:gd name="connsiteX3" fmla="*/ 2829793 w 3453562"/>
                <a:gd name="connsiteY3" fmla="*/ 2495077 h 2495077"/>
                <a:gd name="connsiteX4" fmla="*/ 0 w 3453562"/>
                <a:gd name="connsiteY4" fmla="*/ 2495077 h 2495077"/>
                <a:gd name="connsiteX5" fmla="*/ 623769 w 3453562"/>
                <a:gd name="connsiteY5" fmla="*/ 1247539 h 2495077"/>
                <a:gd name="connsiteX6" fmla="*/ 0 w 3453562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562" h="2495077">
                  <a:moveTo>
                    <a:pt x="0" y="0"/>
                  </a:moveTo>
                  <a:lnTo>
                    <a:pt x="2829793" y="0"/>
                  </a:lnTo>
                  <a:lnTo>
                    <a:pt x="3453562" y="1247539"/>
                  </a:lnTo>
                  <a:lnTo>
                    <a:pt x="2829793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3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2022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Automated tools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Private 5G/3GPP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IoT</a:t>
              </a:r>
            </a:p>
          </p:txBody>
        </p:sp>
      </p:grpSp>
      <p:sp>
        <p:nvSpPr>
          <p:cNvPr id="8" name="Title 25">
            <a:extLst>
              <a:ext uri="{FF2B5EF4-FFF2-40B4-BE49-F238E27FC236}">
                <a16:creationId xmlns:a16="http://schemas.microsoft.com/office/drawing/2014/main" id="{285D91EB-48D2-4CD1-B2ED-C823A48F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Specification Timelines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A20BF0E-B397-4734-96C6-BA8DB572AFA5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12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047AF3-445B-4941-B76F-F9199429F9E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A217-59BA-477A-AB3A-C9076931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Future Support for OpenRoaming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483B-D1D9-4B32-95D9-37645AE33DF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b="0" dirty="0"/>
              <a:t>Additional ANQP elements are needed:</a:t>
            </a:r>
          </a:p>
          <a:p>
            <a:pPr>
              <a:buFontTx/>
              <a:buChar char="-"/>
            </a:pPr>
            <a:r>
              <a:rPr lang="en-US" b="0" dirty="0"/>
              <a:t>Realm (NAI) exclusion list</a:t>
            </a:r>
          </a:p>
          <a:p>
            <a:pPr>
              <a:buFontTx/>
              <a:buChar char="-"/>
            </a:pPr>
            <a:r>
              <a:rPr lang="en-US" b="0" dirty="0"/>
              <a:t>Service Level Agreements (SLAs)</a:t>
            </a:r>
          </a:p>
          <a:p>
            <a:pPr>
              <a:buFontTx/>
              <a:buChar char="-"/>
            </a:pPr>
            <a:r>
              <a:rPr lang="en-US" b="0" dirty="0"/>
              <a:t>Credential types</a:t>
            </a:r>
          </a:p>
          <a:p>
            <a:pPr>
              <a:buFontTx/>
              <a:buChar char="-"/>
            </a:pPr>
            <a:r>
              <a:rPr lang="en-US" b="0" dirty="0"/>
              <a:t>Submission to REVme to be approved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7C00-14CA-41E8-B25F-EC2BA687AD88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13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A4F2-D9BC-477B-B747-60186F6A65B9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5BACD8E-272D-4126-AE8D-426489B71202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14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9A75F4-1C79-43CE-8CA0-1E463D7B9BB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02F3767-6F47-4816-B3D4-B700EE113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39191"/>
            <a:ext cx="4366500" cy="4159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B49843-88AC-4868-AFAD-283E48FAD18C}"/>
              </a:ext>
            </a:extLst>
          </p:cNvPr>
          <p:cNvSpPr/>
          <p:nvPr/>
        </p:nvSpPr>
        <p:spPr>
          <a:xfrm>
            <a:off x="762000" y="5105400"/>
            <a:ext cx="11049259" cy="12259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Simple, Seamless and Secure public Wi-Fi connectivity with global scale!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No Se</a:t>
            </a:r>
            <a:r>
              <a:rPr lang="en-US" sz="1800" dirty="0">
                <a:latin typeface="+mj-lt"/>
              </a:rPr>
              <a:t>arching for networks,  no sharing passwords, secure, privacy protected, standards based! </a:t>
            </a:r>
          </a:p>
          <a:p>
            <a:pPr algn="ctr"/>
            <a:r>
              <a:rPr lang="en-US" sz="1800" dirty="0">
                <a:latin typeface="+mj-lt"/>
              </a:rPr>
              <a:t>Just Connect to “One Global Wi-Fi Network”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74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92D6D-8480-4C8B-845B-7766064B1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90548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Intel OpenRoaming Whitepaper: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OpenRoaming: One Global Network of Wi-Fi Networks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WBA OpenRoaming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https://wballiance.com/openroaming/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Cisco Annual Internet Report 2020, </a:t>
            </a:r>
            <a:r>
              <a:rPr lang="en-US" sz="2800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https://www.cisco.com/c/en/us/solutions/executive-perspectives/annual-internet-report/index.html</a:t>
            </a:r>
            <a:endParaRPr lang="en-US" sz="28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198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4415C-8BBA-445A-8222-2601E23B21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</a:rPr>
              <a:t>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E80D6E9-B787-4AF1-B902-D48E7433DDB6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15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9A281D-400D-499B-BBF0-5F238B0F5F9B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B18F-809E-4D3C-83A5-68DD2ABA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743200"/>
            <a:ext cx="10361084" cy="106521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46489-7A1A-48F1-8E92-65458D9A27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C3061-62A0-4FE9-BD72-3FC2C6221B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662A6-7712-4AE6-B486-20BE3ED96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6" y="1600200"/>
            <a:ext cx="10460567" cy="4571999"/>
          </a:xfrm>
          <a:ln/>
        </p:spPr>
        <p:txBody>
          <a:bodyPr/>
          <a:lstStyle/>
          <a:p>
            <a:pPr marL="0" indent="0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OpenRoaming Tutorial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This tutorial covers the current issues with public Wi-Fi connectivity and provides details on how OpenRoaming enables “One Global Wi-Fi Network” with simple, seamless, and secure connections to public Wi-Fi networks all around the world.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19BF7-DB7F-4A4C-81E9-A8558DEFED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8D3E-889B-4B72-89C8-DEA3FD62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E88D-A4D5-4626-9D8C-E932C69D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600199"/>
            <a:ext cx="10361084" cy="45720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Opportunities with public Wi-Fi networks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Challenges with public Wi-Fi connection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Standards work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Federation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architecture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Future work and capabilities needed from IEEE 802.11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53B8-9EFF-4A11-BBD0-0B3D11259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16BD10-E822-44BD-875E-8C0C526235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828AEE-5D2E-4596-BC27-69EE5572FC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27403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D31D-F058-4F30-849E-648B233F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Opportunity: Global Wi-Fi Hotspots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2991-47B8-449F-8409-8FFB57F42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2347-5AC5-4F44-90F2-2FB56F3E97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FB9019-D568-48C9-BCF3-EE2CE993EA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91F49-03A5-483D-B568-8CB316BB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07039" cy="3823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496D6D-B1F4-4196-9401-B2DB2530E8D0}"/>
              </a:ext>
            </a:extLst>
          </p:cNvPr>
          <p:cNvSpPr/>
          <p:nvPr/>
        </p:nvSpPr>
        <p:spPr>
          <a:xfrm>
            <a:off x="752475" y="5620519"/>
            <a:ext cx="10677525" cy="55168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Hundreds of millions of public Wi-Fi networks to connect to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9858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D7EB-7E30-4508-9B94-6F720B21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at Public Wi-Fi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D518-C079-40D2-B693-4953A783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1014"/>
            <a:ext cx="3352799" cy="43183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Click on Wi-Fi icon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Figure out the SSID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Launch a web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Accepts terms and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Enter credentials - if 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How will my email to be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Security!!!!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Not connecting!</a:t>
            </a:r>
          </a:p>
          <a:p>
            <a:pPr marL="0" indent="0"/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E8A5D-2ED3-40C2-9191-EAA44836E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A529-513F-4E8F-A7B0-BF0BEA9D89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16D2A8-D601-42DA-844E-C54FE64B07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92526-BAF5-4CB3-87C5-1912E8C59D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7" y="1943101"/>
            <a:ext cx="6822758" cy="370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A596-EAE0-43F5-B5C3-9B27327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9FAF-ABA9-4A42-90EC-70201F3F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494215"/>
          </a:xfrm>
        </p:spPr>
        <p:txBody>
          <a:bodyPr/>
          <a:lstStyle/>
          <a:p>
            <a:r>
              <a:rPr lang="en-US" b="0" dirty="0"/>
              <a:t>IEEE 802.11u – Interworking with External Networks (2005-2010)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Defined network discovery capabilities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Generic Advertisement Service frames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Query Protocol (ANQP)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Roaming Consortium element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NAI Realm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Venue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Others…</a:t>
            </a:r>
          </a:p>
          <a:p>
            <a:pPr marL="0" indent="0"/>
            <a:r>
              <a:rPr lang="en-US" b="0" dirty="0"/>
              <a:t>Wi-Fi Alliance</a:t>
            </a:r>
            <a:r>
              <a:rPr lang="en-US" sz="1800" b="0" i="0" baseline="5500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®</a:t>
            </a:r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dirty="0"/>
              <a:t>(WFA)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Hotspot 2.0/Passpoint – based on IEEE 802.11u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Launched in 2012</a:t>
            </a:r>
          </a:p>
          <a:p>
            <a:pPr marL="0" indent="0"/>
            <a:r>
              <a:rPr lang="en-US" b="0" dirty="0"/>
              <a:t>Wireless Broadband Alliance (WBA)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800" b="0" dirty="0"/>
              <a:t>Next Generation Hotspots with Passpoint + Wireless Roaming Intermediary eXchange (WRIX) framework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1DC8-9A24-46D8-A546-0EDA6A4FA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C97E-2F58-4DA0-82FF-8BA41D1B61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0ADB74-0B67-4AED-AF72-640E5B7192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6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41FF-6FAB-4A25-BD07-53118F52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" y="545253"/>
            <a:ext cx="10972801" cy="883673"/>
          </a:xfrm>
        </p:spPr>
        <p:txBody>
          <a:bodyPr/>
          <a:lstStyle/>
          <a:p>
            <a:r>
              <a:rPr lang="en-US" dirty="0"/>
              <a:t>What is Behind the Wi-Fi Connectivity Problem?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7B0271-EA1C-4FE8-8D4D-D212D42D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2" y="1676400"/>
            <a:ext cx="11255766" cy="4855790"/>
          </a:xfrm>
        </p:spPr>
        <p:txBody>
          <a:bodyPr/>
          <a:lstStyle/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Fragmentation and friction</a:t>
            </a:r>
          </a:p>
          <a:p>
            <a:pPr marL="92338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Captive portals, different mechanisms to sign up, inconsistent experiences – shared keys, non-secure open networks, email, phone number, room number, airport coupon, ask password of provider, Passpoint networks…..</a:t>
            </a:r>
          </a:p>
          <a:p>
            <a:pPr marL="923385" lvl="2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Challenges with enabling global Wi-Fi roaming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Bilateral roaming agreement is a long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tedious process involving technical,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business, financial and  legal steps.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Millions of Wi-Fi hotspots available globally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by different providers - operators,  venues,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public spaces, enterprises, cities and others </a:t>
            </a: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It is not easy to establish global Wi-Fi roaming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network because of the fragmentation.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14682-3261-4E26-865E-015D436ADD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20032"/>
            <a:ext cx="5827626" cy="18615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928B2B-BF70-4235-88D9-8429224DA6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57C5D0-E30E-472D-A6BE-838110AD8C6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424669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AA4-BFB2-4499-8302-2FC07CC4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OpenRoaming Federation – Game Changer!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D209-3D17-4FEB-91AC-AE7D97BD4C7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35286" y="6524625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12014AC-D572-4855-89C2-E4AE552DA5CB}"/>
              </a:ext>
            </a:extLst>
          </p:cNvPr>
          <p:cNvSpPr txBox="1">
            <a:spLocks/>
          </p:cNvSpPr>
          <p:nvPr/>
        </p:nvSpPr>
        <p:spPr>
          <a:xfrm>
            <a:off x="5945604" y="6477000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8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94A1B-4E7B-45E4-B2B4-0C573860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09" y="2057400"/>
            <a:ext cx="9183382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74267E-B4D2-4639-9DD7-238EBFB74633}"/>
              </a:ext>
            </a:extLst>
          </p:cNvPr>
          <p:cNvSpPr/>
          <p:nvPr/>
        </p:nvSpPr>
        <p:spPr>
          <a:xfrm>
            <a:off x="5294387" y="4687041"/>
            <a:ext cx="61583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Framework to interconnect Wi-Fi networks globally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Addresses roaming issues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Enables seamless and secure public Wi-Fi network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944EF-F0A8-4906-9319-1E4647EE9778}"/>
              </a:ext>
            </a:extLst>
          </p:cNvPr>
          <p:cNvSpPr/>
          <p:nvPr/>
        </p:nvSpPr>
        <p:spPr>
          <a:xfrm>
            <a:off x="761999" y="1043364"/>
            <a:ext cx="10146371" cy="6163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OpenRoaming: Creates a ubiquitous blanket of Wi-Fi coverage around the globe!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4F996-8B64-4500-8DF3-FD08F3FA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46404"/>
            <a:ext cx="10146370" cy="181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0394B5-6811-4F3F-BEBD-F6621A3B6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704875"/>
            <a:ext cx="4246027" cy="1075744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B7FD41F-768C-46F9-8EA0-43A61DF6BEF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9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9E59B00-E8BA-424A-8A28-8D1C4DFC34F4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DFCADC33959499CA2174C6C12CE0D" ma:contentTypeVersion="13" ma:contentTypeDescription="Create a new document." ma:contentTypeScope="" ma:versionID="a3fc4679fdd7500c1d3a32e1d1f4f41d">
  <xsd:schema xmlns:xsd="http://www.w3.org/2001/XMLSchema" xmlns:xs="http://www.w3.org/2001/XMLSchema" xmlns:p="http://schemas.microsoft.com/office/2006/metadata/properties" xmlns:ns3="60873816-0101-4504-946e-6fdefec58fb5" xmlns:ns4="4e36d776-f4f9-4739-bb28-fcc060563e14" targetNamespace="http://schemas.microsoft.com/office/2006/metadata/properties" ma:root="true" ma:fieldsID="5e5750bb2fd743998b6e6034b6081643" ns3:_="" ns4:_="">
    <xsd:import namespace="60873816-0101-4504-946e-6fdefec58fb5"/>
    <xsd:import namespace="4e36d776-f4f9-4739-bb28-fcc060563e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73816-0101-4504-946e-6fdefec58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6d776-f4f9-4739-bb28-fcc060563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4F48E-90AD-4246-ACE4-D7D7572A3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35010-95F5-442D-8F5B-357EDA6B434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0873816-0101-4504-946e-6fdefec58fb5"/>
    <ds:schemaRef ds:uri="http://purl.org/dc/terms/"/>
    <ds:schemaRef ds:uri="4e36d776-f4f9-4739-bb28-fcc060563e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F14640-4E7F-4A2D-B44E-1E3362A4D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73816-0101-4504-946e-6fdefec58fb5"/>
    <ds:schemaRef ds:uri="4e36d776-f4f9-4739-bb28-fcc060563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19162</TotalTime>
  <Words>1101</Words>
  <Application>Microsoft Office PowerPoint</Application>
  <PresentationFormat>Widescreen</PresentationFormat>
  <Paragraphs>210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Asap</vt:lpstr>
      <vt:lpstr>Open Sans</vt:lpstr>
      <vt:lpstr>Times New Roman</vt:lpstr>
      <vt:lpstr>Office Theme</vt:lpstr>
      <vt:lpstr>Document</vt:lpstr>
      <vt:lpstr>think-cell Slide</vt:lpstr>
      <vt:lpstr> OpenRoamingTM Tutorial</vt:lpstr>
      <vt:lpstr>Abstract</vt:lpstr>
      <vt:lpstr>Outline</vt:lpstr>
      <vt:lpstr>Opportunity: Global Wi-Fi Hotspots</vt:lpstr>
      <vt:lpstr>Friction at Public Wi-Fi Connections</vt:lpstr>
      <vt:lpstr>Standards Work</vt:lpstr>
      <vt:lpstr>What is Behind the Wi-Fi Connectivity Problem?</vt:lpstr>
      <vt:lpstr>OpenRoaming Federation – Game Changer!</vt:lpstr>
      <vt:lpstr>PowerPoint Presentation</vt:lpstr>
      <vt:lpstr>OpenRoaming – How it works?</vt:lpstr>
      <vt:lpstr>OpenRoaming Discovery and Authentication Flow</vt:lpstr>
      <vt:lpstr>OpenRoaming – Specification Timelines</vt:lpstr>
      <vt:lpstr>IEEE 802.11 Future Support for OpenRoaming</vt:lpstr>
      <vt:lpstr>PowerPoint Presentation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OpenRoaming</dc:title>
  <dc:creator>necati.canpolat@intel.com</dc:creator>
  <cp:keywords>CTPClassification=CTP_NT</cp:keywords>
  <cp:lastModifiedBy>Canpolat, Necati</cp:lastModifiedBy>
  <cp:revision>249</cp:revision>
  <dcterms:created xsi:type="dcterms:W3CDTF">2020-10-02T05:51:52Z</dcterms:created>
  <dcterms:modified xsi:type="dcterms:W3CDTF">2021-11-08T03:56:47Z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d92a0aae-d97e-44e9-bfcf-30de44cbb1f0</vt:lpwstr>
  </property>
  <property fmtid="{D5CDD505-2E9C-101B-9397-08002B2CF9AE}" pid="3" name="CTP_TimeStamp">
    <vt:lpwstr>2020-10-13 18:47:56Z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