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0" r:id="rId4"/>
    <p:sldId id="376" r:id="rId5"/>
    <p:sldId id="258" r:id="rId6"/>
    <p:sldId id="281" r:id="rId7"/>
    <p:sldId id="282" r:id="rId8"/>
    <p:sldId id="283" r:id="rId9"/>
    <p:sldId id="263" r:id="rId10"/>
    <p:sldId id="276" r:id="rId11"/>
    <p:sldId id="375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751DD-1A1A-4536-86AD-9DDE137A935C}" v="184" dt="2020-10-26T11:09:06.923"/>
    <p1510:client id="{7FF250CC-5936-4D30-9119-50A9ADE99704}" v="84" dt="2020-10-27T06:58:40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73" d="100"/>
          <a:sy n="73" d="100"/>
        </p:scale>
        <p:origin x="-124" y="-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6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802.11-21/1081r0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2813" y="735197"/>
            <a:ext cx="10363200" cy="130291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Adaptive</a:t>
            </a:r>
            <a:r>
              <a:rPr lang="en-US" dirty="0"/>
              <a:t> Contention Window </a:t>
            </a:r>
            <a:r>
              <a:rPr lang="en-US" dirty="0" smtClean="0"/>
              <a:t>Size for</a:t>
            </a:r>
            <a:r>
              <a:rPr lang="en-US" dirty="0"/>
              <a:t> Back-Off Time in Distributed Coordinate Function (DCF) 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7213" y="19385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Abdelrahman Abushattal (Vestel),</a:t>
            </a:r>
            <a:r>
              <a:rPr lang="en-GB" altLang="ko-KR" b="0" kern="0"/>
              <a:t>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712324"/>
              </p:ext>
            </p:extLst>
          </p:nvPr>
        </p:nvGraphicFramePr>
        <p:xfrm>
          <a:off x="984250" y="2917825"/>
          <a:ext cx="10013950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1550998" imgH="2893781" progId="Word.Document.8">
                  <p:embed/>
                </p:oleObj>
              </mc:Choice>
              <mc:Fallback>
                <p:oleObj name="Document" r:id="rId4" imgW="11550998" imgH="289378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917825"/>
                        <a:ext cx="10013950" cy="2533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5838" y="24492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E101A"/>
                </a:solidFill>
                <a:effectLst/>
              </a:rPr>
              <a:t>Do you agree that when the station successfully transmitted, the CW should be return randomly to one of the previous CW sizes instead of return to the </a:t>
            </a:r>
            <a:r>
              <a:rPr lang="en-US" b="1" dirty="0" err="1">
                <a:solidFill>
                  <a:srgbClr val="0E101A"/>
                </a:solidFill>
                <a:effectLst/>
              </a:rPr>
              <a:t>CWmin</a:t>
            </a:r>
            <a:r>
              <a:rPr lang="en-US" dirty="0"/>
              <a:t>?</a:t>
            </a:r>
          </a:p>
          <a:p>
            <a:pPr marL="457200" indent="-457200">
              <a:buFont typeface="+mj-lt"/>
              <a:buAutoNum type="alphaLcParenR"/>
            </a:pPr>
            <a:r>
              <a:rPr lang="en-GB" b="0" dirty="0"/>
              <a:t>Yes</a:t>
            </a:r>
          </a:p>
          <a:p>
            <a:pPr marL="457200" indent="-457200">
              <a:buAutoNum type="alphaLcParenR"/>
            </a:pPr>
            <a:r>
              <a:rPr lang="en-GB" b="0" dirty="0"/>
              <a:t>No</a:t>
            </a:r>
          </a:p>
          <a:p>
            <a:pPr marL="457200" indent="-457200">
              <a:buAutoNum type="alphaLcParenR"/>
            </a:pPr>
            <a:r>
              <a:rPr lang="en-GB" b="0" dirty="0"/>
              <a:t>Abstain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011576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469908"/>
            <a:ext cx="10361084" cy="1065213"/>
          </a:xfrm>
        </p:spPr>
        <p:txBody>
          <a:bodyPr/>
          <a:lstStyle/>
          <a:p>
            <a:r>
              <a:rPr lang="en-US" altLang="ko-KR" sz="2400" dirty="0"/>
              <a:t>References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340768"/>
            <a:ext cx="9480658" cy="4488671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en-US" altLang="ko-KR" sz="8000" b="0" dirty="0"/>
              <a:t>[1] </a:t>
            </a:r>
            <a:r>
              <a:rPr lang="en-US" altLang="ko-KR" sz="8000" b="0" dirty="0" err="1"/>
              <a:t>Sanghyun</a:t>
            </a:r>
            <a:r>
              <a:rPr lang="en-US" altLang="ko-KR" sz="8000" b="0" dirty="0"/>
              <a:t> Kim et al. (WILUS Inc, SK Telecom), Contention Window Value Management for STR MLD, July: IEEE 802.11-21/1156r1, 2020.</a:t>
            </a:r>
          </a:p>
          <a:p>
            <a:pPr marL="0" indent="0" algn="just"/>
            <a:r>
              <a:rPr lang="en-US" altLang="ko-KR" sz="8000" b="0" dirty="0"/>
              <a:t>[2] Duncan Ho et al. (Qualcomm), MLA: Sync PPDUs, March: IEEE 802.11-21/0026r7, 2020.</a:t>
            </a:r>
          </a:p>
          <a:p>
            <a:pPr marL="0" indent="0" algn="just"/>
            <a:r>
              <a:rPr lang="en-US" altLang="ko-KR" sz="8000" b="0" dirty="0"/>
              <a:t>[3] </a:t>
            </a:r>
            <a:r>
              <a:rPr lang="en-US" altLang="ko-KR" sz="8000" b="0" dirty="0" err="1"/>
              <a:t>Insun</a:t>
            </a:r>
            <a:r>
              <a:rPr lang="en-US" altLang="ko-KR" sz="8000" b="0" dirty="0"/>
              <a:t> Jang et al. (LG Electronics), Channel Access for Multi-link Operation, July: IEEE 802.11-21/1144r6, 2019.</a:t>
            </a:r>
          </a:p>
          <a:p>
            <a:pPr marL="0" indent="0" algn="just"/>
            <a:r>
              <a:rPr lang="en-US" altLang="ko-KR" sz="8000" b="0" dirty="0"/>
              <a:t>[4] </a:t>
            </a:r>
            <a:r>
              <a:rPr lang="en-US" altLang="ko-KR" sz="8000" b="0" dirty="0" err="1"/>
              <a:t>Sunghyun</a:t>
            </a:r>
            <a:r>
              <a:rPr lang="en-US" altLang="ko-KR" sz="8000" b="0" dirty="0"/>
              <a:t> Hwang et al. (ETRI, Korea National University of Transportation, and Yonsei Univ), Consideration on Multi-link Operation, July: IEEE 802.11-21/1181r1, 2019.</a:t>
            </a:r>
          </a:p>
          <a:p>
            <a:pPr marL="0" indent="0" algn="just"/>
            <a:r>
              <a:rPr lang="en-US" altLang="ko-KR" sz="8000" b="0" dirty="0"/>
              <a:t>[5] </a:t>
            </a:r>
            <a:r>
              <a:rPr lang="en-US" altLang="ko-KR" sz="8000" b="0" dirty="0" err="1"/>
              <a:t>Yunbo</a:t>
            </a:r>
            <a:r>
              <a:rPr lang="en-US" altLang="ko-KR" sz="8000" b="0" dirty="0"/>
              <a:t> Li et al. (Huawei), Discussion about single and multiple primary links in synchronous multi-link, November: IEEE 802.11-21/1993r1, 2019.</a:t>
            </a:r>
          </a:p>
          <a:p>
            <a:pPr marL="0" indent="0" algn="just"/>
            <a:r>
              <a:rPr lang="en-US" altLang="ko-KR" sz="8000" b="0" dirty="0"/>
              <a:t>[6] Sharan </a:t>
            </a:r>
            <a:r>
              <a:rPr lang="en-US" altLang="ko-KR" sz="8000" b="0" dirty="0" err="1"/>
              <a:t>Naribole</a:t>
            </a:r>
            <a:r>
              <a:rPr lang="en-US" altLang="ko-KR" sz="8000" b="0" dirty="0"/>
              <a:t> et al. (Samsung), Multi-link TXOP Aggregation Considerations, September: IEEE 802.11-21/1505r2, 2019.</a:t>
            </a:r>
          </a:p>
          <a:p>
            <a:pPr marL="0" indent="0" algn="just"/>
            <a:r>
              <a:rPr lang="en-US" altLang="ko-KR" sz="8000" b="0" dirty="0"/>
              <a:t>[7] Zhou Lan et al. (Broadcom), MLO a-synchronize and synchronize operation discussions, January: IEEE 802.11-21/291r1, 2020.</a:t>
            </a:r>
          </a:p>
          <a:p>
            <a:pPr marL="0" indent="0" algn="just"/>
            <a:r>
              <a:rPr lang="en-US" altLang="ko-KR" sz="8000" b="0" dirty="0"/>
              <a:t>[8] </a:t>
            </a:r>
            <a:r>
              <a:rPr lang="en-US" altLang="ko-KR" sz="8000" b="0" dirty="0" err="1"/>
              <a:t>Liwen</a:t>
            </a:r>
            <a:r>
              <a:rPr lang="en-US" altLang="ko-KR" sz="8000" b="0" dirty="0"/>
              <a:t> Chu et al. (NXP), Multiple Link Operation Follow Up, January: IEEE 802.11-21/0487r5, 2020.</a:t>
            </a:r>
          </a:p>
          <a:p>
            <a:pPr marL="0" indent="0" algn="just"/>
            <a:r>
              <a:rPr lang="en-US" altLang="ko-KR" sz="8000" b="0" dirty="0"/>
              <a:t>[9] Dmitry </a:t>
            </a:r>
            <a:r>
              <a:rPr lang="en-US" altLang="ko-KR" sz="8000" b="0" dirty="0" err="1"/>
              <a:t>Akhmetov</a:t>
            </a:r>
            <a:r>
              <a:rPr lang="en-US" altLang="ko-KR" sz="8000" b="0" dirty="0"/>
              <a:t> et al. (Intel), Discussion on methods for synchronous ML operations  , August: IEEE 802.11-21/993r5, 2020.</a:t>
            </a:r>
          </a:p>
          <a:p>
            <a:pPr algn="just"/>
            <a:endParaRPr lang="ko-KR" altLang="en-US" sz="1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/>
              <a:pPr/>
              <a:t>11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6" y="224713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4272" y="6487921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10361084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In this contribution, we propose a method to enhance the performance of the multi-link distribution coordinate function (DCF) for STR and non-STR modes by selecting the back-off time from adaptive contention window size. The aim of this selection to reduce the collision occurrence probability and provide better network perform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C6357-DB07-4EBB-BFB2-B1E173AC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0B3644-342F-4C04-B246-D28344DF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IEEE802.11 standards, the active stations in contention-based Distributed Coordination Function (DCF) contend for channel resource access using Carrier Sense Multiple Access with Collision Avoidance (CSMA/CA) where a station will sense the channel and automatically send a data frame if the channel is idle for a time longer than a DIFS interval. otherwise, it defers the transmission for a random back-off time.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If the source station did not receive the Acknowledgement (ACK) frame from the destination for a period longer than SIFS, it will assume that there is a collision and schedule retransmission for a random back-off time.</a:t>
            </a:r>
            <a:endParaRPr lang="de-DE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ECD326-406A-4297-89F0-DE23D0F6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2EFF17-01B4-4386-ABCD-402CC5498C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CDED401-16BB-43FD-B5EE-D773412C4B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4892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774FF-6FCB-4DED-85C6-4EE2DD6B9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3B36A4-D79D-4891-9F84-98F8DD1D0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The Contention Window (CW) is determining the value of the back-off timer.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After each time the station experiences collision, the back-off period will be doubled to reduce the probability of collision occurs between multiple simultaneous stations transmission. This method is called Binary Exponential Back-off (BEB).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The multi-link DCF operation in MLD discuss for both STR and non-STR mode in [1-9]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6DDF54-C9C9-483B-8328-12202AD058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0DD7F1-2077-426E-8022-FA0716F78B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C67F0AB0-D518-4E7F-A1A5-4440190E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0599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Problem statement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xmlns="" id="{103DC818-A2B0-415C-B2D2-6F974139B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95456"/>
            <a:ext cx="9219379" cy="4476743"/>
          </a:xfrm>
        </p:spPr>
        <p:txBody>
          <a:bodyPr>
            <a:normAutofit/>
          </a:bodyPr>
          <a:lstStyle/>
          <a:p>
            <a:pPr marL="0" indent="0" algn="just"/>
            <a:r>
              <a:rPr lang="en-US" altLang="ko-KR" sz="2400" dirty="0">
                <a:solidFill>
                  <a:schemeClr val="tx1"/>
                </a:solidFill>
              </a:rPr>
              <a:t>The collision occurrence is degradation the network performance:</a:t>
            </a:r>
          </a:p>
          <a:p>
            <a:pPr marL="0" indent="0" algn="just"/>
            <a:endParaRPr lang="en-US" altLang="ko-KR" b="1" dirty="0">
              <a:solidFill>
                <a:schemeClr val="tx1"/>
              </a:solidFill>
              <a:cs typeface="+mn-c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400" b="1" dirty="0">
                <a:cs typeface="+mn-cs"/>
              </a:rPr>
              <a:t>Problem1: </a:t>
            </a:r>
            <a:r>
              <a:rPr lang="en-US" altLang="ko-KR" sz="2000" b="0" dirty="0"/>
              <a:t>In conventional BEB, the previous range of the CW is included and there is a chance of choosing the back of time from the previous CW range. Thus , the collision probability still exists.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400" b="1" dirty="0">
                <a:cs typeface="+mn-cs"/>
              </a:rPr>
              <a:t>Problem2: </a:t>
            </a:r>
            <a:r>
              <a:rPr lang="en-US" altLang="ko-KR" sz="2000" b="0" dirty="0"/>
              <a:t>After successful transmission, all stations that succeeded in transmitting are returned to use the </a:t>
            </a:r>
            <a:r>
              <a:rPr lang="en-US" altLang="ko-KR" sz="2000" b="0" dirty="0" err="1"/>
              <a:t>CWmin</a:t>
            </a:r>
            <a:r>
              <a:rPr lang="en-US" altLang="ko-KR" sz="2000" b="0" dirty="0"/>
              <a:t> simultaneously and this leads to an increase the collision probability for stations that succeeded in transmitting</a:t>
            </a:r>
            <a:endParaRPr lang="en-US" altLang="ko-KR" sz="2000" dirty="0">
              <a:solidFill>
                <a:srgbClr val="FF0000"/>
              </a:solidFill>
            </a:endParaRPr>
          </a:p>
          <a:p>
            <a:endParaRPr lang="ko-KR" alt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AFDA5-7703-4E6D-A3C0-D265EF15C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Problem1 proposed Solution  :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D588BC-5C57-4B32-BE6C-525C19142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5360" y="1988840"/>
            <a:ext cx="4896544" cy="3247999"/>
          </a:xfrm>
        </p:spPr>
        <p:txBody>
          <a:bodyPr wrap="square" anchor="t"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b="0" dirty="0"/>
              <a:t>In the collision occurrence case, we propose to exclude the overlap range of the previous CW when choosing the back-off timer.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0BD55D-6694-4687-8B11-AB1AB4089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929" y="1547484"/>
            <a:ext cx="5827555" cy="4414373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A9EBACF6-E59C-4230-97ED-4D4B7753EFE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AAC1FC-3C6F-401C-A206-8FB2FADD87A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0F778BD-3131-4F21-8906-EAE3D23064D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9CF612-EB4F-4F9E-91D1-C297F810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Problem2 proposed Solution  :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95BF7B-35C3-4692-8152-BDB88DD8B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486328"/>
            <a:ext cx="10654207" cy="4113213"/>
          </a:xfrm>
        </p:spPr>
        <p:txBody>
          <a:bodyPr/>
          <a:lstStyle/>
          <a:p>
            <a:r>
              <a:rPr lang="en-US" sz="2000" b="0" dirty="0"/>
              <a:t>When stations transmitting successfully, we proposed that each station return randomly to one of the previous CW using pseudorandom operation. </a:t>
            </a:r>
          </a:p>
        </p:txBody>
      </p:sp>
      <p:pic>
        <p:nvPicPr>
          <p:cNvPr id="9" name="Content Placeholder 8" descr="Chart&#10;&#10;Description automatically generated with medium confidence">
            <a:extLst>
              <a:ext uri="{FF2B5EF4-FFF2-40B4-BE49-F238E27FC236}">
                <a16:creationId xmlns:a16="http://schemas.microsoft.com/office/drawing/2014/main" xmlns="" id="{6CE60D40-8845-4E2A-A6AA-01D940476D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963" y="2362200"/>
            <a:ext cx="6877960" cy="4113213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2B663B-8598-4C64-BF5C-D96EDC2A8B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7C38C6-05A9-4F7A-97B8-7B3F77E0DD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4C4C19-421E-4D29-A46A-B72D9C4789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94D91E-1D55-4BA5-B5F0-5D4F33FD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973C40-C715-4549-AAFA-BE0823CD7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9646095" cy="411321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•We propose to reconsider determine back-off timer using CW by excluding the previous range.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•When stations successful transmission, we propose to each station return the CW randomly to one of the previous CW instead </a:t>
            </a:r>
            <a:r>
              <a:rPr lang="en-US" sz="2400" dirty="0" err="1"/>
              <a:t>CWmin</a:t>
            </a:r>
            <a:r>
              <a:rPr lang="en-US" sz="2400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976970-DD00-4CDB-96B5-A12273F730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F55C81-50C5-48F0-A7BB-CDB941E9D2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12F212-AA31-4C24-AB5E-C3CF3F9504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E101A"/>
                </a:solidFill>
                <a:effectLst/>
              </a:rPr>
              <a:t>Do you agree that the CW size should exclude the previous CW range when a transmission fails, or collision </a:t>
            </a:r>
            <a:r>
              <a:rPr lang="en-US" b="1" dirty="0" err="1" smtClean="0">
                <a:solidFill>
                  <a:srgbClr val="0E101A"/>
                </a:solidFill>
                <a:effectLst/>
              </a:rPr>
              <a:t>accured</a:t>
            </a:r>
            <a:r>
              <a:rPr lang="en-US" b="1" dirty="0" smtClean="0">
                <a:solidFill>
                  <a:srgbClr val="0E101A"/>
                </a:solidFill>
                <a:effectLst/>
              </a:rPr>
              <a:t>?</a:t>
            </a:r>
            <a:r>
              <a:rPr lang="en-US" b="1" dirty="0">
                <a:solidFill>
                  <a:srgbClr val="0E101A"/>
                </a:solidFill>
                <a:effectLst/>
              </a:rPr>
              <a:t> </a:t>
            </a:r>
          </a:p>
          <a:p>
            <a:pPr marL="457200" indent="-457200">
              <a:buFont typeface="+mj-lt"/>
              <a:buAutoNum type="alphaLcParenR"/>
            </a:pPr>
            <a:r>
              <a:rPr lang="en-GB" b="0" dirty="0"/>
              <a:t>Yes</a:t>
            </a:r>
          </a:p>
          <a:p>
            <a:pPr marL="457200" indent="-457200">
              <a:buAutoNum type="alphaLcParenR"/>
            </a:pPr>
            <a:r>
              <a:rPr lang="en-GB" b="0" dirty="0"/>
              <a:t>No</a:t>
            </a:r>
          </a:p>
          <a:p>
            <a:pPr marL="457200" indent="-457200">
              <a:buAutoNum type="alphaLcParenR"/>
            </a:pPr>
            <a:r>
              <a:rPr lang="en-GB" b="0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Abdelrahman Abushattal (</a:t>
            </a:r>
            <a:r>
              <a:rPr lang="en-GB" dirty="0" err="1"/>
              <a:t>Vestel</a:t>
            </a:r>
            <a:r>
              <a:rPr lang="en-GB" dirty="0"/>
              <a:t>),</a:t>
            </a:r>
            <a:r>
              <a:rPr lang="en-GB" altLang="ko-KR" b="0" kern="0" dirty="0"/>
              <a:t> et 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defTabSz="212239" eaLnBrk="0" hangingPunct="0"/>
            <a:r>
              <a:rPr lang="en-US" kern="0" dirty="0"/>
              <a:t>July 2021</a:t>
            </a:r>
            <a:endParaRPr lang="en-GB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3553</TotalTime>
  <Words>885</Words>
  <Application>Microsoft Office PowerPoint</Application>
  <PresentationFormat>Custom</PresentationFormat>
  <Paragraphs>100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802-11-Submission-16-9</vt:lpstr>
      <vt:lpstr>Document</vt:lpstr>
      <vt:lpstr>Adaptive Contention Window Size for Back-Off Time in Distributed Coordinate Function (DCF) </vt:lpstr>
      <vt:lpstr>Abstract</vt:lpstr>
      <vt:lpstr>Introduction</vt:lpstr>
      <vt:lpstr>Introduction</vt:lpstr>
      <vt:lpstr>Problem statement</vt:lpstr>
      <vt:lpstr>Problem1 proposed Solution  :  </vt:lpstr>
      <vt:lpstr>Problem2 proposed Solution  :  </vt:lpstr>
      <vt:lpstr>Summary </vt:lpstr>
      <vt:lpstr>Straw Poll # 1</vt:lpstr>
      <vt:lpstr>Straw Poll # 2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Coordination: Recap and Additional Considerations</dc:title>
  <dc:creator>Muhammad Sohaib J. Solaija</dc:creator>
  <cp:lastModifiedBy>Başak Özbakış</cp:lastModifiedBy>
  <cp:revision>105</cp:revision>
  <cp:lastPrinted>1601-01-01T00:00:00Z</cp:lastPrinted>
  <dcterms:created xsi:type="dcterms:W3CDTF">2020-08-19T11:16:00Z</dcterms:created>
  <dcterms:modified xsi:type="dcterms:W3CDTF">2021-07-09T05:43:14Z</dcterms:modified>
</cp:coreProperties>
</file>