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1" r:id="rId4"/>
    <p:sldId id="262" r:id="rId5"/>
    <p:sldId id="261" r:id="rId6"/>
    <p:sldId id="260" r:id="rId7"/>
    <p:sldId id="263" r:id="rId8"/>
    <p:sldId id="269" r:id="rId9"/>
    <p:sldId id="264" r:id="rId10"/>
    <p:sldId id="274" r:id="rId11"/>
    <p:sldId id="283" r:id="rId12"/>
    <p:sldId id="285" r:id="rId13"/>
    <p:sldId id="286" r:id="rId14"/>
    <p:sldId id="278" r:id="rId15"/>
    <p:sldId id="279" r:id="rId16"/>
    <p:sldId id="280" r:id="rId17"/>
    <p:sldId id="281" r:id="rId18"/>
    <p:sldId id="273" r:id="rId19"/>
    <p:sldId id="267" r:id="rId20"/>
    <p:sldId id="270" r:id="rId21"/>
    <p:sldId id="282" r:id="rId22"/>
  </p:sldIdLst>
  <p:sldSz cx="12192000" cy="6858000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FB1038FA-FDCF-4B2C-8B7F-B70968F0BDED}">
          <p14:sldIdLst>
            <p14:sldId id="256"/>
            <p14:sldId id="257"/>
            <p14:sldId id="271"/>
            <p14:sldId id="262"/>
            <p14:sldId id="261"/>
            <p14:sldId id="260"/>
            <p14:sldId id="263"/>
            <p14:sldId id="269"/>
            <p14:sldId id="264"/>
            <p14:sldId id="274"/>
            <p14:sldId id="283"/>
            <p14:sldId id="285"/>
            <p14:sldId id="286"/>
            <p14:sldId id="278"/>
            <p14:sldId id="279"/>
            <p14:sldId id="280"/>
            <p14:sldId id="281"/>
            <p14:sldId id="273"/>
            <p14:sldId id="267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9D9D9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086" y="-11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D895A-DFE4-41C8-81C2-DBF2253FCA15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C9516-B823-4B51-9F47-31057A6BC8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651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B32B6-A0C8-47D8-9F61-4987C3ABCAC0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EA33-1659-44D8-8D01-C44ED05AE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10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Page </a:t>
            </a:r>
            <a:fld id="{465D53FD-DB5F-4815-BF01-6488A8FBD1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82" indent="-225582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02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EA33-1659-44D8-8D01-C44ED05AE6F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20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FD4C-9FF7-4628-99D9-D27867135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EA33-1659-44D8-8D01-C44ED05AE6F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54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EA33-1659-44D8-8D01-C44ED05AE6F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91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EA33-1659-44D8-8D01-C44ED05AE6F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86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EA33-1659-44D8-8D01-C44ED05AE6F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53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82" indent="-225582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523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82" indent="-225582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939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82" indent="-225582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07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7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smtClean="0"/>
              <a:t>Intel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69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18pt Arial body text</a:t>
            </a:r>
          </a:p>
          <a:p>
            <a:pPr lvl="1"/>
            <a:r>
              <a:rPr lang="en-US" dirty="0" smtClean="0"/>
              <a:t>18pt Arial bullet one</a:t>
            </a:r>
          </a:p>
          <a:p>
            <a:pPr lvl="2"/>
            <a:r>
              <a:rPr lang="en-US" dirty="0" smtClean="0"/>
              <a:t>16pt Arial sub-bullet</a:t>
            </a:r>
          </a:p>
          <a:p>
            <a:pPr lvl="3"/>
            <a:r>
              <a:rPr lang="en-US" dirty="0" smtClean="0"/>
              <a:t>14pt Arial fourth level</a:t>
            </a:r>
          </a:p>
          <a:p>
            <a:pPr lvl="4"/>
            <a:r>
              <a:rPr lang="en-US" dirty="0" smtClean="0"/>
              <a:t>12pt Arial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7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7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4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smtClean="0"/>
              <a:t>Intel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5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smtClean="0"/>
              <a:t>Intel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30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4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2284" y="6499246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802.11-19/1293r0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l-PL" dirty="0" smtClean="0">
                <a:cs typeface="Times New Roman" panose="02020603050405020304" pitchFamily="18" charset="0"/>
              </a:rPr>
              <a:t>Wi-Fi sensing: Usages, requirements, technical feasibility and standards gaps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779119"/>
            <a:ext cx="10361084" cy="380999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2019-07-15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July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00421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Authors: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20912"/>
              </p:ext>
            </p:extLst>
          </p:nvPr>
        </p:nvGraphicFramePr>
        <p:xfrm>
          <a:off x="654304" y="2393233"/>
          <a:ext cx="1084275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550"/>
                <a:gridCol w="2168550"/>
                <a:gridCol w="2168550"/>
                <a:gridCol w="1024379"/>
                <a:gridCol w="3312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Affiliation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Address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Email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Claudio da Silva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Intel Corporation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Claudio.da.Silva@intel.com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Carlos Cordeiro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Carlos.Cordeiro@intel.com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Bahar</a:t>
                      </a:r>
                      <a:r>
                        <a:rPr lang="en-US" dirty="0" smtClean="0"/>
                        <a:t> Sadeghi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Bahareh.Sadeghi@intel.com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Cheng Chen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Cheng.Chen@intel.com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Artyom Lomayev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Artyom.Lomayev@intel.com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136" y="1830390"/>
            <a:ext cx="7359929" cy="45418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To assess the technical feasibility of Wi-Fi sensing, we have performed an extensive measurement campaign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Main focus was on the presence detection use case (see slides 4 &amp; 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Set 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All measurements were made on 5 GHz, channel 36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Home environment with Wi-Fi networks operating co-channel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One 2 antenna client laptop operating in sniffer mode: sensing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3 APs: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AP 1: 3 antenna AP using 11n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AP 2: 3 antenna AP using 11ac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AP 3: 4 antenna AP using 11ac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APs 1, 2 and 3 are commercially available, brand name APs with chipsets coming from three different vendors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All devices remain stationary during all experiments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274329" y="1784988"/>
            <a:ext cx="3410647" cy="4656452"/>
            <a:chOff x="8274329" y="1784988"/>
            <a:chExt cx="3410647" cy="4656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4329" y="1784988"/>
              <a:ext cx="3410647" cy="46564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4329" y="5014338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Laptop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16005" y="6005027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 1 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71326" y="5881916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 2 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01287" y="4396110"/>
              <a:ext cx="4753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 3 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6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083830" y="1573600"/>
            <a:ext cx="680684" cy="246344"/>
            <a:chOff x="9083830" y="1573600"/>
            <a:chExt cx="680684" cy="246344"/>
          </a:xfrm>
        </p:grpSpPr>
        <p:sp>
          <p:nvSpPr>
            <p:cNvPr id="21" name="TextBox 20"/>
            <p:cNvSpPr txBox="1"/>
            <p:nvPr/>
          </p:nvSpPr>
          <p:spPr>
            <a:xfrm>
              <a:off x="9083830" y="1573600"/>
              <a:ext cx="5739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endParaRPr lang="en-US" sz="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91921" y="1627584"/>
              <a:ext cx="572593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latin typeface="Arial Narrow" panose="020B0606020202030204" pitchFamily="34" charset="0"/>
                  <a:cs typeface="Calibri" panose="020F0502020204030204" pitchFamily="34" charset="0"/>
                </a:rPr>
                <a:t>AP 3 (Ant 2)</a:t>
              </a:r>
              <a:endParaRPr lang="en-US" sz="65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77204"/>
          </a:xfrm>
        </p:spPr>
        <p:txBody>
          <a:bodyPr/>
          <a:lstStyle/>
          <a:p>
            <a:r>
              <a:rPr lang="en-US" dirty="0" smtClean="0"/>
              <a:t>Measurement results: no motion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68539" y="1265594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5429" y="1265541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 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0621818" y="3339674"/>
            <a:ext cx="383174" cy="6041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4401311" y="1568680"/>
            <a:ext cx="3261771" cy="2504793"/>
            <a:chOff x="4401311" y="1568680"/>
            <a:chExt cx="3261771" cy="25047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1311" y="1629815"/>
              <a:ext cx="3261771" cy="244365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10219" y="1568680"/>
              <a:ext cx="3851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endParaRPr lang="en-US" sz="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3460" y="1644791"/>
              <a:ext cx="336952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latin typeface="Arial Narrow" panose="020B0606020202030204" pitchFamily="34" charset="0"/>
                  <a:cs typeface="Calibri" panose="020F0502020204030204" pitchFamily="34" charset="0"/>
                </a:rPr>
                <a:t>AP 2</a:t>
              </a:r>
              <a:endParaRPr lang="en-US" sz="65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4451" y="4023998"/>
            <a:ext cx="3272918" cy="2454689"/>
            <a:chOff x="654451" y="4023998"/>
            <a:chExt cx="3272918" cy="24546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51" y="4023998"/>
              <a:ext cx="3272918" cy="245468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972008" y="4106588"/>
              <a:ext cx="282750" cy="798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endParaRPr lang="en-US" sz="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64750" y="4033944"/>
              <a:ext cx="36099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 smtClean="0">
                  <a:latin typeface="Arial Narrow" panose="020B0606020202030204" pitchFamily="34" charset="0"/>
                  <a:cs typeface="Calibri" panose="020F0502020204030204" pitchFamily="34" charset="0"/>
                </a:rPr>
                <a:t>AP 1</a:t>
              </a:r>
              <a:endParaRPr lang="en-US" sz="75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82133" y="4020661"/>
            <a:ext cx="3280949" cy="2458026"/>
            <a:chOff x="4382133" y="4020661"/>
            <a:chExt cx="3280949" cy="24580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2133" y="4020661"/>
              <a:ext cx="3280949" cy="24580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45810" y="4089800"/>
              <a:ext cx="355560" cy="98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endParaRPr lang="en-US" sz="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36718" y="4029861"/>
              <a:ext cx="3497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latin typeface="Arial Narrow" panose="020B0606020202030204" pitchFamily="34" charset="0"/>
                  <a:cs typeface="Calibri" panose="020F0502020204030204" pitchFamily="34" charset="0"/>
                </a:rPr>
                <a:t>AP 2</a:t>
              </a:r>
              <a:endParaRPr lang="en-US" sz="70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84832" y="1307070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 1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4450" y="1589219"/>
            <a:ext cx="3292097" cy="2517369"/>
            <a:chOff x="654450" y="1589219"/>
            <a:chExt cx="3292097" cy="25173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450" y="1637515"/>
              <a:ext cx="3292097" cy="24690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48367" y="1589219"/>
              <a:ext cx="3851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endParaRPr lang="en-US" sz="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5818" y="1641325"/>
              <a:ext cx="3497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latin typeface="Arial Narrow" panose="020B0606020202030204" pitchFamily="34" charset="0"/>
                  <a:cs typeface="Calibri" panose="020F0502020204030204" pitchFamily="34" charset="0"/>
                </a:rPr>
                <a:t>AP 1</a:t>
              </a:r>
              <a:endParaRPr lang="en-US" sz="700" b="1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300" y="1604127"/>
            <a:ext cx="3200400" cy="2600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300" y="4060006"/>
            <a:ext cx="3200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36355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test feasibility, we have implemented a simple algorithm that relies solely on AP spatial diversity in a given deployment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Algorithm makes use of channel estimates</a:t>
            </a:r>
          </a:p>
          <a:p>
            <a:pPr marL="643459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Mag/phase across the sub carriers to reveal the multipath environment</a:t>
            </a:r>
          </a:p>
          <a:p>
            <a:pPr marL="243409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Algorithm has 3 phases (see right)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Measurement capture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Motion detection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Presence detection</a:t>
            </a:r>
          </a:p>
        </p:txBody>
      </p:sp>
      <p:sp>
        <p:nvSpPr>
          <p:cNvPr id="25" name="Date Placeholder 5"/>
          <p:cNvSpPr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12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55" y="1853184"/>
            <a:ext cx="5263793" cy="7534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1904" y="1804416"/>
            <a:ext cx="316992" cy="316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52" y="3245803"/>
            <a:ext cx="6400800" cy="13229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299796" y="5094617"/>
            <a:ext cx="5280488" cy="1339539"/>
            <a:chOff x="6299796" y="4619129"/>
            <a:chExt cx="5280488" cy="13395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9796" y="4619129"/>
              <a:ext cx="5280488" cy="13395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85140" y="4833712"/>
              <a:ext cx="920124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50" dirty="0" smtClean="0"/>
                <a:t>Likelihood TX</a:t>
              </a:r>
              <a:r>
                <a:rPr lang="en-US" sz="1050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5140" y="5179298"/>
              <a:ext cx="920124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50" dirty="0" smtClean="0"/>
                <a:t>Likelihood TX</a:t>
              </a:r>
              <a:r>
                <a:rPr lang="en-US" sz="1050" baseline="-25000" dirty="0" smtClean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5140" y="5559158"/>
              <a:ext cx="934551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50" dirty="0" smtClean="0"/>
                <a:t>Likelihood TX</a:t>
              </a:r>
              <a:r>
                <a:rPr lang="en-US" sz="1050" baseline="-25000" dirty="0" smtClean="0"/>
                <a:t>N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13248" y="1608697"/>
            <a:ext cx="6594688" cy="10448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25440" y="1624901"/>
            <a:ext cx="3908121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1: Measurement capture and conditioning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5440" y="2998931"/>
            <a:ext cx="6594688" cy="162026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25440" y="2996837"/>
            <a:ext cx="2106346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2: Motion detection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8864" y="4966121"/>
            <a:ext cx="6594688" cy="15138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78330" y="4966121"/>
            <a:ext cx="2274662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3: Presence detection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8439744" y="2679735"/>
            <a:ext cx="566080" cy="3048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439744" y="4644064"/>
            <a:ext cx="566080" cy="3048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approach: illustrative example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64108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AP 1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01227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AP 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354813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AP 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61" y="4892731"/>
            <a:ext cx="1794870" cy="134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661" y="3550188"/>
            <a:ext cx="1794870" cy="1347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594" y="2124539"/>
            <a:ext cx="1794870" cy="1347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938" y="1884088"/>
            <a:ext cx="931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Raw data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0931" y="188408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E metric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531" y="188408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Likelihood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9750" y="183039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Thresholding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531" y="2127054"/>
            <a:ext cx="1794870" cy="13471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158" y="3527049"/>
            <a:ext cx="1794870" cy="13471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47800" y="2642133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AP 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918" y="4858024"/>
            <a:ext cx="1794870" cy="13471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96428" y="2137095"/>
            <a:ext cx="1794870" cy="1347192"/>
            <a:chOff x="5696428" y="2137095"/>
            <a:chExt cx="1794870" cy="134719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96428" y="2137095"/>
              <a:ext cx="1794870" cy="134719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7003473" y="2269375"/>
              <a:ext cx="286789" cy="83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03296" y="3584895"/>
            <a:ext cx="1794870" cy="1347192"/>
            <a:chOff x="5703296" y="3584895"/>
            <a:chExt cx="1794870" cy="134719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3296" y="3584895"/>
              <a:ext cx="1794870" cy="134719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915150" y="3718566"/>
              <a:ext cx="375112" cy="1518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03296" y="4890205"/>
            <a:ext cx="1794870" cy="1347192"/>
            <a:chOff x="5703296" y="4890205"/>
            <a:chExt cx="1794870" cy="134719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03296" y="4890205"/>
              <a:ext cx="1794870" cy="134719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7003473" y="5019090"/>
              <a:ext cx="286789" cy="83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9722" y="2853831"/>
            <a:ext cx="4003692" cy="3005088"/>
            <a:chOff x="7919722" y="2853831"/>
            <a:chExt cx="4003692" cy="300508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9722" y="2853831"/>
              <a:ext cx="4003692" cy="300508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9883833" y="4971011"/>
              <a:ext cx="500317" cy="3325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00705" y="4905691"/>
              <a:ext cx="70242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1</a:t>
              </a:r>
            </a:p>
            <a:p>
              <a:endParaRPr lang="en-US" sz="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2</a:t>
              </a:r>
            </a:p>
            <a:p>
              <a:endParaRPr lang="en-US" sz="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3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000" y="5156201"/>
            <a:ext cx="1090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Take away: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Curves corresponding to </a:t>
            </a:r>
            <a:r>
              <a:rPr lang="en-US" sz="1600" dirty="0" smtClean="0"/>
              <a:t>AP 2 </a:t>
            </a:r>
            <a:r>
              <a:rPr lang="en-US" sz="1600" dirty="0"/>
              <a:t>go up/down.  All others </a:t>
            </a:r>
            <a:r>
              <a:rPr lang="en-US" sz="1600" dirty="0" smtClean="0"/>
              <a:t>(AP 1 and AP 3) remain </a:t>
            </a:r>
            <a:r>
              <a:rPr lang="en-US" sz="1600" dirty="0"/>
              <a:t>pretty much constant.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Both phase and amplitude metrics show the expected behavior.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in the same room as AP 2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idx="4294967295"/>
          </p:nvPr>
        </p:nvSpPr>
        <p:spPr>
          <a:xfrm>
            <a:off x="840768" y="306999"/>
            <a:ext cx="2500312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idx="4294967295"/>
          </p:nvPr>
        </p:nvSpPr>
        <p:spPr>
          <a:xfrm>
            <a:off x="7240474" y="6485511"/>
            <a:ext cx="4246027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/>
              <a:t>Intel</a:t>
            </a:r>
            <a:endParaRPr lang="en-GB" sz="12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14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6800" y="1659597"/>
            <a:ext cx="4312000" cy="3229333"/>
            <a:chOff x="56800" y="1659597"/>
            <a:chExt cx="4312000" cy="3229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00" y="1659597"/>
              <a:ext cx="4312000" cy="32293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42088" y="1696192"/>
              <a:ext cx="6201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1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64000" y="1659597"/>
            <a:ext cx="4312000" cy="3229333"/>
            <a:chOff x="4064000" y="1659597"/>
            <a:chExt cx="4312000" cy="3229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4000" y="1659597"/>
              <a:ext cx="4312000" cy="32293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91225" y="1696192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2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80000" y="1678728"/>
            <a:ext cx="4312000" cy="3229333"/>
            <a:chOff x="7880000" y="1678728"/>
            <a:chExt cx="4312000" cy="32293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0000" y="1678728"/>
              <a:ext cx="4312000" cy="32293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07225" y="1696192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3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8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417" y="5064205"/>
            <a:ext cx="1090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Take away: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All three links show variations, but ones corresponding to </a:t>
            </a:r>
            <a:r>
              <a:rPr lang="en-US" sz="1600" dirty="0" smtClean="0"/>
              <a:t>AP 2 </a:t>
            </a:r>
            <a:r>
              <a:rPr lang="en-US" sz="1600" dirty="0"/>
              <a:t>and </a:t>
            </a:r>
            <a:r>
              <a:rPr lang="en-US" sz="1600" dirty="0" smtClean="0"/>
              <a:t>AP 3 </a:t>
            </a:r>
            <a:r>
              <a:rPr lang="en-US" sz="1600" dirty="0"/>
              <a:t>are more pronounced.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Phase and amplitude metrics show expected behavior.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in the hallway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idx="4294967295"/>
          </p:nvPr>
        </p:nvSpPr>
        <p:spPr>
          <a:xfrm>
            <a:off x="840768" y="306999"/>
            <a:ext cx="2500312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idx="4294967295"/>
          </p:nvPr>
        </p:nvSpPr>
        <p:spPr>
          <a:xfrm>
            <a:off x="7231681" y="6541075"/>
            <a:ext cx="4246027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/>
              <a:t>Intel</a:t>
            </a:r>
            <a:endParaRPr lang="en-GB" sz="12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15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705717"/>
            <a:ext cx="4312000" cy="3233231"/>
            <a:chOff x="0" y="1705717"/>
            <a:chExt cx="4312000" cy="32332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09615"/>
              <a:ext cx="4312000" cy="32293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33575" y="1705717"/>
              <a:ext cx="61912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1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40000" y="1677865"/>
            <a:ext cx="4312000" cy="3229333"/>
            <a:chOff x="3940000" y="1677865"/>
            <a:chExt cx="4312000" cy="32293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0000" y="1677865"/>
              <a:ext cx="4312000" cy="32293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57875" y="1724767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2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80000" y="1696192"/>
            <a:ext cx="4312000" cy="3242756"/>
            <a:chOff x="7880000" y="1696192"/>
            <a:chExt cx="4312000" cy="32427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0000" y="1709615"/>
              <a:ext cx="4312000" cy="32293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07225" y="1696192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3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6417" y="5064205"/>
            <a:ext cx="1090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Take away: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All six links show noticeable change, as expected, for both amplitude and phase</a:t>
            </a:r>
            <a:r>
              <a:rPr lang="en-US" sz="1600" dirty="0" smtClean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 smtClean="0"/>
              <a:t>Motion “close” to the receiver </a:t>
            </a:r>
            <a:r>
              <a:rPr lang="en-US" sz="1600" dirty="0"/>
              <a:t>results in largest variations in measurements from all </a:t>
            </a:r>
            <a:r>
              <a:rPr lang="en-US" sz="1600" dirty="0" smtClean="0"/>
              <a:t>transmitters</a:t>
            </a:r>
            <a:endParaRPr lang="en-US" sz="1600" dirty="0">
              <a:solidFill>
                <a:srgbClr val="FF000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close to the RX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idx="4294967295"/>
          </p:nvPr>
        </p:nvSpPr>
        <p:spPr>
          <a:xfrm>
            <a:off x="849560" y="298207"/>
            <a:ext cx="2500312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idx="4294967295"/>
          </p:nvPr>
        </p:nvSpPr>
        <p:spPr>
          <a:xfrm>
            <a:off x="7222888" y="6485511"/>
            <a:ext cx="4246027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/>
              <a:t>Intel</a:t>
            </a:r>
            <a:endParaRPr lang="en-GB" sz="12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16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656258"/>
            <a:ext cx="4312000" cy="3229333"/>
            <a:chOff x="0" y="1656258"/>
            <a:chExt cx="4312000" cy="3229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56258"/>
              <a:ext cx="4312000" cy="32293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42088" y="1696192"/>
              <a:ext cx="6201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1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17600" y="1618158"/>
            <a:ext cx="4312000" cy="3229333"/>
            <a:chOff x="3917600" y="1618158"/>
            <a:chExt cx="4312000" cy="3229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7600" y="1618158"/>
              <a:ext cx="4312000" cy="32293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793318" y="1635598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2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80000" y="1618158"/>
            <a:ext cx="4312000" cy="3229333"/>
            <a:chOff x="7880000" y="1618158"/>
            <a:chExt cx="4312000" cy="32293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0000" y="1618158"/>
              <a:ext cx="4312000" cy="32293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07225" y="1696192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3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8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6417" y="5064205"/>
            <a:ext cx="10902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Take away: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All six links show change, both for magnitude and phase.  </a:t>
            </a:r>
            <a:r>
              <a:rPr lang="en-US" sz="1600" dirty="0" smtClean="0"/>
              <a:t>However, “amount” of change is much smaller than when motion is closer to the RX (see previous slide).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in the same room as RX, but ~3m away from it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idx="4294967295"/>
          </p:nvPr>
        </p:nvSpPr>
        <p:spPr>
          <a:xfrm>
            <a:off x="849560" y="298207"/>
            <a:ext cx="2500312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idx="4294967295"/>
          </p:nvPr>
        </p:nvSpPr>
        <p:spPr>
          <a:xfrm>
            <a:off x="7231681" y="6494303"/>
            <a:ext cx="4246027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/>
              <a:t>Intel</a:t>
            </a:r>
            <a:endParaRPr lang="en-GB" sz="12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17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696192"/>
            <a:ext cx="4312000" cy="3242153"/>
            <a:chOff x="0" y="1696192"/>
            <a:chExt cx="4312000" cy="32421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09012"/>
              <a:ext cx="4312000" cy="32293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14526" y="1696192"/>
              <a:ext cx="647700" cy="238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1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17600" y="1704316"/>
            <a:ext cx="4312000" cy="3234029"/>
            <a:chOff x="3917600" y="1704316"/>
            <a:chExt cx="4312000" cy="32340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7600" y="1709012"/>
              <a:ext cx="4312000" cy="32293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753987" y="1704316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2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80000" y="1696192"/>
            <a:ext cx="4312000" cy="3242153"/>
            <a:chOff x="7880000" y="1696192"/>
            <a:chExt cx="4312000" cy="32421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0000" y="1709012"/>
              <a:ext cx="4312000" cy="32293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07225" y="1696192"/>
              <a:ext cx="75247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 3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3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18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cooperation</a:t>
            </a:r>
            <a:endParaRPr lang="en-US" dirty="0"/>
          </a:p>
        </p:txBody>
      </p:sp>
      <p:sp>
        <p:nvSpPr>
          <p:cNvPr id="41" name="Content Placeholder 3"/>
          <p:cNvSpPr>
            <a:spLocks noGrp="1"/>
          </p:cNvSpPr>
          <p:nvPr>
            <p:ph sz="quarter" idx="13"/>
          </p:nvPr>
        </p:nvSpPr>
        <p:spPr>
          <a:xfrm>
            <a:off x="607484" y="1692354"/>
            <a:ext cx="10970683" cy="4567767"/>
          </a:xfrm>
        </p:spPr>
        <p:txBody>
          <a:bodyPr/>
          <a:lstStyle/>
          <a:p>
            <a:pPr lvl="0"/>
            <a:r>
              <a:rPr lang="en-US" smtClean="0"/>
              <a:t>Motion, upper link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3813" y="1743327"/>
            <a:ext cx="0" cy="437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 txBox="1">
            <a:spLocks/>
          </p:cNvSpPr>
          <p:nvPr/>
        </p:nvSpPr>
        <p:spPr>
          <a:xfrm rot="16200000">
            <a:off x="-756885" y="2600092"/>
            <a:ext cx="2147304" cy="238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</a:rPr>
              <a:t>Sensing receiver is the AP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 rot="16200000">
            <a:off x="-973589" y="5028783"/>
            <a:ext cx="2433793" cy="240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</a:rPr>
              <a:t>Sensing receiver is the laptop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9540" y="3981983"/>
            <a:ext cx="7727851" cy="43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69" y="4024345"/>
            <a:ext cx="3244445" cy="23174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69" y="1523202"/>
            <a:ext cx="3238952" cy="23180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1" y="1588153"/>
            <a:ext cx="3238096" cy="23174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05" y="4035798"/>
            <a:ext cx="3244445" cy="2317460"/>
          </a:xfrm>
          <a:prstGeom prst="rect">
            <a:avLst/>
          </a:prstGeom>
        </p:spPr>
      </p:pic>
      <p:sp>
        <p:nvSpPr>
          <p:cNvPr id="39" name="Content Placeholder 3"/>
          <p:cNvSpPr txBox="1">
            <a:spLocks/>
          </p:cNvSpPr>
          <p:nvPr/>
        </p:nvSpPr>
        <p:spPr>
          <a:xfrm>
            <a:off x="971855" y="6223092"/>
            <a:ext cx="2119983" cy="315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Motion, upper link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5089887" y="3731236"/>
            <a:ext cx="2119983" cy="315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Motion, upper link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5156353" y="6192314"/>
            <a:ext cx="2119983" cy="315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Proximity, laptop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1" name="Content Placeholder 3"/>
          <p:cNvSpPr txBox="1">
            <a:spLocks/>
          </p:cNvSpPr>
          <p:nvPr/>
        </p:nvSpPr>
        <p:spPr>
          <a:xfrm>
            <a:off x="8328839" y="1982016"/>
            <a:ext cx="3060664" cy="4107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In each of the two examples, the position of devices and person is the same. 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 smtClean="0"/>
              <a:t>However, different </a:t>
            </a:r>
            <a:r>
              <a:rPr lang="en-US" sz="1867" dirty="0"/>
              <a:t>sensing results may be obtained depending on which device assumes the sensing receiver role</a:t>
            </a:r>
            <a:r>
              <a:rPr lang="en-US" sz="1867" dirty="0" smtClean="0"/>
              <a:t>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dirty="0"/>
              <a:t>Sensing accuracy </a:t>
            </a:r>
            <a:r>
              <a:rPr lang="en-US" sz="1867" dirty="0" smtClean="0"/>
              <a:t>for certain applications is </a:t>
            </a:r>
            <a:r>
              <a:rPr lang="en-US" sz="1867" dirty="0"/>
              <a:t>increased with multiple sensing receivers, and larger number of Wi-Fi transmitters</a:t>
            </a:r>
          </a:p>
        </p:txBody>
      </p:sp>
      <p:sp>
        <p:nvSpPr>
          <p:cNvPr id="18" name="Date Placeholder 5"/>
          <p:cNvSpPr txBox="1">
            <a:spLocks/>
          </p:cNvSpPr>
          <p:nvPr/>
        </p:nvSpPr>
        <p:spPr>
          <a:xfrm>
            <a:off x="856065" y="284607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2019</a:t>
            </a:r>
            <a:endParaRPr lang="en-GB" b="1" dirty="0"/>
          </a:p>
        </p:txBody>
      </p:sp>
      <p:sp>
        <p:nvSpPr>
          <p:cNvPr id="21" name="Footer Placeholder 5"/>
          <p:cNvSpPr txBox="1">
            <a:spLocks/>
          </p:cNvSpPr>
          <p:nvPr/>
        </p:nvSpPr>
        <p:spPr>
          <a:xfrm>
            <a:off x="7231679" y="6449038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 smtClean="0"/>
              <a:t>Carlos Cordeiro (Intel)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16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471"/>
          <a:stretch/>
        </p:blipFill>
        <p:spPr>
          <a:xfrm>
            <a:off x="6094943" y="1647331"/>
            <a:ext cx="5963034" cy="48280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results: presence detection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1" y="1798321"/>
            <a:ext cx="507788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ROC show probability of detection (PD) &gt; 95% when using 2 APs, with a probability of false alarm (PFA) &lt; 30%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Sensing ranges between 0.8-1m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Curves may shift with changes in environment (e.g. # APs</a:t>
            </a:r>
            <a:r>
              <a:rPr lang="en-US" sz="2000" dirty="0" smtClean="0">
                <a:solidFill>
                  <a:schemeClr val="tx1"/>
                </a:solidFill>
              </a:rPr>
              <a:t>, people, objects), algorithms (e.g. ML), optimizations, and “cleaner” channel estimates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More elaborate algorithms can definitely achieve higher PD with lower PFA, but this was not the focus of this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This demonstrates that it is possible to use Wi-Fi (in 5 GHz) to detect presence</a:t>
            </a:r>
            <a:endParaRPr lang="en-US" sz="2000" dirty="0"/>
          </a:p>
        </p:txBody>
      </p:sp>
      <p:sp>
        <p:nvSpPr>
          <p:cNvPr id="10" name="Date Placeholder 5"/>
          <p:cNvSpPr>
            <a:spLocks noGrp="1"/>
          </p:cNvSpPr>
          <p:nvPr>
            <p:ph type="dt" idx="10"/>
          </p:nvPr>
        </p:nvSpPr>
        <p:spPr>
          <a:xfrm>
            <a:off x="928688" y="333375"/>
            <a:ext cx="2500312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93520"/>
            <a:ext cx="4246027" cy="180975"/>
          </a:xfrm>
        </p:spPr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1</a:t>
            </a:r>
            <a:r>
              <a:rPr lang="en-GB" dirty="0"/>
              <a:t>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33319" y="2325539"/>
            <a:ext cx="782493" cy="91403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15812" y="2808688"/>
            <a:ext cx="3676316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003C71"/>
                </a:solidFill>
              </a:rPr>
              <a:t>The more curves can be pushed to the top left-hand corner, the better. However, the operating point is  determined by KPI(s) and complexity/performance trade-off.</a:t>
            </a:r>
          </a:p>
        </p:txBody>
      </p:sp>
    </p:spTree>
    <p:extLst>
      <p:ext uri="{BB962C8B-B14F-4D97-AF65-F5344CB8AC3E}">
        <p14:creationId xmlns:p14="http://schemas.microsoft.com/office/powerpoint/2010/main" val="40217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presentation introduces the application of Wi-Fi radio signals to sense (changes to) the environment where these signals propagate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is hereby referred to as Wi-Fi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presentation covers: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 and key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Why and how to use Wi-Fi for sensing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cases and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Technical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need for standard </a:t>
            </a:r>
            <a:r>
              <a:rPr lang="en-US" dirty="0" smtClean="0">
                <a:solidFill>
                  <a:schemeClr val="tx1"/>
                </a:solidFill>
              </a:rPr>
              <a:t>support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Conclusion </a:t>
            </a:r>
            <a:r>
              <a:rPr lang="en-US" dirty="0">
                <a:solidFill>
                  <a:schemeClr val="tx1"/>
                </a:solidFill>
              </a:rPr>
              <a:t>and proposed next </a:t>
            </a:r>
            <a:r>
              <a:rPr lang="en-US" dirty="0" smtClean="0">
                <a:solidFill>
                  <a:schemeClr val="tx1"/>
                </a:solidFill>
              </a:rPr>
              <a:t>steps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need for standard changes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1" y="1752601"/>
            <a:ext cx="1061231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Measurement campaign revealed that unless standard support is present, a number of important use cases cannot be addressed. Some of the reasons are: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Our measurements have indicated that performance is much better if the measurement is taken “closer” to the target object – </a:t>
            </a:r>
            <a:r>
              <a:rPr lang="en-US" sz="1400" b="1" dirty="0" smtClean="0"/>
              <a:t>requires cooperation among multiple STAs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Transmitters often change transmission characteristics (e.g., #antennas, BW, #SS) dynamically, which makes measurements very difficult to be made reliable – </a:t>
            </a:r>
            <a:r>
              <a:rPr lang="en-US" sz="1400" b="1" dirty="0" smtClean="0"/>
              <a:t>requires negotiation between STAs on timing and configuration of measurements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If the receiver does not know </a:t>
            </a:r>
            <a:r>
              <a:rPr lang="en-US" sz="1400" u="sng" dirty="0" smtClean="0"/>
              <a:t>ahead of time</a:t>
            </a:r>
            <a:r>
              <a:rPr lang="en-US" sz="1400" dirty="0" smtClean="0"/>
              <a:t> how many spatial streams (or antennas), BW, etc., are used by the transmitter to transmit a PPDU, measurements become unreliable and performance is, therefore, significantly degraded – </a:t>
            </a:r>
            <a:r>
              <a:rPr lang="en-US" sz="1400" b="1" dirty="0" smtClean="0"/>
              <a:t>requires negotiation between STAs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Some environments have a single (or very few) APs, but may have multiple non-AP STAs that can assist in sensing – </a:t>
            </a:r>
            <a:r>
              <a:rPr lang="en-US" sz="1400" b="1" dirty="0" smtClean="0"/>
              <a:t>requires cooperation between AP and non-AP STAs</a:t>
            </a:r>
          </a:p>
          <a:p>
            <a:pPr marL="111125">
              <a:buFont typeface="Arial" panose="020B0604020202020204" pitchFamily="34" charset="0"/>
              <a:buChar char="•"/>
            </a:pPr>
            <a:r>
              <a:rPr lang="en-US" sz="1600" dirty="0" smtClean="0"/>
              <a:t>Therefore, </a:t>
            </a:r>
            <a:r>
              <a:rPr lang="en-US" sz="1600" dirty="0"/>
              <a:t>standard support is necessary for </a:t>
            </a:r>
            <a:r>
              <a:rPr lang="en-US" sz="1600" dirty="0" smtClean="0"/>
              <a:t>cases including, but not limited to:</a:t>
            </a:r>
          </a:p>
          <a:p>
            <a:pPr marL="511175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Cooperation: allow a STA to request other STA(s) to perform sensing on its behalf</a:t>
            </a:r>
          </a:p>
          <a:p>
            <a:pPr marL="511175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Negotiation: negotiate timing and transmission configuration for STAs to perform sensing</a:t>
            </a:r>
          </a:p>
          <a:p>
            <a:pPr marL="511175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Group </a:t>
            </a:r>
            <a:r>
              <a:rPr lang="en-US" sz="1400" dirty="0"/>
              <a:t>sensing: enable exchange of information among devices to setup and/or optimize a Wi-Fi sensing procedure/protocol – will enable much higher </a:t>
            </a:r>
            <a:r>
              <a:rPr lang="en-US" sz="1400" dirty="0" smtClean="0"/>
              <a:t>accuracies</a:t>
            </a:r>
          </a:p>
          <a:p>
            <a:pPr marL="511175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For </a:t>
            </a:r>
            <a:r>
              <a:rPr lang="en-US" sz="1400" dirty="0"/>
              <a:t>use cases that may make use of multiple </a:t>
            </a:r>
            <a:r>
              <a:rPr lang="en-US" sz="1400" dirty="0" smtClean="0"/>
              <a:t>non-AP STAs </a:t>
            </a:r>
            <a:r>
              <a:rPr lang="en-US" sz="1400" dirty="0"/>
              <a:t>and/or APs, synchronization and/or scheduling mechanisms would be useful for more reliable </a:t>
            </a:r>
            <a:r>
              <a:rPr lang="en-US" sz="1400" dirty="0" smtClean="0"/>
              <a:t>measurements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>
          <a:xfrm>
            <a:off x="7143757" y="6484467"/>
            <a:ext cx="4246027" cy="180975"/>
          </a:xfrm>
        </p:spPr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4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proposed 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much interest in the industry on Wi-Fi sensing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Depending on the use case of interest, some efforts are focused </a:t>
            </a:r>
            <a:r>
              <a:rPr lang="en-US" dirty="0"/>
              <a:t>on 2.4/5 GHz, some </a:t>
            </a:r>
            <a:r>
              <a:rPr lang="en-US" dirty="0" smtClean="0"/>
              <a:t>are focused </a:t>
            </a:r>
            <a:r>
              <a:rPr lang="en-US" dirty="0"/>
              <a:t>on 60 GHz, and some </a:t>
            </a:r>
            <a:r>
              <a:rPr lang="en-US" dirty="0" smtClean="0"/>
              <a:t>are focused </a:t>
            </a:r>
            <a:r>
              <a:rPr lang="en-US" dirty="0"/>
              <a:t>on </a:t>
            </a:r>
            <a:r>
              <a:rPr lang="en-US" dirty="0" smtClean="0"/>
              <a:t>all the Wi-Fi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this presentation we have shown that it is technically feasible for Wi-Fi to support many sensing use cases and their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plan to continue studying this subject in more detail (different algorithms, more measurements, other use cases) and bring a follow up presentation at the next 802.11 meeting in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that time and depending on the conclusions, we plan to make a recommendation to the 802.11 WG on how to proceed on this topic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21</a:t>
            </a:r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7231679" y="6449038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 smtClean="0"/>
              <a:t>Carlos Cordeiro (Intel)</a:t>
            </a:r>
            <a:endParaRPr lang="en-GB" sz="1200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856065" y="284607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2019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sensing: what is it and what can it be used for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Wi-Fi sensing is the use, by a Wi-Fi sensing capable STA(s), of received Wi-Fi signals to detect feature(s) of an intended target(s) in a given 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Features = motion, presence or proximity, gesture, people counting, geometry, velocity,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Target = object, human, animal,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Environment = Within a few centimeters/meters of a device, room, house/enterprise, etc.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Wi-Fi sensing does not assume that the intended target carries a device with Wi-Fi functionality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STA that transmits a Wi-Fi signal may </a:t>
            </a:r>
            <a:r>
              <a:rPr lang="en-US" dirty="0">
                <a:solidFill>
                  <a:schemeClr val="tx1"/>
                </a:solidFill>
              </a:rPr>
              <a:t>or may not be </a:t>
            </a:r>
            <a:r>
              <a:rPr lang="en-US" dirty="0" smtClean="0">
                <a:solidFill>
                  <a:schemeClr val="tx1"/>
                </a:solidFill>
              </a:rPr>
              <a:t>the same as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STA that </a:t>
            </a:r>
            <a:r>
              <a:rPr lang="en-US" dirty="0">
                <a:solidFill>
                  <a:schemeClr val="tx1"/>
                </a:solidFill>
              </a:rPr>
              <a:t>performs the Wi-Fi sensing </a:t>
            </a:r>
            <a:r>
              <a:rPr lang="en-US" dirty="0" smtClean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95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sensing: Examples of applications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pic>
        <p:nvPicPr>
          <p:cNvPr id="2054" name="Picture 6" descr="Image result for gesture recognition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5" y="1998900"/>
            <a:ext cx="1801279" cy="10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esture recognition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27" y="2262784"/>
            <a:ext cx="1284787" cy="72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56" y="1999424"/>
            <a:ext cx="1535640" cy="10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wireless room sensing fig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" y="3989815"/>
            <a:ext cx="2475956" cy="17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8081" y="3672808"/>
            <a:ext cx="3282950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FF0000"/>
                </a:solidFill>
              </a:rPr>
              <a:t>Room sensing and presence detection: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909" y="3056052"/>
            <a:ext cx="234038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2060"/>
                </a:solidFill>
              </a:rPr>
              <a:t>PC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7377" y="3056052"/>
            <a:ext cx="992259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2060"/>
                </a:solidFill>
              </a:rPr>
              <a:t>Automotive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7434" y="3053333"/>
            <a:ext cx="1166986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2060"/>
                </a:solidFill>
              </a:rPr>
              <a:t>Phone/Tablet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348" y="5775817"/>
            <a:ext cx="2268435" cy="4515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Augmenting APs/relays with sensing capabilities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587" y="1596241"/>
            <a:ext cx="307808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solidFill>
                  <a:srgbClr val="FF0000"/>
                </a:solidFill>
              </a:rPr>
              <a:t>Gesture </a:t>
            </a:r>
            <a:r>
              <a:rPr lang="en-US" sz="1467" dirty="0" smtClean="0">
                <a:solidFill>
                  <a:srgbClr val="FF0000"/>
                </a:solidFill>
              </a:rPr>
              <a:t>recognition (new form of UI):</a:t>
            </a:r>
            <a:endParaRPr lang="en-US" sz="1467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253" y="1632502"/>
            <a:ext cx="1460336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 smtClean="0">
                <a:solidFill>
                  <a:srgbClr val="FF0000"/>
                </a:solidFill>
              </a:rPr>
              <a:t>Presence detection:</a:t>
            </a:r>
            <a:endParaRPr lang="en-US" sz="1467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81" y="1935116"/>
            <a:ext cx="3241280" cy="141384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51918" y="3630211"/>
            <a:ext cx="3947684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 smtClean="0">
                <a:solidFill>
                  <a:srgbClr val="FF0000"/>
                </a:solidFill>
              </a:rPr>
              <a:t>Target (e.g., people) counting and activity detection:</a:t>
            </a:r>
            <a:endParaRPr lang="en-US" sz="1467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35" y="3977607"/>
            <a:ext cx="1414959" cy="21276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45768" y="6111208"/>
            <a:ext cx="2476248" cy="2257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Home security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45444" y="2394983"/>
            <a:ext cx="1907772" cy="4515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67" dirty="0">
                <a:solidFill>
                  <a:srgbClr val="002060"/>
                </a:solidFill>
              </a:rPr>
              <a:t>Wake on approach, walk away lock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9587" y="1596241"/>
            <a:ext cx="5434856" cy="18733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ounded Rectangle 39"/>
          <p:cNvSpPr/>
          <p:nvPr/>
        </p:nvSpPr>
        <p:spPr>
          <a:xfrm>
            <a:off x="5850300" y="1588444"/>
            <a:ext cx="5539484" cy="18733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ounded Rectangle 40"/>
          <p:cNvSpPr/>
          <p:nvPr/>
        </p:nvSpPr>
        <p:spPr>
          <a:xfrm>
            <a:off x="304801" y="3555919"/>
            <a:ext cx="5439642" cy="28600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Rounded Rectangle 41"/>
          <p:cNvSpPr/>
          <p:nvPr/>
        </p:nvSpPr>
        <p:spPr>
          <a:xfrm>
            <a:off x="5850301" y="3541073"/>
            <a:ext cx="5539484" cy="28600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506" name="Picture 2" descr="Image result for picture people meeting ro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35" y="4028000"/>
            <a:ext cx="3598014" cy="20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709097" y="6080573"/>
            <a:ext cx="1907772" cy="2257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67" dirty="0" smtClean="0">
                <a:solidFill>
                  <a:srgbClr val="002060"/>
                </a:solidFill>
              </a:rPr>
              <a:t>Smart meeting rooms</a:t>
            </a:r>
            <a:endParaRPr lang="en-US" sz="1467" dirty="0">
              <a:solidFill>
                <a:srgbClr val="002060"/>
              </a:solidFill>
            </a:endParaRPr>
          </a:p>
        </p:txBody>
      </p:sp>
      <p:sp>
        <p:nvSpPr>
          <p:cNvPr id="46" name="Date Placeholder 5"/>
          <p:cNvSpPr>
            <a:spLocks noGrp="1"/>
          </p:cNvSpPr>
          <p:nvPr>
            <p:ph type="dt" idx="4294967295"/>
          </p:nvPr>
        </p:nvSpPr>
        <p:spPr>
          <a:xfrm>
            <a:off x="879674" y="288546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7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use Wi-Fi for such applications?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Wi-Fi </a:t>
            </a:r>
            <a:r>
              <a:rPr lang="en-US" dirty="0">
                <a:solidFill>
                  <a:schemeClr val="tx1"/>
                </a:solidFill>
              </a:rPr>
              <a:t>is ubiquitous in homes and </a:t>
            </a:r>
            <a:r>
              <a:rPr lang="en-US" dirty="0" smtClean="0">
                <a:solidFill>
                  <a:schemeClr val="tx1"/>
                </a:solidFill>
              </a:rPr>
              <a:t>enterprises – comes “for free”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Expand the use of Wi-Fi to applications beyond just communication – increase stickiness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Wi-Fi can overcome drawbacks from alternative technologies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Camera: field of view, privacy, power consumption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Ultrasonic/laser: objects can block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some important applications, use of existing Wi-Fi signals is </a:t>
            </a:r>
            <a:r>
              <a:rPr lang="en-US" dirty="0" smtClean="0">
                <a:solidFill>
                  <a:schemeClr val="tx1"/>
                </a:solidFill>
              </a:rPr>
              <a:t>sufficient; for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ther applications and/or to improve performance, as discussed later in the presentation, standard support is needed.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62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use Wi-Fi for such applications?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Technical </a:t>
            </a:r>
            <a:r>
              <a:rPr lang="en-US" sz="2400" dirty="0" smtClean="0"/>
              <a:t>principle behind Wi-Fi sensing is to track </a:t>
            </a:r>
            <a:r>
              <a:rPr lang="en-US" sz="2400" dirty="0"/>
              <a:t>channel estimates obtained when decoding multiple Wi-Fi packets over time, and </a:t>
            </a:r>
            <a:r>
              <a:rPr lang="en-US" sz="2400" dirty="0" smtClean="0"/>
              <a:t>detect </a:t>
            </a:r>
            <a:r>
              <a:rPr lang="en-US" sz="2400" dirty="0"/>
              <a:t>variations that indicate an event of interest. </a:t>
            </a:r>
            <a:endParaRPr lang="en-US" sz="2400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 smtClean="0"/>
              <a:t>Detection of some features require ML, but many can be achieved without it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4982" y="2115312"/>
            <a:ext cx="5266458" cy="43655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40847" y="1614731"/>
            <a:ext cx="50805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Figures show the amplitude and phase of channel estimates obtained with multiple PPDUs over time </a:t>
            </a:r>
            <a:r>
              <a:rPr lang="en-US" sz="1100" b="1" dirty="0" smtClean="0"/>
              <a:t>(~3 minutes).  </a:t>
            </a:r>
            <a:r>
              <a:rPr lang="en-US" sz="1100" b="1" dirty="0"/>
              <a:t>Each curve corresponds to one PPDU.  Top row: no motion.  Bottom row: motion in the room (one person randomly walking). 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idx="4294967295"/>
          </p:nvPr>
        </p:nvSpPr>
        <p:spPr>
          <a:xfrm>
            <a:off x="868257" y="308991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253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925716"/>
          </a:xfrm>
        </p:spPr>
        <p:txBody>
          <a:bodyPr/>
          <a:lstStyle/>
          <a:p>
            <a:r>
              <a:rPr lang="en-US" dirty="0" smtClean="0"/>
              <a:t>Examples of use cases and requirements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655571"/>
              </p:ext>
            </p:extLst>
          </p:nvPr>
        </p:nvGraphicFramePr>
        <p:xfrm>
          <a:off x="700491" y="1434022"/>
          <a:ext cx="10942868" cy="495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27"/>
                <a:gridCol w="1817331"/>
                <a:gridCol w="4713043"/>
                <a:gridCol w="218236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</a:t>
                      </a:r>
                      <a:r>
                        <a:rPr lang="en-US" sz="1600" baseline="0" dirty="0" smtClean="0"/>
                        <a:t> segments (devices)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Accuracy</a:t>
                      </a:r>
                      <a:r>
                        <a:rPr lang="en-US" sz="1600" baseline="0" dirty="0" smtClean="0"/>
                        <a:t> (space/time) </a:t>
                      </a:r>
                      <a:r>
                        <a:rPr lang="en-US" sz="1600" dirty="0" smtClean="0"/>
                        <a:t>requirement</a:t>
                      </a:r>
                      <a:endParaRPr lang="en-US" sz="1600" dirty="0"/>
                    </a:p>
                  </a:txBody>
                  <a:tcPr/>
                </a:tc>
              </a:tr>
              <a:tr h="8554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Presence/Motion</a:t>
                      </a:r>
                      <a:r>
                        <a:rPr lang="en-GB" sz="1600" baseline="0" dirty="0" smtClean="0"/>
                        <a:t>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Enterprise,</a:t>
                      </a:r>
                      <a:r>
                        <a:rPr lang="en-US" sz="1600" baseline="0" dirty="0" smtClean="0"/>
                        <a:t> Home </a:t>
                      </a:r>
                      <a:r>
                        <a:rPr lang="en-US" sz="1600" dirty="0" smtClean="0"/>
                        <a:t>(PC,</a:t>
                      </a:r>
                      <a:r>
                        <a:rPr lang="en-US" sz="1600" baseline="0" dirty="0" smtClean="0"/>
                        <a:t> phone, AP)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Detect human</a:t>
                      </a:r>
                      <a:r>
                        <a:rPr lang="en-GB" sz="1600" baseline="0" dirty="0" smtClean="0"/>
                        <a:t> presence and/or motion</a:t>
                      </a:r>
                      <a:endParaRPr lang="en-GB" sz="1600" dirty="0" smtClean="0"/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Wake on approach / walk away lock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Wake on entry / walk away sleep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Auto connect to display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Low/High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(use</a:t>
                      </a:r>
                      <a:r>
                        <a:rPr lang="en-US" sz="1600" baseline="0" dirty="0" smtClean="0"/>
                        <a:t> case dependent)</a:t>
                      </a:r>
                      <a:endParaRPr lang="en-US" sz="16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600" smtClean="0"/>
                        <a:t>Gesture</a:t>
                      </a:r>
                      <a:r>
                        <a:rPr lang="en-US" sz="1600" baseline="0" smtClean="0"/>
                        <a:t> recognition</a:t>
                      </a:r>
                    </a:p>
                    <a:p>
                      <a:r>
                        <a:rPr lang="en-US" sz="1600" baseline="0" smtClean="0"/>
                        <a:t>(Coarse/Far-field)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Enterprise,</a:t>
                      </a:r>
                      <a:r>
                        <a:rPr lang="en-US" sz="1600" baseline="0" dirty="0" smtClean="0"/>
                        <a:t> Home </a:t>
                      </a:r>
                      <a:r>
                        <a:rPr lang="en-US" sz="1600" dirty="0" smtClean="0"/>
                        <a:t>(PC,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smtClean="0"/>
                        <a:t>phone, wearable, </a:t>
                      </a:r>
                      <a:r>
                        <a:rPr lang="en-US" sz="1600" baseline="0" dirty="0" smtClean="0"/>
                        <a:t>cars)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Detect </a:t>
                      </a:r>
                      <a:r>
                        <a:rPr lang="en-US" sz="1600" smtClean="0"/>
                        <a:t>specific</a:t>
                      </a:r>
                      <a:r>
                        <a:rPr lang="en-US" sz="1600" baseline="0" smtClean="0"/>
                        <a:t> large movements/gestures, e.g., hand waving </a:t>
                      </a:r>
                      <a:r>
                        <a:rPr lang="en-US" sz="1600" baseline="0" dirty="0" smtClean="0"/>
                        <a:t>(may require AI/ML)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Automotive, UI, gaming, VR/AR, machine interaction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smtClean="0"/>
                        <a:t>Low/High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smtClean="0"/>
                        <a:t>(use</a:t>
                      </a:r>
                      <a:r>
                        <a:rPr lang="en-US" sz="1600" baseline="0" smtClean="0"/>
                        <a:t> case dependent)</a:t>
                      </a:r>
                      <a:endParaRPr lang="en-US" sz="16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600" smtClean="0"/>
                        <a:t>Gesture</a:t>
                      </a:r>
                      <a:r>
                        <a:rPr lang="en-US" sz="1600" baseline="0" smtClean="0"/>
                        <a:t> Recognition</a:t>
                      </a:r>
                    </a:p>
                    <a:p>
                      <a:r>
                        <a:rPr lang="en-US" sz="1600" baseline="0" smtClean="0"/>
                        <a:t>(Fine/Near-field)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Enterprise,</a:t>
                      </a:r>
                      <a:r>
                        <a:rPr lang="en-US" sz="1600" baseline="0" smtClean="0"/>
                        <a:t> Home </a:t>
                      </a:r>
                      <a:r>
                        <a:rPr lang="en-US" sz="1600" smtClean="0"/>
                        <a:t>(PC,</a:t>
                      </a:r>
                      <a:r>
                        <a:rPr lang="en-US" sz="1600" baseline="0" smtClean="0"/>
                        <a:t> phone, wearable, cars)</a:t>
                      </a:r>
                      <a:endParaRPr lang="en-US" sz="16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smtClean="0"/>
                        <a:t>Detect specific</a:t>
                      </a:r>
                      <a:r>
                        <a:rPr lang="en-US" sz="1600" baseline="0" smtClean="0"/>
                        <a:t> small movements/gestures, e.g., using fingers (may require AI/ML)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smtClean="0"/>
                        <a:t>Automotive, UI, gaming, VR/AR, machine interaction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smtClean="0"/>
                        <a:t>High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</a:txBody>
                  <a:tcPr/>
                </a:tc>
              </a:tr>
              <a:tr h="5963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 </a:t>
                      </a:r>
                      <a:r>
                        <a:rPr lang="en-US" sz="1600" smtClean="0"/>
                        <a:t>(AP, smart home IoT client)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Detect</a:t>
                      </a:r>
                      <a:r>
                        <a:rPr lang="en-US" sz="1600" baseline="0" dirty="0" smtClean="0"/>
                        <a:t> b</a:t>
                      </a:r>
                      <a:r>
                        <a:rPr lang="en-US" sz="1600" dirty="0" smtClean="0"/>
                        <a:t>iometric (</a:t>
                      </a:r>
                      <a:r>
                        <a:rPr lang="en-GB" sz="1600" dirty="0" smtClean="0"/>
                        <a:t>HR/ ECG / etc.</a:t>
                      </a:r>
                      <a:r>
                        <a:rPr lang="en-US" sz="1600" dirty="0" smtClean="0"/>
                        <a:t>) abnormalities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Elderly</a:t>
                      </a:r>
                      <a:r>
                        <a:rPr lang="en-US" sz="1600" baseline="0" dirty="0" smtClean="0"/>
                        <a:t>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Low/High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(use</a:t>
                      </a:r>
                      <a:r>
                        <a:rPr lang="en-US" sz="1600" baseline="0" dirty="0" smtClean="0"/>
                        <a:t> case </a:t>
                      </a:r>
                      <a:r>
                        <a:rPr lang="en-US" sz="1600" baseline="0" smtClean="0"/>
                        <a:t>dependent)</a:t>
                      </a:r>
                      <a:endParaRPr lang="en-US" sz="1600" dirty="0" smtClean="0"/>
                    </a:p>
                  </a:txBody>
                  <a:tcPr/>
                </a:tc>
              </a:tr>
              <a:tr h="6899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Room sensing (home automation, monitoring,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Enterprise</a:t>
                      </a:r>
                      <a:r>
                        <a:rPr lang="en-US" sz="1600" baseline="0" dirty="0" smtClean="0"/>
                        <a:t>, Home </a:t>
                      </a:r>
                      <a:r>
                        <a:rPr lang="en-US" sz="1600" baseline="0" smtClean="0"/>
                        <a:t>(AP, smart home IoT client)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</a:t>
                      </a:r>
                      <a:r>
                        <a:rPr lang="en-US" sz="1600" dirty="0" smtClean="0"/>
                        <a:t>ct multiple targets, how many, activities, dimensions,</a:t>
                      </a:r>
                      <a:r>
                        <a:rPr lang="en-US" sz="1600" baseline="0" dirty="0" smtClean="0"/>
                        <a:t> etc. 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Does not necessarily require AI/ML</a:t>
                      </a:r>
                    </a:p>
                    <a:p>
                      <a:pPr marL="91440" marR="0" lvl="0" indent="-914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Apps: gaming, smart home, home security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Low/High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(use</a:t>
                      </a:r>
                      <a:r>
                        <a:rPr lang="en-US" sz="1600" baseline="0" dirty="0" smtClean="0"/>
                        <a:t> case dependent)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5"/>
          <p:cNvSpPr>
            <a:spLocks noGrp="1"/>
          </p:cNvSpPr>
          <p:nvPr>
            <p:ph type="dt" idx="4294967295"/>
          </p:nvPr>
        </p:nvSpPr>
        <p:spPr>
          <a:xfrm>
            <a:off x="868257" y="296799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757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954" y="1171434"/>
            <a:ext cx="7099300" cy="5321300"/>
            <a:chOff x="313954" y="1161909"/>
            <a:chExt cx="7099300" cy="5321300"/>
          </a:xfrm>
        </p:grpSpPr>
        <p:pic>
          <p:nvPicPr>
            <p:cNvPr id="2050" name="Picture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54" y="1161909"/>
              <a:ext cx="7099300" cy="532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-354452" y="3624251"/>
              <a:ext cx="17475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 resolution</a:t>
              </a:r>
              <a:endPara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use cases require different </a:t>
            </a:r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077913" y="1568656"/>
            <a:ext cx="149900" cy="604120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7493254" y="1757865"/>
            <a:ext cx="2444002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3C71"/>
                </a:solidFill>
              </a:rPr>
              <a:t>2.4 GHz (IEEE 802.11 b/g/n/ax)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732525" y="1568656"/>
            <a:ext cx="175496" cy="158895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7078085" y="2296019"/>
            <a:ext cx="2363852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3C71"/>
                </a:solidFill>
              </a:rPr>
              <a:t>5 GHz (IEEE 802.11 a/n/ac/ax)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775557" y="4311374"/>
            <a:ext cx="149900" cy="130795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7067775" y="4852501"/>
            <a:ext cx="2185919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dirty="0">
                <a:solidFill>
                  <a:srgbClr val="003C71"/>
                </a:solidFill>
              </a:rPr>
              <a:t>60 GHz (IEEE 802.11 ad/ay)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26" y="1768719"/>
            <a:ext cx="1186281" cy="886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7607" y="1816883"/>
            <a:ext cx="1911707" cy="6153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333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resolution sensing</a:t>
            </a:r>
          </a:p>
          <a:p>
            <a:r>
              <a:rPr lang="en-US" sz="1333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human presence</a:t>
            </a:r>
            <a:r>
              <a:rPr lang="en-US" sz="1333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motion </a:t>
            </a:r>
            <a:r>
              <a:rPr lang="en-US" sz="1333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5304" y="4651937"/>
            <a:ext cx="1939416" cy="4102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333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sensing</a:t>
            </a:r>
          </a:p>
          <a:p>
            <a:pPr algn="r"/>
            <a:r>
              <a:rPr lang="en-US" sz="1333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gesture recognition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8380819" y="6037125"/>
            <a:ext cx="3719589" cy="454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/>
              <a:t>Note: In addition to </a:t>
            </a:r>
            <a:r>
              <a:rPr lang="en-US" sz="1100" i="1" dirty="0" smtClean="0"/>
              <a:t>accuracy </a:t>
            </a:r>
            <a:r>
              <a:rPr lang="en-US" sz="1100" i="1" dirty="0"/>
              <a:t>resolution, 60 GHz provides higher angular resolution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51" y="4539585"/>
            <a:ext cx="1182688" cy="887413"/>
          </a:xfrm>
          <a:prstGeom prst="rect">
            <a:avLst/>
          </a:prstGeom>
        </p:spPr>
      </p:pic>
      <p:sp>
        <p:nvSpPr>
          <p:cNvPr id="17" name="Date Placeholder 5"/>
          <p:cNvSpPr>
            <a:spLocks noGrp="1"/>
          </p:cNvSpPr>
          <p:nvPr>
            <p:ph type="dt" idx="4294967295"/>
          </p:nvPr>
        </p:nvSpPr>
        <p:spPr>
          <a:xfrm>
            <a:off x="843873" y="296799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July 2019</a:t>
            </a:r>
            <a:endParaRPr lang="en-GB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r>
              <a:rPr lang="en-GB" dirty="0"/>
              <a:t>8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Wi-Fi sensing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1" y="1636777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Wi-Fi sensing performance is not measured by typical communication system metrics such as link throughput or link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Instead, performance is measured by metrics such as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Sensing range: </a:t>
            </a:r>
            <a:r>
              <a:rPr lang="en-US" altLang="zh-CN" dirty="0" smtClean="0"/>
              <a:t>the maximum distance from sensing device to the target</a:t>
            </a:r>
            <a:r>
              <a:rPr lang="en-US" dirty="0" smtClean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Field of View (FOV): </a:t>
            </a:r>
            <a:r>
              <a:rPr lang="en-US" dirty="0" smtClean="0"/>
              <a:t>the </a:t>
            </a:r>
            <a:r>
              <a:rPr lang="en-US" dirty="0"/>
              <a:t>angle through which the sensing device can perform sensing and detection, i.e., the FOV indicates the coverage area of a sensing device.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Probability of detection: specified in terms of probability of correctness for aspects like: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gesture detection where a pre-defined set of gestures and/or motions are to be identified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presence detection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a specific body activity detection like breathing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distinguishing human target from non-human target or animal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Expected Latency: expected time taken to complete the related Wi-Fi sensing process.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Expected number of simultaneous targets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Intel</a:t>
            </a: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2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9605</TotalTime>
  <Words>2096</Words>
  <Application>Microsoft Office PowerPoint</Application>
  <PresentationFormat>Widescreen</PresentationFormat>
  <Paragraphs>312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맑은 고딕</vt:lpstr>
      <vt:lpstr>MS Gothic</vt:lpstr>
      <vt:lpstr>Arial</vt:lpstr>
      <vt:lpstr>Arial Narrow</vt:lpstr>
      <vt:lpstr>Calibri</vt:lpstr>
      <vt:lpstr>Times New Roman</vt:lpstr>
      <vt:lpstr>Wingdings</vt:lpstr>
      <vt:lpstr>Office Theme</vt:lpstr>
      <vt:lpstr>Wi-Fi sensing: Usages, requirements, technical feasibility and standards gaps</vt:lpstr>
      <vt:lpstr>Introduction</vt:lpstr>
      <vt:lpstr>Wi-Fi sensing: what is it and what can it be used for</vt:lpstr>
      <vt:lpstr>Wi-Fi sensing: Examples of applications</vt:lpstr>
      <vt:lpstr>Why use Wi-Fi for such applications?</vt:lpstr>
      <vt:lpstr>How to use Wi-Fi for such applications?</vt:lpstr>
      <vt:lpstr>Examples of use cases and requirements</vt:lpstr>
      <vt:lpstr>Different use cases require different resolutions</vt:lpstr>
      <vt:lpstr>Measuring Wi-Fi sensing performance</vt:lpstr>
      <vt:lpstr>Technical feasibility</vt:lpstr>
      <vt:lpstr>Measurement results: no motion</vt:lpstr>
      <vt:lpstr>Technical approach</vt:lpstr>
      <vt:lpstr>Technical approach: illustrative example</vt:lpstr>
      <vt:lpstr>Movement in the same room as AP 2</vt:lpstr>
      <vt:lpstr>Movement in the hallway</vt:lpstr>
      <vt:lpstr>Movement close to the RX</vt:lpstr>
      <vt:lpstr>Movement in the same room as RX, but ~3m away from it</vt:lpstr>
      <vt:lpstr>The need for cooperation</vt:lpstr>
      <vt:lpstr>Summary results: presence detection</vt:lpstr>
      <vt:lpstr>The need for standard changes</vt:lpstr>
      <vt:lpstr>Conclusion and proposed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sensing: Usages, requirements, technical feasibility and standards gaps</dc:title>
  <dc:creator>carlos.cordeiro@intel.com</dc:creator>
  <cp:lastModifiedBy>Da Silva, Claudio</cp:lastModifiedBy>
  <cp:revision>806</cp:revision>
  <cp:lastPrinted>2019-07-03T02:10:53Z</cp:lastPrinted>
  <dcterms:created xsi:type="dcterms:W3CDTF">2016-03-01T04:36:01Z</dcterms:created>
  <dcterms:modified xsi:type="dcterms:W3CDTF">2019-07-15T20:07:04Z</dcterms:modified>
</cp:coreProperties>
</file>