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6" r:id="rId3"/>
    <p:sldId id="267" r:id="rId4"/>
    <p:sldId id="268" r:id="rId5"/>
    <p:sldId id="280" r:id="rId6"/>
    <p:sldId id="281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83" r:id="rId15"/>
    <p:sldId id="284" r:id="rId16"/>
    <p:sldId id="278" r:id="rId17"/>
    <p:sldId id="279" r:id="rId18"/>
    <p:sldId id="285" r:id="rId19"/>
    <p:sldId id="277" r:id="rId20"/>
    <p:sldId id="282" r:id="rId21"/>
  </p:sldIdLst>
  <p:sldSz cx="9144000" cy="6858000" type="screen4x3"/>
  <p:notesSz cx="7102475" cy="93884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3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0ADB48-4524-44D7-9ED9-CD9FF52A18B6}" v="1133" dt="2018-06-28T21:52:04.4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33" autoAdjust="0"/>
    <p:restoredTop sz="95501" autoAdjust="0"/>
  </p:normalViewPr>
  <p:slideViewPr>
    <p:cSldViewPr>
      <p:cViewPr varScale="1">
        <p:scale>
          <a:sx n="81" d="100"/>
          <a:sy n="81" d="100"/>
        </p:scale>
        <p:origin x="1212" y="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13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Kennedy" userId="365e0a31cecd9040" providerId="LiveId" clId="{AE0ADB48-4524-44D7-9ED9-CD9FF52A18B6}"/>
    <pc:docChg chg="undo addSld modSld">
      <pc:chgData name="Richard Kennedy" userId="365e0a31cecd9040" providerId="LiveId" clId="{AE0ADB48-4524-44D7-9ED9-CD9FF52A18B6}" dt="2018-06-28T21:52:04.411" v="933" actId="404"/>
      <pc:docMkLst>
        <pc:docMk/>
      </pc:docMkLst>
      <pc:sldChg chg="modSp">
        <pc:chgData name="Richard Kennedy" userId="365e0a31cecd9040" providerId="LiveId" clId="{AE0ADB48-4524-44D7-9ED9-CD9FF52A18B6}" dt="2018-06-28T18:26:35.631" v="918" actId="1037"/>
        <pc:sldMkLst>
          <pc:docMk/>
          <pc:sldMk cId="2090858562" sldId="280"/>
        </pc:sldMkLst>
        <pc:spChg chg="mod">
          <ac:chgData name="Richard Kennedy" userId="365e0a31cecd9040" providerId="LiveId" clId="{AE0ADB48-4524-44D7-9ED9-CD9FF52A18B6}" dt="2018-06-28T18:26:35.631" v="918" actId="1037"/>
          <ac:spMkLst>
            <pc:docMk/>
            <pc:sldMk cId="2090858562" sldId="280"/>
            <ac:spMk id="6" creationId="{E082B4B5-C5E5-47DF-BDB6-597C58F39B32}"/>
          </ac:spMkLst>
        </pc:spChg>
      </pc:sldChg>
      <pc:sldChg chg="modSp add">
        <pc:chgData name="Richard Kennedy" userId="365e0a31cecd9040" providerId="LiveId" clId="{AE0ADB48-4524-44D7-9ED9-CD9FF52A18B6}" dt="2018-06-14T13:52:35.740" v="78" actId="14100"/>
        <pc:sldMkLst>
          <pc:docMk/>
          <pc:sldMk cId="1691631912" sldId="282"/>
        </pc:sldMkLst>
        <pc:spChg chg="mod">
          <ac:chgData name="Richard Kennedy" userId="365e0a31cecd9040" providerId="LiveId" clId="{AE0ADB48-4524-44D7-9ED9-CD9FF52A18B6}" dt="2018-06-14T13:46:53.194" v="12" actId="12"/>
          <ac:spMkLst>
            <pc:docMk/>
            <pc:sldMk cId="1691631912" sldId="282"/>
            <ac:spMk id="2" creationId="{C6DDEE13-C6AB-499A-808F-00D8C574FED5}"/>
          </ac:spMkLst>
        </pc:spChg>
        <pc:spChg chg="mod">
          <ac:chgData name="Richard Kennedy" userId="365e0a31cecd9040" providerId="LiveId" clId="{AE0ADB48-4524-44D7-9ED9-CD9FF52A18B6}" dt="2018-06-14T13:52:35.740" v="78" actId="14100"/>
          <ac:spMkLst>
            <pc:docMk/>
            <pc:sldMk cId="1691631912" sldId="282"/>
            <ac:spMk id="3" creationId="{0E484999-D7D4-4816-B194-6AE8813917BE}"/>
          </ac:spMkLst>
        </pc:spChg>
      </pc:sldChg>
      <pc:sldChg chg="modSp add">
        <pc:chgData name="Richard Kennedy" userId="365e0a31cecd9040" providerId="LiveId" clId="{AE0ADB48-4524-44D7-9ED9-CD9FF52A18B6}" dt="2018-06-28T21:52:04.411" v="933" actId="404"/>
        <pc:sldMkLst>
          <pc:docMk/>
          <pc:sldMk cId="1201478334" sldId="283"/>
        </pc:sldMkLst>
        <pc:spChg chg="mod">
          <ac:chgData name="Richard Kennedy" userId="365e0a31cecd9040" providerId="LiveId" clId="{AE0ADB48-4524-44D7-9ED9-CD9FF52A18B6}" dt="2018-06-27T11:24:51.907" v="185" actId="20577"/>
          <ac:spMkLst>
            <pc:docMk/>
            <pc:sldMk cId="1201478334" sldId="283"/>
            <ac:spMk id="2" creationId="{6C7FE109-6791-4536-A1CC-B0FA25A12777}"/>
          </ac:spMkLst>
        </pc:spChg>
        <pc:spChg chg="mod">
          <ac:chgData name="Richard Kennedy" userId="365e0a31cecd9040" providerId="LiveId" clId="{AE0ADB48-4524-44D7-9ED9-CD9FF52A18B6}" dt="2018-06-28T21:52:04.411" v="933" actId="404"/>
          <ac:spMkLst>
            <pc:docMk/>
            <pc:sldMk cId="1201478334" sldId="283"/>
            <ac:spMk id="3" creationId="{5A9434F6-B6AC-4EFF-96E5-E1A79E73D189}"/>
          </ac:spMkLst>
        </pc:spChg>
      </pc:sldChg>
      <pc:sldChg chg="addSp delSp modSp add">
        <pc:chgData name="Richard Kennedy" userId="365e0a31cecd9040" providerId="LiveId" clId="{AE0ADB48-4524-44D7-9ED9-CD9FF52A18B6}" dt="2018-06-27T11:27:28.269" v="219" actId="20577"/>
        <pc:sldMkLst>
          <pc:docMk/>
          <pc:sldMk cId="2736519093" sldId="284"/>
        </pc:sldMkLst>
        <pc:spChg chg="del">
          <ac:chgData name="Richard Kennedy" userId="365e0a31cecd9040" providerId="LiveId" clId="{AE0ADB48-4524-44D7-9ED9-CD9FF52A18B6}" dt="2018-06-27T11:25:45.004" v="188" actId="20577"/>
          <ac:spMkLst>
            <pc:docMk/>
            <pc:sldMk cId="2736519093" sldId="284"/>
            <ac:spMk id="2" creationId="{AFA0DDF0-FD94-46A2-B353-9E46BABD31A0}"/>
          </ac:spMkLst>
        </pc:spChg>
        <pc:spChg chg="del">
          <ac:chgData name="Richard Kennedy" userId="365e0a31cecd9040" providerId="LiveId" clId="{AE0ADB48-4524-44D7-9ED9-CD9FF52A18B6}" dt="2018-06-27T11:25:45.004" v="188" actId="20577"/>
          <ac:spMkLst>
            <pc:docMk/>
            <pc:sldMk cId="2736519093" sldId="284"/>
            <ac:spMk id="3" creationId="{4D5DDDAC-95FA-4209-9FBC-3AE9CE9605F1}"/>
          </ac:spMkLst>
        </pc:spChg>
        <pc:spChg chg="add mod">
          <ac:chgData name="Richard Kennedy" userId="365e0a31cecd9040" providerId="LiveId" clId="{AE0ADB48-4524-44D7-9ED9-CD9FF52A18B6}" dt="2018-06-27T11:27:28.269" v="219" actId="20577"/>
          <ac:spMkLst>
            <pc:docMk/>
            <pc:sldMk cId="2736519093" sldId="284"/>
            <ac:spMk id="7" creationId="{2435DA5A-896C-4358-A282-E7CF72EB835B}"/>
          </ac:spMkLst>
        </pc:spChg>
        <pc:picChg chg="add mod">
          <ac:chgData name="Richard Kennedy" userId="365e0a31cecd9040" providerId="LiveId" clId="{AE0ADB48-4524-44D7-9ED9-CD9FF52A18B6}" dt="2018-06-27T11:27:17.673" v="198" actId="14100"/>
          <ac:picMkLst>
            <pc:docMk/>
            <pc:sldMk cId="2736519093" sldId="284"/>
            <ac:picMk id="8" creationId="{07CE534E-5CC2-4D1D-97D4-00553FA32BCC}"/>
          </ac:picMkLst>
        </pc:picChg>
      </pc:sldChg>
      <pc:sldChg chg="modSp add">
        <pc:chgData name="Richard Kennedy" userId="365e0a31cecd9040" providerId="LiveId" clId="{AE0ADB48-4524-44D7-9ED9-CD9FF52A18B6}" dt="2018-06-27T11:36:02.452" v="903" actId="20577"/>
        <pc:sldMkLst>
          <pc:docMk/>
          <pc:sldMk cId="3600903341" sldId="285"/>
        </pc:sldMkLst>
        <pc:spChg chg="mod">
          <ac:chgData name="Richard Kennedy" userId="365e0a31cecd9040" providerId="LiveId" clId="{AE0ADB48-4524-44D7-9ED9-CD9FF52A18B6}" dt="2018-06-27T11:34:16.591" v="778" actId="20577"/>
          <ac:spMkLst>
            <pc:docMk/>
            <pc:sldMk cId="3600903341" sldId="285"/>
            <ac:spMk id="2" creationId="{F3E4A056-D4B2-425F-AF67-7696C3505E26}"/>
          </ac:spMkLst>
        </pc:spChg>
        <pc:spChg chg="mod">
          <ac:chgData name="Richard Kennedy" userId="365e0a31cecd9040" providerId="LiveId" clId="{AE0ADB48-4524-44D7-9ED9-CD9FF52A18B6}" dt="2018-06-27T11:36:02.452" v="903" actId="20577"/>
          <ac:spMkLst>
            <pc:docMk/>
            <pc:sldMk cId="3600903341" sldId="285"/>
            <ac:spMk id="3" creationId="{1F88988F-E5AC-4F3B-B14E-3CE832F14ED8}"/>
          </ac:spMkLst>
        </pc:spChg>
      </pc:sldChg>
    </pc:docChg>
  </pc:docChgLst>
  <pc:docChgLst>
    <pc:chgData name="Richard Kennedy" userId="365e0a31cecd9040" providerId="LiveId" clId="{2A45EB3C-0247-4A19-9383-71599C3B84F2}"/>
    <pc:docChg chg="undo modSld modMainMaster">
      <pc:chgData name="Richard Kennedy" userId="365e0a31cecd9040" providerId="LiveId" clId="{2A45EB3C-0247-4A19-9383-71599C3B84F2}" dt="2018-06-12T20:20:04.803" v="193" actId="20577"/>
      <pc:docMkLst>
        <pc:docMk/>
      </pc:docMkLst>
      <pc:sldChg chg="modSp">
        <pc:chgData name="Richard Kennedy" userId="365e0a31cecd9040" providerId="LiveId" clId="{2A45EB3C-0247-4A19-9383-71599C3B84F2}" dt="2018-06-12T20:20:04.803" v="193" actId="20577"/>
        <pc:sldMkLst>
          <pc:docMk/>
          <pc:sldMk cId="3121075547" sldId="268"/>
        </pc:sldMkLst>
        <pc:spChg chg="mod">
          <ac:chgData name="Richard Kennedy" userId="365e0a31cecd9040" providerId="LiveId" clId="{2A45EB3C-0247-4A19-9383-71599C3B84F2}" dt="2018-06-12T20:18:13.882" v="118" actId="20577"/>
          <ac:spMkLst>
            <pc:docMk/>
            <pc:sldMk cId="3121075547" sldId="268"/>
            <ac:spMk id="2" creationId="{2251CEDA-4DEC-452D-BC08-18D50E44AA96}"/>
          </ac:spMkLst>
        </pc:spChg>
        <pc:spChg chg="mod">
          <ac:chgData name="Richard Kennedy" userId="365e0a31cecd9040" providerId="LiveId" clId="{2A45EB3C-0247-4A19-9383-71599C3B84F2}" dt="2018-06-12T20:20:04.803" v="193" actId="20577"/>
          <ac:spMkLst>
            <pc:docMk/>
            <pc:sldMk cId="3121075547" sldId="268"/>
            <ac:spMk id="3" creationId="{DFB7932F-9597-4A7C-8DF0-1A74432BA8F0}"/>
          </ac:spMkLst>
        </pc:spChg>
      </pc:sldChg>
      <pc:sldChg chg="modSp">
        <pc:chgData name="Richard Kennedy" userId="365e0a31cecd9040" providerId="LiveId" clId="{2A45EB3C-0247-4A19-9383-71599C3B84F2}" dt="2018-06-12T20:18:29.855" v="120" actId="20577"/>
        <pc:sldMkLst>
          <pc:docMk/>
          <pc:sldMk cId="2090858562" sldId="280"/>
        </pc:sldMkLst>
        <pc:spChg chg="mod">
          <ac:chgData name="Richard Kennedy" userId="365e0a31cecd9040" providerId="LiveId" clId="{2A45EB3C-0247-4A19-9383-71599C3B84F2}" dt="2018-06-12T20:18:29.855" v="120" actId="20577"/>
          <ac:spMkLst>
            <pc:docMk/>
            <pc:sldMk cId="2090858562" sldId="280"/>
            <ac:spMk id="9" creationId="{CA576F11-9C95-49A7-9DF2-47C8D9962123}"/>
          </ac:spMkLst>
        </pc:spChg>
      </pc:sldChg>
      <pc:sldChg chg="modSp">
        <pc:chgData name="Richard Kennedy" userId="365e0a31cecd9040" providerId="LiveId" clId="{2A45EB3C-0247-4A19-9383-71599C3B84F2}" dt="2018-06-12T20:15:55.554" v="114" actId="20577"/>
        <pc:sldMkLst>
          <pc:docMk/>
          <pc:sldMk cId="2253223454" sldId="281"/>
        </pc:sldMkLst>
        <pc:spChg chg="mod">
          <ac:chgData name="Richard Kennedy" userId="365e0a31cecd9040" providerId="LiveId" clId="{2A45EB3C-0247-4A19-9383-71599C3B84F2}" dt="2018-06-12T20:15:55.554" v="114" actId="20577"/>
          <ac:spMkLst>
            <pc:docMk/>
            <pc:sldMk cId="2253223454" sldId="281"/>
            <ac:spMk id="6" creationId="{38EC0E67-7FE6-4A39-A45E-67338395AA8C}"/>
          </ac:spMkLst>
        </pc:spChg>
      </pc:sldChg>
      <pc:sldMasterChg chg="modSp">
        <pc:chgData name="Richard Kennedy" userId="365e0a31cecd9040" providerId="LiveId" clId="{2A45EB3C-0247-4A19-9383-71599C3B84F2}" dt="2018-06-12T20:10:54.764" v="1" actId="20577"/>
        <pc:sldMasterMkLst>
          <pc:docMk/>
          <pc:sldMasterMk cId="0" sldId="2147483648"/>
        </pc:sldMasterMkLst>
        <pc:spChg chg="mod">
          <ac:chgData name="Richard Kennedy" userId="365e0a31cecd9040" providerId="LiveId" clId="{2A45EB3C-0247-4A19-9383-71599C3B84F2}" dt="2018-06-12T20:10:54.764" v="1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065" cy="468942"/>
          </a:xfrm>
          <a:prstGeom prst="rect">
            <a:avLst/>
          </a:prstGeom>
        </p:spPr>
        <p:txBody>
          <a:bodyPr vert="horz" lIns="92994" tIns="46497" rIns="92994" bIns="4649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85" y="0"/>
            <a:ext cx="3078065" cy="468942"/>
          </a:xfrm>
          <a:prstGeom prst="rect">
            <a:avLst/>
          </a:prstGeom>
        </p:spPr>
        <p:txBody>
          <a:bodyPr vert="horz" lIns="92994" tIns="46497" rIns="92994" bIns="46497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6/28/2018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928"/>
            <a:ext cx="3078065" cy="468942"/>
          </a:xfrm>
          <a:prstGeom prst="rect">
            <a:avLst/>
          </a:prstGeom>
        </p:spPr>
        <p:txBody>
          <a:bodyPr vert="horz" lIns="92994" tIns="46497" rIns="92994" bIns="4649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85" y="8917928"/>
            <a:ext cx="3078065" cy="468942"/>
          </a:xfrm>
          <a:prstGeom prst="rect">
            <a:avLst/>
          </a:prstGeom>
        </p:spPr>
        <p:txBody>
          <a:bodyPr vert="horz" lIns="92994" tIns="46497" rIns="92994" bIns="46497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7102475" cy="938847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994" tIns="46497" rIns="92994" bIns="46497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777266" y="97965"/>
            <a:ext cx="655287" cy="2135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29945" algn="l"/>
                <a:tab pos="1859890" algn="l"/>
                <a:tab pos="2789834" algn="l"/>
                <a:tab pos="3719779" algn="l"/>
                <a:tab pos="4649724" algn="l"/>
                <a:tab pos="5579669" algn="l"/>
                <a:tab pos="6509614" algn="l"/>
                <a:tab pos="7439558" algn="l"/>
                <a:tab pos="8369503" algn="l"/>
                <a:tab pos="9299448" algn="l"/>
                <a:tab pos="102293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69922" y="97965"/>
            <a:ext cx="845533" cy="2135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29945" algn="l"/>
                <a:tab pos="1859890" algn="l"/>
                <a:tab pos="2789834" algn="l"/>
                <a:tab pos="3719779" algn="l"/>
                <a:tab pos="4649724" algn="l"/>
                <a:tab pos="5579669" algn="l"/>
                <a:tab pos="6509614" algn="l"/>
                <a:tab pos="7439558" algn="l"/>
                <a:tab pos="8369503" algn="l"/>
                <a:tab pos="9299448" algn="l"/>
                <a:tab pos="102293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11263" y="709613"/>
            <a:ext cx="4678362" cy="350837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46347" y="4459767"/>
            <a:ext cx="5208157" cy="42236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5191" tIns="46863" rIns="95191" bIns="46863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487834" y="9089766"/>
            <a:ext cx="944720" cy="183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64972" algn="l"/>
                <a:tab pos="1394917" algn="l"/>
                <a:tab pos="2324862" algn="l"/>
                <a:tab pos="3254807" algn="l"/>
                <a:tab pos="4184752" algn="l"/>
                <a:tab pos="5114696" algn="l"/>
                <a:tab pos="6044641" algn="l"/>
                <a:tab pos="6974586" algn="l"/>
                <a:tab pos="7904531" algn="l"/>
                <a:tab pos="8834476" algn="l"/>
                <a:tab pos="9764420" algn="l"/>
                <a:tab pos="10694365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300830" y="9089765"/>
            <a:ext cx="523580" cy="3677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29945" algn="l"/>
                <a:tab pos="1859890" algn="l"/>
                <a:tab pos="2789834" algn="l"/>
                <a:tab pos="3719779" algn="l"/>
                <a:tab pos="4649724" algn="l"/>
                <a:tab pos="5579669" algn="l"/>
                <a:tab pos="6509614" algn="l"/>
                <a:tab pos="7439558" algn="l"/>
                <a:tab pos="8369503" algn="l"/>
                <a:tab pos="9299448" algn="l"/>
                <a:tab pos="1022939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9842" y="9089766"/>
            <a:ext cx="731711" cy="184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29945" algn="l"/>
                <a:tab pos="1859890" algn="l"/>
                <a:tab pos="2789834" algn="l"/>
                <a:tab pos="3719779" algn="l"/>
                <a:tab pos="4649724" algn="l"/>
                <a:tab pos="5579669" algn="l"/>
                <a:tab pos="6509614" algn="l"/>
                <a:tab pos="7439558" algn="l"/>
                <a:tab pos="8369503" algn="l"/>
                <a:tab pos="9299448" algn="l"/>
                <a:tab pos="10229393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41467" y="9088161"/>
            <a:ext cx="5619541" cy="160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2994" tIns="46497" rIns="92994" bIns="46497"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63418" y="300317"/>
            <a:ext cx="5775639" cy="160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2994" tIns="46497" rIns="92994" bIns="46497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82121" y="709837"/>
            <a:ext cx="4738235" cy="350903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2994" tIns="46497" rIns="92994" bIns="46497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46347" y="4459767"/>
            <a:ext cx="5209782" cy="432004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Rich Kennedy, self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June 2018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Rich Kennedy, self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2018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Rich Kennedy, self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2018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2018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Rich Kennedy, self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2018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Rich Kennedy, self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Rich Kennedy, self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June 2018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Rich Kennedy, self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June 2018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Rich Kennedy, self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696912" y="647065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802.11-18/1055r1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opbox.com/s/g950142cqlghh3d/Multiband%20White%20Space%20Spectrum%20Access%20.pdf?dl=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fcom.org.uk/consultations-and-statements/category-1/white-space-coexistence" TargetMode="External"/><Relationship Id="rId2" Type="http://schemas.openxmlformats.org/officeDocument/2006/relationships/hyperlink" Target="https://www.fcc.gov/general/white-spa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8/dcn/18/18-18-0060-02-0000-a-future-for-unlicensed-spectrum.pptx" TargetMode="External"/><Relationship Id="rId5" Type="http://schemas.openxmlformats.org/officeDocument/2006/relationships/hyperlink" Target="https://www.linkedin.com/pulse/multi-band-white-space-spectrum-access-rich-kennedy/" TargetMode="External"/><Relationship Id="rId4" Type="http://schemas.openxmlformats.org/officeDocument/2006/relationships/hyperlink" Target="http://whitespaces.microsoftspectrum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ml.org/meetings/2005/04/pi/DARPA_XG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latin typeface="Times New Roman" charset="0"/>
              </a:rPr>
              <a:t>A Future For Unlicensed Spectrum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89125"/>
            <a:ext cx="7772400" cy="1150937"/>
          </a:xfrm>
          <a:ln/>
        </p:spPr>
        <p:txBody>
          <a:bodyPr/>
          <a:lstStyle/>
          <a:p>
            <a:pPr algn="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	Date:</a:t>
            </a:r>
            <a:r>
              <a:rPr lang="en-GB" sz="2000" b="0" dirty="0"/>
              <a:t> 2018-06-04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275008"/>
              </p:ext>
            </p:extLst>
          </p:nvPr>
        </p:nvGraphicFramePr>
        <p:xfrm>
          <a:off x="520700" y="3613150"/>
          <a:ext cx="7729538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4" imgW="8248712" imgH="2544564" progId="Word.Document.8">
                  <p:embed/>
                </p:oleObj>
              </mc:Choice>
              <mc:Fallback>
                <p:oleObj name="Document" r:id="rId4" imgW="8248712" imgH="2544564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3613150"/>
                        <a:ext cx="7729538" cy="2376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49492" y="3040062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5482E-6AE5-423E-8199-7444AB27B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Radio Module Features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5EEF88-F383-4616-9A13-D49436244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1600" dirty="0"/>
              <a:t>Band specific radio, PA, LNA and antenna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Bandwidth selected for efficiency/cost of RF components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Selectable efficiency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dirty="0"/>
              <a:t>For cost reduction – wider bandwidth coverage with a single module at lower efficiency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600" dirty="0"/>
              <a:t>Memory device with regulatory database information relative to the specific band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Pre-programmed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Internet updateable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Contains MAC parameters for the specific band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600" dirty="0"/>
              <a:t>Communicates with MAC module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MAC setup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Periodic regulatory updates from the Internet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Checks for energy on white space channels and reports to central database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600" dirty="0"/>
              <a:t>Optional additional radio for In-Service Monitoring (ISM)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CFAA53-B80A-4185-BAEB-D2A5F187F3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0A7B99-BA1C-4CAA-8820-D2E096F329F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Rich Kennedy, self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DF97BB-5CD6-4639-8886-19AD0CE2D15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842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51CBF-3694-4722-99A2-FBD08FB73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MAC Module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1E68D-E085-4672-8828-87D044EED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Standard 802.11 or 802.22 MAC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Regulatory controls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Interface with Radio module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to get MAC parameters for the specific band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to provide updates to database memory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Interface with the database via the Internet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to get database updates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to relay detected database errors, inaccuracies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569F6-EC71-4EB0-974F-55F95D0E11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9F5E7-1E1F-4638-B265-3570EDFB76E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CCD09D-5A21-49EE-A5EA-556008E7CE4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251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41172-CD65-46B3-A1F7-158D7ACE5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Much Work Needed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EEAB8-7BD8-4055-95A6-143165604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7770813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Only the basic concepts are addressed here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Separation of the radio module will require standards 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To make this workable for low-cost WLAN use, advances are needed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Frequency adjustable antennas need to be made practical for this application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Wide-range, efficient approach to LNA, PA design, e.g. multiple selectable components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B3B99-9987-4627-BD59-C1BBBCA350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07371-2DC4-4237-8348-B6CE8046D6E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A261B56-8B2D-4DC2-9330-86450E46A16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90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5F15B-4CB9-4B76-9597-3BCA059E5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Addressing the Regulatory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D0F5E-F833-4AFD-B558-5589D58EB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Far more daunting are the regulatory challenges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Regulators hesitant to upset the status quo, i.e. fixed allocation of spectrum with traditional protections against interference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Incumbents resist any sharing, no matter how effective technology is in protecting them from interference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Incumbents who have paid for spectrum do not want to deal with “freeloaders”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TVWS database proven effective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CBRS database being tested; 6 GHz band sharing will most likely need a database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AI can significantly add to protection of incumbents and effective sharing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IEEE 802.18 will take up this effort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129D5-6506-4D84-9746-CB182BDEC3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79651-D071-4A2E-B316-720CCF08A6B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AD06765-F011-4728-B4BE-B4479B0638C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176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FE109-6791-4536-A1CC-B0FA25A12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Management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434F6-B6AC-4EFF-96E5-E1A79E73D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28800"/>
            <a:ext cx="7770813" cy="46958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spectrum map on the following slide looks very complex, but it is only an extremely small slice of the real map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Digging deeper we see that what is shown does not represent any specific location or any specific time of day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 nearly infinite set of maps would be needed to show the available spectrum at any location in the U.S.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This problem is the perfect example of how AI can manage the unmanageable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If we are to avoid a spectrum deadlock in the next 20 years, we must change the way it is managed and start now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D87DB-81E9-4D1A-8715-1F9AC76F68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A1501-7E17-470A-BDD0-B80C16E3DC43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7778DD6-0469-4CF8-9AC1-EE341C55D3C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1478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35DA5A-896C-4358-A282-E7CF72EB8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U.S. Spectrum Map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DA3C6AD-B359-4FEC-9363-E9CEAE4081D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225C5-1AC9-4BBF-B433-C87E9DD990B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B97BB-EC86-4A24-AB8C-B36126CA7C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CE534E-5CC2-4D1D-97D4-00553FA32BC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30388"/>
            <a:ext cx="7620000" cy="457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19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FBB9-2252-4D44-9AD6-1209C1EBE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ECE3B-4376-4FEF-BFA9-9860D18EA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believe that a group or groups within IEEE 802 should investigate the feasibility of Multi-band White Space?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YES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More information required to make a decision?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71E14-8528-4AE7-81BF-5557278E75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383BF-872D-41C0-B221-F9D27E69176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731AA57-9864-4016-A3C0-0B8F12BE4DD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9413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D821D-C802-4A38-8083-D7260A618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F200F-9B17-467D-8CD0-E9B36CCF9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/>
              <a:t>Which group(s) </a:t>
            </a:r>
            <a:r>
              <a:rPr lang="en-US" dirty="0"/>
              <a:t>should do this work?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802.11?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802.22?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Both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D5B49-F3D4-4198-8836-753EE725005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4F7716-5EB3-4CC9-9BA8-1184C2EC9BC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EFFCA9-4D00-4628-A280-E5EF8C9618D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901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4A056-D4B2-425F-AF67-7696C3505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8988F-E5AC-4F3B-B14E-3CE832F14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Should IEEE 802 advocate for an AI managed database for spectrum management?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YES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More information required to make a decision?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46C33-E37A-4A68-BB0A-D2B9D68F0D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3752E-4F10-409B-B0A8-03FEE4F0569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9763C41-C917-40D5-814C-7F9E9BBD30D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903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CA381-C1E5-42D8-AA04-EE231FC00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1ED81-1D00-4472-93EF-A8B56DE99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9ED85-C58B-4CA2-B387-A4D74352BB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E9547-2A09-4BE5-BF27-44D0B71B35C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BC8436A-C48A-4DCC-91B0-A7EA87BF38F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7263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Times New Roman" charset="0"/>
              </a:rPr>
              <a:t>Introduction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685800" y="2057397"/>
            <a:ext cx="7772400" cy="441801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Regardless of everything we do to develop new, better, faster wireless technologies, the available spectrum has a hard limit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We can continue to go higher in frequency, but there are shortcomings in range, power requirements and cost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Technology breakthroughs are always possible, but infrequent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Where is the better answer: Unused and underused spectrum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Regulator recognition of this is key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All references to unlicensed, which is an FCC term, also refers to license exempt, as used elsewhere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dirty="0"/>
              <a:t>Whitepaper with additional 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>
                <a:hlinkClick r:id="rId2"/>
              </a:rPr>
              <a:t>https://www.dropbox.com/s/g950142cqlghh3d/Multiband%20White%20Space%20Spectrum%20Access%20.pdf?dl=0</a:t>
            </a:r>
            <a:r>
              <a:rPr lang="en-US" altLang="en-US" sz="1600" dirty="0"/>
              <a:t>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4294967295"/>
          </p:nvPr>
        </p:nvSpPr>
        <p:spPr>
          <a:xfrm>
            <a:off x="696912" y="333375"/>
            <a:ext cx="1589087" cy="2762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June 2018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06475" y="6524625"/>
            <a:ext cx="838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947103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DEE13-C6AB-499A-808F-00D8C574F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84999-D7D4-4816-B194-6AE881391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FCC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hlinkClick r:id="rId2"/>
              </a:rPr>
              <a:t>https://www.fcc.gov/general/white-space</a:t>
            </a:r>
            <a:r>
              <a:rPr lang="en-US" sz="18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Ofcom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hlinkClick r:id="rId3"/>
              </a:rPr>
              <a:t>https://www.ofcom.org.uk/consultations-and-statements/category-1/white-space-coexistence</a:t>
            </a:r>
            <a:r>
              <a:rPr lang="en-US" sz="18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Microsoft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hlinkClick r:id="rId4"/>
              </a:rPr>
              <a:t>http://whitespaces.microsoftspectrum.com/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My documents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hlinkClick r:id="rId5"/>
              </a:rPr>
              <a:t>https://www.linkedin.com/pulse/multi-band-white-space-spectrum-access-rich-kennedy/</a:t>
            </a: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hlinkClick r:id="rId6"/>
              </a:rPr>
              <a:t>https://mentor.ieee.org/802.18/dcn/18/18-18-0060-02-0000-a-future-for-unlicensed-spectrum.pptx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ABE6F4-AD18-4742-854E-D68A583572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3E1E6-873B-497E-A520-BC92F3979D1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C69AB2D-4025-4CCA-B8C6-F913523F9B5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631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1B5E3-7553-4BF9-B201-1B8F9A292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055D4-0B56-44D1-8A7D-ED314F4A5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DARPA Project XG tried to take advantage of unused spectrum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www.daml.org/meetings/2005/04/pi/DARPA_XG.pdf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Sensing across a range of frequencies could locate unused segments for a specific location and time, i.e. White Spaces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Perfect identification of unused spectrum is required, and very difficult using only sensing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 2006, the FCC looked at this WRT the TV bands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digital transition could make a lot of spectrum available for unlicensed use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However, the decision to auction the 600 MHz band severely limited the number of available channels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F3DAF-8ED7-490B-9353-1A1BBEFA92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1BFB3-F7D0-4F9A-902A-9443F3C43BD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7198318-1147-4201-BA08-16387D242C7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921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1CEDA-4DEC-452D-BC08-18D50E44A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TV White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7932F-9597-4A7C-8DF0-1A74432BA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To take advantage of this FCC R&amp;O (FCC 06-156), IEEE 802 developed two new standards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802.11af for Local Area Networks (WLAN)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802.22 for Regional Area Networks (WRAN)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key to the success of TVWS as a consumer technology was low cost based on Wi-Fi economies of scale, as semiconductor companies count on large markets to commit to silicon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Unfortunately, with places like New York, Los Angeles and Chicago with one or fewer TVWS channels available, interest in developing silicon waned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TVWS – R.I.P. (at least for WLANs)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However, it is being used to provide low-cost rural </a:t>
            </a:r>
            <a:r>
              <a:rPr lang="en-US" sz="2000"/>
              <a:t>Internet access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D15E60-2B58-4F04-AA48-7B519F7372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21845-FBD2-4391-B90E-BF9AB8949D9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3D80F19-3319-4368-91DA-DBB24F12B4F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075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A576F11-9C95-49A7-9DF2-47C8D9962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[TV]WS Database Basics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082B4B5-C5E5-47DF-BDB6-597C58F39B32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685800" y="333375"/>
            <a:ext cx="1874823" cy="273050"/>
          </a:xfrm>
        </p:spPr>
        <p:txBody>
          <a:bodyPr/>
          <a:lstStyle/>
          <a:p>
            <a:r>
              <a:rPr lang="en-US" dirty="0"/>
              <a:t>June 2018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F45E5-4945-407D-94A0-E1D7122C82D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B35E4C-F34D-41FE-87B5-4FF78EA39E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C264A8-A7B6-4A05-8DA6-1CB4A1499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91789"/>
            <a:ext cx="7391400" cy="481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58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A4821-21AA-4F51-A415-2887C6AD3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Authorization by Database</a:t>
            </a:r>
            <a:br>
              <a:rPr lang="en-US" dirty="0"/>
            </a:br>
            <a:r>
              <a:rPr lang="en-US" dirty="0"/>
              <a:t>(</a:t>
            </a:r>
            <a:r>
              <a:rPr lang="en-US" sz="2000" dirty="0"/>
              <a:t>Based on Operation in the TV Bands)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EC0E67-7FE6-4A39-A45E-67338395A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4343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database contains all of the licensed devices, with parameters for calculating their protection contours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master device has regulatory certification for operation in White Space, and operates with database protection contours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Its transmit power, along with the contour parameters calculate its specific protection contour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An unlicensed slave device in range of the master device, associates with the master, and asks for permission to operate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master checks the list of qualifying devices and authenticates if and only if the device is qualified, and provides the operating parameters that will protect the licensed devices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master checks with the database periodically to ensure there has been no change that would require a channel change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032FC9-50BC-49B2-A17A-9F5353C010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9C2C8F-A60D-41F2-969C-3C11338BA59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0D8F67-2E3F-4C15-98B3-745E2A4CE55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223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C35F5-FD0D-4CEF-B687-B5FEA0E3B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Rethinking White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8CD7B-657F-42AA-B126-70DF35043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limited expectations for TVWS resulted in a loss of interest in all White Spaces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Based on location and time, there are still vast amounts of White Space, but with technical challenges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Meeting technical and regulatory challenges has always been an IEEE 802 focus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key to rethinking White Spaces is identifying the challenges and meeting them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 what are the challenges?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Technical: Efficient operation across a wide range of frequencies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Regulatory: Getting help from regulators to enable use of all White Spaces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731E25-8B8B-4725-8A13-F005F7BC076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2AB0C-BB7D-4BDA-8F15-0A4978826AF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14282C4-86B4-45C8-8BA6-425826A1C8F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399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85417-E4A5-416E-BEAD-ABFCABFA1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Addressing the Technical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BEEDF-69E6-4481-943F-BAFCC2943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Today’s low cost technologies cannot efficiently address a wide range of frequencies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Radio components such as PAs, LNAs, and antennas are optimized for relatively narrow frequency ranges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Different frequency bands can have different regulatory limits on bandwidth, power, 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Breaking the radio out into a separate module can support multiple bands with today’s technologies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Immediately applicable for last-mile wireless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Technology advances can address WLAN with Wi-Fi-like economies of scale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5520D-E91B-4256-9852-29AD3BC9B5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92D5D-C334-49CB-979F-E07C8EEA07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F466E6-1989-44FA-B2D2-3B11C34CB3A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608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7AE894B-4C95-4968-BAC9-B5F2BED27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Basic Architecture &amp;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024F1E-B99B-4B5B-A717-615E3A4124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2AC21-8B3A-4BAD-9339-83992330DE5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Rich Kennedy, self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030E516-C43C-4075-B560-D4AE4C60B6F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June 2018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EAB78B-299C-4544-874D-E0874FF9C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828800"/>
            <a:ext cx="4992258" cy="2227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3EAE16-3FEF-475C-B824-0EC73DC53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230" y="4167000"/>
            <a:ext cx="7431540" cy="23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62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7030A0"/>
      </a:hlink>
      <a:folHlink>
        <a:srgbClr val="00002D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66206</TotalTime>
  <Words>1388</Words>
  <Application>Microsoft Office PowerPoint</Application>
  <PresentationFormat>On-screen Show (4:3)</PresentationFormat>
  <Paragraphs>189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MS Gothic</vt:lpstr>
      <vt:lpstr>Arial</vt:lpstr>
      <vt:lpstr>Arial Unicode MS</vt:lpstr>
      <vt:lpstr>Times New Roman</vt:lpstr>
      <vt:lpstr>Office Theme</vt:lpstr>
      <vt:lpstr>Document</vt:lpstr>
      <vt:lpstr>A Future For Unlicensed Spectrum</vt:lpstr>
      <vt:lpstr>Introduction</vt:lpstr>
      <vt:lpstr>Background</vt:lpstr>
      <vt:lpstr>TV White Spaces</vt:lpstr>
      <vt:lpstr>[TV]WS Database Basics</vt:lpstr>
      <vt:lpstr>Device Authorization by Database (Based on Operation in the TV Bands)</vt:lpstr>
      <vt:lpstr>Rethinking White Spaces</vt:lpstr>
      <vt:lpstr>Addressing the Technical Challenges</vt:lpstr>
      <vt:lpstr>Basic Architecture &amp; Application</vt:lpstr>
      <vt:lpstr>Radio Module Features</vt:lpstr>
      <vt:lpstr>MAC Module Features</vt:lpstr>
      <vt:lpstr>Much Work Needed</vt:lpstr>
      <vt:lpstr>Addressing the Regulatory Challenges</vt:lpstr>
      <vt:lpstr>Spectrum Management Future</vt:lpstr>
      <vt:lpstr>The U.S. Spectrum Map</vt:lpstr>
      <vt:lpstr>Straw Poll</vt:lpstr>
      <vt:lpstr>Straw Poll</vt:lpstr>
      <vt:lpstr>Straw Poll</vt:lpstr>
      <vt:lpstr>Questions?</vt:lpstr>
      <vt:lpstr>References</vt:lpstr>
    </vt:vector>
  </TitlesOfParts>
  <Company>Hewlett 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802.11/15 Regulatory SC Teleconference Plan and Agenda</dc:title>
  <dc:creator>Kennedy, Rich</dc:creator>
  <cp:lastModifiedBy>Richard Kennedy</cp:lastModifiedBy>
  <cp:revision>366</cp:revision>
  <cp:lastPrinted>2017-08-03T16:59:47Z</cp:lastPrinted>
  <dcterms:created xsi:type="dcterms:W3CDTF">2016-03-03T14:54:45Z</dcterms:created>
  <dcterms:modified xsi:type="dcterms:W3CDTF">2018-06-28T21:52:13Z</dcterms:modified>
</cp:coreProperties>
</file>