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256"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7" r:id="rId19"/>
    <p:sldId id="416" r:id="rId20"/>
    <p:sldId id="418" r:id="rId21"/>
    <p:sldId id="419" r:id="rId22"/>
  </p:sldIdLst>
  <p:sldSz cx="9144000" cy="6858000" type="screen4x3"/>
  <p:notesSz cx="7023100" cy="93091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9" userDrawn="1">
          <p15:clr>
            <a:srgbClr val="A4A3A4"/>
          </p15:clr>
        </p15:guide>
        <p15:guide id="2" pos="218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A3E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95" autoAdjust="0"/>
  </p:normalViewPr>
  <p:slideViewPr>
    <p:cSldViewPr>
      <p:cViewPr varScale="1">
        <p:scale>
          <a:sx n="89" d="100"/>
          <a:sy n="89" d="100"/>
        </p:scale>
        <p:origin x="1267" y="72"/>
      </p:cViewPr>
      <p:guideLst>
        <p:guide orient="horz" pos="2160"/>
        <p:guide pos="2880"/>
      </p:guideLst>
    </p:cSldViewPr>
  </p:slideViewPr>
  <p:outlineViewPr>
    <p:cViewPr varScale="1">
      <p:scale>
        <a:sx n="170" d="200"/>
        <a:sy n="170" d="200"/>
      </p:scale>
      <p:origin x="0" y="-3972"/>
    </p:cViewPr>
  </p:outlineViewPr>
  <p:notesTextViewPr>
    <p:cViewPr>
      <p:scale>
        <a:sx n="100" d="100"/>
        <a:sy n="100" d="100"/>
      </p:scale>
      <p:origin x="0" y="0"/>
    </p:cViewPr>
  </p:notesTextViewPr>
  <p:sorterViewPr>
    <p:cViewPr>
      <p:scale>
        <a:sx n="100" d="100"/>
        <a:sy n="100" d="100"/>
      </p:scale>
      <p:origin x="0" y="-2707"/>
    </p:cViewPr>
  </p:sorterViewPr>
  <p:notesViewPr>
    <p:cSldViewPr>
      <p:cViewPr varScale="1">
        <p:scale>
          <a:sx n="67" d="100"/>
          <a:sy n="67" d="100"/>
        </p:scale>
        <p:origin x="3101" y="53"/>
      </p:cViewPr>
      <p:guideLst>
        <p:guide orient="horz" pos="2889"/>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665" cy="464977"/>
          </a:xfrm>
          <a:prstGeom prst="rect">
            <a:avLst/>
          </a:prstGeom>
        </p:spPr>
        <p:txBody>
          <a:bodyPr vert="horz" lIns="92098" tIns="46049" rIns="92098" bIns="46049" rtlCol="0"/>
          <a:lstStyle>
            <a:lvl1pPr algn="l">
              <a:defRPr sz="1200"/>
            </a:lvl1pPr>
          </a:lstStyle>
          <a:p>
            <a:endParaRPr lang="en-US"/>
          </a:p>
        </p:txBody>
      </p:sp>
      <p:sp>
        <p:nvSpPr>
          <p:cNvPr id="3" name="Date Placeholder 2"/>
          <p:cNvSpPr>
            <a:spLocks noGrp="1"/>
          </p:cNvSpPr>
          <p:nvPr>
            <p:ph type="dt" sz="quarter" idx="1"/>
          </p:nvPr>
        </p:nvSpPr>
        <p:spPr>
          <a:xfrm>
            <a:off x="3977827" y="0"/>
            <a:ext cx="3043665" cy="464977"/>
          </a:xfrm>
          <a:prstGeom prst="rect">
            <a:avLst/>
          </a:prstGeom>
        </p:spPr>
        <p:txBody>
          <a:bodyPr vert="horz" lIns="92098" tIns="46049" rIns="92098" bIns="46049" rtlCol="0"/>
          <a:lstStyle>
            <a:lvl1pPr algn="r">
              <a:defRPr sz="1200"/>
            </a:lvl1pPr>
          </a:lstStyle>
          <a:p>
            <a:fld id="{B87CCAAF-252C-4847-8D16-EDD6B40E4912}" type="datetimeFigureOut">
              <a:rPr lang="en-US" smtClean="0"/>
              <a:pPr/>
              <a:t>5/7/2018</a:t>
            </a:fld>
            <a:endParaRPr lang="en-US"/>
          </a:p>
        </p:txBody>
      </p:sp>
      <p:sp>
        <p:nvSpPr>
          <p:cNvPr id="4" name="Footer Placeholder 3"/>
          <p:cNvSpPr>
            <a:spLocks noGrp="1"/>
          </p:cNvSpPr>
          <p:nvPr>
            <p:ph type="ftr" sz="quarter" idx="2"/>
          </p:nvPr>
        </p:nvSpPr>
        <p:spPr>
          <a:xfrm>
            <a:off x="0" y="8842531"/>
            <a:ext cx="3043665" cy="464977"/>
          </a:xfrm>
          <a:prstGeom prst="rect">
            <a:avLst/>
          </a:prstGeom>
        </p:spPr>
        <p:txBody>
          <a:bodyPr vert="horz" lIns="92098" tIns="46049" rIns="92098" bIns="46049" rtlCol="0" anchor="b"/>
          <a:lstStyle>
            <a:lvl1pPr algn="l">
              <a:defRPr sz="1200"/>
            </a:lvl1pPr>
          </a:lstStyle>
          <a:p>
            <a:endParaRPr lang="en-US"/>
          </a:p>
        </p:txBody>
      </p:sp>
      <p:sp>
        <p:nvSpPr>
          <p:cNvPr id="5" name="Slide Number Placeholder 4"/>
          <p:cNvSpPr>
            <a:spLocks noGrp="1"/>
          </p:cNvSpPr>
          <p:nvPr>
            <p:ph type="sldNum" sz="quarter" idx="3"/>
          </p:nvPr>
        </p:nvSpPr>
        <p:spPr>
          <a:xfrm>
            <a:off x="3977827" y="8842531"/>
            <a:ext cx="3043665" cy="464977"/>
          </a:xfrm>
          <a:prstGeom prst="rect">
            <a:avLst/>
          </a:prstGeom>
        </p:spPr>
        <p:txBody>
          <a:bodyPr vert="horz" lIns="92098" tIns="46049" rIns="92098" bIns="46049"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7023100" cy="9309100"/>
          </a:xfrm>
          <a:prstGeom prst="roundRect">
            <a:avLst>
              <a:gd name="adj" fmla="val 19"/>
            </a:avLst>
          </a:prstGeom>
          <a:solidFill>
            <a:srgbClr val="FFFFFF"/>
          </a:solidFill>
          <a:ln w="9525">
            <a:noFill/>
            <a:round/>
            <a:headEnd/>
            <a:tailEnd/>
          </a:ln>
          <a:effectLst/>
        </p:spPr>
        <p:txBody>
          <a:bodyPr wrap="none" lIns="92098" tIns="46049" rIns="92098" bIns="46049" anchor="ctr"/>
          <a:lstStyle/>
          <a:p>
            <a:endParaRPr lang="en-GB"/>
          </a:p>
        </p:txBody>
      </p:sp>
      <p:sp>
        <p:nvSpPr>
          <p:cNvPr id="2050" name="Rectangle 2"/>
          <p:cNvSpPr>
            <a:spLocks noGrp="1" noChangeArrowheads="1"/>
          </p:cNvSpPr>
          <p:nvPr>
            <p:ph type="hdr"/>
          </p:nvPr>
        </p:nvSpPr>
        <p:spPr bwMode="auto">
          <a:xfrm>
            <a:off x="5712701" y="97137"/>
            <a:ext cx="647964" cy="21178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20984" algn="l"/>
                <a:tab pos="1841967" algn="l"/>
                <a:tab pos="2762951" algn="l"/>
                <a:tab pos="3683935" algn="l"/>
                <a:tab pos="4604918" algn="l"/>
                <a:tab pos="5525902" algn="l"/>
                <a:tab pos="6446886" algn="l"/>
                <a:tab pos="7367869" algn="l"/>
                <a:tab pos="8288853" algn="l"/>
                <a:tab pos="9209837" algn="l"/>
                <a:tab pos="1013082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62435" y="97137"/>
            <a:ext cx="836083" cy="21178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20984" algn="l"/>
                <a:tab pos="1841967" algn="l"/>
                <a:tab pos="2762951" algn="l"/>
                <a:tab pos="3683935" algn="l"/>
                <a:tab pos="4604918" algn="l"/>
                <a:tab pos="5525902" algn="l"/>
                <a:tab pos="6446886" algn="l"/>
                <a:tab pos="7367869" algn="l"/>
                <a:tab pos="8288853" algn="l"/>
                <a:tab pos="9209837" algn="l"/>
                <a:tab pos="1013082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92213" y="703263"/>
            <a:ext cx="4637087" cy="3478212"/>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35771" y="4422063"/>
            <a:ext cx="5149952" cy="4187980"/>
          </a:xfrm>
          <a:prstGeom prst="rect">
            <a:avLst/>
          </a:prstGeom>
          <a:noFill/>
          <a:ln w="9525">
            <a:noFill/>
            <a:round/>
            <a:headEnd/>
            <a:tailEnd/>
          </a:ln>
          <a:effectLst/>
        </p:spPr>
        <p:txBody>
          <a:bodyPr vert="horz" wrap="square" lIns="94274" tIns="46412" rIns="94274" bIns="46412"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426503" y="9012916"/>
            <a:ext cx="934162" cy="18153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60492" algn="l"/>
                <a:tab pos="1381476" algn="l"/>
                <a:tab pos="2302459" algn="l"/>
                <a:tab pos="3223443" algn="l"/>
                <a:tab pos="4144427" algn="l"/>
                <a:tab pos="5065410" algn="l"/>
                <a:tab pos="5986394" algn="l"/>
                <a:tab pos="6907378" algn="l"/>
                <a:tab pos="7828361" algn="l"/>
                <a:tab pos="8749345" algn="l"/>
                <a:tab pos="9670329" algn="l"/>
                <a:tab pos="10591312"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63941" y="9012916"/>
            <a:ext cx="517729" cy="36465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20984" algn="l"/>
                <a:tab pos="1841967" algn="l"/>
                <a:tab pos="2762951" algn="l"/>
                <a:tab pos="3683935" algn="l"/>
                <a:tab pos="4604918" algn="l"/>
                <a:tab pos="5525902" algn="l"/>
                <a:tab pos="6446886" algn="l"/>
                <a:tab pos="7367869" algn="l"/>
                <a:tab pos="8288853" algn="l"/>
                <a:tab pos="9209837" algn="l"/>
                <a:tab pos="1013082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31574" y="9012916"/>
            <a:ext cx="723534" cy="183125"/>
          </a:xfrm>
          <a:prstGeom prst="rect">
            <a:avLst/>
          </a:prstGeom>
          <a:noFill/>
          <a:ln w="9525">
            <a:noFill/>
            <a:round/>
            <a:headEnd/>
            <a:tailEnd/>
          </a:ln>
          <a:effectLst/>
        </p:spPr>
        <p:txBody>
          <a:bodyPr wrap="none" lIns="0" tIns="0" rIns="0" bIns="0">
            <a:spAutoFit/>
          </a:bodyPr>
          <a:lstStyle/>
          <a:p>
            <a:pPr>
              <a:tabLst>
                <a:tab pos="0" algn="l"/>
                <a:tab pos="920984" algn="l"/>
                <a:tab pos="1841967" algn="l"/>
                <a:tab pos="2762951" algn="l"/>
                <a:tab pos="3683935" algn="l"/>
                <a:tab pos="4604918" algn="l"/>
                <a:tab pos="5525902" algn="l"/>
                <a:tab pos="6446886" algn="l"/>
                <a:tab pos="7367869" algn="l"/>
                <a:tab pos="8288853" algn="l"/>
                <a:tab pos="9209837" algn="l"/>
                <a:tab pos="10130820" algn="l"/>
              </a:tabLst>
            </a:pPr>
            <a:r>
              <a:rPr lang="en-US" sz="1200">
                <a:solidFill>
                  <a:srgbClr val="000000"/>
                </a:solidFill>
              </a:rPr>
              <a:t>Submission</a:t>
            </a:r>
          </a:p>
        </p:txBody>
      </p:sp>
      <p:sp>
        <p:nvSpPr>
          <p:cNvPr id="2057" name="Line 9"/>
          <p:cNvSpPr>
            <a:spLocks noChangeShapeType="1"/>
          </p:cNvSpPr>
          <p:nvPr/>
        </p:nvSpPr>
        <p:spPr bwMode="auto">
          <a:xfrm>
            <a:off x="733181" y="9011324"/>
            <a:ext cx="5556738" cy="1592"/>
          </a:xfrm>
          <a:prstGeom prst="line">
            <a:avLst/>
          </a:prstGeom>
          <a:noFill/>
          <a:ln w="12600">
            <a:solidFill>
              <a:srgbClr val="000000"/>
            </a:solidFill>
            <a:miter lim="800000"/>
            <a:headEnd/>
            <a:tailEnd/>
          </a:ln>
          <a:effectLst/>
        </p:spPr>
        <p:txBody>
          <a:bodyPr lIns="92098" tIns="46049" rIns="92098" bIns="46049"/>
          <a:lstStyle/>
          <a:p>
            <a:endParaRPr lang="en-GB"/>
          </a:p>
        </p:txBody>
      </p:sp>
      <p:sp>
        <p:nvSpPr>
          <p:cNvPr id="2058" name="Line 10"/>
          <p:cNvSpPr>
            <a:spLocks noChangeShapeType="1"/>
          </p:cNvSpPr>
          <p:nvPr/>
        </p:nvSpPr>
        <p:spPr bwMode="auto">
          <a:xfrm>
            <a:off x="656004" y="297777"/>
            <a:ext cx="5711092" cy="1592"/>
          </a:xfrm>
          <a:prstGeom prst="line">
            <a:avLst/>
          </a:prstGeom>
          <a:noFill/>
          <a:ln w="12600">
            <a:solidFill>
              <a:srgbClr val="000000"/>
            </a:solidFill>
            <a:miter lim="800000"/>
            <a:headEnd/>
            <a:tailEnd/>
          </a:ln>
          <a:effectLst/>
        </p:spPr>
        <p:txBody>
          <a:bodyPr lIns="92098" tIns="46049" rIns="92098" bIns="46049"/>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68910" y="703836"/>
            <a:ext cx="4685282" cy="3479368"/>
          </a:xfrm>
          <a:prstGeom prst="rect">
            <a:avLst/>
          </a:prstGeom>
          <a:solidFill>
            <a:srgbClr val="FFFFFF"/>
          </a:solidFill>
          <a:ln w="9525">
            <a:solidFill>
              <a:srgbClr val="000000"/>
            </a:solidFill>
            <a:miter lim="800000"/>
            <a:headEnd/>
            <a:tailEnd/>
          </a:ln>
          <a:effectLst/>
        </p:spPr>
        <p:txBody>
          <a:bodyPr wrap="none" lIns="92098" tIns="46049" rIns="92098" bIns="46049" anchor="ctr"/>
          <a:lstStyle/>
          <a:p>
            <a:endParaRPr lang="en-GB"/>
          </a:p>
        </p:txBody>
      </p:sp>
      <p:sp>
        <p:nvSpPr>
          <p:cNvPr id="12290" name="Rectangle 2"/>
          <p:cNvSpPr txBox="1">
            <a:spLocks noGrp="1" noChangeArrowheads="1"/>
          </p:cNvSpPr>
          <p:nvPr>
            <p:ph type="body"/>
          </p:nvPr>
        </p:nvSpPr>
        <p:spPr bwMode="auto">
          <a:xfrm>
            <a:off x="935770" y="4422062"/>
            <a:ext cx="5151560" cy="428352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
        <p:nvSpPr>
          <p:cNvPr id="7" name="Rectangle 4"/>
          <p:cNvSpPr>
            <a:spLocks noGrp="1" noChangeArrowheads="1"/>
          </p:cNvSpPr>
          <p:nvPr>
            <p:ph type="ftr" idx="13"/>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ltLang="zh-CN" dirty="0" smtClean="0"/>
              <a:t>David </a:t>
            </a:r>
            <a:r>
              <a:rPr lang="en-GB" altLang="zh-CN" dirty="0" err="1" smtClean="0"/>
              <a:t>Xun</a:t>
            </a:r>
            <a:r>
              <a:rPr lang="en-GB" altLang="zh-CN" dirty="0" smtClean="0"/>
              <a:t> Yang, Huawei, et al</a:t>
            </a:r>
          </a:p>
          <a:p>
            <a:endParaRPr lang="en-GB" dirty="0"/>
          </a:p>
        </p:txBody>
      </p:sp>
      <p:sp>
        <p:nvSpPr>
          <p:cNvPr id="8" name="Rectangle 3"/>
          <p:cNvSpPr>
            <a:spLocks noGrp="1" noChangeArrowheads="1"/>
          </p:cNvSpPr>
          <p:nvPr>
            <p:ph type="dt" idx="2"/>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dirty="0" smtClean="0"/>
              <a:t>05/08/2018</a:t>
            </a:r>
            <a:endParaRPr lang="en-GB" altLang="zh-CN"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dirty="0" smtClean="0"/>
              <a:t>05/08/2018</a:t>
            </a:r>
            <a:endParaRPr lang="en-GB" altLang="zh-CN" dirty="0"/>
          </a:p>
        </p:txBody>
      </p:sp>
      <p:sp>
        <p:nvSpPr>
          <p:cNvPr id="8" name="Rectangle 4"/>
          <p:cNvSpPr>
            <a:spLocks noGrp="1" noChangeArrowheads="1"/>
          </p:cNvSpPr>
          <p:nvPr>
            <p:ph type="ftr" idx="13"/>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ltLang="zh-CN" dirty="0" smtClean="0"/>
              <a:t>David </a:t>
            </a:r>
            <a:r>
              <a:rPr lang="en-GB" altLang="zh-CN" dirty="0" err="1" smtClean="0"/>
              <a:t>Xun</a:t>
            </a:r>
            <a:r>
              <a:rPr lang="en-GB" altLang="zh-CN" dirty="0" smtClean="0"/>
              <a:t> Yang, Huawei, et al</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a:xfrm>
            <a:off x="696912" y="333375"/>
            <a:ext cx="1874823" cy="273050"/>
          </a:xfrm>
          <a:prstGeom prst="rect">
            <a:avLst/>
          </a:prstGeom>
        </p:spPr>
        <p:txBody>
          <a:bodyPr/>
          <a:lstStyle>
            <a:lvl1pPr>
              <a:defRPr/>
            </a:lvl1pPr>
          </a:lstStyle>
          <a:p>
            <a:r>
              <a:rPr lang="en-US" altLang="zh-CN" dirty="0" smtClean="0"/>
              <a:t>05/08/2018</a:t>
            </a:r>
            <a:endParaRPr lang="en-GB" altLang="zh-CN" dirty="0" smtClean="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
        <p:nvSpPr>
          <p:cNvPr id="7" name="Rectangle 4"/>
          <p:cNvSpPr>
            <a:spLocks noGrp="1" noChangeArrowheads="1"/>
          </p:cNvSpPr>
          <p:nvPr>
            <p:ph type="ftr" idx="13"/>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ltLang="zh-CN" dirty="0" smtClean="0"/>
              <a:t>David </a:t>
            </a:r>
            <a:r>
              <a:rPr lang="en-GB" altLang="zh-CN" dirty="0" err="1" smtClean="0"/>
              <a:t>Xun</a:t>
            </a:r>
            <a:r>
              <a:rPr lang="en-GB" altLang="zh-CN" dirty="0" smtClean="0"/>
              <a:t> Yang, Huawei, et al</a:t>
            </a:r>
          </a:p>
          <a:p>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
        <p:nvSpPr>
          <p:cNvPr id="8" name="Date Placeholder 3"/>
          <p:cNvSpPr>
            <a:spLocks noGrp="1"/>
          </p:cNvSpPr>
          <p:nvPr>
            <p:ph type="dt" idx="10"/>
          </p:nvPr>
        </p:nvSpPr>
        <p:spPr>
          <a:xfrm>
            <a:off x="696912" y="333375"/>
            <a:ext cx="1874823" cy="273050"/>
          </a:xfrm>
          <a:prstGeom prst="rect">
            <a:avLst/>
          </a:prstGeom>
        </p:spPr>
        <p:txBody>
          <a:bodyPr/>
          <a:lstStyle>
            <a:lvl1pPr>
              <a:defRPr/>
            </a:lvl1pPr>
          </a:lstStyle>
          <a:p>
            <a:r>
              <a:rPr lang="en-US" altLang="zh-CN" dirty="0" smtClean="0"/>
              <a:t>05/08/2018</a:t>
            </a:r>
            <a:endParaRPr lang="en-GB" altLang="zh-CN" dirty="0"/>
          </a:p>
        </p:txBody>
      </p:sp>
      <p:sp>
        <p:nvSpPr>
          <p:cNvPr id="9" name="Rectangle 4"/>
          <p:cNvSpPr>
            <a:spLocks noGrp="1" noChangeArrowheads="1"/>
          </p:cNvSpPr>
          <p:nvPr>
            <p:ph type="ftr" idx="13"/>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ltLang="zh-CN" dirty="0" smtClean="0"/>
              <a:t>David </a:t>
            </a:r>
            <a:r>
              <a:rPr lang="en-GB" altLang="zh-CN" dirty="0" err="1" smtClean="0"/>
              <a:t>Xun</a:t>
            </a:r>
            <a:r>
              <a:rPr lang="en-GB" altLang="zh-CN" dirty="0" smtClean="0"/>
              <a:t> Yang, Huawei, et al</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
        <p:nvSpPr>
          <p:cNvPr id="10" name="Rectangle 4"/>
          <p:cNvSpPr>
            <a:spLocks noGrp="1" noChangeArrowheads="1"/>
          </p:cNvSpPr>
          <p:nvPr>
            <p:ph type="ftr" idx="13"/>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ltLang="zh-CN" dirty="0" smtClean="0"/>
              <a:t>David </a:t>
            </a:r>
            <a:r>
              <a:rPr lang="en-GB" altLang="zh-CN" dirty="0" err="1" smtClean="0"/>
              <a:t>Xun</a:t>
            </a:r>
            <a:r>
              <a:rPr lang="en-GB" altLang="zh-CN" dirty="0" smtClean="0"/>
              <a:t> Yang, Huawei, et al</a:t>
            </a:r>
          </a:p>
        </p:txBody>
      </p:sp>
      <p:sp>
        <p:nvSpPr>
          <p:cNvPr id="11" name="Rectangle 3"/>
          <p:cNvSpPr>
            <a:spLocks noGrp="1" noChangeArrowheads="1"/>
          </p:cNvSpPr>
          <p:nvPr>
            <p:ph type="dt" idx="14"/>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dirty="0" smtClean="0"/>
              <a:t>05/08/2018</a:t>
            </a:r>
            <a:endParaRPr lang="en-GB" altLang="zh-CN"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
        <p:nvSpPr>
          <p:cNvPr id="6" name="Rectangle 4"/>
          <p:cNvSpPr txBox="1">
            <a:spLocks noChangeArrowheads="1"/>
          </p:cNvSpPr>
          <p:nvPr userDrawn="1"/>
        </p:nvSpPr>
        <p:spPr bwMode="auto">
          <a:xfrm>
            <a:off x="5410200" y="64736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David </a:t>
            </a:r>
            <a:r>
              <a:rPr lang="en-GB" altLang="zh-CN" dirty="0" err="1" smtClean="0"/>
              <a:t>Xun</a:t>
            </a:r>
            <a:r>
              <a:rPr lang="en-GB" altLang="zh-CN" dirty="0" smtClean="0"/>
              <a:t> Yang, Huawei, et al</a:t>
            </a:r>
          </a:p>
        </p:txBody>
      </p:sp>
      <p:sp>
        <p:nvSpPr>
          <p:cNvPr id="7" name="Rectangle 3"/>
          <p:cNvSpPr>
            <a:spLocks noGrp="1" noChangeArrowheads="1"/>
          </p:cNvSpPr>
          <p:nvPr>
            <p:ph type="dt" idx="2"/>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dirty="0" smtClean="0"/>
              <a:t>05/08/2018</a:t>
            </a:r>
            <a:endParaRPr lang="en-GB" altLang="zh-CN"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
        <p:nvSpPr>
          <p:cNvPr id="5" name="Footer Placeholder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ltLang="zh-CN" dirty="0" smtClean="0"/>
              <a:t>David </a:t>
            </a:r>
            <a:r>
              <a:rPr lang="en-GB" altLang="zh-CN" dirty="0" err="1" smtClean="0"/>
              <a:t>Xun</a:t>
            </a:r>
            <a:r>
              <a:rPr lang="en-GB" altLang="zh-CN" dirty="0" smtClean="0"/>
              <a:t> Yang, Huawei, et al</a:t>
            </a:r>
          </a:p>
          <a:p>
            <a:endParaRPr lang="en-GB" dirty="0"/>
          </a:p>
        </p:txBody>
      </p:sp>
      <p:sp>
        <p:nvSpPr>
          <p:cNvPr id="6" name="Rectangle 3"/>
          <p:cNvSpPr>
            <a:spLocks noGrp="1" noChangeArrowheads="1"/>
          </p:cNvSpPr>
          <p:nvPr>
            <p:ph type="dt" idx="2"/>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dirty="0" smtClean="0"/>
              <a:t>05/08/2018</a:t>
            </a:r>
            <a:endParaRPr lang="en-GB" altLang="zh-CN"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a:xfrm>
            <a:off x="696912" y="333375"/>
            <a:ext cx="1874823" cy="273050"/>
          </a:xfrm>
          <a:prstGeom prst="rect">
            <a:avLst/>
          </a:prstGeom>
        </p:spPr>
        <p:txBody>
          <a:bodyPr/>
          <a:lstStyle>
            <a:lvl1pPr>
              <a:defRPr/>
            </a:lvl1pPr>
          </a:lstStyle>
          <a:p>
            <a:r>
              <a:rPr lang="en-US" altLang="zh-CN" dirty="0" smtClean="0"/>
              <a:t>05/08/2018</a:t>
            </a:r>
            <a:endParaRPr lang="en-GB" altLang="zh-CN" dirty="0"/>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
        <p:nvSpPr>
          <p:cNvPr id="7" name="Rectangle 4"/>
          <p:cNvSpPr>
            <a:spLocks noGrp="1" noChangeArrowheads="1"/>
          </p:cNvSpPr>
          <p:nvPr>
            <p:ph type="ftr" idx="13"/>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ltLang="zh-CN" dirty="0" smtClean="0"/>
              <a:t>David </a:t>
            </a:r>
            <a:r>
              <a:rPr lang="en-GB" altLang="zh-CN" dirty="0" err="1" smtClean="0"/>
              <a:t>Xun</a:t>
            </a:r>
            <a:r>
              <a:rPr lang="en-GB" altLang="zh-CN" dirty="0" smtClean="0"/>
              <a:t> Yang, Huawei, et al</a:t>
            </a:r>
          </a:p>
          <a:p>
            <a:endParaRPr lang="en-GB"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a:xfrm>
            <a:off x="696912" y="333375"/>
            <a:ext cx="1874823" cy="273050"/>
          </a:xfrm>
          <a:prstGeom prst="rect">
            <a:avLst/>
          </a:prstGeom>
        </p:spPr>
        <p:txBody>
          <a:bodyPr/>
          <a:lstStyle>
            <a:lvl1pPr>
              <a:defRPr/>
            </a:lvl1pPr>
          </a:lstStyle>
          <a:p>
            <a:r>
              <a:rPr lang="en-US" altLang="zh-CN" dirty="0" smtClean="0"/>
              <a:t>05/08/2018</a:t>
            </a:r>
            <a:endParaRPr lang="en-GB" altLang="zh-CN" dirty="0"/>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
        <p:nvSpPr>
          <p:cNvPr id="7" name="Rectangle 4"/>
          <p:cNvSpPr>
            <a:spLocks noGrp="1" noChangeArrowheads="1"/>
          </p:cNvSpPr>
          <p:nvPr>
            <p:ph type="ftr" idx="13"/>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David </a:t>
            </a:r>
            <a:r>
              <a:rPr lang="en-GB" dirty="0" err="1" smtClean="0"/>
              <a:t>Xun</a:t>
            </a:r>
            <a:r>
              <a:rPr lang="en-GB" dirty="0" smtClean="0"/>
              <a:t> Yang, Huawei, et al</a:t>
            </a:r>
          </a:p>
          <a:p>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ltLang="zh-CN" dirty="0" smtClean="0"/>
              <a:t>David </a:t>
            </a:r>
            <a:r>
              <a:rPr lang="en-GB" altLang="zh-CN" dirty="0" err="1" smtClean="0"/>
              <a:t>Xun</a:t>
            </a:r>
            <a:r>
              <a:rPr lang="en-GB" altLang="zh-CN" dirty="0" smtClean="0"/>
              <a:t> Yang, Huawei, et al</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802.11-18/0846r1</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
        <p:nvSpPr>
          <p:cNvPr id="13" name="Rectangle 3"/>
          <p:cNvSpPr>
            <a:spLocks noGrp="1" noChangeArrowheads="1"/>
          </p:cNvSpPr>
          <p:nvPr>
            <p:ph type="dt" idx="2"/>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05/08/2018</a:t>
            </a: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Microsoft_Word_97_-_2003___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earablesinsider.com/2017/02/e-skinny-xenomas-smart-shirt/" TargetMode="External"/><Relationship Id="rId2" Type="http://schemas.openxmlformats.org/officeDocument/2006/relationships/hyperlink" Target="http://sd.iqilu.com/share/article/4642056.html" TargetMode="External"/><Relationship Id="rId1" Type="http://schemas.openxmlformats.org/officeDocument/2006/relationships/slideLayout" Target="../slideLayouts/slideLayout2.xml"/><Relationship Id="rId5" Type="http://schemas.openxmlformats.org/officeDocument/2006/relationships/hyperlink" Target="http://toc.cassianetworks.com/collections/products/light/" TargetMode="External"/><Relationship Id="rId4" Type="http://schemas.openxmlformats.org/officeDocument/2006/relationships/hyperlink" Target="http://www.fxiang.com/item/id/VlGkaW37aQEA.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entor.ieee.org/802-ec/dcn/17/ec-17-0090-21-0PNP-ieee-802-lmsc-operations-manual.pdf" TargetMode="External"/><Relationship Id="rId2" Type="http://schemas.openxmlformats.org/officeDocument/2006/relationships/hyperlink" Target="http://www.ieee802.org/11/email/stds-802-11/msg02506.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474662" y="838200"/>
            <a:ext cx="8194676" cy="6096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t>Next Generation PHY/MAC in Sub-7GHz</a:t>
            </a:r>
            <a:endParaRPr lang="en-GB" sz="2800" dirty="0"/>
          </a:p>
        </p:txBody>
      </p:sp>
      <p:sp>
        <p:nvSpPr>
          <p:cNvPr id="3074" name="Rectangle 2"/>
          <p:cNvSpPr>
            <a:spLocks noGrp="1" noChangeArrowheads="1"/>
          </p:cNvSpPr>
          <p:nvPr>
            <p:ph type="body" idx="1"/>
          </p:nvPr>
        </p:nvSpPr>
        <p:spPr>
          <a:xfrm>
            <a:off x="696912" y="1465097"/>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2018-05-08</a:t>
            </a:r>
            <a:endParaRPr lang="en-GB" sz="2000" b="0" dirty="0"/>
          </a:p>
        </p:txBody>
      </p:sp>
      <p:sp>
        <p:nvSpPr>
          <p:cNvPr id="3076" name="Rectangle 4"/>
          <p:cNvSpPr>
            <a:spLocks noChangeArrowheads="1"/>
          </p:cNvSpPr>
          <p:nvPr/>
        </p:nvSpPr>
        <p:spPr bwMode="auto">
          <a:xfrm>
            <a:off x="474662" y="1632116"/>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9" name="Rectangle 3"/>
          <p:cNvSpPr>
            <a:spLocks noGrp="1" noChangeArrowheads="1"/>
          </p:cNvSpPr>
          <p:nvPr>
            <p:ph type="dt" idx="4294967295"/>
          </p:nvPr>
        </p:nvSpPr>
        <p:spPr bwMode="auto">
          <a:xfrm>
            <a:off x="696912" y="31378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05/08/2018</a:t>
            </a:r>
            <a:endParaRPr lang="en-GB" dirty="0"/>
          </a:p>
        </p:txBody>
      </p:sp>
      <p:sp>
        <p:nvSpPr>
          <p:cNvPr id="10" name="Rectangle 4"/>
          <p:cNvSpPr>
            <a:spLocks noGrp="1" noChangeArrowheads="1"/>
          </p:cNvSpPr>
          <p:nvPr>
            <p:ph type="ftr" idx="13"/>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David </a:t>
            </a:r>
            <a:r>
              <a:rPr lang="en-GB" dirty="0" err="1" smtClean="0"/>
              <a:t>Xun</a:t>
            </a:r>
            <a:r>
              <a:rPr lang="en-GB" dirty="0" smtClean="0"/>
              <a:t> Yang, Huawei, et al </a:t>
            </a:r>
            <a:endParaRPr lang="en-GB" dirty="0"/>
          </a:p>
          <a:p>
            <a:endParaRPr lang="en-GB" dirty="0"/>
          </a:p>
        </p:txBody>
      </p:sp>
      <p:graphicFrame>
        <p:nvGraphicFramePr>
          <p:cNvPr id="11" name="Object 3"/>
          <p:cNvGraphicFramePr>
            <a:graphicFrameLocks noChangeAspect="1"/>
          </p:cNvGraphicFramePr>
          <p:nvPr>
            <p:extLst>
              <p:ext uri="{D42A27DB-BD31-4B8C-83A1-F6EECF244321}">
                <p14:modId xmlns:p14="http://schemas.microsoft.com/office/powerpoint/2010/main" val="3633339865"/>
              </p:ext>
            </p:extLst>
          </p:nvPr>
        </p:nvGraphicFramePr>
        <p:xfrm>
          <a:off x="266700" y="2185988"/>
          <a:ext cx="8609013" cy="4202112"/>
        </p:xfrm>
        <a:graphic>
          <a:graphicData uri="http://schemas.openxmlformats.org/presentationml/2006/ole">
            <mc:AlternateContent xmlns:mc="http://schemas.openxmlformats.org/markup-compatibility/2006">
              <mc:Choice xmlns:v="urn:schemas-microsoft-com:vml" Requires="v">
                <p:oleObj spid="_x0000_s5165" name="Document" r:id="rId4" imgW="9984240" imgH="4863960" progId="Word.Document.8">
                  <p:embed/>
                </p:oleObj>
              </mc:Choice>
              <mc:Fallback>
                <p:oleObj name="Document" r:id="rId4" imgW="9984240" imgH="4863960" progId="Word.Document.8">
                  <p:embed/>
                  <p:pic>
                    <p:nvPicPr>
                      <p:cNvPr id="0" name=""/>
                      <p:cNvPicPr>
                        <a:picLocks noChangeAspect="1" noChangeArrowheads="1"/>
                      </p:cNvPicPr>
                      <p:nvPr/>
                    </p:nvPicPr>
                    <p:blipFill>
                      <a:blip r:embed="rId5"/>
                      <a:srcRect/>
                      <a:stretch>
                        <a:fillRect/>
                      </a:stretch>
                    </p:blipFill>
                    <p:spPr bwMode="auto">
                      <a:xfrm>
                        <a:off x="266700" y="2185988"/>
                        <a:ext cx="8609013" cy="4202112"/>
                      </a:xfrm>
                      <a:prstGeom prst="rect">
                        <a:avLst/>
                      </a:prstGeom>
                      <a:noFill/>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VR Requirement</a:t>
            </a:r>
            <a:endParaRPr lang="zh-CN" altLang="en-US" dirty="0"/>
          </a:p>
        </p:txBody>
      </p:sp>
      <p:sp>
        <p:nvSpPr>
          <p:cNvPr id="3" name="内容占位符 2"/>
          <p:cNvSpPr>
            <a:spLocks noGrp="1"/>
          </p:cNvSpPr>
          <p:nvPr>
            <p:ph idx="1"/>
          </p:nvPr>
        </p:nvSpPr>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400" dirty="0">
                <a:latin typeface="+mj-lt"/>
                <a:ea typeface="黑体" pitchFamily="49" charset="-122"/>
                <a:cs typeface="Calibri" panose="020F0502020204030204" pitchFamily="34" charset="0"/>
              </a:rPr>
              <a:t>The requirement of VR is calculated in the following table</a:t>
            </a:r>
          </a:p>
          <a:p>
            <a:pPr lvl="0" defTabSz="914400" eaLnBrk="0" hangingPunct="0">
              <a:lnSpc>
                <a:spcPct val="140000"/>
              </a:lnSpc>
              <a:spcBef>
                <a:spcPct val="0"/>
              </a:spcBef>
              <a:buClr>
                <a:srgbClr val="777777"/>
              </a:buClr>
              <a:buSzPct val="60000"/>
              <a:buFont typeface="Wingdings" pitchFamily="2" charset="2"/>
              <a:buChar char="l"/>
            </a:pPr>
            <a:endParaRPr lang="en-US" altLang="zh-CN" sz="1600" b="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b="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b="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b="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b="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b="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b="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b="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r>
              <a:rPr lang="en-US" altLang="zh-CN" sz="1400" dirty="0" smtClean="0">
                <a:latin typeface="+mj-lt"/>
                <a:ea typeface="黑体" pitchFamily="49" charset="-122"/>
                <a:cs typeface="Calibri" panose="020F0502020204030204" pitchFamily="34" charset="0"/>
              </a:rPr>
              <a:t>Typical requirement of VR for Wireless Transmission</a:t>
            </a:r>
          </a:p>
          <a:p>
            <a:pPr lvl="1" defTabSz="914400" eaLnBrk="0" hangingPunct="0">
              <a:lnSpc>
                <a:spcPct val="140000"/>
              </a:lnSpc>
              <a:spcBef>
                <a:spcPct val="0"/>
              </a:spcBef>
              <a:buClrTx/>
              <a:buSzPct val="50000"/>
              <a:buFont typeface="Wingdings" pitchFamily="2" charset="2"/>
              <a:buChar char="p"/>
            </a:pPr>
            <a:r>
              <a:rPr lang="en-US" altLang="zh-CN" sz="1200" dirty="0">
                <a:ea typeface="华文细黑"/>
                <a:cs typeface="Calibri" panose="020F0502020204030204" pitchFamily="34" charset="0"/>
              </a:rPr>
              <a:t>Total latency should &lt;20ms, T(compression &amp; decompression)=~10ms, T(display)=</a:t>
            </a:r>
            <a:r>
              <a:rPr lang="en-US" altLang="zh-CN" sz="1200" dirty="0" smtClean="0">
                <a:ea typeface="华文细黑"/>
                <a:cs typeface="Calibri" panose="020F0502020204030204" pitchFamily="34" charset="0"/>
              </a:rPr>
              <a:t>5ms, T(rendering)=1ms?</a:t>
            </a:r>
            <a:endParaRPr lang="en-US" altLang="zh-CN" sz="1200" dirty="0">
              <a:ea typeface="华文细黑"/>
              <a:cs typeface="Calibri" panose="020F0502020204030204" pitchFamily="34" charset="0"/>
            </a:endParaRPr>
          </a:p>
          <a:p>
            <a:pPr marL="457200" lvl="1" indent="0" defTabSz="914400" eaLnBrk="0" hangingPunct="0">
              <a:lnSpc>
                <a:spcPct val="140000"/>
              </a:lnSpc>
              <a:spcBef>
                <a:spcPct val="0"/>
              </a:spcBef>
              <a:buClrTx/>
              <a:buSzPct val="50000"/>
            </a:pPr>
            <a:r>
              <a:rPr lang="en-US" altLang="zh-CN" sz="1200" dirty="0">
                <a:ea typeface="华文细黑"/>
                <a:cs typeface="Calibri" panose="020F0502020204030204" pitchFamily="34" charset="0"/>
                <a:sym typeface="Wingdings" panose="05000000000000000000" pitchFamily="2" charset="2"/>
              </a:rPr>
              <a:t>         </a:t>
            </a:r>
            <a:r>
              <a:rPr lang="en-US" altLang="zh-CN" sz="1200" dirty="0">
                <a:ea typeface="华文细黑"/>
                <a:cs typeface="Calibri" panose="020F0502020204030204" pitchFamily="34" charset="0"/>
              </a:rPr>
              <a:t>RTT Latency </a:t>
            </a:r>
            <a:r>
              <a:rPr lang="en-US" altLang="zh-CN" sz="1200" dirty="0" smtClean="0">
                <a:ea typeface="华文细黑"/>
                <a:cs typeface="Calibri" panose="020F0502020204030204" pitchFamily="34" charset="0"/>
              </a:rPr>
              <a:t>5~10ms</a:t>
            </a:r>
            <a:endParaRPr lang="en-US" altLang="zh-CN" sz="1200" dirty="0" smtClean="0">
              <a:latin typeface="+mj-lt"/>
              <a:ea typeface="华文细黑"/>
              <a:cs typeface="Calibri" panose="020F0502020204030204" pitchFamily="34" charset="0"/>
            </a:endParaRPr>
          </a:p>
          <a:p>
            <a:pPr lvl="1" defTabSz="914400" eaLnBrk="0" hangingPunct="0">
              <a:lnSpc>
                <a:spcPct val="140000"/>
              </a:lnSpc>
              <a:spcBef>
                <a:spcPct val="0"/>
              </a:spcBef>
              <a:buClrTx/>
              <a:buSzPct val="50000"/>
              <a:buFont typeface="Wingdings" pitchFamily="2" charset="2"/>
              <a:buChar char="p"/>
            </a:pPr>
            <a:r>
              <a:rPr lang="en-US" altLang="zh-CN" sz="1200" dirty="0" smtClean="0">
                <a:latin typeface="+mj-lt"/>
                <a:ea typeface="华文细黑"/>
                <a:cs typeface="Calibri" panose="020F0502020204030204" pitchFamily="34" charset="0"/>
              </a:rPr>
              <a:t>To meet the above latency requirement, raw </a:t>
            </a:r>
            <a:r>
              <a:rPr lang="en-US" altLang="zh-CN" sz="1200" dirty="0">
                <a:latin typeface="+mj-lt"/>
                <a:ea typeface="华文细黑"/>
                <a:cs typeface="Calibri" panose="020F0502020204030204" pitchFamily="34" charset="0"/>
              </a:rPr>
              <a:t>stream or lightly compressed stream is preferred </a:t>
            </a:r>
          </a:p>
          <a:p>
            <a:pPr marL="457200" lvl="1" indent="0" defTabSz="914400" eaLnBrk="0" hangingPunct="0">
              <a:lnSpc>
                <a:spcPct val="140000"/>
              </a:lnSpc>
              <a:spcBef>
                <a:spcPct val="0"/>
              </a:spcBef>
              <a:buClrTx/>
              <a:buSzPct val="50000"/>
            </a:pPr>
            <a:r>
              <a:rPr lang="en-US" altLang="zh-CN" sz="1200" dirty="0">
                <a:latin typeface="+mj-lt"/>
                <a:ea typeface="华文细黑"/>
                <a:cs typeface="Calibri" panose="020F0502020204030204" pitchFamily="34" charset="0"/>
                <a:sym typeface="Wingdings" panose="05000000000000000000" pitchFamily="2" charset="2"/>
              </a:rPr>
              <a:t>        </a:t>
            </a:r>
            <a:r>
              <a:rPr lang="en-US" altLang="zh-CN" sz="1200" dirty="0">
                <a:latin typeface="+mj-lt"/>
                <a:ea typeface="华文细黑"/>
                <a:cs typeface="Calibri" panose="020F0502020204030204" pitchFamily="34" charset="0"/>
              </a:rPr>
              <a:t> PHY Link Throughput &gt; 40Gbps</a:t>
            </a:r>
          </a:p>
          <a:p>
            <a:endParaRPr lang="zh-CN" altLang="en-US"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graphicFrame>
        <p:nvGraphicFramePr>
          <p:cNvPr id="8" name="表格 7"/>
          <p:cNvGraphicFramePr>
            <a:graphicFrameLocks noGrp="1"/>
          </p:cNvGraphicFramePr>
          <p:nvPr>
            <p:extLst>
              <p:ext uri="{D42A27DB-BD31-4B8C-83A1-F6EECF244321}">
                <p14:modId xmlns:p14="http://schemas.microsoft.com/office/powerpoint/2010/main" val="3898929195"/>
              </p:ext>
            </p:extLst>
          </p:nvPr>
        </p:nvGraphicFramePr>
        <p:xfrm>
          <a:off x="265904" y="2362200"/>
          <a:ext cx="8610604" cy="2542544"/>
        </p:xfrm>
        <a:graphic>
          <a:graphicData uri="http://schemas.openxmlformats.org/drawingml/2006/table">
            <a:tbl>
              <a:tblPr firstRow="1" bandRow="1"/>
              <a:tblGrid>
                <a:gridCol w="772748">
                  <a:extLst>
                    <a:ext uri="{9D8B030D-6E8A-4147-A177-3AD203B41FA5}">
                      <a16:colId xmlns="" xmlns:a16="http://schemas.microsoft.com/office/drawing/2014/main" val="20000"/>
                    </a:ext>
                  </a:extLst>
                </a:gridCol>
                <a:gridCol w="441570">
                  <a:extLst>
                    <a:ext uri="{9D8B030D-6E8A-4147-A177-3AD203B41FA5}">
                      <a16:colId xmlns="" xmlns:a16="http://schemas.microsoft.com/office/drawing/2014/main" val="20001"/>
                    </a:ext>
                  </a:extLst>
                </a:gridCol>
                <a:gridCol w="662353">
                  <a:extLst>
                    <a:ext uri="{9D8B030D-6E8A-4147-A177-3AD203B41FA5}">
                      <a16:colId xmlns="" xmlns:a16="http://schemas.microsoft.com/office/drawing/2014/main" val="20002"/>
                    </a:ext>
                  </a:extLst>
                </a:gridCol>
                <a:gridCol w="588759">
                  <a:extLst>
                    <a:ext uri="{9D8B030D-6E8A-4147-A177-3AD203B41FA5}">
                      <a16:colId xmlns="" xmlns:a16="http://schemas.microsoft.com/office/drawing/2014/main" val="20003"/>
                    </a:ext>
                  </a:extLst>
                </a:gridCol>
                <a:gridCol w="805849">
                  <a:extLst>
                    <a:ext uri="{9D8B030D-6E8A-4147-A177-3AD203B41FA5}">
                      <a16:colId xmlns="" xmlns:a16="http://schemas.microsoft.com/office/drawing/2014/main" val="20004"/>
                    </a:ext>
                  </a:extLst>
                </a:gridCol>
                <a:gridCol w="601614">
                  <a:extLst>
                    <a:ext uri="{9D8B030D-6E8A-4147-A177-3AD203B41FA5}">
                      <a16:colId xmlns="" xmlns:a16="http://schemas.microsoft.com/office/drawing/2014/main" val="20005"/>
                    </a:ext>
                  </a:extLst>
                </a:gridCol>
                <a:gridCol w="506002">
                  <a:extLst>
                    <a:ext uri="{9D8B030D-6E8A-4147-A177-3AD203B41FA5}">
                      <a16:colId xmlns="" xmlns:a16="http://schemas.microsoft.com/office/drawing/2014/main" val="20006"/>
                    </a:ext>
                  </a:extLst>
                </a:gridCol>
                <a:gridCol w="662353">
                  <a:extLst>
                    <a:ext uri="{9D8B030D-6E8A-4147-A177-3AD203B41FA5}">
                      <a16:colId xmlns="" xmlns:a16="http://schemas.microsoft.com/office/drawing/2014/main" val="20007"/>
                    </a:ext>
                  </a:extLst>
                </a:gridCol>
                <a:gridCol w="981265">
                  <a:extLst>
                    <a:ext uri="{9D8B030D-6E8A-4147-A177-3AD203B41FA5}">
                      <a16:colId xmlns="" xmlns:a16="http://schemas.microsoft.com/office/drawing/2014/main" val="20008"/>
                    </a:ext>
                  </a:extLst>
                </a:gridCol>
                <a:gridCol w="981265">
                  <a:extLst>
                    <a:ext uri="{9D8B030D-6E8A-4147-A177-3AD203B41FA5}">
                      <a16:colId xmlns="" xmlns:a16="http://schemas.microsoft.com/office/drawing/2014/main" val="20009"/>
                    </a:ext>
                  </a:extLst>
                </a:gridCol>
                <a:gridCol w="981265">
                  <a:extLst>
                    <a:ext uri="{9D8B030D-6E8A-4147-A177-3AD203B41FA5}">
                      <a16:colId xmlns="" xmlns:a16="http://schemas.microsoft.com/office/drawing/2014/main" val="20010"/>
                    </a:ext>
                  </a:extLst>
                </a:gridCol>
                <a:gridCol w="625561">
                  <a:extLst>
                    <a:ext uri="{9D8B030D-6E8A-4147-A177-3AD203B41FA5}">
                      <a16:colId xmlns="" xmlns:a16="http://schemas.microsoft.com/office/drawing/2014/main" val="20011"/>
                    </a:ext>
                  </a:extLst>
                </a:gridCol>
              </a:tblGrid>
              <a:tr h="396402">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PPD</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Horizontal</a:t>
                      </a:r>
                      <a:r>
                        <a:rPr lang="en-US" altLang="zh-CN" sz="900" baseline="0" dirty="0" smtClean="0">
                          <a:latin typeface="+mj-lt"/>
                          <a:cs typeface="Calibri" panose="020F0502020204030204" pitchFamily="34" charset="0"/>
                        </a:rPr>
                        <a:t> </a:t>
                      </a:r>
                      <a:r>
                        <a:rPr lang="en-US" altLang="zh-CN" sz="900" dirty="0" smtClean="0">
                          <a:latin typeface="+mj-lt"/>
                          <a:cs typeface="Calibri" panose="020F0502020204030204" pitchFamily="34" charset="0"/>
                        </a:rPr>
                        <a:t>FOV</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Vertical FOV</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Monocular Video Resolution</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Bits per</a:t>
                      </a:r>
                      <a:r>
                        <a:rPr lang="en-US" altLang="zh-CN" sz="900" baseline="0" dirty="0" smtClean="0">
                          <a:latin typeface="+mj-lt"/>
                          <a:cs typeface="Calibri" panose="020F0502020204030204" pitchFamily="34" charset="0"/>
                        </a:rPr>
                        <a:t> </a:t>
                      </a:r>
                      <a:r>
                        <a:rPr lang="en-US" altLang="zh-CN" sz="900" dirty="0" smtClean="0">
                          <a:latin typeface="+mj-lt"/>
                          <a:cs typeface="Calibri" panose="020F0502020204030204" pitchFamily="34" charset="0"/>
                        </a:rPr>
                        <a:t>Pixel</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Frame Rate</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Yuv444/ yuv420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Raw Rate (</a:t>
                      </a:r>
                      <a:r>
                        <a:rPr lang="en-US" altLang="zh-CN" sz="900" dirty="0" err="1" smtClean="0">
                          <a:latin typeface="+mj-lt"/>
                          <a:cs typeface="Calibri" panose="020F0502020204030204" pitchFamily="34" charset="0"/>
                        </a:rPr>
                        <a:t>Gbps</a:t>
                      </a:r>
                      <a:r>
                        <a:rPr lang="en-US" altLang="zh-CN" sz="900" dirty="0" smtClean="0">
                          <a:latin typeface="+mj-lt"/>
                          <a:cs typeface="Calibri" panose="020F0502020204030204" pitchFamily="34" charset="0"/>
                        </a:rPr>
                        <a:t>)</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Lightly Compressed</a:t>
                      </a:r>
                      <a:r>
                        <a:rPr lang="en-US" altLang="zh-CN" sz="900" baseline="0" dirty="0" smtClean="0">
                          <a:latin typeface="+mj-lt"/>
                          <a:cs typeface="Calibri" panose="020F0502020204030204" pitchFamily="34" charset="0"/>
                        </a:rPr>
                        <a:t> Rate (</a:t>
                      </a:r>
                      <a:r>
                        <a:rPr lang="en-US" altLang="zh-CN" sz="900" baseline="0" dirty="0" err="1" smtClean="0">
                          <a:latin typeface="+mj-lt"/>
                          <a:cs typeface="Calibri" panose="020F0502020204030204" pitchFamily="34" charset="0"/>
                        </a:rPr>
                        <a:t>Gbps</a:t>
                      </a:r>
                      <a:r>
                        <a:rPr lang="en-US" altLang="zh-CN" sz="900" baseline="0" dirty="0" smtClean="0">
                          <a:latin typeface="+mj-lt"/>
                          <a:cs typeface="Calibri" panose="020F0502020204030204" pitchFamily="34" charset="0"/>
                        </a:rPr>
                        <a:t>)</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Compressed Rate (</a:t>
                      </a:r>
                      <a:r>
                        <a:rPr lang="en-US" altLang="zh-CN" sz="900" dirty="0" err="1" smtClean="0">
                          <a:latin typeface="+mj-lt"/>
                          <a:cs typeface="Calibri" panose="020F0502020204030204" pitchFamily="34" charset="0"/>
                        </a:rPr>
                        <a:t>Gbps</a:t>
                      </a:r>
                      <a:r>
                        <a:rPr lang="en-US" altLang="zh-CN" sz="900" dirty="0" smtClean="0">
                          <a:latin typeface="+mj-lt"/>
                          <a:cs typeface="Calibri" panose="020F0502020204030204" pitchFamily="34" charset="0"/>
                        </a:rPr>
                        <a:t>)</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FrutigerNext LT Medium"/>
                          <a:ea typeface="华文细黑"/>
                          <a:cs typeface="宋体"/>
                        </a:defRPr>
                      </a:lvl1pPr>
                      <a:lvl2pPr marL="457200" algn="l" defTabSz="914400" rtl="0" eaLnBrk="1" latinLnBrk="0" hangingPunct="1">
                        <a:defRPr sz="1800" b="1" kern="1200">
                          <a:solidFill>
                            <a:schemeClr val="lt1"/>
                          </a:solidFill>
                          <a:latin typeface="FrutigerNext LT Medium"/>
                          <a:ea typeface="华文细黑"/>
                          <a:cs typeface="宋体"/>
                        </a:defRPr>
                      </a:lvl2pPr>
                      <a:lvl3pPr marL="914400" algn="l" defTabSz="914400" rtl="0" eaLnBrk="1" latinLnBrk="0" hangingPunct="1">
                        <a:defRPr sz="1800" b="1" kern="1200">
                          <a:solidFill>
                            <a:schemeClr val="lt1"/>
                          </a:solidFill>
                          <a:latin typeface="FrutigerNext LT Medium"/>
                          <a:ea typeface="华文细黑"/>
                          <a:cs typeface="宋体"/>
                        </a:defRPr>
                      </a:lvl3pPr>
                      <a:lvl4pPr marL="1371600" algn="l" defTabSz="914400" rtl="0" eaLnBrk="1" latinLnBrk="0" hangingPunct="1">
                        <a:defRPr sz="1800" b="1" kern="1200">
                          <a:solidFill>
                            <a:schemeClr val="lt1"/>
                          </a:solidFill>
                          <a:latin typeface="FrutigerNext LT Medium"/>
                          <a:ea typeface="华文细黑"/>
                          <a:cs typeface="宋体"/>
                        </a:defRPr>
                      </a:lvl4pPr>
                      <a:lvl5pPr marL="1828800" algn="l" defTabSz="914400" rtl="0" eaLnBrk="1" latinLnBrk="0" hangingPunct="1">
                        <a:defRPr sz="1800" b="1" kern="1200">
                          <a:solidFill>
                            <a:schemeClr val="lt1"/>
                          </a:solidFill>
                          <a:latin typeface="FrutigerNext LT Medium"/>
                          <a:ea typeface="华文细黑"/>
                          <a:cs typeface="宋体"/>
                        </a:defRPr>
                      </a:lvl5pPr>
                      <a:lvl6pPr marL="2286000" algn="l" defTabSz="914400" rtl="0" eaLnBrk="1" latinLnBrk="0" hangingPunct="1">
                        <a:defRPr sz="1800" b="1" kern="1200">
                          <a:solidFill>
                            <a:schemeClr val="lt1"/>
                          </a:solidFill>
                          <a:latin typeface="FrutigerNext LT Medium"/>
                          <a:ea typeface="华文细黑"/>
                          <a:cs typeface="宋体"/>
                        </a:defRPr>
                      </a:lvl6pPr>
                      <a:lvl7pPr marL="2743200" algn="l" defTabSz="914400" rtl="0" eaLnBrk="1" latinLnBrk="0" hangingPunct="1">
                        <a:defRPr sz="1800" b="1" kern="1200">
                          <a:solidFill>
                            <a:schemeClr val="lt1"/>
                          </a:solidFill>
                          <a:latin typeface="FrutigerNext LT Medium"/>
                          <a:ea typeface="华文细黑"/>
                          <a:cs typeface="宋体"/>
                        </a:defRPr>
                      </a:lvl7pPr>
                      <a:lvl8pPr marL="3200400" algn="l" defTabSz="914400" rtl="0" eaLnBrk="1" latinLnBrk="0" hangingPunct="1">
                        <a:defRPr sz="1800" b="1" kern="1200">
                          <a:solidFill>
                            <a:schemeClr val="lt1"/>
                          </a:solidFill>
                          <a:latin typeface="FrutigerNext LT Medium"/>
                          <a:ea typeface="华文细黑"/>
                          <a:cs typeface="宋体"/>
                        </a:defRPr>
                      </a:lvl8pPr>
                      <a:lvl9pPr marL="3657600" algn="l" defTabSz="914400" rtl="0" eaLnBrk="1" latinLnBrk="0" hangingPunct="1">
                        <a:defRPr sz="1800" b="1" kern="1200">
                          <a:solidFill>
                            <a:schemeClr val="lt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RTT Latency</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0C0"/>
                    </a:solidFill>
                  </a:tcPr>
                </a:tc>
                <a:extLst>
                  <a:ext uri="{0D108BD9-81ED-4DB2-BD59-A6C34878D82A}">
                    <a16:rowId xmlns="" xmlns:a16="http://schemas.microsoft.com/office/drawing/2014/main" val="10000"/>
                  </a:ext>
                </a:extLst>
              </a:tr>
              <a:tr h="288292">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b="1" dirty="0" smtClean="0">
                          <a:latin typeface="+mj-lt"/>
                          <a:cs typeface="Calibri" panose="020F0502020204030204" pitchFamily="34" charset="0"/>
                        </a:rPr>
                        <a:t>Partial Immersion</a:t>
                      </a:r>
                      <a:endParaRPr lang="zh-CN" altLang="en-US" sz="900" b="1"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30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210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100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6300*3000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12</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60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3/1.5</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2D,</a:t>
                      </a:r>
                      <a:r>
                        <a:rPr lang="en-US" altLang="zh-CN" sz="900" baseline="0" dirty="0" smtClean="0">
                          <a:latin typeface="+mj-lt"/>
                          <a:cs typeface="Calibri" panose="020F0502020204030204" pitchFamily="34" charset="0"/>
                        </a:rPr>
                        <a:t> </a:t>
                      </a:r>
                      <a:r>
                        <a:rPr lang="en-US" altLang="zh-CN" sz="900" dirty="0" smtClean="0">
                          <a:latin typeface="+mj-lt"/>
                          <a:cs typeface="Calibri" panose="020F0502020204030204" pitchFamily="34" charset="0"/>
                        </a:rPr>
                        <a:t>40.83/ 20.42</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2D, 4.83/ 2.04</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2</a:t>
                      </a:r>
                      <a:r>
                        <a:rPr lang="en-US" altLang="zh-CN" sz="900" b="0" dirty="0" smtClean="0">
                          <a:latin typeface="+mj-lt"/>
                          <a:cs typeface="Calibri" panose="020F0502020204030204" pitchFamily="34" charset="0"/>
                        </a:rPr>
                        <a:t>D</a:t>
                      </a:r>
                      <a:r>
                        <a:rPr lang="en-US" altLang="zh-CN" sz="900" dirty="0" smtClean="0">
                          <a:latin typeface="+mj-lt"/>
                          <a:cs typeface="Calibri" panose="020F0502020204030204" pitchFamily="34" charset="0"/>
                        </a:rPr>
                        <a:t>, 0.48/ 0.20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10ms</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extLst>
                  <a:ext uri="{0D108BD9-81ED-4DB2-BD59-A6C34878D82A}">
                    <a16:rowId xmlns="" xmlns:a16="http://schemas.microsoft.com/office/drawing/2014/main" val="10001"/>
                  </a:ext>
                </a:extLst>
              </a:tr>
              <a:tr h="288292">
                <a:tc vMerge="1">
                  <a:txBody>
                    <a:bodyPr/>
                    <a:lstStyle/>
                    <a:p>
                      <a:pPr algn="ctr"/>
                      <a:endParaRPr lang="zh-CN" altLang="en-US" sz="1050" b="1"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3D,</a:t>
                      </a:r>
                      <a:r>
                        <a:rPr lang="en-US" altLang="zh-CN" sz="900" baseline="0" dirty="0" smtClean="0">
                          <a:latin typeface="+mj-lt"/>
                          <a:cs typeface="Calibri" panose="020F0502020204030204" pitchFamily="34" charset="0"/>
                        </a:rPr>
                        <a:t> </a:t>
                      </a:r>
                      <a:r>
                        <a:rPr lang="en-US" altLang="zh-CN" sz="900" dirty="0" smtClean="0">
                          <a:latin typeface="+mj-lt"/>
                          <a:cs typeface="Calibri" panose="020F0502020204030204" pitchFamily="34" charset="0"/>
                        </a:rPr>
                        <a:t>81.66/ 40.84</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3D,</a:t>
                      </a:r>
                      <a:r>
                        <a:rPr lang="en-US" altLang="zh-CN" sz="900" baseline="0" dirty="0" smtClean="0">
                          <a:latin typeface="+mj-lt"/>
                          <a:cs typeface="Calibri" panose="020F0502020204030204" pitchFamily="34" charset="0"/>
                        </a:rPr>
                        <a:t> </a:t>
                      </a:r>
                      <a:r>
                        <a:rPr lang="en-US" altLang="zh-CN" sz="900" dirty="0" smtClean="0">
                          <a:latin typeface="+mj-lt"/>
                          <a:cs typeface="Calibri" panose="020F0502020204030204" pitchFamily="34" charset="0"/>
                        </a:rPr>
                        <a:t>9.66/4.04</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3D,</a:t>
                      </a:r>
                      <a:r>
                        <a:rPr lang="en-US" altLang="zh-CN" sz="900" baseline="0" dirty="0" smtClean="0">
                          <a:latin typeface="+mj-lt"/>
                          <a:cs typeface="Calibri" panose="020F0502020204030204" pitchFamily="34" charset="0"/>
                        </a:rPr>
                        <a:t> 0.</a:t>
                      </a:r>
                      <a:r>
                        <a:rPr lang="en-US" altLang="zh-CN" sz="900" dirty="0" smtClean="0">
                          <a:latin typeface="+mj-lt"/>
                          <a:cs typeface="Calibri" panose="020F0502020204030204" pitchFamily="34" charset="0"/>
                        </a:rPr>
                        <a:t>97/0.40</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extLst>
                  <a:ext uri="{0D108BD9-81ED-4DB2-BD59-A6C34878D82A}">
                    <a16:rowId xmlns="" xmlns:a16="http://schemas.microsoft.com/office/drawing/2014/main" val="10002"/>
                  </a:ext>
                </a:extLst>
              </a:tr>
              <a:tr h="328253">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dirty="0" smtClean="0">
                          <a:latin typeface="+mj-lt"/>
                          <a:cs typeface="Calibri" panose="020F0502020204030204" pitchFamily="34" charset="0"/>
                        </a:rPr>
                        <a:t>Deep Immersion</a:t>
                      </a:r>
                      <a:endParaRPr lang="zh-CN" altLang="en-US" sz="900" b="1"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45</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360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100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16200*4500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12</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90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3/1.5</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2D, 236.20/118.10</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2D, 23.6/ 11.8</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2D, 2.36/1.18</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5ms</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extLst>
                  <a:ext uri="{0D108BD9-81ED-4DB2-BD59-A6C34878D82A}">
                    <a16:rowId xmlns="" xmlns:a16="http://schemas.microsoft.com/office/drawing/2014/main" val="10003"/>
                  </a:ext>
                </a:extLst>
              </a:tr>
              <a:tr h="32825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050" b="1" dirty="0" smtClean="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050" dirty="0" smtClean="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050" dirty="0" smtClean="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3D, 472.40/236.20</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3D, 47.2/23.6</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3D, 4.72/2.36</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extLst>
                  <a:ext uri="{0D108BD9-81ED-4DB2-BD59-A6C34878D82A}">
                    <a16:rowId xmlns="" xmlns:a16="http://schemas.microsoft.com/office/drawing/2014/main" val="10004"/>
                  </a:ext>
                </a:extLst>
              </a:tr>
              <a:tr h="328253">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b="1" dirty="0" smtClean="0">
                          <a:latin typeface="+mj-lt"/>
                          <a:cs typeface="Calibri" panose="020F0502020204030204" pitchFamily="34" charset="0"/>
                        </a:rPr>
                        <a:t>Ultimate Immersion</a:t>
                      </a:r>
                      <a:endParaRPr lang="zh-CN" altLang="en-US" sz="900" b="1"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60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360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120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21600*7200</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12</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144</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3/1.5</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2D, 806.22/403.11</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2D, 80.62/ 40.31</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2D, 8.06/4.03</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rowSpan="2">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5ms</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extLst>
                  <a:ext uri="{0D108BD9-81ED-4DB2-BD59-A6C34878D82A}">
                    <a16:rowId xmlns="" xmlns:a16="http://schemas.microsoft.com/office/drawing/2014/main" val="10005"/>
                  </a:ext>
                </a:extLst>
              </a:tr>
              <a:tr h="328253">
                <a:tc vMerge="1">
                  <a:txBody>
                    <a:bodyPr/>
                    <a:lstStyle/>
                    <a:p>
                      <a:pPr algn="ctr"/>
                      <a:endParaRPr lang="zh-CN" altLang="en-US" sz="1050" b="1"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vMerge="1">
                  <a:txBody>
                    <a:bodyPr/>
                    <a:lstStyle/>
                    <a:p>
                      <a:pPr algn="ctr"/>
                      <a:endParaRPr lang="zh-CN" altLang="en-US" sz="1050" dirty="0">
                        <a:latin typeface="Calibri" panose="020F0502020204030204" pitchFamily="34" charset="0"/>
                        <a:cs typeface="Calibri" panose="020F0502020204030204" pitchFamily="34" charset="0"/>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050" dirty="0" smtClean="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algn="ctr"/>
                      <a:r>
                        <a:rPr lang="en-US" altLang="zh-CN" sz="900" dirty="0" smtClean="0">
                          <a:latin typeface="+mj-lt"/>
                          <a:cs typeface="Calibri" panose="020F0502020204030204" pitchFamily="34" charset="0"/>
                        </a:rPr>
                        <a:t>3D, 1612.44/806.22</a:t>
                      </a:r>
                      <a:endParaRPr lang="zh-CN" altLang="en-US" sz="900" dirty="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3D, 161.24/80.62</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a:txBody>
                    <a:bodyPr/>
                    <a:lstStyle>
                      <a:lvl1pPr marL="0" algn="l" defTabSz="914400" rtl="0" eaLnBrk="1" latinLnBrk="0" hangingPunct="1">
                        <a:defRPr sz="1800" kern="1200">
                          <a:solidFill>
                            <a:schemeClr val="dk1"/>
                          </a:solidFill>
                          <a:latin typeface="FrutigerNext LT Medium"/>
                          <a:ea typeface="华文细黑"/>
                          <a:cs typeface="宋体"/>
                        </a:defRPr>
                      </a:lvl1pPr>
                      <a:lvl2pPr marL="457200" algn="l" defTabSz="914400" rtl="0" eaLnBrk="1" latinLnBrk="0" hangingPunct="1">
                        <a:defRPr sz="1800" kern="1200">
                          <a:solidFill>
                            <a:schemeClr val="dk1"/>
                          </a:solidFill>
                          <a:latin typeface="FrutigerNext LT Medium"/>
                          <a:ea typeface="华文细黑"/>
                          <a:cs typeface="宋体"/>
                        </a:defRPr>
                      </a:lvl2pPr>
                      <a:lvl3pPr marL="914400" algn="l" defTabSz="914400" rtl="0" eaLnBrk="1" latinLnBrk="0" hangingPunct="1">
                        <a:defRPr sz="1800" kern="1200">
                          <a:solidFill>
                            <a:schemeClr val="dk1"/>
                          </a:solidFill>
                          <a:latin typeface="FrutigerNext LT Medium"/>
                          <a:ea typeface="华文细黑"/>
                          <a:cs typeface="宋体"/>
                        </a:defRPr>
                      </a:lvl3pPr>
                      <a:lvl4pPr marL="1371600" algn="l" defTabSz="914400" rtl="0" eaLnBrk="1" latinLnBrk="0" hangingPunct="1">
                        <a:defRPr sz="1800" kern="1200">
                          <a:solidFill>
                            <a:schemeClr val="dk1"/>
                          </a:solidFill>
                          <a:latin typeface="FrutigerNext LT Medium"/>
                          <a:ea typeface="华文细黑"/>
                          <a:cs typeface="宋体"/>
                        </a:defRPr>
                      </a:lvl4pPr>
                      <a:lvl5pPr marL="1828800" algn="l" defTabSz="914400" rtl="0" eaLnBrk="1" latinLnBrk="0" hangingPunct="1">
                        <a:defRPr sz="1800" kern="1200">
                          <a:solidFill>
                            <a:schemeClr val="dk1"/>
                          </a:solidFill>
                          <a:latin typeface="FrutigerNext LT Medium"/>
                          <a:ea typeface="华文细黑"/>
                          <a:cs typeface="宋体"/>
                        </a:defRPr>
                      </a:lvl5pPr>
                      <a:lvl6pPr marL="2286000" algn="l" defTabSz="914400" rtl="0" eaLnBrk="1" latinLnBrk="0" hangingPunct="1">
                        <a:defRPr sz="1800" kern="1200">
                          <a:solidFill>
                            <a:schemeClr val="dk1"/>
                          </a:solidFill>
                          <a:latin typeface="FrutigerNext LT Medium"/>
                          <a:ea typeface="华文细黑"/>
                          <a:cs typeface="宋体"/>
                        </a:defRPr>
                      </a:lvl6pPr>
                      <a:lvl7pPr marL="2743200" algn="l" defTabSz="914400" rtl="0" eaLnBrk="1" latinLnBrk="0" hangingPunct="1">
                        <a:defRPr sz="1800" kern="1200">
                          <a:solidFill>
                            <a:schemeClr val="dk1"/>
                          </a:solidFill>
                          <a:latin typeface="FrutigerNext LT Medium"/>
                          <a:ea typeface="华文细黑"/>
                          <a:cs typeface="宋体"/>
                        </a:defRPr>
                      </a:lvl7pPr>
                      <a:lvl8pPr marL="3200400" algn="l" defTabSz="914400" rtl="0" eaLnBrk="1" latinLnBrk="0" hangingPunct="1">
                        <a:defRPr sz="1800" kern="1200">
                          <a:solidFill>
                            <a:schemeClr val="dk1"/>
                          </a:solidFill>
                          <a:latin typeface="FrutigerNext LT Medium"/>
                          <a:ea typeface="华文细黑"/>
                          <a:cs typeface="宋体"/>
                        </a:defRPr>
                      </a:lvl8pPr>
                      <a:lvl9pPr marL="3657600" algn="l" defTabSz="914400" rtl="0" eaLnBrk="1" latinLnBrk="0" hangingPunct="1">
                        <a:defRPr sz="1800" kern="1200">
                          <a:solidFill>
                            <a:schemeClr val="dk1"/>
                          </a:solidFill>
                          <a:latin typeface="FrutigerNext LT Medium"/>
                          <a:ea typeface="华文细黑"/>
                          <a:cs typeface="宋体"/>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mj-lt"/>
                          <a:cs typeface="Calibri" panose="020F0502020204030204" pitchFamily="34" charset="0"/>
                        </a:rPr>
                        <a:t>3D, 16.12/8.03</a:t>
                      </a:r>
                      <a:endParaRPr lang="zh-CN" altLang="en-US" sz="900" dirty="0" smtClean="0">
                        <a:latin typeface="+mj-lt"/>
                        <a:cs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B98A">
                        <a:lumMod val="40000"/>
                        <a:lumOff val="60000"/>
                      </a:srgb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050" dirty="0" smtClean="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697078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4K/8K Video</a:t>
            </a:r>
            <a:endParaRPr lang="zh-CN" altLang="en-US" dirty="0"/>
          </a:p>
        </p:txBody>
      </p:sp>
      <p:sp>
        <p:nvSpPr>
          <p:cNvPr id="3" name="内容占位符 2"/>
          <p:cNvSpPr>
            <a:spLocks noGrp="1"/>
          </p:cNvSpPr>
          <p:nvPr>
            <p:ph idx="1"/>
          </p:nvPr>
        </p:nvSpPr>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600" dirty="0">
                <a:latin typeface="+mj-lt"/>
                <a:ea typeface="黑体" pitchFamily="49" charset="-122"/>
                <a:cs typeface="Calibri" panose="020F0502020204030204" pitchFamily="34" charset="0"/>
              </a:rPr>
              <a:t>Uncompressed 8K Video is more and more important for home/Enterprise</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CCTV Signals</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Wireless HDMI</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Cloud Streaming </a:t>
            </a:r>
          </a:p>
          <a:p>
            <a:pPr marL="457200" lvl="1" indent="0" defTabSz="914400" eaLnBrk="0" hangingPunct="0">
              <a:lnSpc>
                <a:spcPct val="140000"/>
              </a:lnSpc>
              <a:spcBef>
                <a:spcPct val="0"/>
              </a:spcBef>
              <a:buClrTx/>
              <a:buSzPct val="50000"/>
            </a:pPr>
            <a:r>
              <a:rPr lang="en-US" altLang="zh-CN" sz="1400" dirty="0">
                <a:latin typeface="+mj-lt"/>
                <a:ea typeface="华文细黑"/>
                <a:cs typeface="Calibri" panose="020F0502020204030204" pitchFamily="34" charset="0"/>
              </a:rPr>
              <a:t>(VDI/Live Broadcasting/…)</a:t>
            </a:r>
          </a:p>
          <a:p>
            <a:endParaRPr lang="zh-CN" altLang="en-US"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11</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grpSp>
        <p:nvGrpSpPr>
          <p:cNvPr id="7" name="组合 6"/>
          <p:cNvGrpSpPr/>
          <p:nvPr/>
        </p:nvGrpSpPr>
        <p:grpSpPr>
          <a:xfrm>
            <a:off x="3581400" y="2132013"/>
            <a:ext cx="4683561" cy="2027890"/>
            <a:chOff x="3774889" y="1876492"/>
            <a:chExt cx="4683561" cy="2027890"/>
          </a:xfrm>
        </p:grpSpPr>
        <p:grpSp>
          <p:nvGrpSpPr>
            <p:cNvPr id="8" name="组合 7"/>
            <p:cNvGrpSpPr/>
            <p:nvPr/>
          </p:nvGrpSpPr>
          <p:grpSpPr>
            <a:xfrm>
              <a:off x="4480175" y="1876492"/>
              <a:ext cx="3978275" cy="2027890"/>
              <a:chOff x="4480175" y="1876492"/>
              <a:chExt cx="3978275" cy="2027890"/>
            </a:xfrm>
          </p:grpSpPr>
          <p:grpSp>
            <p:nvGrpSpPr>
              <p:cNvPr id="11" name="组合 10"/>
              <p:cNvGrpSpPr/>
              <p:nvPr/>
            </p:nvGrpSpPr>
            <p:grpSpPr>
              <a:xfrm>
                <a:off x="4480175" y="1876492"/>
                <a:ext cx="3978275" cy="1685925"/>
                <a:chOff x="4572000" y="1987235"/>
                <a:chExt cx="3978275" cy="1685925"/>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3375" y="1987235"/>
                  <a:ext cx="1866900" cy="1685925"/>
                </a:xfrm>
                <a:prstGeom prst="rect">
                  <a:avLst/>
                </a:prstGeom>
              </p:spPr>
            </p:pic>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636912"/>
                  <a:ext cx="720080" cy="514343"/>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18261">
                  <a:off x="5382826" y="2597092"/>
                  <a:ext cx="466208" cy="466208"/>
                </a:xfrm>
                <a:prstGeom prst="rect">
                  <a:avLst/>
                </a:prstGeom>
              </p:spPr>
            </p:pic>
          </p:gr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8288" y="3140968"/>
                <a:ext cx="394225" cy="500604"/>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69275" y="3516449"/>
                <a:ext cx="654533" cy="361429"/>
              </a:xfrm>
              <a:prstGeom prst="rect">
                <a:avLst/>
              </a:prstGeom>
            </p:spPr>
          </p:pic>
          <p:sp>
            <p:nvSpPr>
              <p:cNvPr id="14" name="下弧形箭头 13"/>
              <p:cNvSpPr/>
              <p:nvPr/>
            </p:nvSpPr>
            <p:spPr bwMode="auto">
              <a:xfrm rot="18832867">
                <a:off x="7688264" y="3463080"/>
                <a:ext cx="662236" cy="220367"/>
              </a:xfrm>
              <a:prstGeom prst="curvedUpArrow">
                <a:avLst/>
              </a:prstGeom>
              <a:solidFill>
                <a:srgbClr val="99CCFF"/>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5" name="上弧形箭头 14"/>
              <p:cNvSpPr/>
              <p:nvPr/>
            </p:nvSpPr>
            <p:spPr bwMode="auto">
              <a:xfrm rot="19441953">
                <a:off x="5942385" y="2672624"/>
                <a:ext cx="768848" cy="257172"/>
              </a:xfrm>
              <a:prstGeom prst="curvedDownArrow">
                <a:avLst/>
              </a:prstGeom>
              <a:solidFill>
                <a:srgbClr val="99CCFF"/>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6" name="左右箭头 15"/>
              <p:cNvSpPr/>
              <p:nvPr/>
            </p:nvSpPr>
            <p:spPr bwMode="auto">
              <a:xfrm rot="924067">
                <a:off x="6233670" y="3406734"/>
                <a:ext cx="736762" cy="133894"/>
              </a:xfrm>
              <a:prstGeom prst="leftRightArrow">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2700000" scaled="1"/>
                <a:tileRect/>
              </a:gra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sp>
          <p:nvSpPr>
            <p:cNvPr id="9" name="右箭头 8"/>
            <p:cNvSpPr/>
            <p:nvPr/>
          </p:nvSpPr>
          <p:spPr bwMode="auto">
            <a:xfrm>
              <a:off x="4013240" y="2821223"/>
              <a:ext cx="504056" cy="111613"/>
            </a:xfrm>
            <a:prstGeom prst="rightArrow">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2700000" scaled="1"/>
              <a:tileRect/>
            </a:gra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0" name="文本框 9"/>
            <p:cNvSpPr txBox="1"/>
            <p:nvPr/>
          </p:nvSpPr>
          <p:spPr>
            <a:xfrm>
              <a:off x="3774889" y="2584311"/>
              <a:ext cx="966931" cy="253916"/>
            </a:xfrm>
            <a:prstGeom prst="rect">
              <a:avLst/>
            </a:prstGeom>
            <a:noFill/>
          </p:spPr>
          <p:txBody>
            <a:bodyPr wrap="none" rtlCol="0">
              <a:spAutoFit/>
            </a:bodyPr>
            <a:lstStyle/>
            <a:p>
              <a:r>
                <a:rPr lang="en-US" altLang="zh-CN" sz="1050" b="1" dirty="0" smtClean="0">
                  <a:solidFill>
                    <a:schemeClr val="tx1"/>
                  </a:solidFill>
                </a:rPr>
                <a:t>RAW Stream</a:t>
              </a:r>
              <a:endParaRPr lang="zh-CN" altLang="en-US" sz="1050" b="1" dirty="0">
                <a:solidFill>
                  <a:schemeClr val="tx1"/>
                </a:solidFill>
              </a:endParaRPr>
            </a:p>
          </p:txBody>
        </p:sp>
      </p:grpSp>
      <p:graphicFrame>
        <p:nvGraphicFramePr>
          <p:cNvPr id="20" name="Group 4"/>
          <p:cNvGraphicFramePr>
            <a:graphicFrameLocks/>
          </p:cNvGraphicFramePr>
          <p:nvPr>
            <p:extLst>
              <p:ext uri="{D42A27DB-BD31-4B8C-83A1-F6EECF244321}">
                <p14:modId xmlns:p14="http://schemas.microsoft.com/office/powerpoint/2010/main" val="4016121927"/>
              </p:ext>
            </p:extLst>
          </p:nvPr>
        </p:nvGraphicFramePr>
        <p:xfrm>
          <a:off x="431006" y="4304725"/>
          <a:ext cx="8280400" cy="1927840"/>
        </p:xfrm>
        <a:graphic>
          <a:graphicData uri="http://schemas.openxmlformats.org/drawingml/2006/table">
            <a:tbl>
              <a:tblPr/>
              <a:tblGrid>
                <a:gridCol w="647700">
                  <a:extLst>
                    <a:ext uri="{9D8B030D-6E8A-4147-A177-3AD203B41FA5}">
                      <a16:colId xmlns="" xmlns:a16="http://schemas.microsoft.com/office/drawing/2014/main" val="20000"/>
                    </a:ext>
                  </a:extLst>
                </a:gridCol>
                <a:gridCol w="1223962">
                  <a:extLst>
                    <a:ext uri="{9D8B030D-6E8A-4147-A177-3AD203B41FA5}">
                      <a16:colId xmlns="" xmlns:a16="http://schemas.microsoft.com/office/drawing/2014/main" val="20001"/>
                    </a:ext>
                  </a:extLst>
                </a:gridCol>
                <a:gridCol w="2881313">
                  <a:extLst>
                    <a:ext uri="{9D8B030D-6E8A-4147-A177-3AD203B41FA5}">
                      <a16:colId xmlns="" xmlns:a16="http://schemas.microsoft.com/office/drawing/2014/main" val="20002"/>
                    </a:ext>
                  </a:extLst>
                </a:gridCol>
                <a:gridCol w="935037">
                  <a:extLst>
                    <a:ext uri="{9D8B030D-6E8A-4147-A177-3AD203B41FA5}">
                      <a16:colId xmlns="" xmlns:a16="http://schemas.microsoft.com/office/drawing/2014/main" val="20003"/>
                    </a:ext>
                  </a:extLst>
                </a:gridCol>
                <a:gridCol w="1008063">
                  <a:extLst>
                    <a:ext uri="{9D8B030D-6E8A-4147-A177-3AD203B41FA5}">
                      <a16:colId xmlns="" xmlns:a16="http://schemas.microsoft.com/office/drawing/2014/main" val="20004"/>
                    </a:ext>
                  </a:extLst>
                </a:gridCol>
                <a:gridCol w="792162">
                  <a:extLst>
                    <a:ext uri="{9D8B030D-6E8A-4147-A177-3AD203B41FA5}">
                      <a16:colId xmlns="" xmlns:a16="http://schemas.microsoft.com/office/drawing/2014/main" val="20005"/>
                    </a:ext>
                  </a:extLst>
                </a:gridCol>
                <a:gridCol w="792163">
                  <a:extLst>
                    <a:ext uri="{9D8B030D-6E8A-4147-A177-3AD203B41FA5}">
                      <a16:colId xmlns="" xmlns:a16="http://schemas.microsoft.com/office/drawing/2014/main" val="20006"/>
                    </a:ext>
                  </a:extLst>
                </a:gridCol>
              </a:tblGrid>
              <a:tr h="394022">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Traffic</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rPr>
                        <a:t>Subtype</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endParaRP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Description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Rate, Mbps</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Packet Error Rate</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Jitter, ms</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Delay, ms</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 xmlns:a16="http://schemas.microsoft.com/office/drawing/2014/main" val="10000"/>
                  </a:ext>
                </a:extLst>
              </a:tr>
              <a:tr h="118864">
                <a:tc rowSpan="6">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Videos</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Video Uncompressed</a:t>
                      </a:r>
                      <a:r>
                        <a:rPr kumimoji="0" lang="en-US" altLang="zh-CN" sz="1000" b="0" i="0" u="none" strike="noStrike" cap="none" normalizeH="0" baseline="30000" dirty="0" smtClean="0">
                          <a:ln>
                            <a:noFill/>
                          </a:ln>
                          <a:solidFill>
                            <a:schemeClr val="tx1"/>
                          </a:solidFill>
                          <a:effectLst/>
                          <a:latin typeface="Times New Roman" panose="02020603050405020304" pitchFamily="18" charset="0"/>
                          <a:ea typeface="宋体" panose="02010600030101010101" pitchFamily="2" charset="-122"/>
                        </a:rPr>
                        <a:t> </a:t>
                      </a:r>
                      <a:endPar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45720" marR="45720"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4k*2k pixels, 12bits/pixels, 60fps</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6000</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1e-8</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10</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10</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63056">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8k*4k pixels, 12bits/pixels, 60fps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23000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1e-8</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extLst>
                  <a:ext uri="{0D108BD9-81ED-4DB2-BD59-A6C34878D82A}">
                    <a16:rowId xmlns="" xmlns:a16="http://schemas.microsoft.com/office/drawing/2014/main" val="10002"/>
                  </a:ext>
                </a:extLst>
              </a:tr>
              <a:tr h="207248">
                <a:tc vMerge="1">
                  <a:txBody>
                    <a:bodyPr/>
                    <a:lstStyle/>
                    <a:p>
                      <a:endParaRPr lang="zh-CN" altLang="en-US"/>
                    </a:p>
                  </a:txBody>
                  <a:tcPr/>
                </a:tc>
                <a:tc rowSpan="2">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Video Lightly Compressed</a:t>
                      </a:r>
                    </a:p>
                  </a:txBody>
                  <a:tcPr marL="45720" marR="4572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4k*2k, Motion JPEG2000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600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1e-7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51440">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8k*4k</a:t>
                      </a: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rPr>
                        <a:t>, </a:t>
                      </a: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Motion JPEG2000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2400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1e-7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144016">
                <a:tc vMerge="1">
                  <a:txBody>
                    <a:bodyPr/>
                    <a:lstStyle/>
                    <a:p>
                      <a:endParaRPr lang="zh-CN" altLang="en-US"/>
                    </a:p>
                  </a:txBody>
                  <a:tcPr/>
                </a:tc>
                <a:tc rowSpan="2">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Video Compressed</a:t>
                      </a:r>
                      <a:r>
                        <a:rPr kumimoji="0" lang="en-US" altLang="zh-CN" sz="1000" b="0" i="0" u="none" strike="noStrike" cap="none" normalizeH="0" baseline="30000" dirty="0" smtClean="0">
                          <a:ln>
                            <a:noFill/>
                          </a:ln>
                          <a:solidFill>
                            <a:schemeClr val="tx1"/>
                          </a:solidFill>
                          <a:effectLst/>
                          <a:latin typeface="Times New Roman" panose="02020603050405020304" pitchFamily="18" charset="0"/>
                          <a:ea typeface="宋体" panose="02010600030101010101" pitchFamily="2" charset="-122"/>
                        </a:rPr>
                        <a:t> </a:t>
                      </a:r>
                      <a:endPar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45720" marR="4572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4k*2k pixels, 60fps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3e-7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161925">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8k*4k pixels, 60fps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250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3e-7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defRPr>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814214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994609" y="3479690"/>
            <a:ext cx="7153194" cy="2850772"/>
            <a:chOff x="1235156" y="3364507"/>
            <a:chExt cx="7153194" cy="2850772"/>
          </a:xfrm>
        </p:grpSpPr>
        <p:pic>
          <p:nvPicPr>
            <p:cNvPr id="34" name="图片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450" y="5231346"/>
              <a:ext cx="983933" cy="983933"/>
            </a:xfrm>
            <a:prstGeom prst="rect">
              <a:avLst/>
            </a:prstGeom>
          </p:spPr>
        </p:pic>
        <p:sp>
          <p:nvSpPr>
            <p:cNvPr id="35" name="椭圆 34"/>
            <p:cNvSpPr/>
            <p:nvPr/>
          </p:nvSpPr>
          <p:spPr bwMode="auto">
            <a:xfrm>
              <a:off x="4720958" y="4872040"/>
              <a:ext cx="3667392" cy="1271919"/>
            </a:xfrm>
            <a:prstGeom prst="ellipse">
              <a:avLst/>
            </a:prstGeom>
            <a:solidFill>
              <a:srgbClr val="CCEC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altLang="zh-CN" sz="1200" b="0" i="0" u="none" strike="noStrike" cap="none" normalizeH="0" baseline="0" dirty="0" smtClean="0">
                <a:ln>
                  <a:noFill/>
                </a:ln>
                <a:solidFill>
                  <a:schemeClr val="tx1"/>
                </a:solidFill>
                <a:effectLst/>
                <a:ea typeface="宋体" charset="-122"/>
                <a:cs typeface="Calibri" panose="020F0502020204030204" pitchFamily="34" charset="0"/>
              </a:endParaRPr>
            </a:p>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400" b="0" i="0" u="none" strike="noStrike" cap="none" normalizeH="0" baseline="0" dirty="0" smtClean="0">
                  <a:ln>
                    <a:noFill/>
                  </a:ln>
                  <a:solidFill>
                    <a:schemeClr val="tx1"/>
                  </a:solidFill>
                  <a:effectLst/>
                  <a:ea typeface="宋体" charset="-122"/>
                  <a:cs typeface="Calibri" panose="020F0502020204030204" pitchFamily="34" charset="0"/>
                </a:rPr>
                <a:t>Sensors, </a:t>
              </a:r>
            </a:p>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400" b="0" i="0" u="none" strike="noStrike" cap="none" normalizeH="0" baseline="0" dirty="0" smtClean="0">
                  <a:ln>
                    <a:noFill/>
                  </a:ln>
                  <a:solidFill>
                    <a:schemeClr val="tx1"/>
                  </a:solidFill>
                  <a:effectLst/>
                  <a:ea typeface="宋体" charset="-122"/>
                  <a:cs typeface="Calibri" panose="020F0502020204030204" pitchFamily="34" charset="0"/>
                </a:rPr>
                <a:t>Meters, </a:t>
              </a:r>
            </a:p>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400" b="0" i="0" u="none" strike="noStrike" cap="none" normalizeH="0" baseline="0" dirty="0" smtClean="0">
                  <a:ln>
                    <a:noFill/>
                  </a:ln>
                  <a:solidFill>
                    <a:schemeClr val="tx1"/>
                  </a:solidFill>
                  <a:effectLst/>
                  <a:ea typeface="宋体" charset="-122"/>
                  <a:cs typeface="Calibri" panose="020F0502020204030204" pitchFamily="34" charset="0"/>
                </a:rPr>
                <a:t>…</a:t>
              </a:r>
              <a:endParaRPr kumimoji="0" lang="zh-CN" altLang="en-US" sz="1400" b="0" i="0" u="none" strike="noStrike" cap="none" normalizeH="0" baseline="0" dirty="0" smtClean="0">
                <a:ln>
                  <a:noFill/>
                </a:ln>
                <a:solidFill>
                  <a:schemeClr val="tx1"/>
                </a:solidFill>
                <a:effectLst/>
                <a:ea typeface="宋体" charset="-122"/>
                <a:cs typeface="Calibri" panose="020F0502020204030204" pitchFamily="34" charset="0"/>
              </a:endParaRPr>
            </a:p>
          </p:txBody>
        </p:sp>
        <p:grpSp>
          <p:nvGrpSpPr>
            <p:cNvPr id="36" name="组合 35"/>
            <p:cNvGrpSpPr/>
            <p:nvPr/>
          </p:nvGrpSpPr>
          <p:grpSpPr>
            <a:xfrm>
              <a:off x="4954485" y="3408907"/>
              <a:ext cx="720080" cy="980551"/>
              <a:chOff x="2483768" y="3394840"/>
              <a:chExt cx="720080" cy="980551"/>
            </a:xfrm>
          </p:grpSpPr>
          <p:pic>
            <p:nvPicPr>
              <p:cNvPr id="58"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3861048"/>
                <a:ext cx="720080" cy="514343"/>
              </a:xfrm>
              <a:prstGeom prst="rect">
                <a:avLst/>
              </a:prstGeom>
            </p:spPr>
          </p:pic>
          <p:pic>
            <p:nvPicPr>
              <p:cNvPr id="59" name="图片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0704" y="3394840"/>
                <a:ext cx="466208" cy="466208"/>
              </a:xfrm>
              <a:prstGeom prst="rect">
                <a:avLst/>
              </a:prstGeom>
            </p:spPr>
          </p:pic>
        </p:grpSp>
        <p:pic>
          <p:nvPicPr>
            <p:cNvPr id="37" name="图片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8476" y="3648881"/>
              <a:ext cx="394225" cy="500604"/>
            </a:xfrm>
            <a:prstGeom prst="rect">
              <a:avLst/>
            </a:prstGeom>
          </p:spPr>
        </p:pic>
        <p:pic>
          <p:nvPicPr>
            <p:cNvPr id="38" name="图片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5159" y="3849628"/>
              <a:ext cx="654533" cy="361429"/>
            </a:xfrm>
            <a:prstGeom prst="rect">
              <a:avLst/>
            </a:prstGeom>
          </p:spPr>
        </p:pic>
        <p:pic>
          <p:nvPicPr>
            <p:cNvPr id="39" name="图片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8164" y="3364507"/>
              <a:ext cx="1199502" cy="1199502"/>
            </a:xfrm>
            <a:prstGeom prst="rect">
              <a:avLst/>
            </a:prstGeom>
          </p:spPr>
        </p:pic>
        <p:cxnSp>
          <p:nvCxnSpPr>
            <p:cNvPr id="40" name="直接箭头连接符 39"/>
            <p:cNvCxnSpPr/>
            <p:nvPr/>
          </p:nvCxnSpPr>
          <p:spPr bwMode="auto">
            <a:xfrm>
              <a:off x="2437408" y="3895208"/>
              <a:ext cx="2494632" cy="0"/>
            </a:xfrm>
            <a:prstGeom prst="straightConnector1">
              <a:avLst/>
            </a:prstGeom>
            <a:ln w="9525" cap="flat" cmpd="sng" algn="ctr">
              <a:solidFill>
                <a:schemeClr val="tx1"/>
              </a:solidFill>
              <a:prstDash val="dash"/>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1" name="直接箭头连接符 40"/>
            <p:cNvCxnSpPr/>
            <p:nvPr/>
          </p:nvCxnSpPr>
          <p:spPr bwMode="auto">
            <a:xfrm flipH="1">
              <a:off x="2412774" y="4013372"/>
              <a:ext cx="2494632" cy="9347"/>
            </a:xfrm>
            <a:prstGeom prst="straightConnector1">
              <a:avLst/>
            </a:prstGeom>
            <a:ln w="9525" cap="flat" cmpd="sng" algn="ctr">
              <a:solidFill>
                <a:schemeClr val="tx1"/>
              </a:solidFill>
              <a:prstDash val="dash"/>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42" name="文本框 41"/>
            <p:cNvSpPr txBox="1"/>
            <p:nvPr/>
          </p:nvSpPr>
          <p:spPr>
            <a:xfrm>
              <a:off x="3217500" y="3628926"/>
              <a:ext cx="885179" cy="261610"/>
            </a:xfrm>
            <a:prstGeom prst="rect">
              <a:avLst/>
            </a:prstGeom>
            <a:noFill/>
          </p:spPr>
          <p:txBody>
            <a:bodyPr wrap="none" rtlCol="0">
              <a:spAutoFit/>
            </a:bodyPr>
            <a:lstStyle/>
            <a:p>
              <a:r>
                <a:rPr lang="en-US" altLang="zh-CN" sz="1100" dirty="0" smtClean="0"/>
                <a:t>Voice/Video</a:t>
              </a:r>
              <a:endParaRPr lang="zh-CN" altLang="en-US" sz="1100" dirty="0"/>
            </a:p>
          </p:txBody>
        </p:sp>
        <p:sp>
          <p:nvSpPr>
            <p:cNvPr id="43" name="文本框 42"/>
            <p:cNvSpPr txBox="1"/>
            <p:nvPr/>
          </p:nvSpPr>
          <p:spPr>
            <a:xfrm>
              <a:off x="3427372" y="3994514"/>
              <a:ext cx="500458" cy="261610"/>
            </a:xfrm>
            <a:prstGeom prst="rect">
              <a:avLst/>
            </a:prstGeom>
            <a:noFill/>
          </p:spPr>
          <p:txBody>
            <a:bodyPr wrap="none" rtlCol="0">
              <a:spAutoFit/>
            </a:bodyPr>
            <a:lstStyle/>
            <a:p>
              <a:r>
                <a:rPr lang="en-US" altLang="zh-CN" sz="1100" dirty="0" smtClean="0"/>
                <a:t>Voice</a:t>
              </a:r>
              <a:endParaRPr lang="zh-CN" altLang="en-US" sz="1100" dirty="0"/>
            </a:p>
          </p:txBody>
        </p:sp>
        <p:cxnSp>
          <p:nvCxnSpPr>
            <p:cNvPr id="44" name="直接连接符 43"/>
            <p:cNvCxnSpPr/>
            <p:nvPr/>
          </p:nvCxnSpPr>
          <p:spPr bwMode="auto">
            <a:xfrm>
              <a:off x="5537346" y="4345688"/>
              <a:ext cx="663515" cy="503848"/>
            </a:xfrm>
            <a:prstGeom prst="line">
              <a:avLst/>
            </a:prstGeom>
            <a:ln w="9525" cap="flat" cmpd="sng" algn="ctr">
              <a:solidFill>
                <a:schemeClr val="tx1"/>
              </a:solidFill>
              <a:prstDash val="dash"/>
              <a:round/>
              <a:headEnd type="arrow"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5" name="直接连接符 44"/>
            <p:cNvCxnSpPr/>
            <p:nvPr/>
          </p:nvCxnSpPr>
          <p:spPr bwMode="auto">
            <a:xfrm>
              <a:off x="5657773" y="4294535"/>
              <a:ext cx="694150" cy="555001"/>
            </a:xfrm>
            <a:prstGeom prst="line">
              <a:avLst/>
            </a:prstGeom>
            <a:ln w="9525" cap="flat" cmpd="sng" algn="ctr">
              <a:solidFill>
                <a:schemeClr val="tx1"/>
              </a:solidFill>
              <a:prstDash val="dash"/>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6" name="直接连接符 45"/>
            <p:cNvCxnSpPr/>
            <p:nvPr/>
          </p:nvCxnSpPr>
          <p:spPr bwMode="auto">
            <a:xfrm flipV="1">
              <a:off x="5711781" y="3996435"/>
              <a:ext cx="1125324" cy="105458"/>
            </a:xfrm>
            <a:prstGeom prst="line">
              <a:avLst/>
            </a:prstGeom>
            <a:ln w="9525" cap="flat" cmpd="sng" algn="ctr">
              <a:solidFill>
                <a:schemeClr val="tx1"/>
              </a:solidFill>
              <a:prstDash val="dash"/>
              <a:round/>
              <a:headEnd type="arrow"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7" name="直接连接符 46"/>
            <p:cNvCxnSpPr/>
            <p:nvPr/>
          </p:nvCxnSpPr>
          <p:spPr bwMode="auto">
            <a:xfrm flipV="1">
              <a:off x="5736647" y="3867990"/>
              <a:ext cx="1100458" cy="101193"/>
            </a:xfrm>
            <a:prstGeom prst="line">
              <a:avLst/>
            </a:prstGeom>
            <a:ln w="9525" cap="flat" cmpd="sng" algn="ctr">
              <a:solidFill>
                <a:schemeClr val="tx1"/>
              </a:solidFill>
              <a:prstDash val="dash"/>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48" name="图片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4549" y="4737261"/>
              <a:ext cx="402519" cy="655531"/>
            </a:xfrm>
            <a:prstGeom prst="rect">
              <a:avLst/>
            </a:prstGeom>
          </p:spPr>
        </p:pic>
        <p:pic>
          <p:nvPicPr>
            <p:cNvPr id="49" name="图片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35156" y="4786508"/>
              <a:ext cx="343783" cy="606284"/>
            </a:xfrm>
            <a:prstGeom prst="rect">
              <a:avLst/>
            </a:prstGeom>
          </p:spPr>
        </p:pic>
        <p:cxnSp>
          <p:nvCxnSpPr>
            <p:cNvPr id="50" name="直接箭头连接符 49"/>
            <p:cNvCxnSpPr>
              <a:stCxn id="58" idx="1"/>
            </p:cNvCxnSpPr>
            <p:nvPr/>
          </p:nvCxnSpPr>
          <p:spPr bwMode="auto">
            <a:xfrm flipH="1">
              <a:off x="2250315" y="4132287"/>
              <a:ext cx="2704170" cy="882697"/>
            </a:xfrm>
            <a:prstGeom prst="straightConnector1">
              <a:avLst/>
            </a:prstGeom>
            <a:ln w="9525" cap="flat" cmpd="sng" algn="ctr">
              <a:solidFill>
                <a:schemeClr val="tx1"/>
              </a:solidFill>
              <a:prstDash val="dash"/>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51" name="文本框 50"/>
            <p:cNvSpPr txBox="1"/>
            <p:nvPr/>
          </p:nvSpPr>
          <p:spPr>
            <a:xfrm>
              <a:off x="2821294" y="4457297"/>
              <a:ext cx="609462" cy="261610"/>
            </a:xfrm>
            <a:prstGeom prst="rect">
              <a:avLst/>
            </a:prstGeom>
            <a:noFill/>
          </p:spPr>
          <p:txBody>
            <a:bodyPr wrap="none" rtlCol="0">
              <a:spAutoFit/>
            </a:bodyPr>
            <a:lstStyle/>
            <a:p>
              <a:r>
                <a:rPr lang="en-US" altLang="zh-CN" sz="1100" dirty="0" smtClean="0"/>
                <a:t>Control</a:t>
              </a:r>
              <a:endParaRPr lang="zh-CN" altLang="en-US" sz="1100" dirty="0"/>
            </a:p>
          </p:txBody>
        </p:sp>
        <p:cxnSp>
          <p:nvCxnSpPr>
            <p:cNvPr id="52" name="直接箭头连接符 51"/>
            <p:cNvCxnSpPr/>
            <p:nvPr/>
          </p:nvCxnSpPr>
          <p:spPr bwMode="auto">
            <a:xfrm flipH="1">
              <a:off x="2670022" y="4525476"/>
              <a:ext cx="2267059" cy="1215837"/>
            </a:xfrm>
            <a:prstGeom prst="straightConnector1">
              <a:avLst/>
            </a:prstGeom>
            <a:ln w="9525" cap="flat" cmpd="sng" algn="ctr">
              <a:solidFill>
                <a:schemeClr val="tx1"/>
              </a:solidFill>
              <a:prstDash val="dash"/>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53" name="文本框 52"/>
            <p:cNvSpPr txBox="1"/>
            <p:nvPr/>
          </p:nvSpPr>
          <p:spPr>
            <a:xfrm>
              <a:off x="3354507" y="5300434"/>
              <a:ext cx="979755" cy="261610"/>
            </a:xfrm>
            <a:prstGeom prst="rect">
              <a:avLst/>
            </a:prstGeom>
            <a:noFill/>
          </p:spPr>
          <p:txBody>
            <a:bodyPr wrap="none" rtlCol="0">
              <a:spAutoFit/>
            </a:bodyPr>
            <a:lstStyle/>
            <a:p>
              <a:r>
                <a:rPr lang="en-US" altLang="zh-CN" sz="1100" dirty="0" smtClean="0"/>
                <a:t>Control/Voice</a:t>
              </a:r>
              <a:endParaRPr lang="zh-CN" altLang="en-US" sz="1100" dirty="0"/>
            </a:p>
          </p:txBody>
        </p:sp>
        <p:sp>
          <p:nvSpPr>
            <p:cNvPr id="54" name="文本框 53"/>
            <p:cNvSpPr txBox="1"/>
            <p:nvPr/>
          </p:nvSpPr>
          <p:spPr>
            <a:xfrm>
              <a:off x="2821294" y="5017015"/>
              <a:ext cx="500458" cy="261610"/>
            </a:xfrm>
            <a:prstGeom prst="rect">
              <a:avLst/>
            </a:prstGeom>
            <a:noFill/>
          </p:spPr>
          <p:txBody>
            <a:bodyPr wrap="none" rtlCol="0">
              <a:spAutoFit/>
            </a:bodyPr>
            <a:lstStyle/>
            <a:p>
              <a:r>
                <a:rPr lang="en-US" altLang="zh-CN" sz="1100" dirty="0" smtClean="0"/>
                <a:t>Voice</a:t>
              </a:r>
              <a:endParaRPr lang="zh-CN" altLang="en-US" sz="1100" dirty="0"/>
            </a:p>
          </p:txBody>
        </p:sp>
        <p:cxnSp>
          <p:nvCxnSpPr>
            <p:cNvPr id="55" name="直接箭头连接符 54"/>
            <p:cNvCxnSpPr/>
            <p:nvPr/>
          </p:nvCxnSpPr>
          <p:spPr bwMode="auto">
            <a:xfrm flipV="1">
              <a:off x="2675675" y="4376609"/>
              <a:ext cx="2250712" cy="1210900"/>
            </a:xfrm>
            <a:prstGeom prst="straightConnector1">
              <a:avLst/>
            </a:prstGeom>
            <a:ln w="9525" cap="flat" cmpd="sng" algn="ctr">
              <a:solidFill>
                <a:schemeClr val="tx1"/>
              </a:solidFill>
              <a:prstDash val="dash"/>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56" name="文本框 55"/>
            <p:cNvSpPr txBox="1"/>
            <p:nvPr/>
          </p:nvSpPr>
          <p:spPr>
            <a:xfrm>
              <a:off x="5974038" y="4356161"/>
              <a:ext cx="609462" cy="261610"/>
            </a:xfrm>
            <a:prstGeom prst="rect">
              <a:avLst/>
            </a:prstGeom>
            <a:noFill/>
          </p:spPr>
          <p:txBody>
            <a:bodyPr wrap="none" rtlCol="0">
              <a:spAutoFit/>
            </a:bodyPr>
            <a:lstStyle/>
            <a:p>
              <a:r>
                <a:rPr lang="en-US" altLang="zh-CN" sz="1100" dirty="0" smtClean="0"/>
                <a:t>Control</a:t>
              </a:r>
              <a:endParaRPr lang="zh-CN" altLang="en-US" sz="1100" dirty="0"/>
            </a:p>
          </p:txBody>
        </p:sp>
        <p:sp>
          <p:nvSpPr>
            <p:cNvPr id="57" name="文本框 56"/>
            <p:cNvSpPr txBox="1"/>
            <p:nvPr/>
          </p:nvSpPr>
          <p:spPr>
            <a:xfrm>
              <a:off x="5116841" y="4538329"/>
              <a:ext cx="875561" cy="261610"/>
            </a:xfrm>
            <a:prstGeom prst="rect">
              <a:avLst/>
            </a:prstGeom>
            <a:noFill/>
          </p:spPr>
          <p:txBody>
            <a:bodyPr wrap="none" rtlCol="0">
              <a:spAutoFit/>
            </a:bodyPr>
            <a:lstStyle/>
            <a:p>
              <a:r>
                <a:rPr lang="en-US" altLang="zh-CN" sz="1100" dirty="0" smtClean="0"/>
                <a:t>Data Report</a:t>
              </a:r>
              <a:endParaRPr lang="zh-CN" altLang="en-US" sz="1100" dirty="0"/>
            </a:p>
          </p:txBody>
        </p:sp>
      </p:grpSp>
      <p:sp>
        <p:nvSpPr>
          <p:cNvPr id="2" name="标题 1"/>
          <p:cNvSpPr>
            <a:spLocks noGrp="1"/>
          </p:cNvSpPr>
          <p:nvPr>
            <p:ph type="title"/>
          </p:nvPr>
        </p:nvSpPr>
        <p:spPr/>
        <p:txBody>
          <a:bodyPr/>
          <a:lstStyle/>
          <a:p>
            <a:r>
              <a:rPr lang="en-US" altLang="zh-CN" dirty="0" err="1"/>
              <a:t>IoT</a:t>
            </a:r>
            <a:r>
              <a:rPr lang="en-US" altLang="zh-CN" dirty="0"/>
              <a:t>-Fi</a:t>
            </a:r>
            <a:endParaRPr lang="zh-CN" altLang="en-US" dirty="0"/>
          </a:p>
        </p:txBody>
      </p:sp>
      <p:sp>
        <p:nvSpPr>
          <p:cNvPr id="3" name="内容占位符 2"/>
          <p:cNvSpPr>
            <a:spLocks noGrp="1"/>
          </p:cNvSpPr>
          <p:nvPr>
            <p:ph idx="1"/>
          </p:nvPr>
        </p:nvSpPr>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600" dirty="0">
                <a:latin typeface="+mj-lt"/>
                <a:ea typeface="黑体" pitchFamily="49" charset="-122"/>
                <a:cs typeface="Calibri" panose="020F0502020204030204" pitchFamily="34" charset="0"/>
              </a:rPr>
              <a:t>Wi-Fi </a:t>
            </a:r>
            <a:r>
              <a:rPr lang="en-US" altLang="zh-CN" sz="1600" dirty="0" err="1">
                <a:latin typeface="+mj-lt"/>
                <a:ea typeface="黑体" pitchFamily="49" charset="-122"/>
                <a:cs typeface="Calibri" panose="020F0502020204030204" pitchFamily="34" charset="0"/>
              </a:rPr>
              <a:t>IoT</a:t>
            </a:r>
            <a:r>
              <a:rPr lang="en-US" altLang="zh-CN" sz="1600" dirty="0">
                <a:latin typeface="+mj-lt"/>
                <a:ea typeface="黑体" pitchFamily="49" charset="-122"/>
                <a:cs typeface="Calibri" panose="020F0502020204030204" pitchFamily="34" charset="0"/>
              </a:rPr>
              <a:t> has been supported by 11b, 11n, and 11ax</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Power efficiency is not so good as the other technologies</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Other technologies cannot coexist with Wi-Fi very well</a:t>
            </a:r>
          </a:p>
          <a:p>
            <a:pPr lvl="0" defTabSz="914400" eaLnBrk="0" hangingPunct="0">
              <a:lnSpc>
                <a:spcPct val="140000"/>
              </a:lnSpc>
              <a:spcBef>
                <a:spcPct val="0"/>
              </a:spcBef>
              <a:buClr>
                <a:srgbClr val="777777"/>
              </a:buClr>
              <a:buSzPct val="60000"/>
              <a:buFont typeface="Wingdings" pitchFamily="2" charset="2"/>
              <a:buChar char="l"/>
            </a:pPr>
            <a:r>
              <a:rPr lang="en-US" altLang="zh-CN" sz="1600" dirty="0">
                <a:latin typeface="+mj-lt"/>
                <a:ea typeface="黑体" pitchFamily="49" charset="-122"/>
                <a:cs typeface="Calibri" panose="020F0502020204030204" pitchFamily="34" charset="0"/>
              </a:rPr>
              <a:t>Target of </a:t>
            </a:r>
            <a:r>
              <a:rPr lang="en-US" altLang="zh-CN" sz="1600" dirty="0" err="1">
                <a:latin typeface="+mj-lt"/>
                <a:ea typeface="黑体" pitchFamily="49" charset="-122"/>
                <a:cs typeface="Calibri" panose="020F0502020204030204" pitchFamily="34" charset="0"/>
              </a:rPr>
              <a:t>IoT</a:t>
            </a:r>
            <a:r>
              <a:rPr lang="en-US" altLang="zh-CN" sz="1600" dirty="0">
                <a:latin typeface="+mj-lt"/>
                <a:ea typeface="黑体" pitchFamily="49" charset="-122"/>
                <a:cs typeface="Calibri" panose="020F0502020204030204" pitchFamily="34" charset="0"/>
              </a:rPr>
              <a:t>-Fi: work with </a:t>
            </a:r>
            <a:r>
              <a:rPr lang="en-US" altLang="zh-CN" sz="1600" dirty="0" smtClean="0">
                <a:latin typeface="+mj-lt"/>
                <a:ea typeface="黑体" pitchFamily="49" charset="-122"/>
                <a:cs typeface="Calibri" panose="020F0502020204030204" pitchFamily="34" charset="0"/>
              </a:rPr>
              <a:t>main stream </a:t>
            </a:r>
            <a:r>
              <a:rPr lang="en-US" altLang="zh-CN" sz="1600" dirty="0">
                <a:latin typeface="+mj-lt"/>
                <a:ea typeface="黑体" pitchFamily="49" charset="-122"/>
                <a:cs typeface="Calibri" panose="020F0502020204030204" pitchFamily="34" charset="0"/>
              </a:rPr>
              <a:t>Wi-Fi in both 2.4GHz and 5-7GHz very well with more efficient power consumption</a:t>
            </a:r>
          </a:p>
          <a:p>
            <a:endParaRPr lang="zh-CN" altLang="en-US"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spTree>
    <p:extLst>
      <p:ext uri="{BB962C8B-B14F-4D97-AF65-F5344CB8AC3E}">
        <p14:creationId xmlns:p14="http://schemas.microsoft.com/office/powerpoint/2010/main" val="973173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Industrial Wi-Fi</a:t>
            </a:r>
            <a:endParaRPr lang="zh-CN" altLang="en-US" dirty="0"/>
          </a:p>
        </p:txBody>
      </p:sp>
      <p:sp>
        <p:nvSpPr>
          <p:cNvPr id="3" name="内容占位符 2"/>
          <p:cNvSpPr>
            <a:spLocks noGrp="1"/>
          </p:cNvSpPr>
          <p:nvPr>
            <p:ph idx="1"/>
          </p:nvPr>
        </p:nvSpPr>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400" dirty="0">
                <a:latin typeface="+mj-lt"/>
                <a:ea typeface="黑体" pitchFamily="49" charset="-122"/>
                <a:cs typeface="Calibri" panose="020F0502020204030204" pitchFamily="34" charset="0"/>
              </a:rPr>
              <a:t>Industrial 4.0 requires lots of intelligent equipment and operation</a:t>
            </a:r>
          </a:p>
          <a:p>
            <a:pPr lvl="0" defTabSz="914400" eaLnBrk="0" hangingPunct="0">
              <a:lnSpc>
                <a:spcPct val="140000"/>
              </a:lnSpc>
              <a:spcBef>
                <a:spcPct val="0"/>
              </a:spcBef>
              <a:buClr>
                <a:srgbClr val="777777"/>
              </a:buClr>
              <a:buSzPct val="60000"/>
              <a:buFont typeface="Wingdings" pitchFamily="2" charset="2"/>
              <a:buChar char="l"/>
            </a:pPr>
            <a:r>
              <a:rPr lang="en-US" altLang="zh-CN" sz="1400" dirty="0">
                <a:latin typeface="+mj-lt"/>
                <a:ea typeface="黑体" pitchFamily="49" charset="-122"/>
                <a:cs typeface="Calibri" panose="020F0502020204030204" pitchFamily="34" charset="0"/>
              </a:rPr>
              <a:t>Wi-Fi should play a key role in the connection</a:t>
            </a:r>
            <a:endParaRPr lang="zh-CN" altLang="en-US" sz="1400" dirty="0">
              <a:latin typeface="+mj-lt"/>
              <a:ea typeface="黑体" pitchFamily="49" charset="-122"/>
              <a:cs typeface="Calibri" panose="020F0502020204030204" pitchFamily="34" charset="0"/>
            </a:endParaRPr>
          </a:p>
          <a:p>
            <a:endParaRPr lang="zh-CN" altLang="en-US"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pic>
        <p:nvPicPr>
          <p:cNvPr id="7" name="图片 6"/>
          <p:cNvPicPr>
            <a:picLocks noChangeAspect="1"/>
          </p:cNvPicPr>
          <p:nvPr/>
        </p:nvPicPr>
        <p:blipFill>
          <a:blip r:embed="rId2"/>
          <a:stretch>
            <a:fillRect/>
          </a:stretch>
        </p:blipFill>
        <p:spPr>
          <a:xfrm>
            <a:off x="755650" y="2743200"/>
            <a:ext cx="2268000" cy="1080000"/>
          </a:xfrm>
          <a:prstGeom prst="rect">
            <a:avLst/>
          </a:prstGeom>
        </p:spPr>
      </p:pic>
      <p:sp>
        <p:nvSpPr>
          <p:cNvPr id="8" name="圆角矩形 7"/>
          <p:cNvSpPr/>
          <p:nvPr/>
        </p:nvSpPr>
        <p:spPr bwMode="auto">
          <a:xfrm>
            <a:off x="755650" y="3880077"/>
            <a:ext cx="2268000" cy="492987"/>
          </a:xfrm>
          <a:prstGeom prst="round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buClr>
                <a:srgbClr val="CC9900"/>
              </a:buClr>
            </a:pPr>
            <a:r>
              <a:rPr lang="en-US" altLang="zh-CN" sz="1200" b="1" dirty="0" smtClean="0">
                <a:solidFill>
                  <a:schemeClr val="tx1"/>
                </a:solidFill>
                <a:ea typeface="微软雅黑" panose="020B0503020204020204" pitchFamily="34" charset="-122"/>
                <a:cs typeface="Calibri" panose="020F0502020204030204" pitchFamily="34" charset="0"/>
              </a:rPr>
              <a:t>Textile Industry:</a:t>
            </a:r>
          </a:p>
          <a:p>
            <a:pPr>
              <a:buClr>
                <a:srgbClr val="CC9900"/>
              </a:buClr>
            </a:pPr>
            <a:r>
              <a:rPr lang="en-US" altLang="zh-CN" sz="1050" dirty="0" smtClean="0">
                <a:solidFill>
                  <a:schemeClr val="tx1"/>
                </a:solidFill>
                <a:ea typeface="微软雅黑" panose="020B0503020204020204" pitchFamily="34" charset="-122"/>
                <a:cs typeface="Calibri" panose="020F0502020204030204" pitchFamily="34" charset="0"/>
              </a:rPr>
              <a:t>Interconnection of Devices</a:t>
            </a:r>
            <a:endParaRPr kumimoji="0" lang="en-US" sz="1050" b="0" i="0" u="none" strike="noStrike" cap="none" normalizeH="0" baseline="0" dirty="0" smtClean="0">
              <a:ln>
                <a:noFill/>
              </a:ln>
              <a:solidFill>
                <a:schemeClr val="tx1"/>
              </a:solidFill>
              <a:effectLst/>
              <a:ea typeface="微软雅黑" panose="020B0503020204020204" pitchFamily="34" charset="-122"/>
              <a:cs typeface="Calibri" panose="020F0502020204030204" pitchFamily="34" charset="0"/>
            </a:endParaRPr>
          </a:p>
        </p:txBody>
      </p:sp>
      <p:pic>
        <p:nvPicPr>
          <p:cNvPr id="9" name="Picture 4" descr="https://advantechfiles.blob.core.windows.net/cms/3f9da035-aa99-432f-9795-f6d710a4ebf3/Content/content-image-1505187422837.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5578" y="2743200"/>
            <a:ext cx="2268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0" name="圆角矩形 9"/>
          <p:cNvSpPr/>
          <p:nvPr/>
        </p:nvSpPr>
        <p:spPr bwMode="auto">
          <a:xfrm>
            <a:off x="3435579" y="3885970"/>
            <a:ext cx="2267999" cy="494434"/>
          </a:xfrm>
          <a:prstGeom prst="round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buClr>
                <a:srgbClr val="CC9900"/>
              </a:buClr>
            </a:pPr>
            <a:r>
              <a:rPr lang="en-US" altLang="zh-CN" sz="1200" b="1" dirty="0" smtClean="0">
                <a:solidFill>
                  <a:schemeClr val="tx1"/>
                </a:solidFill>
                <a:ea typeface="微软雅黑" panose="020B0503020204020204" pitchFamily="34" charset="-122"/>
                <a:cs typeface="Calibri" panose="020F0502020204030204" pitchFamily="34" charset="0"/>
              </a:rPr>
              <a:t>Assembly Line: </a:t>
            </a:r>
          </a:p>
          <a:p>
            <a:pPr>
              <a:buClr>
                <a:srgbClr val="CC9900"/>
              </a:buClr>
            </a:pPr>
            <a:r>
              <a:rPr lang="en-US" altLang="zh-CN" sz="1050" dirty="0" smtClean="0">
                <a:solidFill>
                  <a:schemeClr val="tx1"/>
                </a:solidFill>
                <a:ea typeface="微软雅黑" panose="020B0503020204020204" pitchFamily="34" charset="-122"/>
                <a:cs typeface="Calibri" panose="020F0502020204030204" pitchFamily="34" charset="0"/>
              </a:rPr>
              <a:t>Control </a:t>
            </a:r>
            <a:r>
              <a:rPr lang="en-US" altLang="zh-CN" sz="1050" dirty="0">
                <a:solidFill>
                  <a:schemeClr val="tx1"/>
                </a:solidFill>
                <a:ea typeface="微软雅黑" panose="020B0503020204020204" pitchFamily="34" charset="-122"/>
                <a:cs typeface="Calibri" panose="020F0502020204030204" pitchFamily="34" charset="0"/>
              </a:rPr>
              <a:t>of </a:t>
            </a:r>
            <a:r>
              <a:rPr lang="en-US" altLang="zh-CN" sz="1050" dirty="0" smtClean="0">
                <a:solidFill>
                  <a:schemeClr val="tx1"/>
                </a:solidFill>
                <a:ea typeface="微软雅黑" panose="020B0503020204020204" pitchFamily="34" charset="-122"/>
                <a:cs typeface="Calibri" panose="020F0502020204030204" pitchFamily="34" charset="0"/>
              </a:rPr>
              <a:t>Robotic Arms</a:t>
            </a:r>
            <a:endParaRPr kumimoji="0" lang="en-US" sz="1050" b="0" i="0" u="none" strike="noStrike" cap="none" normalizeH="0" baseline="0" dirty="0" smtClean="0">
              <a:ln>
                <a:noFill/>
              </a:ln>
              <a:solidFill>
                <a:schemeClr val="tx1"/>
              </a:solidFill>
              <a:effectLst/>
              <a:ea typeface="微软雅黑" panose="020B0503020204020204" pitchFamily="34" charset="-122"/>
              <a:cs typeface="Calibri" panose="020F0502020204030204" pitchFamily="34" charset="0"/>
            </a:endParaRPr>
          </a:p>
        </p:txBody>
      </p:sp>
      <p:pic>
        <p:nvPicPr>
          <p:cNvPr id="11" name="图片 10"/>
          <p:cNvPicPr>
            <a:picLocks noChangeAspect="1"/>
          </p:cNvPicPr>
          <p:nvPr/>
        </p:nvPicPr>
        <p:blipFill>
          <a:blip r:embed="rId4"/>
          <a:stretch>
            <a:fillRect/>
          </a:stretch>
        </p:blipFill>
        <p:spPr>
          <a:xfrm>
            <a:off x="773704" y="4572000"/>
            <a:ext cx="2268000" cy="1080120"/>
          </a:xfrm>
          <a:prstGeom prst="rect">
            <a:avLst/>
          </a:prstGeom>
        </p:spPr>
      </p:pic>
      <p:sp>
        <p:nvSpPr>
          <p:cNvPr id="12" name="圆角矩形 11"/>
          <p:cNvSpPr/>
          <p:nvPr/>
        </p:nvSpPr>
        <p:spPr bwMode="auto">
          <a:xfrm>
            <a:off x="773704" y="5744978"/>
            <a:ext cx="2268000" cy="697519"/>
          </a:xfrm>
          <a:prstGeom prst="round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buClr>
                <a:srgbClr val="CC9900"/>
              </a:buClr>
            </a:pPr>
            <a:r>
              <a:rPr lang="en-US" altLang="zh-CN" sz="1200" b="1" dirty="0" smtClean="0">
                <a:solidFill>
                  <a:schemeClr val="tx1"/>
                </a:solidFill>
                <a:ea typeface="微软雅黑" panose="020B0503020204020204" pitchFamily="34" charset="-122"/>
                <a:cs typeface="Calibri" panose="020F0502020204030204" pitchFamily="34" charset="0"/>
              </a:rPr>
              <a:t>Chemical/Materials</a:t>
            </a:r>
            <a:r>
              <a:rPr lang="en-US" altLang="zh-CN" sz="1200" dirty="0" smtClean="0">
                <a:solidFill>
                  <a:schemeClr val="tx1"/>
                </a:solidFill>
                <a:ea typeface="微软雅黑" panose="020B0503020204020204" pitchFamily="34" charset="-122"/>
                <a:cs typeface="Calibri" panose="020F0502020204030204" pitchFamily="34" charset="0"/>
              </a:rPr>
              <a:t>:</a:t>
            </a:r>
          </a:p>
          <a:p>
            <a:pPr>
              <a:buClr>
                <a:srgbClr val="CC9900"/>
              </a:buClr>
            </a:pPr>
            <a:r>
              <a:rPr lang="en-US" altLang="zh-CN" sz="1050" dirty="0" smtClean="0">
                <a:solidFill>
                  <a:schemeClr val="tx1"/>
                </a:solidFill>
                <a:ea typeface="微软雅黑" panose="020B0503020204020204" pitchFamily="34" charset="-122"/>
                <a:cs typeface="Calibri" panose="020F0502020204030204" pitchFamily="34" charset="0"/>
              </a:rPr>
              <a:t>Wireless Monitoring and remote management</a:t>
            </a:r>
            <a:endParaRPr kumimoji="0" lang="en-US" sz="1050" b="0" i="0" u="none" strike="noStrike" cap="none" normalizeH="0" baseline="0" dirty="0" smtClean="0">
              <a:ln>
                <a:noFill/>
              </a:ln>
              <a:solidFill>
                <a:schemeClr val="tx1"/>
              </a:solidFill>
              <a:effectLst/>
              <a:ea typeface="微软雅黑" panose="020B0503020204020204" pitchFamily="34" charset="-122"/>
              <a:cs typeface="Calibri" panose="020F0502020204030204" pitchFamily="34" charset="0"/>
            </a:endParaRPr>
          </a:p>
        </p:txBody>
      </p:sp>
      <p:pic>
        <p:nvPicPr>
          <p:cNvPr id="13" name="图片 12"/>
          <p:cNvPicPr>
            <a:picLocks/>
          </p:cNvPicPr>
          <p:nvPr/>
        </p:nvPicPr>
        <p:blipFill>
          <a:blip r:embed="rId5"/>
          <a:stretch>
            <a:fillRect/>
          </a:stretch>
        </p:blipFill>
        <p:spPr>
          <a:xfrm>
            <a:off x="3435578" y="4572000"/>
            <a:ext cx="2268000" cy="1080000"/>
          </a:xfrm>
          <a:prstGeom prst="rect">
            <a:avLst/>
          </a:prstGeom>
        </p:spPr>
      </p:pic>
      <p:sp>
        <p:nvSpPr>
          <p:cNvPr id="14" name="圆角矩形 13"/>
          <p:cNvSpPr/>
          <p:nvPr/>
        </p:nvSpPr>
        <p:spPr bwMode="auto">
          <a:xfrm>
            <a:off x="3435578" y="5744978"/>
            <a:ext cx="2268000" cy="697519"/>
          </a:xfrm>
          <a:prstGeom prst="round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lang="en-US" altLang="zh-CN" sz="1200" b="1" dirty="0" smtClean="0">
                <a:solidFill>
                  <a:schemeClr val="tx1"/>
                </a:solidFill>
                <a:ea typeface="微软雅黑" panose="020B0503020204020204" pitchFamily="34" charset="-122"/>
                <a:cs typeface="Calibri" panose="020F0502020204030204" pitchFamily="34" charset="0"/>
              </a:rPr>
              <a:t>Highway Management:</a:t>
            </a:r>
          </a:p>
          <a:p>
            <a:pPr>
              <a:buClr>
                <a:srgbClr val="CC9900"/>
              </a:buClr>
            </a:pPr>
            <a:r>
              <a:rPr lang="en-US" altLang="zh-CN" sz="1050" dirty="0" smtClean="0">
                <a:solidFill>
                  <a:schemeClr val="tx1"/>
                </a:solidFill>
                <a:ea typeface="微软雅黑" panose="020B0503020204020204" pitchFamily="34" charset="-122"/>
                <a:cs typeface="Calibri" panose="020F0502020204030204" pitchFamily="34" charset="0"/>
              </a:rPr>
              <a:t>Video Backhaul and Equipment Tracking</a:t>
            </a:r>
            <a:endParaRPr kumimoji="0" lang="en-US" sz="1050" b="0" i="0" u="none" strike="noStrike" cap="none" normalizeH="0" baseline="0" dirty="0" smtClean="0">
              <a:ln>
                <a:noFill/>
              </a:ln>
              <a:solidFill>
                <a:schemeClr val="tx1"/>
              </a:solidFill>
              <a:effectLst/>
              <a:ea typeface="微软雅黑" panose="020B0503020204020204" pitchFamily="34" charset="-122"/>
              <a:cs typeface="Calibri" panose="020F0502020204030204" pitchFamily="34" charset="0"/>
            </a:endParaRPr>
          </a:p>
        </p:txBody>
      </p:sp>
      <p:pic>
        <p:nvPicPr>
          <p:cNvPr id="15" name="Picture 2" descr="https://advantechfiles.blob.core.windows.net/cms/d51a6016-bc07-4024-bbe2-691a09dfb47c/Content/content-image-151686087594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8735" y="4572000"/>
            <a:ext cx="2268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6" name="圆角矩形 15"/>
          <p:cNvSpPr/>
          <p:nvPr/>
        </p:nvSpPr>
        <p:spPr bwMode="auto">
          <a:xfrm>
            <a:off x="6118735" y="5746653"/>
            <a:ext cx="2268000" cy="695844"/>
          </a:xfrm>
          <a:prstGeom prst="round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buClr>
                <a:srgbClr val="CC9900"/>
              </a:buClr>
            </a:pPr>
            <a:r>
              <a:rPr lang="en-US" altLang="zh-CN" sz="1200" b="1" dirty="0" smtClean="0">
                <a:solidFill>
                  <a:schemeClr val="tx1"/>
                </a:solidFill>
                <a:ea typeface="微软雅黑" panose="020B0503020204020204" pitchFamily="34" charset="-122"/>
                <a:cs typeface="Calibri" panose="020F0502020204030204" pitchFamily="34" charset="0"/>
              </a:rPr>
              <a:t>Manufacturing:</a:t>
            </a:r>
          </a:p>
          <a:p>
            <a:pPr>
              <a:buClr>
                <a:srgbClr val="CC9900"/>
              </a:buClr>
            </a:pPr>
            <a:r>
              <a:rPr lang="en-US" altLang="zh-CN" sz="1050" dirty="0">
                <a:solidFill>
                  <a:schemeClr val="tx1"/>
                </a:solidFill>
                <a:ea typeface="微软雅黑" panose="020B0503020204020204" pitchFamily="34" charset="-122"/>
                <a:cs typeface="Calibri" panose="020F0502020204030204" pitchFamily="34" charset="0"/>
              </a:rPr>
              <a:t>Wireless monitoring </a:t>
            </a:r>
            <a:r>
              <a:rPr lang="en-US" altLang="zh-CN" sz="1050" dirty="0" smtClean="0">
                <a:solidFill>
                  <a:schemeClr val="tx1"/>
                </a:solidFill>
                <a:ea typeface="微软雅黑" panose="020B0503020204020204" pitchFamily="34" charset="-122"/>
                <a:cs typeface="Calibri" panose="020F0502020204030204" pitchFamily="34" charset="0"/>
              </a:rPr>
              <a:t>and Management of Equipment</a:t>
            </a:r>
            <a:endParaRPr kumimoji="0" lang="en-US" sz="1050" b="0" i="0" u="none" strike="noStrike" cap="none" normalizeH="0" baseline="0" dirty="0" smtClean="0">
              <a:ln>
                <a:noFill/>
              </a:ln>
              <a:solidFill>
                <a:schemeClr val="tx1"/>
              </a:solidFill>
              <a:effectLst/>
              <a:ea typeface="微软雅黑" panose="020B0503020204020204" pitchFamily="34" charset="-122"/>
              <a:cs typeface="Calibri" panose="020F0502020204030204" pitchFamily="34" charset="0"/>
            </a:endParaRPr>
          </a:p>
        </p:txBody>
      </p:sp>
      <p:pic>
        <p:nvPicPr>
          <p:cNvPr id="17" name="图片 16"/>
          <p:cNvPicPr>
            <a:picLocks/>
          </p:cNvPicPr>
          <p:nvPr/>
        </p:nvPicPr>
        <p:blipFill>
          <a:blip r:embed="rId7"/>
          <a:stretch>
            <a:fillRect/>
          </a:stretch>
        </p:blipFill>
        <p:spPr>
          <a:xfrm>
            <a:off x="6118735" y="2743200"/>
            <a:ext cx="2269615" cy="1080000"/>
          </a:xfrm>
          <a:prstGeom prst="rect">
            <a:avLst/>
          </a:prstGeom>
        </p:spPr>
      </p:pic>
      <p:sp>
        <p:nvSpPr>
          <p:cNvPr id="18" name="圆角矩形 17"/>
          <p:cNvSpPr/>
          <p:nvPr/>
        </p:nvSpPr>
        <p:spPr bwMode="auto">
          <a:xfrm>
            <a:off x="6117120" y="3884113"/>
            <a:ext cx="2269615" cy="619697"/>
          </a:xfrm>
          <a:prstGeom prst="round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buClr>
                <a:srgbClr val="CC9900"/>
              </a:buClr>
            </a:pPr>
            <a:r>
              <a:rPr lang="en-US" altLang="zh-CN" sz="1200" b="1" dirty="0" smtClean="0">
                <a:solidFill>
                  <a:schemeClr val="tx1"/>
                </a:solidFill>
                <a:ea typeface="微软雅黑" panose="020B0503020204020204" pitchFamily="34" charset="-122"/>
                <a:cs typeface="Calibri" panose="020F0502020204030204" pitchFamily="34" charset="0"/>
              </a:rPr>
              <a:t>Warehouse</a:t>
            </a:r>
            <a:r>
              <a:rPr kumimoji="0" lang="en-US" altLang="zh-CN" sz="1200" b="1" i="0" u="none" strike="noStrike" cap="none" normalizeH="0" baseline="0" dirty="0" smtClean="0">
                <a:ln>
                  <a:noFill/>
                </a:ln>
                <a:solidFill>
                  <a:schemeClr val="tx1"/>
                </a:solidFill>
                <a:effectLst/>
                <a:ea typeface="微软雅黑" panose="020B0503020204020204" pitchFamily="34" charset="-122"/>
                <a:cs typeface="Calibri" panose="020F0502020204030204" pitchFamily="34" charset="0"/>
              </a:rPr>
              <a:t>:</a:t>
            </a:r>
          </a:p>
          <a:p>
            <a:pPr>
              <a:buClr>
                <a:srgbClr val="CC9900"/>
              </a:buClr>
            </a:pPr>
            <a:r>
              <a:rPr lang="en-US" altLang="zh-CN" sz="1050" dirty="0" smtClean="0">
                <a:solidFill>
                  <a:schemeClr val="tx1"/>
                </a:solidFill>
                <a:ea typeface="微软雅黑" panose="020B0503020204020204" pitchFamily="34" charset="-122"/>
                <a:cs typeface="Calibri" panose="020F0502020204030204" pitchFamily="34" charset="0"/>
              </a:rPr>
              <a:t>Location of Materials;</a:t>
            </a:r>
          </a:p>
          <a:p>
            <a:pPr>
              <a:buClr>
                <a:srgbClr val="CC9900"/>
              </a:buClr>
            </a:pPr>
            <a:r>
              <a:rPr kumimoji="0" lang="en-US" sz="1050" b="0" i="0" u="none" strike="noStrike" cap="none" normalizeH="0" baseline="0" dirty="0" smtClean="0">
                <a:ln>
                  <a:noFill/>
                </a:ln>
                <a:solidFill>
                  <a:schemeClr val="tx1"/>
                </a:solidFill>
                <a:effectLst/>
                <a:ea typeface="微软雅黑" panose="020B0503020204020204" pitchFamily="34" charset="-122"/>
                <a:cs typeface="Calibri" panose="020F0502020204030204" pitchFamily="34" charset="0"/>
              </a:rPr>
              <a:t>Location and Control</a:t>
            </a:r>
            <a:r>
              <a:rPr kumimoji="0" lang="en-US" sz="1050" b="0" i="0" u="none" strike="noStrike" cap="none" normalizeH="0" dirty="0" smtClean="0">
                <a:ln>
                  <a:noFill/>
                </a:ln>
                <a:solidFill>
                  <a:schemeClr val="tx1"/>
                </a:solidFill>
                <a:effectLst/>
                <a:ea typeface="微软雅黑" panose="020B0503020204020204" pitchFamily="34" charset="-122"/>
                <a:cs typeface="Calibri" panose="020F0502020204030204" pitchFamily="34" charset="0"/>
              </a:rPr>
              <a:t> of Robots</a:t>
            </a:r>
            <a:endParaRPr kumimoji="0" lang="en-US" sz="1050" b="0" i="0" u="none" strike="noStrike" cap="none" normalizeH="0" baseline="0" dirty="0" smtClean="0">
              <a:ln>
                <a:noFill/>
              </a:ln>
              <a:solidFill>
                <a:schemeClr val="tx1"/>
              </a:solidFill>
              <a:effectLst/>
              <a:ea typeface="微软雅黑"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1491550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Requirement of Industrial Wi-Fi</a:t>
            </a:r>
            <a:endParaRPr lang="zh-CN" altLang="en-US" dirty="0"/>
          </a:p>
        </p:txBody>
      </p:sp>
      <p:sp>
        <p:nvSpPr>
          <p:cNvPr id="3" name="内容占位符 2"/>
          <p:cNvSpPr>
            <a:spLocks noGrp="1"/>
          </p:cNvSpPr>
          <p:nvPr>
            <p:ph idx="1"/>
          </p:nvPr>
        </p:nvSpPr>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400" dirty="0">
                <a:latin typeface="+mj-lt"/>
                <a:ea typeface="黑体" pitchFamily="49" charset="-122"/>
                <a:cs typeface="Calibri" panose="020F0502020204030204" pitchFamily="34" charset="0"/>
              </a:rPr>
              <a:t>There are many systems in industrial scenario operating independently, e.g., monitoring system, mechanical control, system maintenance, etc.</a:t>
            </a:r>
            <a:r>
              <a:rPr lang="zh-CN" altLang="en-US" sz="1400" dirty="0">
                <a:latin typeface="+mj-lt"/>
                <a:ea typeface="黑体" pitchFamily="49" charset="-122"/>
                <a:cs typeface="Calibri" panose="020F0502020204030204" pitchFamily="34" charset="0"/>
              </a:rPr>
              <a:t> </a:t>
            </a:r>
            <a:r>
              <a:rPr lang="en-US" altLang="zh-CN" sz="1400" dirty="0">
                <a:latin typeface="+mj-lt"/>
                <a:ea typeface="黑体" pitchFamily="49" charset="-122"/>
                <a:cs typeface="Calibri" panose="020F0502020204030204" pitchFamily="34" charset="0"/>
                <a:sym typeface="Wingdings" panose="05000000000000000000" pitchFamily="2" charset="2"/>
              </a:rPr>
              <a:t> Wi-Fi can be a united access method for all the systems.</a:t>
            </a:r>
          </a:p>
          <a:p>
            <a:pPr lvl="0" defTabSz="914400" eaLnBrk="0" hangingPunct="0">
              <a:lnSpc>
                <a:spcPct val="140000"/>
              </a:lnSpc>
              <a:spcBef>
                <a:spcPct val="0"/>
              </a:spcBef>
              <a:buClr>
                <a:srgbClr val="777777"/>
              </a:buClr>
              <a:buSzPct val="60000"/>
              <a:buFont typeface="Wingdings" pitchFamily="2" charset="2"/>
              <a:buChar char="l"/>
            </a:pPr>
            <a:r>
              <a:rPr lang="en-US" altLang="zh-CN" sz="1400" dirty="0">
                <a:latin typeface="+mj-lt"/>
                <a:ea typeface="黑体" pitchFamily="49" charset="-122"/>
                <a:cs typeface="Calibri" panose="020F0502020204030204" pitchFamily="34" charset="0"/>
                <a:sym typeface="Wingdings" panose="05000000000000000000" pitchFamily="2" charset="2"/>
              </a:rPr>
              <a:t>Detailed Requirements of Industrial Wi-Fi</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sym typeface="Wingdings" panose="05000000000000000000" pitchFamily="2" charset="2"/>
              </a:rPr>
              <a:t>Latency</a:t>
            </a:r>
          </a:p>
          <a:p>
            <a:pPr lvl="1" defTabSz="914400" eaLnBrk="0" hangingPunct="0">
              <a:lnSpc>
                <a:spcPct val="140000"/>
              </a:lnSpc>
              <a:spcBef>
                <a:spcPct val="0"/>
              </a:spcBef>
              <a:buClrTx/>
              <a:buSzPct val="50000"/>
              <a:buFont typeface="Wingdings" pitchFamily="2" charset="2"/>
              <a:buChar char="p"/>
            </a:pPr>
            <a:endParaRPr lang="en-US" altLang="zh-CN" sz="1200" dirty="0">
              <a:latin typeface="+mj-lt"/>
              <a:ea typeface="华文细黑"/>
              <a:cs typeface="Calibri" panose="020F0502020204030204" pitchFamily="34" charset="0"/>
              <a:sym typeface="Wingdings" panose="05000000000000000000" pitchFamily="2" charset="2"/>
            </a:endParaRPr>
          </a:p>
          <a:p>
            <a:pPr lvl="1" defTabSz="914400" eaLnBrk="0" hangingPunct="0">
              <a:lnSpc>
                <a:spcPct val="140000"/>
              </a:lnSpc>
              <a:spcBef>
                <a:spcPct val="0"/>
              </a:spcBef>
              <a:buClrTx/>
              <a:buSzPct val="50000"/>
              <a:buFont typeface="Wingdings" pitchFamily="2" charset="2"/>
              <a:buChar char="p"/>
            </a:pPr>
            <a:endParaRPr lang="en-US" altLang="zh-CN" sz="1200" dirty="0">
              <a:latin typeface="+mj-lt"/>
              <a:ea typeface="华文细黑"/>
              <a:cs typeface="Calibri" panose="020F0502020204030204" pitchFamily="34" charset="0"/>
              <a:sym typeface="Wingdings" panose="05000000000000000000" pitchFamily="2" charset="2"/>
            </a:endParaRPr>
          </a:p>
          <a:p>
            <a:pPr lvl="1" defTabSz="914400" eaLnBrk="0" hangingPunct="0">
              <a:lnSpc>
                <a:spcPct val="140000"/>
              </a:lnSpc>
              <a:spcBef>
                <a:spcPct val="0"/>
              </a:spcBef>
              <a:buClrTx/>
              <a:buSzPct val="50000"/>
              <a:buFont typeface="Wingdings" pitchFamily="2" charset="2"/>
              <a:buChar char="p"/>
            </a:pPr>
            <a:endParaRPr lang="en-US" altLang="zh-CN" sz="1200" dirty="0">
              <a:latin typeface="+mj-lt"/>
              <a:ea typeface="华文细黑"/>
              <a:cs typeface="Calibri" panose="020F0502020204030204" pitchFamily="34" charset="0"/>
              <a:sym typeface="Wingdings" panose="05000000000000000000" pitchFamily="2" charset="2"/>
            </a:endParaRP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sym typeface="Wingdings" panose="05000000000000000000" pitchFamily="2" charset="2"/>
              </a:rPr>
              <a:t>More reliable transmission Overcome interference, temperature change, etc.</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sym typeface="Wingdings" panose="05000000000000000000" pitchFamily="2" charset="2"/>
              </a:rPr>
              <a:t>Security</a:t>
            </a:r>
            <a:endParaRPr lang="en-US" altLang="zh-CN" sz="1200" dirty="0">
              <a:latin typeface="+mj-lt"/>
              <a:ea typeface="华文细黑"/>
              <a:cs typeface="Calibri" panose="020F0502020204030204" pitchFamily="34" charset="0"/>
            </a:endParaRPr>
          </a:p>
          <a:p>
            <a:endParaRPr lang="zh-CN" altLang="en-US"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graphicFrame>
        <p:nvGraphicFramePr>
          <p:cNvPr id="7" name="表格 6"/>
          <p:cNvGraphicFramePr>
            <a:graphicFrameLocks noGrp="1"/>
          </p:cNvGraphicFramePr>
          <p:nvPr>
            <p:extLst>
              <p:ext uri="{D42A27DB-BD31-4B8C-83A1-F6EECF244321}">
                <p14:modId xmlns:p14="http://schemas.microsoft.com/office/powerpoint/2010/main" val="1684066600"/>
              </p:ext>
            </p:extLst>
          </p:nvPr>
        </p:nvGraphicFramePr>
        <p:xfrm>
          <a:off x="860611" y="3564573"/>
          <a:ext cx="7497390" cy="548640"/>
        </p:xfrm>
        <a:graphic>
          <a:graphicData uri="http://schemas.openxmlformats.org/drawingml/2006/table">
            <a:tbl>
              <a:tblPr firstRow="1" bandRow="1">
                <a:tableStyleId>{5940675A-B579-460E-94D1-54222C63F5DA}</a:tableStyleId>
              </a:tblPr>
              <a:tblGrid>
                <a:gridCol w="1499478">
                  <a:extLst>
                    <a:ext uri="{9D8B030D-6E8A-4147-A177-3AD203B41FA5}">
                      <a16:colId xmlns="" xmlns:a16="http://schemas.microsoft.com/office/drawing/2014/main" val="20000"/>
                    </a:ext>
                  </a:extLst>
                </a:gridCol>
                <a:gridCol w="1499478">
                  <a:extLst>
                    <a:ext uri="{9D8B030D-6E8A-4147-A177-3AD203B41FA5}">
                      <a16:colId xmlns="" xmlns:a16="http://schemas.microsoft.com/office/drawing/2014/main" val="20001"/>
                    </a:ext>
                  </a:extLst>
                </a:gridCol>
                <a:gridCol w="1499478">
                  <a:extLst>
                    <a:ext uri="{9D8B030D-6E8A-4147-A177-3AD203B41FA5}">
                      <a16:colId xmlns="" xmlns:a16="http://schemas.microsoft.com/office/drawing/2014/main" val="20002"/>
                    </a:ext>
                  </a:extLst>
                </a:gridCol>
                <a:gridCol w="1499478">
                  <a:extLst>
                    <a:ext uri="{9D8B030D-6E8A-4147-A177-3AD203B41FA5}">
                      <a16:colId xmlns="" xmlns:a16="http://schemas.microsoft.com/office/drawing/2014/main" val="20003"/>
                    </a:ext>
                  </a:extLst>
                </a:gridCol>
                <a:gridCol w="1499478">
                  <a:extLst>
                    <a:ext uri="{9D8B030D-6E8A-4147-A177-3AD203B41FA5}">
                      <a16:colId xmlns="" xmlns:a16="http://schemas.microsoft.com/office/drawing/2014/main" val="20004"/>
                    </a:ext>
                  </a:extLst>
                </a:gridCol>
              </a:tblGrid>
              <a:tr h="201017">
                <a:tc>
                  <a:txBody>
                    <a:bodyPr/>
                    <a:lstStyle/>
                    <a:p>
                      <a:pPr algn="ctr"/>
                      <a:r>
                        <a:rPr lang="en-US" altLang="zh-CN" sz="1200" b="1" dirty="0" smtClean="0">
                          <a:latin typeface="+mj-lt"/>
                          <a:cs typeface="Calibri" panose="020F0502020204030204" pitchFamily="34" charset="0"/>
                        </a:rPr>
                        <a:t>Scenarios</a:t>
                      </a:r>
                      <a:endParaRPr lang="zh-CN" altLang="en-US" sz="1200" b="1" dirty="0">
                        <a:latin typeface="+mj-lt"/>
                        <a:cs typeface="Calibri" panose="020F0502020204030204" pitchFamily="34" charset="0"/>
                      </a:endParaRPr>
                    </a:p>
                  </a:txBody>
                  <a:tcPr anchor="ctr">
                    <a:solidFill>
                      <a:schemeClr val="bg1">
                        <a:lumMod val="85000"/>
                      </a:schemeClr>
                    </a:solidFill>
                  </a:tcPr>
                </a:tc>
                <a:tc>
                  <a:txBody>
                    <a:bodyPr/>
                    <a:lstStyle/>
                    <a:p>
                      <a:pPr algn="ctr"/>
                      <a:r>
                        <a:rPr lang="en-US" altLang="zh-CN" sz="1200" b="1" dirty="0" smtClean="0">
                          <a:latin typeface="+mj-lt"/>
                          <a:cs typeface="Calibri" panose="020F0502020204030204" pitchFamily="34" charset="0"/>
                        </a:rPr>
                        <a:t>Automation</a:t>
                      </a:r>
                      <a:endParaRPr lang="zh-CN" altLang="en-US" sz="1200" b="1" dirty="0">
                        <a:latin typeface="+mj-lt"/>
                        <a:cs typeface="Calibri" panose="020F0502020204030204" pitchFamily="34" charset="0"/>
                      </a:endParaRPr>
                    </a:p>
                  </a:txBody>
                  <a:tcPr anchor="ctr">
                    <a:solidFill>
                      <a:schemeClr val="bg1">
                        <a:lumMod val="85000"/>
                      </a:schemeClr>
                    </a:solidFill>
                  </a:tcPr>
                </a:tc>
                <a:tc>
                  <a:txBody>
                    <a:bodyPr/>
                    <a:lstStyle/>
                    <a:p>
                      <a:pPr algn="ctr"/>
                      <a:r>
                        <a:rPr lang="en-US" altLang="zh-CN" sz="1200" b="1" dirty="0" smtClean="0">
                          <a:latin typeface="+mj-lt"/>
                          <a:cs typeface="Calibri" panose="020F0502020204030204" pitchFamily="34" charset="0"/>
                        </a:rPr>
                        <a:t>Monitoring</a:t>
                      </a:r>
                      <a:endParaRPr lang="zh-CN" altLang="en-US" sz="1200" b="1" dirty="0">
                        <a:latin typeface="+mj-lt"/>
                        <a:cs typeface="Calibri" panose="020F0502020204030204" pitchFamily="34" charset="0"/>
                      </a:endParaRPr>
                    </a:p>
                  </a:txBody>
                  <a:tcPr anchor="ctr">
                    <a:solidFill>
                      <a:schemeClr val="bg1">
                        <a:lumMod val="85000"/>
                      </a:schemeClr>
                    </a:solidFill>
                  </a:tcPr>
                </a:tc>
                <a:tc>
                  <a:txBody>
                    <a:bodyPr/>
                    <a:lstStyle/>
                    <a:p>
                      <a:pPr algn="ctr"/>
                      <a:r>
                        <a:rPr lang="en-US" altLang="zh-CN" sz="1200" b="1" dirty="0" smtClean="0">
                          <a:latin typeface="+mj-lt"/>
                          <a:cs typeface="Calibri" panose="020F0502020204030204" pitchFamily="34" charset="0"/>
                        </a:rPr>
                        <a:t>Mechanical</a:t>
                      </a:r>
                      <a:r>
                        <a:rPr lang="en-US" altLang="zh-CN" sz="1200" b="1" baseline="0" dirty="0" smtClean="0">
                          <a:latin typeface="+mj-lt"/>
                          <a:cs typeface="Calibri" panose="020F0502020204030204" pitchFamily="34" charset="0"/>
                        </a:rPr>
                        <a:t> Control</a:t>
                      </a:r>
                      <a:endParaRPr lang="zh-CN" altLang="en-US" sz="1200" b="1" dirty="0">
                        <a:latin typeface="+mj-lt"/>
                        <a:cs typeface="Calibri" panose="020F0502020204030204" pitchFamily="34" charset="0"/>
                      </a:endParaRPr>
                    </a:p>
                  </a:txBody>
                  <a:tcPr anchor="ctr">
                    <a:solidFill>
                      <a:schemeClr val="bg1">
                        <a:lumMod val="85000"/>
                      </a:schemeClr>
                    </a:solidFill>
                  </a:tcPr>
                </a:tc>
                <a:tc>
                  <a:txBody>
                    <a:bodyPr/>
                    <a:lstStyle/>
                    <a:p>
                      <a:pPr algn="ctr"/>
                      <a:r>
                        <a:rPr lang="en-US" altLang="zh-CN" sz="1200" b="1" dirty="0" smtClean="0">
                          <a:latin typeface="+mj-lt"/>
                          <a:cs typeface="Calibri" panose="020F0502020204030204" pitchFamily="34" charset="0"/>
                        </a:rPr>
                        <a:t>Motion</a:t>
                      </a:r>
                      <a:r>
                        <a:rPr lang="en-US" altLang="zh-CN" sz="1200" b="1" baseline="0" dirty="0" smtClean="0">
                          <a:latin typeface="+mj-lt"/>
                          <a:cs typeface="Calibri" panose="020F0502020204030204" pitchFamily="34" charset="0"/>
                        </a:rPr>
                        <a:t> Control</a:t>
                      </a:r>
                      <a:endParaRPr lang="zh-CN" altLang="en-US" sz="1200" b="1" dirty="0">
                        <a:latin typeface="+mj-lt"/>
                        <a:cs typeface="Calibri" panose="020F0502020204030204" pitchFamily="34" charset="0"/>
                      </a:endParaRPr>
                    </a:p>
                  </a:txBody>
                  <a:tcPr anchor="ctr">
                    <a:solidFill>
                      <a:schemeClr val="bg1">
                        <a:lumMod val="85000"/>
                      </a:schemeClr>
                    </a:solidFill>
                  </a:tcPr>
                </a:tc>
                <a:extLst>
                  <a:ext uri="{0D108BD9-81ED-4DB2-BD59-A6C34878D82A}">
                    <a16:rowId xmlns="" xmlns:a16="http://schemas.microsoft.com/office/drawing/2014/main" val="10000"/>
                  </a:ext>
                </a:extLst>
              </a:tr>
              <a:tr h="120610">
                <a:tc>
                  <a:txBody>
                    <a:bodyPr/>
                    <a:lstStyle/>
                    <a:p>
                      <a:pPr algn="ctr"/>
                      <a:r>
                        <a:rPr lang="en-US" altLang="zh-CN" sz="1200" dirty="0" smtClean="0">
                          <a:latin typeface="+mj-lt"/>
                          <a:cs typeface="Calibri" panose="020F0502020204030204" pitchFamily="34" charset="0"/>
                        </a:rPr>
                        <a:t>Latency</a:t>
                      </a:r>
                      <a:endParaRPr lang="zh-CN" altLang="en-US" sz="1200" dirty="0">
                        <a:latin typeface="+mj-lt"/>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j-lt"/>
                          <a:ea typeface="微软雅黑" panose="020B0503020204020204" pitchFamily="34" charset="-122"/>
                          <a:cs typeface="Calibri" panose="020F0502020204030204" pitchFamily="34" charset="0"/>
                        </a:rPr>
                        <a:t>&lt;50ms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j-lt"/>
                          <a:ea typeface="微软雅黑" panose="020B0503020204020204" pitchFamily="34" charset="-122"/>
                          <a:cs typeface="Calibri" panose="020F0502020204030204" pitchFamily="34" charset="0"/>
                        </a:rPr>
                        <a:t>&lt;100ms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j-lt"/>
                          <a:ea typeface="微软雅黑" panose="020B0503020204020204" pitchFamily="34" charset="-122"/>
                          <a:cs typeface="Calibri" panose="020F0502020204030204" pitchFamily="34" charset="0"/>
                        </a:rPr>
                        <a:t>10-50ms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j-lt"/>
                          <a:ea typeface="微软雅黑" panose="020B0503020204020204" pitchFamily="34" charset="-122"/>
                          <a:cs typeface="Calibri" panose="020F0502020204030204" pitchFamily="34" charset="0"/>
                        </a:rPr>
                        <a:t>&lt;10ms</a:t>
                      </a:r>
                    </a:p>
                  </a:txBody>
                  <a:tcPr anchor="ct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49840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 of </a:t>
            </a:r>
            <a:r>
              <a:rPr lang="en-US" altLang="zh-CN" dirty="0"/>
              <a:t>Requirements</a:t>
            </a:r>
            <a:endParaRPr lang="zh-CN" altLang="en-US" dirty="0"/>
          </a:p>
        </p:txBody>
      </p:sp>
      <p:sp>
        <p:nvSpPr>
          <p:cNvPr id="3" name="内容占位符 2"/>
          <p:cNvSpPr>
            <a:spLocks noGrp="1"/>
          </p:cNvSpPr>
          <p:nvPr>
            <p:ph idx="1"/>
          </p:nvPr>
        </p:nvSpPr>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600" dirty="0">
                <a:latin typeface="+mj-lt"/>
                <a:ea typeface="黑体" pitchFamily="49" charset="-122"/>
                <a:cs typeface="Calibri" panose="020F0502020204030204" pitchFamily="34" charset="0"/>
              </a:rPr>
              <a:t>Enhanced PHY link throughput</a:t>
            </a:r>
          </a:p>
          <a:p>
            <a:pPr lvl="1" defTabSz="914400" eaLnBrk="0" hangingPunct="0">
              <a:lnSpc>
                <a:spcPct val="140000"/>
              </a:lnSpc>
              <a:spcBef>
                <a:spcPct val="0"/>
              </a:spcBef>
              <a:buClrTx/>
              <a:buSzPct val="50000"/>
              <a:buFont typeface="Wingdings" pitchFamily="2" charset="2"/>
              <a:buChar char="p"/>
            </a:pPr>
            <a:r>
              <a:rPr lang="en-US" altLang="zh-CN" sz="1200" dirty="0" smtClean="0">
                <a:latin typeface="+mj-lt"/>
                <a:ea typeface="华文细黑"/>
                <a:cs typeface="Calibri" panose="020F0502020204030204" pitchFamily="34" charset="0"/>
              </a:rPr>
              <a:t>Compared to 11ac, 11ax only has minor enhancement on link throughput</a:t>
            </a:r>
          </a:p>
          <a:p>
            <a:pPr lvl="1" defTabSz="914400" eaLnBrk="0" hangingPunct="0">
              <a:lnSpc>
                <a:spcPct val="140000"/>
              </a:lnSpc>
              <a:spcBef>
                <a:spcPct val="0"/>
              </a:spcBef>
              <a:buClrTx/>
              <a:buSzPct val="50000"/>
              <a:buFont typeface="Wingdings" pitchFamily="2" charset="2"/>
              <a:buChar char="p"/>
            </a:pPr>
            <a:r>
              <a:rPr lang="en-US" altLang="zh-CN" sz="1200" dirty="0" smtClean="0">
                <a:latin typeface="+mj-lt"/>
                <a:ea typeface="华文细黑"/>
                <a:cs typeface="Calibri" panose="020F0502020204030204" pitchFamily="34" charset="0"/>
              </a:rPr>
              <a:t>NG should has significant throughput enhancement over 11ax. For example, </a:t>
            </a:r>
            <a:r>
              <a:rPr lang="en-US" altLang="zh-CN" sz="1200" dirty="0">
                <a:latin typeface="+mj-lt"/>
                <a:ea typeface="华文细黑"/>
                <a:cs typeface="Calibri" panose="020F0502020204030204" pitchFamily="34" charset="0"/>
              </a:rPr>
              <a:t>p</a:t>
            </a:r>
            <a:r>
              <a:rPr lang="en-US" altLang="zh-CN" sz="1200" dirty="0" smtClean="0">
                <a:latin typeface="+mj-lt"/>
                <a:ea typeface="华文细黑"/>
                <a:cs typeface="Calibri" panose="020F0502020204030204" pitchFamily="34" charset="0"/>
              </a:rPr>
              <a:t>eak </a:t>
            </a:r>
            <a:r>
              <a:rPr lang="en-US" altLang="zh-CN" sz="1200" dirty="0">
                <a:latin typeface="+mj-lt"/>
                <a:ea typeface="华文细黑"/>
                <a:cs typeface="Calibri" panose="020F0502020204030204" pitchFamily="34" charset="0"/>
              </a:rPr>
              <a:t>throughput: 40Gbps?</a:t>
            </a:r>
          </a:p>
          <a:p>
            <a:pPr lvl="0" defTabSz="914400" eaLnBrk="0" hangingPunct="0">
              <a:lnSpc>
                <a:spcPct val="140000"/>
              </a:lnSpc>
              <a:spcBef>
                <a:spcPct val="0"/>
              </a:spcBef>
              <a:buClr>
                <a:srgbClr val="777777"/>
              </a:buClr>
              <a:buSzPct val="60000"/>
              <a:buFont typeface="Wingdings" pitchFamily="2" charset="2"/>
              <a:buChar char="l"/>
            </a:pPr>
            <a:r>
              <a:rPr lang="en-US" altLang="zh-CN" sz="1600" dirty="0">
                <a:latin typeface="+mj-lt"/>
                <a:ea typeface="黑体" pitchFamily="49" charset="-122"/>
                <a:cs typeface="Calibri" panose="020F0502020204030204" pitchFamily="34" charset="0"/>
              </a:rPr>
              <a:t>Enhanced AP throughput</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Larger number of users per AP than 11ax</a:t>
            </a:r>
          </a:p>
          <a:p>
            <a:pPr lvl="0" defTabSz="914400" eaLnBrk="0" hangingPunct="0">
              <a:lnSpc>
                <a:spcPct val="140000"/>
              </a:lnSpc>
              <a:spcBef>
                <a:spcPct val="0"/>
              </a:spcBef>
              <a:buClr>
                <a:srgbClr val="777777"/>
              </a:buClr>
              <a:buSzPct val="60000"/>
              <a:buFont typeface="Wingdings" pitchFamily="2" charset="2"/>
              <a:buChar char="l"/>
            </a:pPr>
            <a:r>
              <a:rPr lang="en-US" altLang="zh-CN" sz="1600" dirty="0">
                <a:latin typeface="+mj-lt"/>
                <a:ea typeface="黑体" pitchFamily="49" charset="-122"/>
                <a:cs typeface="Calibri" panose="020F0502020204030204" pitchFamily="34" charset="0"/>
              </a:rPr>
              <a:t>Reliable Transmission</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Lower PER </a:t>
            </a:r>
          </a:p>
          <a:p>
            <a:pPr lvl="0" defTabSz="914400" eaLnBrk="0" hangingPunct="0">
              <a:lnSpc>
                <a:spcPct val="140000"/>
              </a:lnSpc>
              <a:spcBef>
                <a:spcPct val="0"/>
              </a:spcBef>
              <a:buClr>
                <a:srgbClr val="777777"/>
              </a:buClr>
              <a:buSzPct val="60000"/>
              <a:buFont typeface="Wingdings" pitchFamily="2" charset="2"/>
              <a:buChar char="l"/>
            </a:pPr>
            <a:r>
              <a:rPr lang="en-US" altLang="zh-CN" sz="1600" dirty="0">
                <a:ea typeface="黑体" pitchFamily="49" charset="-122"/>
                <a:cs typeface="Calibri" panose="020F0502020204030204" pitchFamily="34" charset="0"/>
              </a:rPr>
              <a:t>Latency</a:t>
            </a:r>
          </a:p>
          <a:p>
            <a:pPr lvl="1" defTabSz="914400" eaLnBrk="0" hangingPunct="0">
              <a:lnSpc>
                <a:spcPct val="140000"/>
              </a:lnSpc>
              <a:spcBef>
                <a:spcPct val="0"/>
              </a:spcBef>
              <a:buClrTx/>
              <a:buSzPct val="50000"/>
              <a:buFont typeface="Wingdings" pitchFamily="2" charset="2"/>
              <a:buChar char="p"/>
            </a:pPr>
            <a:r>
              <a:rPr lang="en-US" altLang="zh-CN" sz="1200" dirty="0">
                <a:ea typeface="华文细黑"/>
                <a:cs typeface="Calibri" panose="020F0502020204030204" pitchFamily="34" charset="0"/>
              </a:rPr>
              <a:t>Less than 5-10ms for VR application</a:t>
            </a:r>
          </a:p>
          <a:p>
            <a:pPr lvl="1" defTabSz="914400" eaLnBrk="0" hangingPunct="0">
              <a:lnSpc>
                <a:spcPct val="140000"/>
              </a:lnSpc>
              <a:spcBef>
                <a:spcPct val="0"/>
              </a:spcBef>
              <a:buClrTx/>
              <a:buSzPct val="50000"/>
              <a:buFont typeface="Wingdings" pitchFamily="2" charset="2"/>
              <a:buChar char="p"/>
            </a:pPr>
            <a:r>
              <a:rPr lang="en-US" altLang="zh-CN" sz="1200" dirty="0">
                <a:ea typeface="华文细黑"/>
                <a:cs typeface="Calibri" panose="020F0502020204030204" pitchFamily="34" charset="0"/>
              </a:rPr>
              <a:t>Less than 10-100ms for Industrial </a:t>
            </a:r>
            <a:r>
              <a:rPr lang="en-US" altLang="zh-CN" sz="1200" dirty="0" smtClean="0">
                <a:ea typeface="华文细黑"/>
                <a:cs typeface="Calibri" panose="020F0502020204030204" pitchFamily="34" charset="0"/>
              </a:rPr>
              <a:t>Wi-Fi</a:t>
            </a:r>
            <a:endParaRPr lang="en-US" altLang="zh-CN" sz="1600" dirty="0" smtClean="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r>
              <a:rPr lang="en-US" altLang="zh-CN" sz="1600" dirty="0" smtClean="0">
                <a:latin typeface="+mj-lt"/>
                <a:ea typeface="黑体" pitchFamily="49" charset="-122"/>
                <a:cs typeface="Calibri" panose="020F0502020204030204" pitchFamily="34" charset="0"/>
              </a:rPr>
              <a:t>Network </a:t>
            </a:r>
            <a:r>
              <a:rPr lang="en-US" altLang="zh-CN" sz="1600" dirty="0">
                <a:latin typeface="+mj-lt"/>
                <a:ea typeface="黑体" pitchFamily="49" charset="-122"/>
                <a:cs typeface="Calibri" panose="020F0502020204030204" pitchFamily="34" charset="0"/>
              </a:rPr>
              <a:t>Efficiency</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Further mitigate inter-BSS interference</a:t>
            </a:r>
          </a:p>
          <a:p>
            <a:pPr lvl="0" defTabSz="914400" eaLnBrk="0" hangingPunct="0">
              <a:lnSpc>
                <a:spcPct val="140000"/>
              </a:lnSpc>
              <a:spcBef>
                <a:spcPct val="0"/>
              </a:spcBef>
              <a:buClr>
                <a:srgbClr val="777777"/>
              </a:buClr>
              <a:buSzPct val="60000"/>
              <a:buFont typeface="Wingdings" pitchFamily="2" charset="2"/>
              <a:buChar char="l"/>
            </a:pPr>
            <a:r>
              <a:rPr lang="en-US" altLang="zh-CN" sz="1600" dirty="0">
                <a:latin typeface="+mj-lt"/>
                <a:ea typeface="黑体" pitchFamily="49" charset="-122"/>
                <a:cs typeface="Calibri" panose="020F0502020204030204" pitchFamily="34" charset="0"/>
              </a:rPr>
              <a:t>Power Efficiency</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Similar to other low power technologies at </a:t>
            </a:r>
            <a:r>
              <a:rPr lang="en-US" altLang="zh-CN" sz="1200" dirty="0" err="1">
                <a:latin typeface="+mj-lt"/>
                <a:ea typeface="华文细黑"/>
                <a:cs typeface="Calibri" panose="020F0502020204030204" pitchFamily="34" charset="0"/>
              </a:rPr>
              <a:t>IoT</a:t>
            </a:r>
            <a:r>
              <a:rPr lang="en-US" altLang="zh-CN" sz="1200" dirty="0">
                <a:latin typeface="+mj-lt"/>
                <a:ea typeface="华文细黑"/>
                <a:cs typeface="Calibri" panose="020F0502020204030204" pitchFamily="34" charset="0"/>
              </a:rPr>
              <a:t> only STA side</a:t>
            </a:r>
          </a:p>
          <a:p>
            <a:endParaRPr lang="zh-CN" altLang="en-US" sz="2000"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spTree>
    <p:extLst>
      <p:ext uri="{BB962C8B-B14F-4D97-AF65-F5344CB8AC3E}">
        <p14:creationId xmlns:p14="http://schemas.microsoft.com/office/powerpoint/2010/main" val="2880804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Discussion of Candidate Technologies</a:t>
            </a:r>
            <a:endParaRPr lang="zh-CN" altLang="en-US" dirty="0"/>
          </a:p>
        </p:txBody>
      </p:sp>
      <p:sp>
        <p:nvSpPr>
          <p:cNvPr id="3" name="内容占位符 2"/>
          <p:cNvSpPr>
            <a:spLocks noGrp="1"/>
          </p:cNvSpPr>
          <p:nvPr>
            <p:ph idx="1"/>
          </p:nvPr>
        </p:nvSpPr>
        <p:spPr>
          <a:xfrm>
            <a:off x="723899" y="1676544"/>
            <a:ext cx="7770813" cy="4113213"/>
          </a:xfrm>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600" dirty="0" smtClean="0">
                <a:latin typeface="+mj-lt"/>
                <a:ea typeface="黑体" pitchFamily="49" charset="-122"/>
                <a:cs typeface="Calibri" panose="020F0502020204030204" pitchFamily="34" charset="0"/>
              </a:rPr>
              <a:t>For example, the </a:t>
            </a:r>
            <a:r>
              <a:rPr lang="en-US" altLang="zh-CN" sz="1600" dirty="0">
                <a:latin typeface="+mj-lt"/>
                <a:ea typeface="黑体" pitchFamily="49" charset="-122"/>
                <a:cs typeface="Calibri" panose="020F0502020204030204" pitchFamily="34" charset="0"/>
              </a:rPr>
              <a:t>following technologies can be considered based on requirements</a:t>
            </a:r>
          </a:p>
          <a:p>
            <a:pPr lvl="0" defTabSz="914400" eaLnBrk="0" hangingPunct="0">
              <a:lnSpc>
                <a:spcPct val="140000"/>
              </a:lnSpc>
              <a:spcBef>
                <a:spcPct val="0"/>
              </a:spcBef>
              <a:buClr>
                <a:srgbClr val="777777"/>
              </a:buClr>
              <a:buSzPct val="60000"/>
              <a:buFont typeface="Wingdings" pitchFamily="2" charset="2"/>
              <a:buChar char="l"/>
            </a:pPr>
            <a:endParaRPr lang="en-US" altLang="zh-CN" sz="160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dirty="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endParaRPr lang="en-US" altLang="zh-CN" sz="1600" dirty="0" smtClean="0">
              <a:latin typeface="+mj-lt"/>
              <a:ea typeface="黑体" pitchFamily="49" charset="-122"/>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r>
              <a:rPr lang="en-US" altLang="zh-CN" sz="1600" dirty="0" smtClean="0">
                <a:latin typeface="+mj-lt"/>
                <a:ea typeface="黑体" pitchFamily="49" charset="-122"/>
                <a:cs typeface="Calibri" panose="020F0502020204030204" pitchFamily="34" charset="0"/>
              </a:rPr>
              <a:t>To </a:t>
            </a:r>
            <a:r>
              <a:rPr lang="en-US" altLang="zh-CN" sz="1600" dirty="0">
                <a:latin typeface="+mj-lt"/>
                <a:ea typeface="黑体" pitchFamily="49" charset="-122"/>
                <a:cs typeface="Calibri" panose="020F0502020204030204" pitchFamily="34" charset="0"/>
              </a:rPr>
              <a:t>match the proposed approaches on standard development, the above features can be grouped as follows for </a:t>
            </a:r>
            <a:r>
              <a:rPr lang="en-US" altLang="zh-CN" sz="1600" dirty="0" smtClean="0">
                <a:latin typeface="+mj-lt"/>
                <a:ea typeface="黑体" pitchFamily="49" charset="-122"/>
                <a:cs typeface="Calibri" panose="020F0502020204030204" pitchFamily="34" charset="0"/>
              </a:rPr>
              <a:t>instance assuming that </a:t>
            </a:r>
            <a:r>
              <a:rPr lang="en-US" altLang="zh-CN" sz="1600" dirty="0" smtClean="0">
                <a:latin typeface="+mj-lt"/>
                <a:ea typeface="黑体" pitchFamily="49" charset="-122"/>
                <a:cs typeface="Calibri" panose="020F0502020204030204" pitchFamily="34" charset="0"/>
              </a:rPr>
              <a:t>features </a:t>
            </a:r>
            <a:r>
              <a:rPr lang="zh-CN" altLang="en-US" sz="1600" dirty="0">
                <a:latin typeface="+mj-lt"/>
                <a:ea typeface="黑体" pitchFamily="49" charset="-122"/>
                <a:cs typeface="Calibri" panose="020F0502020204030204" pitchFamily="34" charset="0"/>
              </a:rPr>
              <a:t>① </a:t>
            </a:r>
            <a:r>
              <a:rPr lang="en-US" altLang="zh-CN" sz="1600" dirty="0">
                <a:latin typeface="+mj-lt"/>
                <a:ea typeface="黑体" pitchFamily="49" charset="-122"/>
                <a:cs typeface="Calibri" panose="020F0502020204030204" pitchFamily="34" charset="0"/>
              </a:rPr>
              <a:t>- </a:t>
            </a:r>
            <a:r>
              <a:rPr lang="zh-CN" altLang="en-US" sz="1600" dirty="0">
                <a:latin typeface="+mj-lt"/>
                <a:ea typeface="黑体" pitchFamily="49" charset="-122"/>
                <a:cs typeface="Calibri" panose="020F0502020204030204" pitchFamily="34" charset="0"/>
              </a:rPr>
              <a:t>⑦ </a:t>
            </a:r>
            <a:r>
              <a:rPr lang="en-US" altLang="zh-CN" sz="1600" dirty="0" smtClean="0">
                <a:latin typeface="+mj-lt"/>
                <a:ea typeface="黑体" pitchFamily="49" charset="-122"/>
                <a:cs typeface="Calibri" panose="020F0502020204030204" pitchFamily="34" charset="0"/>
              </a:rPr>
              <a:t>are </a:t>
            </a:r>
            <a:r>
              <a:rPr lang="en-US" altLang="zh-CN" sz="1600" dirty="0">
                <a:latin typeface="+mj-lt"/>
                <a:ea typeface="黑体" pitchFamily="49" charset="-122"/>
                <a:cs typeface="Calibri" panose="020F0502020204030204" pitchFamily="34" charset="0"/>
              </a:rPr>
              <a:t>adopted</a:t>
            </a:r>
            <a:endParaRPr lang="en-US" altLang="zh-CN" sz="1600" dirty="0">
              <a:latin typeface="+mj-lt"/>
              <a:ea typeface="黑体" pitchFamily="49" charset="-122"/>
              <a:cs typeface="Calibri" panose="020F0502020204030204" pitchFamily="34" charset="0"/>
            </a:endParaRPr>
          </a:p>
          <a:p>
            <a:endParaRPr lang="zh-CN" altLang="en-US"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dirty="0" smtClean="0"/>
              <a:t>David </a:t>
            </a:r>
            <a:r>
              <a:rPr lang="en-GB" altLang="zh-CN" dirty="0" err="1" smtClean="0"/>
              <a:t>Xun</a:t>
            </a:r>
            <a:r>
              <a:rPr lang="en-GB" altLang="zh-CN" dirty="0" smtClean="0"/>
              <a:t> Yang, Huawei, et al</a:t>
            </a:r>
          </a:p>
        </p:txBody>
      </p:sp>
      <p:grpSp>
        <p:nvGrpSpPr>
          <p:cNvPr id="69" name="组合 68"/>
          <p:cNvGrpSpPr/>
          <p:nvPr/>
        </p:nvGrpSpPr>
        <p:grpSpPr>
          <a:xfrm>
            <a:off x="1404949" y="5503236"/>
            <a:ext cx="6408712" cy="875019"/>
            <a:chOff x="2123728" y="4677618"/>
            <a:chExt cx="4752528" cy="1138812"/>
          </a:xfrm>
        </p:grpSpPr>
        <p:sp>
          <p:nvSpPr>
            <p:cNvPr id="70" name="矩形 69"/>
            <p:cNvSpPr/>
            <p:nvPr/>
          </p:nvSpPr>
          <p:spPr bwMode="auto">
            <a:xfrm>
              <a:off x="2123728" y="4677618"/>
              <a:ext cx="1728192" cy="349614"/>
            </a:xfrm>
            <a:prstGeom prst="rect">
              <a:avLst/>
            </a:prstGeom>
            <a:solidFill>
              <a:srgbClr val="CCECFF"/>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pPr>
              <a:r>
                <a:rPr lang="en-US" altLang="zh-CN" sz="1400" dirty="0" smtClean="0">
                  <a:solidFill>
                    <a:schemeClr val="tx1"/>
                  </a:solidFill>
                  <a:latin typeface="+mj-lt"/>
                  <a:cs typeface="Calibri" panose="020F0502020204030204" pitchFamily="34" charset="0"/>
                </a:rPr>
                <a:t>Project1/Phase1: </a:t>
              </a:r>
              <a:r>
                <a:rPr lang="zh-CN" altLang="en-US" sz="1400" dirty="0" smtClean="0">
                  <a:solidFill>
                    <a:schemeClr val="tx1"/>
                  </a:solidFill>
                  <a:latin typeface="+mj-lt"/>
                  <a:cs typeface="Calibri" panose="020F0502020204030204" pitchFamily="34" charset="0"/>
                </a:rPr>
                <a:t>③</a:t>
              </a:r>
              <a:r>
                <a:rPr lang="zh-CN" altLang="en-US" sz="1400" dirty="0" smtClean="0">
                  <a:solidFill>
                    <a:schemeClr val="tx1"/>
                  </a:solidFill>
                  <a:latin typeface="+mj-lt"/>
                  <a:cs typeface="Calibri" panose="020F0502020204030204" pitchFamily="34" charset="0"/>
                </a:rPr>
                <a:t>⑥</a:t>
              </a:r>
              <a:endParaRPr kumimoji="0" lang="zh-CN" altLang="en-US" sz="1400" b="0" i="0" u="none" strike="noStrike" cap="none" normalizeH="0" baseline="0" dirty="0" smtClean="0">
                <a:ln>
                  <a:noFill/>
                </a:ln>
                <a:solidFill>
                  <a:schemeClr val="tx1"/>
                </a:solidFill>
                <a:effectLst/>
                <a:latin typeface="+mj-lt"/>
                <a:ea typeface="宋体" charset="-122"/>
                <a:cs typeface="Calibri" panose="020F0502020204030204" pitchFamily="34" charset="0"/>
              </a:endParaRPr>
            </a:p>
          </p:txBody>
        </p:sp>
        <p:sp>
          <p:nvSpPr>
            <p:cNvPr id="71" name="矩形 70"/>
            <p:cNvSpPr/>
            <p:nvPr/>
          </p:nvSpPr>
          <p:spPr bwMode="auto">
            <a:xfrm>
              <a:off x="3635896" y="5074306"/>
              <a:ext cx="1728192" cy="333071"/>
            </a:xfrm>
            <a:prstGeom prst="rect">
              <a:avLst/>
            </a:prstGeom>
            <a:solidFill>
              <a:srgbClr val="99CCFF"/>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pPr>
              <a:r>
                <a:rPr lang="en-US" altLang="zh-CN" sz="1400" dirty="0" smtClean="0">
                  <a:solidFill>
                    <a:schemeClr val="tx1"/>
                  </a:solidFill>
                  <a:latin typeface="+mj-lt"/>
                  <a:cs typeface="Calibri" panose="020F0502020204030204" pitchFamily="34" charset="0"/>
                </a:rPr>
                <a:t>Project2/Phase2: </a:t>
              </a:r>
              <a:r>
                <a:rPr lang="zh-CN" altLang="en-US" sz="1400" dirty="0" smtClean="0">
                  <a:solidFill>
                    <a:schemeClr val="tx1"/>
                  </a:solidFill>
                  <a:latin typeface="+mj-lt"/>
                  <a:cs typeface="Calibri" panose="020F0502020204030204" pitchFamily="34" charset="0"/>
                </a:rPr>
                <a:t>④②①</a:t>
              </a:r>
              <a:endParaRPr kumimoji="0" lang="zh-CN" altLang="en-US" sz="1400" b="0" i="0" u="none" strike="noStrike" cap="none" normalizeH="0" baseline="0" dirty="0" smtClean="0">
                <a:ln>
                  <a:noFill/>
                </a:ln>
                <a:solidFill>
                  <a:schemeClr val="tx1"/>
                </a:solidFill>
                <a:effectLst/>
                <a:latin typeface="+mj-lt"/>
                <a:ea typeface="宋体" charset="-122"/>
                <a:cs typeface="Calibri" panose="020F0502020204030204" pitchFamily="34" charset="0"/>
              </a:endParaRPr>
            </a:p>
          </p:txBody>
        </p:sp>
        <p:sp>
          <p:nvSpPr>
            <p:cNvPr id="72" name="矩形 71"/>
            <p:cNvSpPr/>
            <p:nvPr/>
          </p:nvSpPr>
          <p:spPr bwMode="auto">
            <a:xfrm>
              <a:off x="5148064" y="5470995"/>
              <a:ext cx="1728192" cy="345435"/>
            </a:xfrm>
            <a:prstGeom prst="rect">
              <a:avLst/>
            </a:prstGeom>
            <a:solidFill>
              <a:srgbClr val="6699FF"/>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pPr>
              <a:r>
                <a:rPr lang="en-US" altLang="zh-CN" sz="1400" dirty="0" smtClean="0">
                  <a:solidFill>
                    <a:schemeClr val="tx1"/>
                  </a:solidFill>
                  <a:latin typeface="+mj-lt"/>
                  <a:cs typeface="Calibri" panose="020F0502020204030204" pitchFamily="34" charset="0"/>
                </a:rPr>
                <a:t>Project3/Phase3: </a:t>
              </a:r>
              <a:r>
                <a:rPr lang="zh-CN" altLang="en-US" sz="1400" dirty="0" smtClean="0">
                  <a:solidFill>
                    <a:schemeClr val="tx1"/>
                  </a:solidFill>
                  <a:latin typeface="+mj-lt"/>
                  <a:cs typeface="Calibri" panose="020F0502020204030204" pitchFamily="34" charset="0"/>
                </a:rPr>
                <a:t>⑤</a:t>
              </a:r>
              <a:r>
                <a:rPr lang="zh-CN" altLang="en-US" sz="1400" dirty="0" smtClean="0">
                  <a:solidFill>
                    <a:schemeClr val="tx1"/>
                  </a:solidFill>
                  <a:latin typeface="+mj-lt"/>
                  <a:cs typeface="Calibri" panose="020F0502020204030204" pitchFamily="34" charset="0"/>
                </a:rPr>
                <a:t>⑦ </a:t>
              </a:r>
              <a:endParaRPr kumimoji="0" lang="zh-CN" altLang="en-US" sz="1400" b="0" i="0" u="none" strike="noStrike" cap="none" normalizeH="0" baseline="0" dirty="0" smtClean="0">
                <a:ln>
                  <a:noFill/>
                </a:ln>
                <a:solidFill>
                  <a:schemeClr val="tx1"/>
                </a:solidFill>
                <a:effectLst/>
                <a:latin typeface="+mj-lt"/>
                <a:ea typeface="宋体" charset="-122"/>
                <a:cs typeface="Calibri" panose="020F0502020204030204" pitchFamily="34" charset="0"/>
              </a:endParaRPr>
            </a:p>
          </p:txBody>
        </p:sp>
      </p:grpSp>
      <p:sp>
        <p:nvSpPr>
          <p:cNvPr id="39" name="矩形 38"/>
          <p:cNvSpPr/>
          <p:nvPr/>
        </p:nvSpPr>
        <p:spPr bwMode="auto">
          <a:xfrm>
            <a:off x="2027599" y="2207271"/>
            <a:ext cx="1584176" cy="288032"/>
          </a:xfrm>
          <a:prstGeom prst="rect">
            <a:avLst/>
          </a:prstGeom>
          <a:solidFill>
            <a:srgbClr val="0070C0"/>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kumimoji="0" lang="en-US" altLang="zh-CN"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rPr>
              <a:t>PHY Link Throughput</a:t>
            </a:r>
            <a:endParaRPr kumimoji="0" lang="zh-CN" altLang="en-US"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endParaRPr>
          </a:p>
        </p:txBody>
      </p:sp>
      <p:sp>
        <p:nvSpPr>
          <p:cNvPr id="40" name="矩形 39"/>
          <p:cNvSpPr/>
          <p:nvPr/>
        </p:nvSpPr>
        <p:spPr bwMode="auto">
          <a:xfrm>
            <a:off x="2027599" y="2507532"/>
            <a:ext cx="1584176" cy="288032"/>
          </a:xfrm>
          <a:prstGeom prst="rect">
            <a:avLst/>
          </a:prstGeom>
          <a:solidFill>
            <a:srgbClr val="0070C0"/>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kumimoji="0" lang="en-US" altLang="zh-CN"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rPr>
              <a:t>AP Throughput</a:t>
            </a:r>
            <a:endParaRPr kumimoji="0" lang="zh-CN" altLang="en-US"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endParaRPr>
          </a:p>
        </p:txBody>
      </p:sp>
      <p:sp>
        <p:nvSpPr>
          <p:cNvPr id="41" name="矩形 40"/>
          <p:cNvSpPr/>
          <p:nvPr/>
        </p:nvSpPr>
        <p:spPr bwMode="auto">
          <a:xfrm>
            <a:off x="2027599" y="2813454"/>
            <a:ext cx="1584176" cy="288032"/>
          </a:xfrm>
          <a:prstGeom prst="rect">
            <a:avLst/>
          </a:prstGeom>
          <a:solidFill>
            <a:srgbClr val="0070C0"/>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kumimoji="0" lang="en-US" altLang="zh-CN"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rPr>
              <a:t>Reliable Transmission</a:t>
            </a:r>
            <a:endParaRPr kumimoji="0" lang="zh-CN" altLang="en-US"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endParaRPr>
          </a:p>
        </p:txBody>
      </p:sp>
      <p:sp>
        <p:nvSpPr>
          <p:cNvPr id="42" name="矩形 41"/>
          <p:cNvSpPr/>
          <p:nvPr/>
        </p:nvSpPr>
        <p:spPr bwMode="auto">
          <a:xfrm>
            <a:off x="2027599" y="3113715"/>
            <a:ext cx="1584176" cy="288032"/>
          </a:xfrm>
          <a:prstGeom prst="rect">
            <a:avLst/>
          </a:prstGeom>
          <a:solidFill>
            <a:srgbClr val="0070C0"/>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kumimoji="0" lang="en-US" altLang="zh-CN"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rPr>
              <a:t>Network Efficiency</a:t>
            </a:r>
            <a:endParaRPr kumimoji="0" lang="zh-CN" altLang="en-US"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endParaRPr>
          </a:p>
        </p:txBody>
      </p:sp>
      <p:sp>
        <p:nvSpPr>
          <p:cNvPr id="43" name="矩形 42"/>
          <p:cNvSpPr/>
          <p:nvPr/>
        </p:nvSpPr>
        <p:spPr bwMode="auto">
          <a:xfrm>
            <a:off x="2027599" y="3413976"/>
            <a:ext cx="1584176" cy="288032"/>
          </a:xfrm>
          <a:prstGeom prst="rect">
            <a:avLst/>
          </a:prstGeom>
          <a:solidFill>
            <a:srgbClr val="0070C0"/>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kumimoji="0" lang="en-US" altLang="zh-CN"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rPr>
              <a:t>Power Efficiency</a:t>
            </a:r>
            <a:endParaRPr kumimoji="0" lang="zh-CN" altLang="en-US"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endParaRPr>
          </a:p>
        </p:txBody>
      </p:sp>
      <p:sp>
        <p:nvSpPr>
          <p:cNvPr id="44" name="矩形 43"/>
          <p:cNvSpPr/>
          <p:nvPr/>
        </p:nvSpPr>
        <p:spPr bwMode="auto">
          <a:xfrm>
            <a:off x="2027599" y="3718384"/>
            <a:ext cx="1584176" cy="288032"/>
          </a:xfrm>
          <a:prstGeom prst="rect">
            <a:avLst/>
          </a:prstGeom>
          <a:solidFill>
            <a:srgbClr val="0070C0"/>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kumimoji="0" lang="en-US" altLang="zh-CN"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rPr>
              <a:t>Latency</a:t>
            </a:r>
            <a:endParaRPr kumimoji="0" lang="zh-CN" altLang="en-US"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endParaRPr>
          </a:p>
        </p:txBody>
      </p:sp>
      <p:cxnSp>
        <p:nvCxnSpPr>
          <p:cNvPr id="51" name="直接箭头连接符 50"/>
          <p:cNvCxnSpPr>
            <a:stCxn id="39" idx="3"/>
            <a:endCxn id="45" idx="1"/>
          </p:cNvCxnSpPr>
          <p:nvPr/>
        </p:nvCxnSpPr>
        <p:spPr bwMode="auto">
          <a:xfrm flipV="1">
            <a:off x="3611775" y="2324638"/>
            <a:ext cx="892659" cy="26649"/>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直接箭头连接符 51"/>
          <p:cNvCxnSpPr>
            <a:stCxn id="39" idx="3"/>
            <a:endCxn id="46" idx="1"/>
          </p:cNvCxnSpPr>
          <p:nvPr/>
        </p:nvCxnSpPr>
        <p:spPr bwMode="auto">
          <a:xfrm>
            <a:off x="3611775" y="2351287"/>
            <a:ext cx="892659" cy="247734"/>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接箭头连接符 52"/>
          <p:cNvCxnSpPr>
            <a:stCxn id="39" idx="3"/>
            <a:endCxn id="47" idx="1"/>
          </p:cNvCxnSpPr>
          <p:nvPr/>
        </p:nvCxnSpPr>
        <p:spPr bwMode="auto">
          <a:xfrm>
            <a:off x="3611775" y="2351287"/>
            <a:ext cx="892659" cy="527778"/>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直接箭头连接符 53"/>
          <p:cNvCxnSpPr>
            <a:stCxn id="40" idx="3"/>
            <a:endCxn id="49" idx="1"/>
          </p:cNvCxnSpPr>
          <p:nvPr/>
        </p:nvCxnSpPr>
        <p:spPr bwMode="auto">
          <a:xfrm>
            <a:off x="3611775" y="2651548"/>
            <a:ext cx="887245" cy="1053941"/>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接箭头连接符 54"/>
          <p:cNvCxnSpPr>
            <a:stCxn id="40" idx="3"/>
            <a:endCxn id="50" idx="1"/>
          </p:cNvCxnSpPr>
          <p:nvPr/>
        </p:nvCxnSpPr>
        <p:spPr bwMode="auto">
          <a:xfrm>
            <a:off x="3611775" y="2651548"/>
            <a:ext cx="887245" cy="1332471"/>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接箭头连接符 55"/>
          <p:cNvCxnSpPr>
            <a:stCxn id="40" idx="3"/>
            <a:endCxn id="47" idx="1"/>
          </p:cNvCxnSpPr>
          <p:nvPr/>
        </p:nvCxnSpPr>
        <p:spPr bwMode="auto">
          <a:xfrm>
            <a:off x="3611775" y="2651548"/>
            <a:ext cx="892659" cy="227517"/>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接箭头连接符 56"/>
          <p:cNvCxnSpPr>
            <a:stCxn id="41" idx="3"/>
            <a:endCxn id="46" idx="1"/>
          </p:cNvCxnSpPr>
          <p:nvPr/>
        </p:nvCxnSpPr>
        <p:spPr bwMode="auto">
          <a:xfrm flipV="1">
            <a:off x="3611775" y="2599021"/>
            <a:ext cx="892659" cy="358449"/>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接箭头连接符 57"/>
          <p:cNvCxnSpPr>
            <a:stCxn id="41" idx="3"/>
            <a:endCxn id="49" idx="1"/>
          </p:cNvCxnSpPr>
          <p:nvPr/>
        </p:nvCxnSpPr>
        <p:spPr bwMode="auto">
          <a:xfrm>
            <a:off x="3611775" y="2957470"/>
            <a:ext cx="887245" cy="748019"/>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箭头连接符 58"/>
          <p:cNvCxnSpPr>
            <a:stCxn id="42" idx="3"/>
            <a:endCxn id="50" idx="1"/>
          </p:cNvCxnSpPr>
          <p:nvPr/>
        </p:nvCxnSpPr>
        <p:spPr bwMode="auto">
          <a:xfrm>
            <a:off x="3611775" y="3257731"/>
            <a:ext cx="887245" cy="726288"/>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接箭头连接符 59"/>
          <p:cNvCxnSpPr>
            <a:stCxn id="42" idx="3"/>
            <a:endCxn id="45" idx="1"/>
          </p:cNvCxnSpPr>
          <p:nvPr/>
        </p:nvCxnSpPr>
        <p:spPr bwMode="auto">
          <a:xfrm flipV="1">
            <a:off x="3611775" y="2324638"/>
            <a:ext cx="892659" cy="933093"/>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接箭头连接符 60"/>
          <p:cNvCxnSpPr>
            <a:stCxn id="43" idx="3"/>
            <a:endCxn id="48" idx="1"/>
          </p:cNvCxnSpPr>
          <p:nvPr/>
        </p:nvCxnSpPr>
        <p:spPr bwMode="auto">
          <a:xfrm flipV="1">
            <a:off x="3611775" y="3431106"/>
            <a:ext cx="887245" cy="126886"/>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接箭头连接符 61"/>
          <p:cNvCxnSpPr>
            <a:stCxn id="42" idx="3"/>
            <a:endCxn id="46" idx="1"/>
          </p:cNvCxnSpPr>
          <p:nvPr/>
        </p:nvCxnSpPr>
        <p:spPr bwMode="auto">
          <a:xfrm flipV="1">
            <a:off x="3611775" y="2599021"/>
            <a:ext cx="892659" cy="658710"/>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接箭头连接符 62"/>
          <p:cNvCxnSpPr>
            <a:stCxn id="43" idx="3"/>
            <a:endCxn id="49" idx="1"/>
          </p:cNvCxnSpPr>
          <p:nvPr/>
        </p:nvCxnSpPr>
        <p:spPr bwMode="auto">
          <a:xfrm>
            <a:off x="3611775" y="3557992"/>
            <a:ext cx="887245" cy="147497"/>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直接箭头连接符 63"/>
          <p:cNvCxnSpPr>
            <a:stCxn id="44" idx="3"/>
            <a:endCxn id="45" idx="1"/>
          </p:cNvCxnSpPr>
          <p:nvPr/>
        </p:nvCxnSpPr>
        <p:spPr bwMode="auto">
          <a:xfrm flipV="1">
            <a:off x="3611775" y="2324638"/>
            <a:ext cx="892659" cy="1537762"/>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接箭头连接符 65"/>
          <p:cNvCxnSpPr>
            <a:stCxn id="39" idx="3"/>
            <a:endCxn id="65" idx="1"/>
          </p:cNvCxnSpPr>
          <p:nvPr/>
        </p:nvCxnSpPr>
        <p:spPr bwMode="auto">
          <a:xfrm>
            <a:off x="3611775" y="2351287"/>
            <a:ext cx="887245" cy="804695"/>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直接箭头连接符 66"/>
          <p:cNvCxnSpPr>
            <a:stCxn id="40" idx="3"/>
            <a:endCxn id="65" idx="1"/>
          </p:cNvCxnSpPr>
          <p:nvPr/>
        </p:nvCxnSpPr>
        <p:spPr bwMode="auto">
          <a:xfrm>
            <a:off x="3611775" y="2651548"/>
            <a:ext cx="887245" cy="504434"/>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接箭头连接符 67"/>
          <p:cNvCxnSpPr>
            <a:stCxn id="44" idx="3"/>
            <a:endCxn id="49" idx="1"/>
          </p:cNvCxnSpPr>
          <p:nvPr/>
        </p:nvCxnSpPr>
        <p:spPr bwMode="auto">
          <a:xfrm flipV="1">
            <a:off x="3611775" y="3705489"/>
            <a:ext cx="887245" cy="156911"/>
          </a:xfrm>
          <a:prstGeom prst="straightConnector1">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接箭头连接符 7"/>
          <p:cNvCxnSpPr>
            <a:stCxn id="39" idx="3"/>
            <a:endCxn id="73" idx="1"/>
          </p:cNvCxnSpPr>
          <p:nvPr/>
        </p:nvCxnSpPr>
        <p:spPr bwMode="auto">
          <a:xfrm>
            <a:off x="3611775" y="2351287"/>
            <a:ext cx="886672" cy="190202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0" name="直接箭头连接符 9"/>
          <p:cNvCxnSpPr>
            <a:stCxn id="41" idx="3"/>
            <a:endCxn id="73" idx="1"/>
          </p:cNvCxnSpPr>
          <p:nvPr/>
        </p:nvCxnSpPr>
        <p:spPr bwMode="auto">
          <a:xfrm>
            <a:off x="3611775" y="2957470"/>
            <a:ext cx="886672" cy="129584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74" name="矩形 73"/>
          <p:cNvSpPr/>
          <p:nvPr/>
        </p:nvSpPr>
        <p:spPr bwMode="auto">
          <a:xfrm>
            <a:off x="251978" y="2574032"/>
            <a:ext cx="1294756" cy="288032"/>
          </a:xfrm>
          <a:prstGeom prst="rect">
            <a:avLst/>
          </a:prstGeom>
          <a:solidFill>
            <a:schemeClr val="accent1">
              <a:lumMod val="75000"/>
            </a:schemeClr>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lang="en-US" altLang="zh-CN" sz="1200" kern="0" dirty="0" smtClean="0">
                <a:solidFill>
                  <a:srgbClr val="FFFFFF"/>
                </a:solidFill>
                <a:latin typeface="+mj-lt"/>
                <a:ea typeface="宋体" charset="-122"/>
                <a:cs typeface="Calibri" panose="020F0502020204030204" pitchFamily="34" charset="0"/>
              </a:rPr>
              <a:t>VR/Video</a:t>
            </a:r>
            <a:endParaRPr kumimoji="0" lang="zh-CN" altLang="en-US"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endParaRPr>
          </a:p>
        </p:txBody>
      </p:sp>
      <p:sp>
        <p:nvSpPr>
          <p:cNvPr id="75" name="矩形 74"/>
          <p:cNvSpPr/>
          <p:nvPr/>
        </p:nvSpPr>
        <p:spPr bwMode="auto">
          <a:xfrm>
            <a:off x="251978" y="3264188"/>
            <a:ext cx="1294756" cy="288032"/>
          </a:xfrm>
          <a:prstGeom prst="rect">
            <a:avLst/>
          </a:prstGeom>
          <a:solidFill>
            <a:schemeClr val="accent1">
              <a:lumMod val="75000"/>
            </a:schemeClr>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lang="en-US" altLang="zh-CN" sz="1200" kern="0" dirty="0" smtClean="0">
                <a:solidFill>
                  <a:srgbClr val="FFFFFF"/>
                </a:solidFill>
                <a:latin typeface="+mj-lt"/>
                <a:ea typeface="宋体" charset="-122"/>
                <a:cs typeface="Calibri" panose="020F0502020204030204" pitchFamily="34" charset="0"/>
              </a:rPr>
              <a:t>Industrial Wi-Fi</a:t>
            </a:r>
            <a:endParaRPr kumimoji="0" lang="zh-CN" altLang="en-US"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endParaRPr>
          </a:p>
        </p:txBody>
      </p:sp>
      <p:sp>
        <p:nvSpPr>
          <p:cNvPr id="76" name="矩形 75"/>
          <p:cNvSpPr/>
          <p:nvPr/>
        </p:nvSpPr>
        <p:spPr bwMode="auto">
          <a:xfrm>
            <a:off x="251978" y="2919110"/>
            <a:ext cx="1294756" cy="288032"/>
          </a:xfrm>
          <a:prstGeom prst="rect">
            <a:avLst/>
          </a:prstGeom>
          <a:solidFill>
            <a:schemeClr val="accent1">
              <a:lumMod val="75000"/>
            </a:schemeClr>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lang="en-US" altLang="zh-CN" sz="1200" kern="0" dirty="0" err="1" smtClean="0">
                <a:solidFill>
                  <a:srgbClr val="FFFFFF"/>
                </a:solidFill>
                <a:latin typeface="+mj-lt"/>
                <a:ea typeface="宋体" charset="-122"/>
                <a:cs typeface="Calibri" panose="020F0502020204030204" pitchFamily="34" charset="0"/>
              </a:rPr>
              <a:t>IoT</a:t>
            </a:r>
            <a:r>
              <a:rPr lang="en-US" altLang="zh-CN" sz="1200" kern="0" dirty="0" smtClean="0">
                <a:solidFill>
                  <a:srgbClr val="FFFFFF"/>
                </a:solidFill>
                <a:latin typeface="+mj-lt"/>
                <a:ea typeface="宋体" charset="-122"/>
                <a:cs typeface="Calibri" panose="020F0502020204030204" pitchFamily="34" charset="0"/>
              </a:rPr>
              <a:t>-Fi</a:t>
            </a:r>
            <a:endParaRPr kumimoji="0" lang="zh-CN" altLang="en-US" sz="1200" b="0" i="0" u="none" strike="noStrike" kern="0" cap="none" spc="0" normalizeH="0" baseline="0" noProof="0" dirty="0" smtClean="0">
              <a:ln>
                <a:noFill/>
              </a:ln>
              <a:solidFill>
                <a:srgbClr val="FFFFFF"/>
              </a:solidFill>
              <a:effectLst/>
              <a:uLnTx/>
              <a:uFillTx/>
              <a:latin typeface="+mj-lt"/>
              <a:ea typeface="宋体" charset="-122"/>
              <a:cs typeface="Calibri" panose="020F0502020204030204" pitchFamily="34" charset="0"/>
            </a:endParaRPr>
          </a:p>
        </p:txBody>
      </p:sp>
      <p:cxnSp>
        <p:nvCxnSpPr>
          <p:cNvPr id="26" name="直接箭头连接符 25"/>
          <p:cNvCxnSpPr>
            <a:stCxn id="74" idx="3"/>
            <a:endCxn id="39" idx="1"/>
          </p:cNvCxnSpPr>
          <p:nvPr/>
        </p:nvCxnSpPr>
        <p:spPr bwMode="auto">
          <a:xfrm flipV="1">
            <a:off x="1546734" y="2351287"/>
            <a:ext cx="480865" cy="36676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8" name="直接箭头连接符 27"/>
          <p:cNvCxnSpPr>
            <a:stCxn id="74" idx="3"/>
            <a:endCxn id="40" idx="1"/>
          </p:cNvCxnSpPr>
          <p:nvPr/>
        </p:nvCxnSpPr>
        <p:spPr bwMode="auto">
          <a:xfrm flipV="1">
            <a:off x="1546734" y="2651548"/>
            <a:ext cx="480865" cy="665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1" name="直接箭头连接符 30"/>
          <p:cNvCxnSpPr>
            <a:stCxn id="75" idx="3"/>
            <a:endCxn id="41" idx="1"/>
          </p:cNvCxnSpPr>
          <p:nvPr/>
        </p:nvCxnSpPr>
        <p:spPr bwMode="auto">
          <a:xfrm flipV="1">
            <a:off x="1546734" y="2957470"/>
            <a:ext cx="480865" cy="45073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3" name="直接箭头连接符 32"/>
          <p:cNvCxnSpPr>
            <a:endCxn id="41" idx="1"/>
          </p:cNvCxnSpPr>
          <p:nvPr/>
        </p:nvCxnSpPr>
        <p:spPr bwMode="auto">
          <a:xfrm>
            <a:off x="1546734" y="2718048"/>
            <a:ext cx="480865" cy="23942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5" name="直接箭头连接符 34"/>
          <p:cNvCxnSpPr>
            <a:stCxn id="75" idx="3"/>
            <a:endCxn id="44" idx="1"/>
          </p:cNvCxnSpPr>
          <p:nvPr/>
        </p:nvCxnSpPr>
        <p:spPr bwMode="auto">
          <a:xfrm>
            <a:off x="1546734" y="3408204"/>
            <a:ext cx="480865" cy="45419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79" name="直接箭头连接符 78"/>
          <p:cNvCxnSpPr>
            <a:stCxn id="76" idx="3"/>
            <a:endCxn id="43" idx="1"/>
          </p:cNvCxnSpPr>
          <p:nvPr/>
        </p:nvCxnSpPr>
        <p:spPr bwMode="auto">
          <a:xfrm>
            <a:off x="1546734" y="3063126"/>
            <a:ext cx="480865" cy="49486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81" name="直接箭头连接符 80"/>
          <p:cNvCxnSpPr>
            <a:stCxn id="75" idx="3"/>
            <a:endCxn id="42" idx="1"/>
          </p:cNvCxnSpPr>
          <p:nvPr/>
        </p:nvCxnSpPr>
        <p:spPr bwMode="auto">
          <a:xfrm flipV="1">
            <a:off x="1546734" y="3257731"/>
            <a:ext cx="480865" cy="15047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83" name="直接箭头连接符 82"/>
          <p:cNvCxnSpPr>
            <a:stCxn id="74" idx="3"/>
            <a:endCxn id="42" idx="1"/>
          </p:cNvCxnSpPr>
          <p:nvPr/>
        </p:nvCxnSpPr>
        <p:spPr bwMode="auto">
          <a:xfrm>
            <a:off x="1546734" y="2718048"/>
            <a:ext cx="480865" cy="53968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nvGrpSpPr>
          <p:cNvPr id="90" name="组合 89"/>
          <p:cNvGrpSpPr/>
          <p:nvPr/>
        </p:nvGrpSpPr>
        <p:grpSpPr>
          <a:xfrm>
            <a:off x="4495800" y="2202944"/>
            <a:ext cx="4126194" cy="2445256"/>
            <a:chOff x="4484406" y="2109922"/>
            <a:chExt cx="4482226" cy="2445256"/>
          </a:xfrm>
        </p:grpSpPr>
        <p:sp>
          <p:nvSpPr>
            <p:cNvPr id="45" name="矩形 44"/>
            <p:cNvSpPr/>
            <p:nvPr/>
          </p:nvSpPr>
          <p:spPr bwMode="auto">
            <a:xfrm>
              <a:off x="4493785" y="2109922"/>
              <a:ext cx="4472847" cy="243387"/>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①</a:t>
              </a:r>
              <a:r>
                <a:rPr kumimoji="0" lang="zh-CN" altLang="en-US" sz="1100" b="0" i="0" u="none" strike="noStrike" kern="0" cap="none" spc="0" normalizeH="0" baseline="0" noProof="0" dirty="0" smtClean="0">
                  <a:ln>
                    <a:noFill/>
                  </a:ln>
                  <a:solidFill>
                    <a:srgbClr val="000000"/>
                  </a:solidFill>
                  <a:effectLst/>
                  <a:uLnTx/>
                  <a:uFillTx/>
                  <a:latin typeface="+mj-lt"/>
                  <a:ea typeface="宋体" charset="-122"/>
                  <a:cs typeface="Calibri" panose="020F0502020204030204" pitchFamily="34" charset="0"/>
                </a:rPr>
                <a:t> </a:t>
              </a:r>
              <a:r>
                <a:rPr kumimoji="0" lang="en-US" altLang="zh-CN" sz="11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Full Duplex (Co-channel STR)</a:t>
              </a:r>
            </a:p>
          </p:txBody>
        </p:sp>
        <p:sp>
          <p:nvSpPr>
            <p:cNvPr id="46" name="矩形 45"/>
            <p:cNvSpPr/>
            <p:nvPr/>
          </p:nvSpPr>
          <p:spPr bwMode="auto">
            <a:xfrm>
              <a:off x="4493785" y="2384305"/>
              <a:ext cx="4472847" cy="243387"/>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② </a:t>
              </a:r>
              <a:r>
                <a:rPr kumimoji="0" lang="en-US" altLang="zh-CN" sz="11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AP Collaboration</a:t>
              </a:r>
            </a:p>
          </p:txBody>
        </p:sp>
        <p:sp>
          <p:nvSpPr>
            <p:cNvPr id="47" name="矩形 46"/>
            <p:cNvSpPr/>
            <p:nvPr/>
          </p:nvSpPr>
          <p:spPr bwMode="auto">
            <a:xfrm>
              <a:off x="4493785" y="2664349"/>
              <a:ext cx="4472847" cy="243387"/>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③ </a:t>
              </a:r>
              <a:r>
                <a:rPr kumimoji="0" lang="en-US" altLang="zh-CN" sz="11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Larger Bandwidth</a:t>
              </a:r>
            </a:p>
          </p:txBody>
        </p:sp>
        <p:sp>
          <p:nvSpPr>
            <p:cNvPr id="48" name="矩形 47"/>
            <p:cNvSpPr/>
            <p:nvPr/>
          </p:nvSpPr>
          <p:spPr bwMode="auto">
            <a:xfrm>
              <a:off x="4487904" y="3216390"/>
              <a:ext cx="4472847" cy="243387"/>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⑤ </a:t>
              </a:r>
              <a:r>
                <a:rPr kumimoji="0" lang="en-US" altLang="zh-CN" sz="1100" b="0" i="0" u="none" strike="noStrike" kern="0" cap="none" spc="0" normalizeH="0" baseline="0" noProof="0" dirty="0" err="1" smtClean="0">
                  <a:ln>
                    <a:noFill/>
                  </a:ln>
                  <a:solidFill>
                    <a:srgbClr val="000000"/>
                  </a:solidFill>
                  <a:effectLst/>
                  <a:uLnTx/>
                  <a:uFillTx/>
                  <a:latin typeface="+mj-lt"/>
                  <a:ea typeface="宋体" pitchFamily="2" charset="-122"/>
                </a:rPr>
                <a:t>IoT</a:t>
              </a:r>
              <a:r>
                <a:rPr kumimoji="0" lang="en-US" altLang="zh-CN" sz="1100" b="0" i="0" u="none" strike="noStrike" kern="0" cap="none" spc="0" normalizeH="0" baseline="0" noProof="0" dirty="0" smtClean="0">
                  <a:ln>
                    <a:noFill/>
                  </a:ln>
                  <a:solidFill>
                    <a:srgbClr val="000000"/>
                  </a:solidFill>
                  <a:effectLst/>
                  <a:uLnTx/>
                  <a:uFillTx/>
                  <a:latin typeface="+mj-lt"/>
                  <a:ea typeface="宋体" pitchFamily="2" charset="-122"/>
                </a:rPr>
                <a:t> Mode narrower than 20MHz</a:t>
              </a:r>
              <a:endParaRPr kumimoji="0" lang="zh-CN" altLang="en-US" sz="1100" b="0" i="0" u="none" strike="noStrike" kern="0" cap="none" spc="0" normalizeH="0" baseline="0" noProof="0" dirty="0" smtClean="0">
                <a:ln>
                  <a:noFill/>
                </a:ln>
                <a:solidFill>
                  <a:srgbClr val="000000"/>
                </a:solidFill>
                <a:effectLst/>
                <a:uLnTx/>
                <a:uFillTx/>
                <a:latin typeface="+mj-lt"/>
                <a:ea typeface="宋体" pitchFamily="2" charset="-122"/>
              </a:endParaRPr>
            </a:p>
          </p:txBody>
        </p:sp>
        <p:sp>
          <p:nvSpPr>
            <p:cNvPr id="49" name="矩形 48"/>
            <p:cNvSpPr/>
            <p:nvPr/>
          </p:nvSpPr>
          <p:spPr bwMode="auto">
            <a:xfrm>
              <a:off x="4487904" y="3490773"/>
              <a:ext cx="4472847" cy="243387"/>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⑥ </a:t>
              </a:r>
              <a:r>
                <a:rPr kumimoji="0" lang="en-US" altLang="zh-CN" sz="1100" b="0" i="0" u="none" strike="noStrike" kern="0" cap="none" spc="0" normalizeH="0" baseline="0" noProof="0" dirty="0" smtClean="0">
                  <a:ln>
                    <a:noFill/>
                  </a:ln>
                  <a:solidFill>
                    <a:srgbClr val="000000"/>
                  </a:solidFill>
                  <a:effectLst/>
                  <a:uLnTx/>
                  <a:uFillTx/>
                  <a:latin typeface="+mj-lt"/>
                  <a:ea typeface="宋体" pitchFamily="2" charset="-122"/>
                </a:rPr>
                <a:t>Multi-Band Operation (Channel Aggregation, more scheduling, </a:t>
              </a:r>
              <a:r>
                <a:rPr kumimoji="0" lang="en-US" altLang="zh-CN" sz="1100" b="0" i="0" u="none" strike="noStrike" kern="0" cap="none" spc="0" normalizeH="0" baseline="0" noProof="0" dirty="0" err="1" smtClean="0">
                  <a:ln>
                    <a:noFill/>
                  </a:ln>
                  <a:solidFill>
                    <a:srgbClr val="000000"/>
                  </a:solidFill>
                  <a:effectLst/>
                  <a:uLnTx/>
                  <a:uFillTx/>
                  <a:latin typeface="+mj-lt"/>
                  <a:ea typeface="宋体" pitchFamily="2" charset="-122"/>
                </a:rPr>
                <a:t>etc</a:t>
              </a:r>
              <a:r>
                <a:rPr kumimoji="0" lang="en-US" altLang="zh-CN" sz="1100" b="0" i="0" u="none" strike="noStrike" kern="0" cap="none" spc="0" normalizeH="0" baseline="0" noProof="0" dirty="0" smtClean="0">
                  <a:ln>
                    <a:noFill/>
                  </a:ln>
                  <a:solidFill>
                    <a:srgbClr val="000000"/>
                  </a:solidFill>
                  <a:effectLst/>
                  <a:uLnTx/>
                  <a:uFillTx/>
                  <a:latin typeface="+mj-lt"/>
                  <a:ea typeface="宋体" pitchFamily="2" charset="-122"/>
                </a:rPr>
                <a:t>)</a:t>
              </a:r>
            </a:p>
          </p:txBody>
        </p:sp>
        <p:sp>
          <p:nvSpPr>
            <p:cNvPr id="50" name="矩形 49"/>
            <p:cNvSpPr/>
            <p:nvPr/>
          </p:nvSpPr>
          <p:spPr bwMode="auto">
            <a:xfrm>
              <a:off x="4487904" y="3769303"/>
              <a:ext cx="4472847" cy="243387"/>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⑦ </a:t>
              </a:r>
              <a:r>
                <a:rPr kumimoji="0" lang="en-US" altLang="zh-CN" sz="1100" b="0" i="0" u="none" strike="noStrike" kern="0" cap="none" spc="0" normalizeH="0" baseline="0" noProof="0" dirty="0" smtClean="0">
                  <a:ln>
                    <a:noFill/>
                  </a:ln>
                  <a:solidFill>
                    <a:srgbClr val="000000"/>
                  </a:solidFill>
                  <a:effectLst/>
                  <a:uLnTx/>
                  <a:uFillTx/>
                  <a:latin typeface="+mj-lt"/>
                  <a:ea typeface="宋体" pitchFamily="2" charset="-122"/>
                </a:rPr>
                <a:t>New Modulation/Coding</a:t>
              </a:r>
            </a:p>
          </p:txBody>
        </p:sp>
        <p:sp>
          <p:nvSpPr>
            <p:cNvPr id="65" name="矩形 64"/>
            <p:cNvSpPr/>
            <p:nvPr/>
          </p:nvSpPr>
          <p:spPr bwMode="auto">
            <a:xfrm>
              <a:off x="4487904" y="2941266"/>
              <a:ext cx="4472847" cy="243387"/>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④ </a:t>
              </a:r>
              <a:r>
                <a:rPr kumimoji="0" lang="en-US" altLang="zh-CN" sz="11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More Spatial Streams</a:t>
              </a:r>
            </a:p>
          </p:txBody>
        </p:sp>
        <p:sp>
          <p:nvSpPr>
            <p:cNvPr id="73" name="矩形 72"/>
            <p:cNvSpPr/>
            <p:nvPr/>
          </p:nvSpPr>
          <p:spPr bwMode="auto">
            <a:xfrm>
              <a:off x="4487281" y="4038600"/>
              <a:ext cx="4472847" cy="243387"/>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⑧ </a:t>
              </a:r>
              <a:r>
                <a:rPr kumimoji="0" lang="en-US" altLang="zh-CN" sz="1100" b="0" i="0" u="none" strike="noStrike" kern="0" cap="none" spc="0" normalizeH="0" baseline="0" noProof="0" dirty="0" smtClean="0">
                  <a:ln>
                    <a:noFill/>
                  </a:ln>
                  <a:solidFill>
                    <a:srgbClr val="000000"/>
                  </a:solidFill>
                  <a:effectLst/>
                  <a:uLnTx/>
                  <a:uFillTx/>
                  <a:latin typeface="+mj-lt"/>
                  <a:ea typeface="宋体" pitchFamily="2" charset="-122"/>
                </a:rPr>
                <a:t>HARQ</a:t>
              </a:r>
            </a:p>
          </p:txBody>
        </p:sp>
        <p:sp>
          <p:nvSpPr>
            <p:cNvPr id="77" name="矩形 76"/>
            <p:cNvSpPr/>
            <p:nvPr/>
          </p:nvSpPr>
          <p:spPr bwMode="auto">
            <a:xfrm>
              <a:off x="4484406" y="4311791"/>
              <a:ext cx="4472847" cy="243387"/>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⑨ </a:t>
              </a:r>
              <a:r>
                <a:rPr kumimoji="0" lang="en-US" altLang="zh-CN" sz="11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Enhanced Spatial</a:t>
              </a:r>
              <a:r>
                <a:rPr kumimoji="0" lang="en-US" altLang="zh-CN" sz="1100" b="0" i="0" u="none" strike="noStrike" kern="0" cap="none" spc="0" normalizeH="0" noProof="0" dirty="0" smtClean="0">
                  <a:ln>
                    <a:noFill/>
                  </a:ln>
                  <a:solidFill>
                    <a:srgbClr val="000000"/>
                  </a:solidFill>
                  <a:effectLst/>
                  <a:uLnTx/>
                  <a:uFillTx/>
                  <a:latin typeface="+mj-lt"/>
                  <a:ea typeface="宋体" pitchFamily="2" charset="-122"/>
                  <a:cs typeface="Calibri" panose="020F0502020204030204" pitchFamily="34" charset="0"/>
                </a:rPr>
                <a:t> Reuse</a:t>
              </a:r>
              <a:endParaRPr kumimoji="0" lang="en-US" altLang="zh-CN" sz="1100" b="0" i="0" u="none" strike="noStrike" kern="0" cap="none" spc="0" normalizeH="0" baseline="0" noProof="0" dirty="0" smtClean="0">
                <a:ln>
                  <a:noFill/>
                </a:ln>
                <a:solidFill>
                  <a:srgbClr val="000000"/>
                </a:solidFill>
                <a:effectLst/>
                <a:uLnTx/>
                <a:uFillTx/>
                <a:latin typeface="+mj-lt"/>
                <a:ea typeface="宋体" pitchFamily="2" charset="-122"/>
              </a:endParaRPr>
            </a:p>
          </p:txBody>
        </p:sp>
      </p:grpSp>
      <p:cxnSp>
        <p:nvCxnSpPr>
          <p:cNvPr id="12" name="直接箭头连接符 11"/>
          <p:cNvCxnSpPr>
            <a:stCxn id="42" idx="3"/>
            <a:endCxn id="77" idx="1"/>
          </p:cNvCxnSpPr>
          <p:nvPr/>
        </p:nvCxnSpPr>
        <p:spPr bwMode="auto">
          <a:xfrm>
            <a:off x="3611775" y="3257731"/>
            <a:ext cx="884025" cy="126877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4" name="直接箭头连接符 13"/>
          <p:cNvCxnSpPr>
            <a:stCxn id="44" idx="3"/>
            <a:endCxn id="77" idx="1"/>
          </p:cNvCxnSpPr>
          <p:nvPr/>
        </p:nvCxnSpPr>
        <p:spPr bwMode="auto">
          <a:xfrm>
            <a:off x="3611775" y="3862400"/>
            <a:ext cx="884025" cy="66410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685671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Way Forward</a:t>
            </a:r>
            <a:endParaRPr lang="zh-CN" altLang="en-US" dirty="0"/>
          </a:p>
        </p:txBody>
      </p:sp>
      <p:sp>
        <p:nvSpPr>
          <p:cNvPr id="3" name="内容占位符 2"/>
          <p:cNvSpPr>
            <a:spLocks noGrp="1"/>
          </p:cNvSpPr>
          <p:nvPr>
            <p:ph idx="1"/>
          </p:nvPr>
        </p:nvSpPr>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600" dirty="0">
                <a:latin typeface="+mj-lt"/>
                <a:ea typeface="黑体" pitchFamily="49" charset="-122"/>
                <a:cs typeface="Calibri" panose="020F0502020204030204" pitchFamily="34" charset="0"/>
              </a:rPr>
              <a:t>Consider the following between now and the end of July plenary:</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for the Working Group to take a deep dive on the standards development process and see if any improvement is needed.</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for the WNG SC to discuss on and prioritize features of next PHY/MAC amendment if the direction is to consider PARs with narrow focus.</a:t>
            </a:r>
            <a:endParaRPr lang="zh-CN" altLang="zh-CN" sz="1400" dirty="0">
              <a:latin typeface="+mj-lt"/>
              <a:ea typeface="华文细黑"/>
              <a:cs typeface="Calibri" panose="020F0502020204030204" pitchFamily="34" charset="0"/>
            </a:endParaRPr>
          </a:p>
          <a:p>
            <a:endParaRPr lang="zh-CN" altLang="en-US"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spTree>
    <p:extLst>
      <p:ext uri="{BB962C8B-B14F-4D97-AF65-F5344CB8AC3E}">
        <p14:creationId xmlns:p14="http://schemas.microsoft.com/office/powerpoint/2010/main" val="1767103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idx="12"/>
          </p:nvPr>
        </p:nvSpPr>
        <p:spPr/>
        <p:txBody>
          <a:bodyPr/>
          <a:lstStyle/>
          <a:p>
            <a:r>
              <a:rPr lang="en-GB" smtClean="0"/>
              <a:t>Slide </a:t>
            </a:r>
            <a:fld id="{F5D8E26B-7BCF-4D25-9C89-0168A6618F18}" type="slidenum">
              <a:rPr lang="en-GB" smtClean="0"/>
              <a:pPr/>
              <a:t>18</a:t>
            </a:fld>
            <a:endParaRPr lang="en-GB"/>
          </a:p>
        </p:txBody>
      </p:sp>
      <p:sp>
        <p:nvSpPr>
          <p:cNvPr id="3" name="页脚占位符 2"/>
          <p:cNvSpPr>
            <a:spLocks noGrp="1"/>
          </p:cNvSpPr>
          <p:nvPr>
            <p:ph type="ftr"/>
          </p:nvPr>
        </p:nvSpPr>
        <p:spPr/>
        <p:txBody>
          <a:bodyPr/>
          <a:lstStyle/>
          <a:p>
            <a:r>
              <a:rPr lang="en-GB" altLang="zh-CN" smtClean="0"/>
              <a:t>David Xun Yang, Huawei, et al</a:t>
            </a:r>
          </a:p>
          <a:p>
            <a:endParaRPr lang="en-GB" dirty="0"/>
          </a:p>
        </p:txBody>
      </p:sp>
      <p:sp>
        <p:nvSpPr>
          <p:cNvPr id="4" name="日期占位符 3"/>
          <p:cNvSpPr>
            <a:spLocks noGrp="1"/>
          </p:cNvSpPr>
          <p:nvPr>
            <p:ph type="dt" idx="2"/>
          </p:nvPr>
        </p:nvSpPr>
        <p:spPr/>
        <p:txBody>
          <a:bodyPr/>
          <a:lstStyle/>
          <a:p>
            <a:r>
              <a:rPr lang="en-US" altLang="zh-CN" smtClean="0"/>
              <a:t>05/08/2018</a:t>
            </a:r>
            <a:endParaRPr lang="en-GB" altLang="zh-CN" dirty="0"/>
          </a:p>
        </p:txBody>
      </p:sp>
      <p:sp>
        <p:nvSpPr>
          <p:cNvPr id="5" name="文本框 4"/>
          <p:cNvSpPr txBox="1"/>
          <p:nvPr/>
        </p:nvSpPr>
        <p:spPr>
          <a:xfrm>
            <a:off x="3429014" y="2819400"/>
            <a:ext cx="2360583" cy="646331"/>
          </a:xfrm>
          <a:prstGeom prst="rect">
            <a:avLst/>
          </a:prstGeom>
          <a:noFill/>
        </p:spPr>
        <p:txBody>
          <a:bodyPr wrap="none" rtlCol="0">
            <a:spAutoFit/>
          </a:bodyPr>
          <a:lstStyle/>
          <a:p>
            <a:r>
              <a:rPr lang="en-US" altLang="zh-CN" sz="3600" b="1" dirty="0" smtClean="0">
                <a:solidFill>
                  <a:schemeClr val="tx1"/>
                </a:solidFill>
              </a:rPr>
              <a:t>Thank You</a:t>
            </a:r>
            <a:endParaRPr lang="zh-CN" altLang="en-US" sz="3600" b="1" dirty="0">
              <a:solidFill>
                <a:schemeClr val="tx1"/>
              </a:solidFill>
            </a:endParaRPr>
          </a:p>
        </p:txBody>
      </p:sp>
    </p:spTree>
    <p:extLst>
      <p:ext uri="{BB962C8B-B14F-4D97-AF65-F5344CB8AC3E}">
        <p14:creationId xmlns:p14="http://schemas.microsoft.com/office/powerpoint/2010/main" val="800134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Reference</a:t>
            </a:r>
            <a:endParaRPr lang="zh-CN" altLang="en-US" dirty="0"/>
          </a:p>
        </p:txBody>
      </p:sp>
      <p:sp>
        <p:nvSpPr>
          <p:cNvPr id="3" name="内容占位符 2"/>
          <p:cNvSpPr>
            <a:spLocks noGrp="1"/>
          </p:cNvSpPr>
          <p:nvPr>
            <p:ph idx="1"/>
          </p:nvPr>
        </p:nvSpPr>
        <p:spPr/>
        <p:txBody>
          <a:bodyPr/>
          <a:lstStyle/>
          <a:p>
            <a:pPr marL="0" indent="0"/>
            <a:r>
              <a:rPr lang="en-US" altLang="zh-CN" sz="1600" b="0" dirty="0">
                <a:latin typeface="+mj-lt"/>
                <a:cs typeface="Calibri" panose="020F0502020204030204" pitchFamily="34" charset="0"/>
              </a:rPr>
              <a:t>[1].  </a:t>
            </a:r>
            <a:r>
              <a:rPr lang="en-US" altLang="zh-CN" sz="1600" b="0" dirty="0">
                <a:latin typeface="+mj-lt"/>
                <a:cs typeface="Calibri" panose="020F0502020204030204" pitchFamily="34" charset="0"/>
                <a:hlinkClick r:id="rId2"/>
              </a:rPr>
              <a:t>http://sd.iqilu.com/share/article/4642056.html</a:t>
            </a:r>
            <a:endParaRPr lang="en-US" altLang="zh-CN" sz="1600" b="0" dirty="0">
              <a:latin typeface="+mj-lt"/>
              <a:cs typeface="Calibri" panose="020F0502020204030204" pitchFamily="34" charset="0"/>
            </a:endParaRPr>
          </a:p>
          <a:p>
            <a:pPr marL="0" indent="0"/>
            <a:r>
              <a:rPr lang="en-US" altLang="zh-CN" sz="1600" b="0" dirty="0">
                <a:latin typeface="+mj-lt"/>
                <a:cs typeface="Calibri" panose="020F0502020204030204" pitchFamily="34" charset="0"/>
              </a:rPr>
              <a:t>[2].  </a:t>
            </a:r>
            <a:r>
              <a:rPr lang="en-US" altLang="zh-CN" sz="1600" b="0" dirty="0">
                <a:latin typeface="+mj-lt"/>
                <a:cs typeface="Calibri" panose="020F0502020204030204" pitchFamily="34" charset="0"/>
                <a:hlinkClick r:id="rId3"/>
              </a:rPr>
              <a:t>http://wearablesinsider.com/2017/02/e-skinny-xenomas-smart-shirt/</a:t>
            </a:r>
            <a:endParaRPr lang="en-US" altLang="zh-CN" sz="1600" b="0" dirty="0">
              <a:latin typeface="+mj-lt"/>
              <a:cs typeface="Calibri" panose="020F0502020204030204" pitchFamily="34" charset="0"/>
            </a:endParaRPr>
          </a:p>
          <a:p>
            <a:pPr marL="0" indent="0"/>
            <a:r>
              <a:rPr lang="en-US" altLang="zh-CN" sz="1600" b="0" dirty="0">
                <a:latin typeface="+mj-lt"/>
                <a:cs typeface="Calibri" panose="020F0502020204030204" pitchFamily="34" charset="0"/>
              </a:rPr>
              <a:t>[3].  </a:t>
            </a:r>
            <a:r>
              <a:rPr lang="en-US" altLang="zh-CN" sz="1600" b="0" dirty="0">
                <a:latin typeface="+mj-lt"/>
                <a:cs typeface="Calibri" panose="020F0502020204030204" pitchFamily="34" charset="0"/>
                <a:hlinkClick r:id="rId4"/>
              </a:rPr>
              <a:t>http://www.fxiang.com/item/id/VlGkaW37aQEA.html</a:t>
            </a:r>
            <a:endParaRPr lang="en-US" altLang="zh-CN" sz="1600" b="0" dirty="0">
              <a:latin typeface="+mj-lt"/>
              <a:cs typeface="Calibri" panose="020F0502020204030204" pitchFamily="34" charset="0"/>
            </a:endParaRPr>
          </a:p>
          <a:p>
            <a:pPr marL="0" indent="0"/>
            <a:r>
              <a:rPr lang="en-US" altLang="zh-CN" sz="1600" b="0" dirty="0">
                <a:latin typeface="+mj-lt"/>
                <a:cs typeface="Calibri" panose="020F0502020204030204" pitchFamily="34" charset="0"/>
              </a:rPr>
              <a:t>[4].  </a:t>
            </a:r>
            <a:r>
              <a:rPr lang="en-US" altLang="zh-CN" sz="1600" b="0" dirty="0">
                <a:latin typeface="+mj-lt"/>
                <a:cs typeface="Calibri" panose="020F0502020204030204" pitchFamily="34" charset="0"/>
                <a:hlinkClick r:id="rId5"/>
              </a:rPr>
              <a:t>http://toc.cassianetworks.com/collections/products/light/</a:t>
            </a:r>
            <a:endParaRPr lang="en-US" altLang="zh-CN" sz="1600" b="0" dirty="0">
              <a:latin typeface="+mj-lt"/>
              <a:cs typeface="Calibri" panose="020F0502020204030204" pitchFamily="34" charset="0"/>
            </a:endParaRPr>
          </a:p>
          <a:p>
            <a:pPr marL="0" indent="0"/>
            <a:r>
              <a:rPr lang="en-US" altLang="zh-CN" sz="1600" b="0" dirty="0">
                <a:latin typeface="+mj-lt"/>
                <a:cs typeface="Calibri" panose="020F0502020204030204" pitchFamily="34" charset="0"/>
              </a:rPr>
              <a:t>[5]. 11-13-0657-06-0hew-hew-sg-usage-models-and-requirements-liaison-with-wfa</a:t>
            </a:r>
          </a:p>
          <a:p>
            <a:endParaRPr lang="zh-CN" altLang="en-US" sz="1600" b="0"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spTree>
    <p:extLst>
      <p:ext uri="{BB962C8B-B14F-4D97-AF65-F5344CB8AC3E}">
        <p14:creationId xmlns:p14="http://schemas.microsoft.com/office/powerpoint/2010/main" val="2510641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p:txBody>
          <a:bodyPr/>
          <a:lstStyle/>
          <a:p>
            <a:pPr>
              <a:buFont typeface="Arial" panose="020B0604020202020204" pitchFamily="34" charset="0"/>
              <a:buChar char="•"/>
            </a:pPr>
            <a:r>
              <a:rPr lang="en-US" altLang="zh-CN" sz="2000" dirty="0">
                <a:latin typeface="+mj-lt"/>
                <a:cs typeface="Calibri" panose="020F0502020204030204" pitchFamily="34" charset="0"/>
              </a:rPr>
              <a:t>Timeline and Proposed Standard Procedure </a:t>
            </a:r>
          </a:p>
          <a:p>
            <a:pPr>
              <a:buFont typeface="Arial" panose="020B0604020202020204" pitchFamily="34" charset="0"/>
              <a:buChar char="•"/>
            </a:pPr>
            <a:r>
              <a:rPr lang="en-US" altLang="zh-CN" sz="2000" dirty="0">
                <a:latin typeface="+mj-lt"/>
                <a:cs typeface="Calibri" panose="020F0502020204030204" pitchFamily="34" charset="0"/>
              </a:rPr>
              <a:t>Important Use Cases</a:t>
            </a:r>
          </a:p>
          <a:p>
            <a:pPr>
              <a:buFont typeface="Arial" panose="020B0604020202020204" pitchFamily="34" charset="0"/>
              <a:buChar char="•"/>
            </a:pPr>
            <a:r>
              <a:rPr lang="en-US" altLang="zh-CN" sz="2000" dirty="0">
                <a:latin typeface="+mj-lt"/>
                <a:cs typeface="Calibri" panose="020F0502020204030204" pitchFamily="34" charset="0"/>
              </a:rPr>
              <a:t>Requirements and Candidate Technologies</a:t>
            </a:r>
            <a:endParaRPr lang="zh-CN" altLang="en-US" sz="2000" dirty="0">
              <a:latin typeface="+mj-lt"/>
              <a:cs typeface="Calibri" panose="020F0502020204030204" pitchFamily="34" charset="0"/>
            </a:endParaRPr>
          </a:p>
          <a:p>
            <a:endParaRPr lang="zh-CN" altLang="en-US" sz="2000"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spTree>
    <p:extLst>
      <p:ext uri="{BB962C8B-B14F-4D97-AF65-F5344CB8AC3E}">
        <p14:creationId xmlns:p14="http://schemas.microsoft.com/office/powerpoint/2010/main" val="2416312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SP1</a:t>
            </a:r>
            <a:endParaRPr lang="zh-CN" altLang="en-US" dirty="0"/>
          </a:p>
        </p:txBody>
      </p:sp>
      <p:sp>
        <p:nvSpPr>
          <p:cNvPr id="3" name="内容占位符 2"/>
          <p:cNvSpPr>
            <a:spLocks noGrp="1"/>
          </p:cNvSpPr>
          <p:nvPr>
            <p:ph idx="1"/>
          </p:nvPr>
        </p:nvSpPr>
        <p:spPr/>
        <p:txBody>
          <a:bodyPr/>
          <a:lstStyle/>
          <a:p>
            <a:pPr lvl="0" algn="just">
              <a:spcAft>
                <a:spcPts val="600"/>
              </a:spcAft>
              <a:buClrTx/>
              <a:buSzTx/>
              <a:buFontTx/>
              <a:buChar char="•"/>
            </a:pPr>
            <a:r>
              <a:rPr lang="en-US" altLang="zh-CN" sz="1600" dirty="0">
                <a:latin typeface="+mj-lt"/>
                <a:cs typeface="Arial" panose="020B0604020202020204" pitchFamily="34" charset="0"/>
              </a:rPr>
              <a:t>Which option on page 6 and 7 do you like to speed up the standard development of a major PHY/MAC project?</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Option 1</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Option 2</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Abs</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Neither/Other option</a:t>
            </a:r>
            <a:endParaRPr lang="zh-CN" altLang="en-US" sz="1400" dirty="0">
              <a:latin typeface="+mj-lt"/>
              <a:ea typeface="华文细黑"/>
              <a:cs typeface="Calibri" panose="020F0502020204030204" pitchFamily="34" charset="0"/>
            </a:endParaRPr>
          </a:p>
          <a:p>
            <a:endParaRPr lang="zh-CN" altLang="en-US" sz="2000"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spTree>
    <p:extLst>
      <p:ext uri="{BB962C8B-B14F-4D97-AF65-F5344CB8AC3E}">
        <p14:creationId xmlns:p14="http://schemas.microsoft.com/office/powerpoint/2010/main" val="1029659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SP2</a:t>
            </a:r>
            <a:endParaRPr lang="zh-CN" altLang="en-US" dirty="0"/>
          </a:p>
        </p:txBody>
      </p:sp>
      <p:sp>
        <p:nvSpPr>
          <p:cNvPr id="3" name="内容占位符 2"/>
          <p:cNvSpPr>
            <a:spLocks noGrp="1"/>
          </p:cNvSpPr>
          <p:nvPr>
            <p:ph idx="1"/>
          </p:nvPr>
        </p:nvSpPr>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600" dirty="0">
                <a:latin typeface="+mj-lt"/>
                <a:ea typeface="黑体" pitchFamily="49" charset="-122"/>
                <a:cs typeface="Calibri" panose="020F0502020204030204" pitchFamily="34" charset="0"/>
              </a:rPr>
              <a:t>Do you agree the use cases listed on page 8 should be considered in the next gen development?</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Video Transmission (Y/N/Abs)</a:t>
            </a:r>
          </a:p>
          <a:p>
            <a:pPr lvl="1" defTabSz="914400" eaLnBrk="0" hangingPunct="0">
              <a:lnSpc>
                <a:spcPct val="140000"/>
              </a:lnSpc>
              <a:spcBef>
                <a:spcPct val="0"/>
              </a:spcBef>
              <a:buClrTx/>
              <a:buSzPct val="50000"/>
              <a:buFont typeface="Wingdings" pitchFamily="2" charset="2"/>
              <a:buChar char="p"/>
            </a:pPr>
            <a:r>
              <a:rPr lang="en-US" altLang="zh-CN" sz="1400" dirty="0" err="1">
                <a:latin typeface="+mj-lt"/>
                <a:ea typeface="华文细黑"/>
                <a:cs typeface="Calibri" panose="020F0502020204030204" pitchFamily="34" charset="0"/>
              </a:rPr>
              <a:t>IoT</a:t>
            </a:r>
            <a:r>
              <a:rPr lang="en-US" altLang="zh-CN" sz="1400" dirty="0">
                <a:latin typeface="+mj-lt"/>
                <a:ea typeface="华文细黑"/>
                <a:cs typeface="Calibri" panose="020F0502020204030204" pitchFamily="34" charset="0"/>
              </a:rPr>
              <a:t>-Fi (Y/N/Abs)</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Industrial Wi-Fi (Y/N/Abs)</a:t>
            </a:r>
          </a:p>
          <a:p>
            <a:endParaRPr lang="zh-CN" altLang="en-US" sz="1800"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21</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spTree>
    <p:extLst>
      <p:ext uri="{BB962C8B-B14F-4D97-AF65-F5344CB8AC3E}">
        <p14:creationId xmlns:p14="http://schemas.microsoft.com/office/powerpoint/2010/main" val="2874094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Thoughts on the Timeline</a:t>
            </a:r>
            <a:endParaRPr lang="zh-CN" altLang="en-US" dirty="0"/>
          </a:p>
        </p:txBody>
      </p:sp>
      <p:sp>
        <p:nvSpPr>
          <p:cNvPr id="3" name="内容占位符 2"/>
          <p:cNvSpPr>
            <a:spLocks noGrp="1"/>
          </p:cNvSpPr>
          <p:nvPr>
            <p:ph idx="1"/>
          </p:nvPr>
        </p:nvSpPr>
        <p:spPr>
          <a:xfrm>
            <a:off x="732775" y="5201409"/>
            <a:ext cx="7770813" cy="1141413"/>
          </a:xfrm>
        </p:spPr>
        <p:txBody>
          <a:bodyPr/>
          <a:lstStyle/>
          <a:p>
            <a:pPr>
              <a:buFont typeface="Arial" panose="020B0604020202020204" pitchFamily="34" charset="0"/>
              <a:buChar char="•"/>
            </a:pPr>
            <a:r>
              <a:rPr lang="en-US" altLang="zh-CN" sz="1400" dirty="0">
                <a:latin typeface="+mj-lt"/>
                <a:cs typeface="Arial" panose="020B0604020202020204" pitchFamily="34" charset="0"/>
              </a:rPr>
              <a:t>If the LB for IEEE 802.11ax D3.0 is started after the May 2018 interim and the LB is passed, then the draft amendment is relatively stable and it is reasonable to plan for the next PHY/MAC release.</a:t>
            </a:r>
            <a:endParaRPr lang="zh-CN" altLang="zh-CN" sz="1400" dirty="0">
              <a:latin typeface="+mj-lt"/>
              <a:cs typeface="Arial" panose="020B0604020202020204" pitchFamily="34" charset="0"/>
            </a:endParaRPr>
          </a:p>
          <a:p>
            <a:pPr>
              <a:buFont typeface="Arial" panose="020B0604020202020204" pitchFamily="34" charset="0"/>
              <a:buChar char="•"/>
            </a:pPr>
            <a:r>
              <a:rPr lang="en-US" altLang="zh-CN" sz="1400" dirty="0">
                <a:latin typeface="+mj-lt"/>
                <a:cs typeface="Arial" panose="020B0604020202020204" pitchFamily="34" charset="0"/>
                <a:sym typeface="Wingdings" panose="05000000000000000000" pitchFamily="2" charset="2"/>
              </a:rPr>
              <a:t>Besides, there is no difference for the SG actual creation time between motion it in May vs July due to 802EC</a:t>
            </a:r>
            <a:endParaRPr lang="en-US" altLang="zh-CN" sz="1400" dirty="0">
              <a:latin typeface="+mj-lt"/>
              <a:cs typeface="Arial" panose="020B0604020202020204" pitchFamily="34" charset="0"/>
            </a:endParaRPr>
          </a:p>
          <a:p>
            <a:endParaRPr lang="zh-CN" altLang="en-US" sz="1400"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graphicFrame>
        <p:nvGraphicFramePr>
          <p:cNvPr id="105" name="Table 2"/>
          <p:cNvGraphicFramePr>
            <a:graphicFrameLocks noGrp="1"/>
          </p:cNvGraphicFramePr>
          <p:nvPr>
            <p:extLst>
              <p:ext uri="{D42A27DB-BD31-4B8C-83A1-F6EECF244321}">
                <p14:modId xmlns:p14="http://schemas.microsoft.com/office/powerpoint/2010/main" val="2382750025"/>
              </p:ext>
            </p:extLst>
          </p:nvPr>
        </p:nvGraphicFramePr>
        <p:xfrm>
          <a:off x="653175" y="4288596"/>
          <a:ext cx="7772401" cy="885063"/>
        </p:xfrm>
        <a:graphic>
          <a:graphicData uri="http://schemas.openxmlformats.org/drawingml/2006/table">
            <a:tbl>
              <a:tblPr firstRow="1" firstCol="1" bandRow="1"/>
              <a:tblGrid>
                <a:gridCol w="1110343">
                  <a:extLst>
                    <a:ext uri="{9D8B030D-6E8A-4147-A177-3AD203B41FA5}">
                      <a16:colId xmlns="" xmlns:a16="http://schemas.microsoft.com/office/drawing/2014/main" val="20000"/>
                    </a:ext>
                  </a:extLst>
                </a:gridCol>
                <a:gridCol w="1110343">
                  <a:extLst>
                    <a:ext uri="{9D8B030D-6E8A-4147-A177-3AD203B41FA5}">
                      <a16:colId xmlns="" xmlns:a16="http://schemas.microsoft.com/office/drawing/2014/main" val="20001"/>
                    </a:ext>
                  </a:extLst>
                </a:gridCol>
                <a:gridCol w="1110343">
                  <a:extLst>
                    <a:ext uri="{9D8B030D-6E8A-4147-A177-3AD203B41FA5}">
                      <a16:colId xmlns="" xmlns:a16="http://schemas.microsoft.com/office/drawing/2014/main" val="20002"/>
                    </a:ext>
                  </a:extLst>
                </a:gridCol>
                <a:gridCol w="1110343">
                  <a:extLst>
                    <a:ext uri="{9D8B030D-6E8A-4147-A177-3AD203B41FA5}">
                      <a16:colId xmlns="" xmlns:a16="http://schemas.microsoft.com/office/drawing/2014/main" val="20003"/>
                    </a:ext>
                  </a:extLst>
                </a:gridCol>
                <a:gridCol w="1110343">
                  <a:extLst>
                    <a:ext uri="{9D8B030D-6E8A-4147-A177-3AD203B41FA5}">
                      <a16:colId xmlns="" xmlns:a16="http://schemas.microsoft.com/office/drawing/2014/main" val="20004"/>
                    </a:ext>
                  </a:extLst>
                </a:gridCol>
                <a:gridCol w="1110343">
                  <a:extLst>
                    <a:ext uri="{9D8B030D-6E8A-4147-A177-3AD203B41FA5}">
                      <a16:colId xmlns="" xmlns:a16="http://schemas.microsoft.com/office/drawing/2014/main" val="20005"/>
                    </a:ext>
                  </a:extLst>
                </a:gridCol>
                <a:gridCol w="1110343">
                  <a:extLst>
                    <a:ext uri="{9D8B030D-6E8A-4147-A177-3AD203B41FA5}">
                      <a16:colId xmlns="" xmlns:a16="http://schemas.microsoft.com/office/drawing/2014/main" val="20006"/>
                    </a:ext>
                  </a:extLst>
                </a:gridCol>
              </a:tblGrid>
              <a:tr h="718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050" dirty="0">
                          <a:effectLst/>
                          <a:latin typeface="+mj-lt"/>
                          <a:cs typeface="Arial" panose="020B0604020202020204" pitchFamily="34" charset="0"/>
                        </a:rPr>
                        <a:t> </a:t>
                      </a:r>
                      <a:endParaRPr lang="en-US" sz="105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050" dirty="0" smtClean="0">
                          <a:effectLst/>
                          <a:latin typeface="+mj-lt"/>
                          <a:ea typeface="Calibri"/>
                          <a:cs typeface="Arial" panose="020B0604020202020204" pitchFamily="34" charset="0"/>
                        </a:rPr>
                        <a:t>SG Formation</a:t>
                      </a:r>
                      <a:endParaRPr lang="en-US" sz="105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050" dirty="0">
                          <a:effectLst/>
                          <a:latin typeface="+mj-lt"/>
                          <a:cs typeface="Arial" panose="020B0604020202020204" pitchFamily="34" charset="0"/>
                        </a:rPr>
                        <a:t>PAR</a:t>
                      </a:r>
                      <a:endParaRPr lang="en-US" sz="105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050" dirty="0">
                          <a:effectLst/>
                          <a:latin typeface="+mj-lt"/>
                          <a:cs typeface="Arial" panose="020B0604020202020204" pitchFamily="34" charset="0"/>
                        </a:rPr>
                        <a:t>First LB</a:t>
                      </a:r>
                      <a:endParaRPr lang="en-US" sz="105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050" dirty="0">
                          <a:effectLst/>
                          <a:latin typeface="+mj-lt"/>
                          <a:cs typeface="Arial" panose="020B0604020202020204" pitchFamily="34" charset="0"/>
                        </a:rPr>
                        <a:t>First LB&gt;75%</a:t>
                      </a:r>
                      <a:endParaRPr lang="en-US" sz="105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050" dirty="0">
                          <a:effectLst/>
                          <a:latin typeface="+mj-lt"/>
                          <a:cs typeface="Arial" panose="020B0604020202020204" pitchFamily="34" charset="0"/>
                        </a:rPr>
                        <a:t>Last LB</a:t>
                      </a:r>
                      <a:endParaRPr lang="en-US" sz="105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050" dirty="0">
                          <a:effectLst/>
                          <a:latin typeface="+mj-lt"/>
                          <a:cs typeface="Arial" panose="020B0604020202020204" pitchFamily="34" charset="0"/>
                        </a:rPr>
                        <a:t>Last SB</a:t>
                      </a:r>
                      <a:endParaRPr lang="en-US" sz="105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 xmlns:a16="http://schemas.microsoft.com/office/drawing/2014/main" val="10000"/>
                  </a:ext>
                </a:extLst>
              </a:tr>
              <a:tr h="68430">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000" dirty="0">
                          <a:effectLst/>
                          <a:latin typeface="+mj-lt"/>
                          <a:cs typeface="Arial" panose="020B0604020202020204" pitchFamily="34" charset="0"/>
                        </a:rPr>
                        <a:t>11n</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smtClean="0">
                          <a:effectLst/>
                          <a:latin typeface="+mj-lt"/>
                          <a:ea typeface="Calibri"/>
                          <a:cs typeface="Arial" panose="020B0604020202020204" pitchFamily="34" charset="0"/>
                        </a:rPr>
                        <a:t>Sep 2002</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a:effectLst/>
                          <a:latin typeface="+mj-lt"/>
                          <a:cs typeface="Arial" panose="020B0604020202020204" pitchFamily="34" charset="0"/>
                        </a:rPr>
                        <a:t>Sep 2003</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a:effectLst/>
                          <a:latin typeface="+mj-lt"/>
                          <a:cs typeface="Arial" panose="020B0604020202020204" pitchFamily="34" charset="0"/>
                        </a:rPr>
                        <a:t>April 2006</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smtClean="0">
                          <a:effectLst/>
                          <a:latin typeface="+mj-lt"/>
                          <a:cs typeface="Arial" panose="020B0604020202020204" pitchFamily="34" charset="0"/>
                        </a:rPr>
                        <a:t>Mar </a:t>
                      </a:r>
                      <a:r>
                        <a:rPr lang="en-US" sz="1000" dirty="0">
                          <a:effectLst/>
                          <a:latin typeface="+mj-lt"/>
                          <a:cs typeface="Arial" panose="020B0604020202020204" pitchFamily="34" charset="0"/>
                        </a:rPr>
                        <a:t>2007</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smtClean="0">
                          <a:effectLst/>
                          <a:latin typeface="+mj-lt"/>
                          <a:cs typeface="Arial" panose="020B0604020202020204" pitchFamily="34" charset="0"/>
                        </a:rPr>
                        <a:t>Dec </a:t>
                      </a:r>
                      <a:r>
                        <a:rPr lang="en-US" sz="1000" dirty="0">
                          <a:effectLst/>
                          <a:latin typeface="+mj-lt"/>
                          <a:cs typeface="Arial" panose="020B0604020202020204" pitchFamily="34" charset="0"/>
                        </a:rPr>
                        <a:t>2008</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a:effectLst/>
                          <a:latin typeface="+mj-lt"/>
                          <a:cs typeface="Arial" panose="020B0604020202020204" pitchFamily="34" charset="0"/>
                        </a:rPr>
                        <a:t>July 2009</a:t>
                      </a:r>
                      <a:endParaRPr lang="en-US" sz="100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 xmlns:a16="http://schemas.microsoft.com/office/drawing/2014/main" val="10001"/>
                  </a:ext>
                </a:extLst>
              </a:tr>
              <a:tr h="68430">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000" dirty="0">
                          <a:effectLst/>
                          <a:latin typeface="+mj-lt"/>
                          <a:cs typeface="Arial" panose="020B0604020202020204" pitchFamily="34" charset="0"/>
                        </a:rPr>
                        <a:t>11ac</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smtClean="0">
                          <a:effectLst/>
                          <a:latin typeface="+mj-lt"/>
                          <a:ea typeface="Calibri"/>
                          <a:cs typeface="Arial" panose="020B0604020202020204" pitchFamily="34" charset="0"/>
                        </a:rPr>
                        <a:t>Mar 2007</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a:effectLst/>
                          <a:latin typeface="+mj-lt"/>
                          <a:cs typeface="Arial" panose="020B0604020202020204" pitchFamily="34" charset="0"/>
                        </a:rPr>
                        <a:t>Sep 2008</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a:effectLst/>
                          <a:latin typeface="+mj-lt"/>
                          <a:cs typeface="Arial" panose="020B0604020202020204" pitchFamily="34" charset="0"/>
                        </a:rPr>
                        <a:t>June 2011</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a:effectLst/>
                          <a:latin typeface="+mj-lt"/>
                          <a:cs typeface="Arial" panose="020B0604020202020204" pitchFamily="34" charset="0"/>
                        </a:rPr>
                        <a:t>Feb 2012</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a:effectLst/>
                          <a:latin typeface="+mj-lt"/>
                          <a:cs typeface="Arial" panose="020B0604020202020204" pitchFamily="34" charset="0"/>
                        </a:rPr>
                        <a:t>Feb 2013</a:t>
                      </a:r>
                      <a:endParaRPr lang="en-US" sz="100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smtClean="0">
                          <a:effectLst/>
                          <a:latin typeface="+mj-lt"/>
                          <a:cs typeface="Arial" panose="020B0604020202020204" pitchFamily="34" charset="0"/>
                        </a:rPr>
                        <a:t>Nov 2013</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 xmlns:a16="http://schemas.microsoft.com/office/drawing/2014/main" val="10002"/>
                  </a:ext>
                </a:extLst>
              </a:tr>
              <a:tr h="68430">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15000"/>
                        </a:lnSpc>
                        <a:spcBef>
                          <a:spcPts val="0"/>
                        </a:spcBef>
                        <a:spcAft>
                          <a:spcPts val="0"/>
                        </a:spcAft>
                      </a:pPr>
                      <a:r>
                        <a:rPr lang="en-US" sz="1000" dirty="0" smtClean="0">
                          <a:effectLst/>
                          <a:latin typeface="+mj-lt"/>
                          <a:ea typeface="+mn-ea"/>
                          <a:cs typeface="Arial" panose="020B0604020202020204" pitchFamily="34" charset="0"/>
                        </a:rPr>
                        <a:t>11ax</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smtClean="0">
                          <a:effectLst/>
                          <a:latin typeface="+mj-lt"/>
                          <a:ea typeface="Calibri"/>
                          <a:cs typeface="Arial" panose="020B0604020202020204" pitchFamily="34" charset="0"/>
                        </a:rPr>
                        <a:t>Mar 2013</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smtClean="0">
                          <a:effectLst/>
                          <a:latin typeface="+mj-lt"/>
                          <a:cs typeface="Arial" panose="020B0604020202020204" pitchFamily="34" charset="0"/>
                        </a:rPr>
                        <a:t>Mar 2014</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smtClean="0">
                          <a:effectLst/>
                          <a:latin typeface="+mj-lt"/>
                          <a:cs typeface="Arial" panose="020B0604020202020204" pitchFamily="34" charset="0"/>
                        </a:rPr>
                        <a:t>Nov 2016</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smtClean="0">
                          <a:effectLst/>
                          <a:latin typeface="+mj-lt"/>
                          <a:cs typeface="Arial" panose="020B0604020202020204" pitchFamily="34" charset="0"/>
                        </a:rPr>
                        <a:t>July 2018?</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1000" dirty="0" smtClean="0">
                          <a:effectLst/>
                          <a:latin typeface="+mj-lt"/>
                          <a:cs typeface="Arial" panose="020B0604020202020204" pitchFamily="34" charset="0"/>
                        </a:rPr>
                        <a:t>?</a:t>
                      </a:r>
                      <a:endParaRPr lang="en-US" altLang="zh-CN" sz="1000" dirty="0" smtClean="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1000" dirty="0" smtClean="0">
                          <a:effectLst/>
                          <a:latin typeface="+mj-lt"/>
                          <a:cs typeface="Arial" panose="020B0604020202020204" pitchFamily="34" charset="0"/>
                        </a:rPr>
                        <a:t>?</a:t>
                      </a:r>
                      <a:endParaRPr lang="en-US" altLang="zh-CN" sz="1000" dirty="0" smtClean="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 xmlns:a16="http://schemas.microsoft.com/office/drawing/2014/main" val="10003"/>
                  </a:ext>
                </a:extLst>
              </a:tr>
              <a:tr h="74386">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defTabSz="914400" rtl="0" eaLnBrk="1" latinLnBrk="0" hangingPunct="1">
                        <a:lnSpc>
                          <a:spcPct val="115000"/>
                        </a:lnSpc>
                        <a:spcBef>
                          <a:spcPts val="0"/>
                        </a:spcBef>
                        <a:spcAft>
                          <a:spcPts val="0"/>
                        </a:spcAft>
                      </a:pPr>
                      <a:r>
                        <a:rPr lang="en-US" sz="1000" b="1" kern="1200" dirty="0" smtClean="0">
                          <a:solidFill>
                            <a:schemeClr val="lt1"/>
                          </a:solidFill>
                          <a:effectLst/>
                          <a:latin typeface="+mj-lt"/>
                          <a:ea typeface="+mn-ea"/>
                          <a:cs typeface="Arial" panose="020B0604020202020204" pitchFamily="34" charset="0"/>
                        </a:rPr>
                        <a:t>Next PHY/MAC</a:t>
                      </a:r>
                      <a:endParaRPr lang="en-US" sz="1000" b="1" kern="1200" dirty="0">
                        <a:solidFill>
                          <a:schemeClr val="lt1"/>
                        </a:solidFill>
                        <a:effectLst/>
                        <a:latin typeface="+mj-lt"/>
                        <a:ea typeface="+mn-ea"/>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r>
                        <a:rPr lang="en-US" sz="1000" dirty="0" smtClean="0">
                          <a:effectLst/>
                          <a:latin typeface="+mj-lt"/>
                          <a:ea typeface="Calibri"/>
                          <a:cs typeface="Arial" panose="020B0604020202020204" pitchFamily="34" charset="0"/>
                        </a:rPr>
                        <a:t>July 2018?</a:t>
                      </a: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defTabSz="914400" rtl="0" eaLnBrk="1" latinLnBrk="0" hangingPunct="1">
                        <a:lnSpc>
                          <a:spcPct val="115000"/>
                        </a:lnSpc>
                        <a:spcBef>
                          <a:spcPts val="0"/>
                        </a:spcBef>
                        <a:spcAft>
                          <a:spcPts val="0"/>
                        </a:spcAft>
                      </a:pPr>
                      <a:r>
                        <a:rPr lang="en-US" sz="1000" kern="1200" dirty="0" smtClean="0">
                          <a:solidFill>
                            <a:schemeClr val="dk1"/>
                          </a:solidFill>
                          <a:effectLst/>
                          <a:latin typeface="+mj-lt"/>
                          <a:ea typeface="+mn-ea"/>
                          <a:cs typeface="Arial" panose="020B0604020202020204" pitchFamily="34" charset="0"/>
                        </a:rPr>
                        <a:t>?</a:t>
                      </a:r>
                      <a:endParaRPr lang="en-US" sz="1000" kern="1200" dirty="0">
                        <a:solidFill>
                          <a:schemeClr val="dk1"/>
                        </a:solidFill>
                        <a:effectLst/>
                        <a:latin typeface="+mj-lt"/>
                        <a:ea typeface="+mn-ea"/>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lnSpc>
                          <a:spcPct val="115000"/>
                        </a:lnSpc>
                        <a:spcBef>
                          <a:spcPts val="0"/>
                        </a:spcBef>
                        <a:spcAft>
                          <a:spcPts val="0"/>
                        </a:spcAft>
                      </a:pPr>
                      <a:endParaRPr lang="en-US" sz="1000" dirty="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altLang="zh-CN" sz="1000" dirty="0" smtClean="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altLang="zh-CN" sz="1000" dirty="0" smtClean="0">
                        <a:effectLst/>
                        <a:latin typeface="+mj-lt"/>
                        <a:ea typeface="Calibri"/>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 xmlns:a16="http://schemas.microsoft.com/office/drawing/2014/main" val="10004"/>
                  </a:ext>
                </a:extLst>
              </a:tr>
            </a:tbl>
          </a:graphicData>
        </a:graphic>
      </p:graphicFrame>
      <p:grpSp>
        <p:nvGrpSpPr>
          <p:cNvPr id="106" name="组合 105"/>
          <p:cNvGrpSpPr/>
          <p:nvPr/>
        </p:nvGrpSpPr>
        <p:grpSpPr>
          <a:xfrm>
            <a:off x="56350" y="1484784"/>
            <a:ext cx="8865143" cy="2747915"/>
            <a:chOff x="-125645" y="1716334"/>
            <a:chExt cx="8865143" cy="2747915"/>
          </a:xfrm>
        </p:grpSpPr>
        <p:sp>
          <p:nvSpPr>
            <p:cNvPr id="107" name="Line 112"/>
            <p:cNvSpPr>
              <a:spLocks noChangeShapeType="1"/>
            </p:cNvSpPr>
            <p:nvPr/>
          </p:nvSpPr>
          <p:spPr bwMode="auto">
            <a:xfrm flipV="1">
              <a:off x="498397" y="2072653"/>
              <a:ext cx="8241101" cy="11601"/>
            </a:xfrm>
            <a:prstGeom prst="line">
              <a:avLst/>
            </a:prstGeom>
            <a:noFill/>
            <a:ln w="38100" cap="flat" cmpd="sng" algn="ctr">
              <a:solidFill>
                <a:srgbClr val="5B9BD5"/>
              </a:solidFill>
              <a:prstDash val="solid"/>
              <a:headEnd type="none" w="med" len="med"/>
              <a:tailEnd type="arrow" w="med" len="me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08" name="Line 117"/>
            <p:cNvSpPr>
              <a:spLocks noChangeShapeType="1"/>
            </p:cNvSpPr>
            <p:nvPr/>
          </p:nvSpPr>
          <p:spPr bwMode="auto">
            <a:xfrm>
              <a:off x="969990" y="1930791"/>
              <a:ext cx="0" cy="201612"/>
            </a:xfrm>
            <a:prstGeom prst="line">
              <a:avLst/>
            </a:prstGeom>
            <a:noFill/>
            <a:ln w="38100" cap="flat" cmpd="sng" algn="ctr">
              <a:solidFill>
                <a:srgbClr val="5B9BD5"/>
              </a:solidFill>
              <a:prstDash val="solid"/>
              <a:headEnd/>
              <a:tailEn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09" name="Text Box 116"/>
            <p:cNvSpPr txBox="1">
              <a:spLocks noChangeArrowheads="1"/>
            </p:cNvSpPr>
            <p:nvPr/>
          </p:nvSpPr>
          <p:spPr bwMode="auto">
            <a:xfrm>
              <a:off x="775502" y="1719872"/>
              <a:ext cx="388974"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2003</a:t>
              </a:r>
            </a:p>
          </p:txBody>
        </p:sp>
        <p:sp>
          <p:nvSpPr>
            <p:cNvPr id="110" name="Line 117"/>
            <p:cNvSpPr>
              <a:spLocks noChangeShapeType="1"/>
            </p:cNvSpPr>
            <p:nvPr/>
          </p:nvSpPr>
          <p:spPr bwMode="auto">
            <a:xfrm>
              <a:off x="2956573" y="1935046"/>
              <a:ext cx="0" cy="201612"/>
            </a:xfrm>
            <a:prstGeom prst="line">
              <a:avLst/>
            </a:prstGeom>
            <a:noFill/>
            <a:ln w="38100" cap="flat" cmpd="sng" algn="ctr">
              <a:solidFill>
                <a:srgbClr val="5B9BD5"/>
              </a:solidFill>
              <a:prstDash val="solid"/>
              <a:headEnd/>
              <a:tailEn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11" name="Text Box 116"/>
            <p:cNvSpPr txBox="1">
              <a:spLocks noChangeArrowheads="1"/>
            </p:cNvSpPr>
            <p:nvPr/>
          </p:nvSpPr>
          <p:spPr bwMode="auto">
            <a:xfrm>
              <a:off x="2762085" y="1724127"/>
              <a:ext cx="388974"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2009</a:t>
              </a:r>
            </a:p>
          </p:txBody>
        </p:sp>
        <p:sp>
          <p:nvSpPr>
            <p:cNvPr id="112" name="Line 117"/>
            <p:cNvSpPr>
              <a:spLocks noChangeShapeType="1"/>
            </p:cNvSpPr>
            <p:nvPr/>
          </p:nvSpPr>
          <p:spPr bwMode="auto">
            <a:xfrm>
              <a:off x="4463817" y="1939716"/>
              <a:ext cx="0" cy="201612"/>
            </a:xfrm>
            <a:prstGeom prst="line">
              <a:avLst/>
            </a:prstGeom>
            <a:noFill/>
            <a:ln w="38100" cap="flat" cmpd="sng" algn="ctr">
              <a:solidFill>
                <a:srgbClr val="5B9BD5"/>
              </a:solidFill>
              <a:prstDash val="solid"/>
              <a:headEnd/>
              <a:tailEn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13" name="Text Box 116"/>
            <p:cNvSpPr txBox="1">
              <a:spLocks noChangeArrowheads="1"/>
            </p:cNvSpPr>
            <p:nvPr/>
          </p:nvSpPr>
          <p:spPr bwMode="auto">
            <a:xfrm>
              <a:off x="4269329" y="1728797"/>
              <a:ext cx="388974"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2013</a:t>
              </a:r>
            </a:p>
          </p:txBody>
        </p:sp>
        <p:sp>
          <p:nvSpPr>
            <p:cNvPr id="114" name="Line 117"/>
            <p:cNvSpPr>
              <a:spLocks noChangeShapeType="1"/>
            </p:cNvSpPr>
            <p:nvPr/>
          </p:nvSpPr>
          <p:spPr bwMode="auto">
            <a:xfrm>
              <a:off x="6650198" y="1930791"/>
              <a:ext cx="0" cy="201612"/>
            </a:xfrm>
            <a:prstGeom prst="line">
              <a:avLst/>
            </a:prstGeom>
            <a:noFill/>
            <a:ln w="38100" cap="flat" cmpd="sng" algn="ctr">
              <a:solidFill>
                <a:srgbClr val="5B9BD5"/>
              </a:solidFill>
              <a:prstDash val="solid"/>
              <a:headEnd/>
              <a:tailEn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15" name="Text Box 116"/>
            <p:cNvSpPr txBox="1">
              <a:spLocks noChangeArrowheads="1"/>
            </p:cNvSpPr>
            <p:nvPr/>
          </p:nvSpPr>
          <p:spPr bwMode="auto">
            <a:xfrm>
              <a:off x="6455710" y="1719872"/>
              <a:ext cx="388974"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2019</a:t>
              </a:r>
            </a:p>
          </p:txBody>
        </p:sp>
        <p:sp>
          <p:nvSpPr>
            <p:cNvPr id="116" name="Line 117"/>
            <p:cNvSpPr>
              <a:spLocks noChangeShapeType="1"/>
            </p:cNvSpPr>
            <p:nvPr/>
          </p:nvSpPr>
          <p:spPr bwMode="auto">
            <a:xfrm>
              <a:off x="8327456" y="1930791"/>
              <a:ext cx="0" cy="201612"/>
            </a:xfrm>
            <a:prstGeom prst="line">
              <a:avLst/>
            </a:prstGeom>
            <a:noFill/>
            <a:ln w="38100" cap="flat" cmpd="sng" algn="ctr">
              <a:solidFill>
                <a:srgbClr val="5B9BD5"/>
              </a:solidFill>
              <a:prstDash val="solid"/>
              <a:headEnd/>
              <a:tailEn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17" name="Text Box 116"/>
            <p:cNvSpPr txBox="1">
              <a:spLocks noChangeArrowheads="1"/>
            </p:cNvSpPr>
            <p:nvPr/>
          </p:nvSpPr>
          <p:spPr bwMode="auto">
            <a:xfrm>
              <a:off x="8132968" y="1719872"/>
              <a:ext cx="388974"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2023</a:t>
              </a:r>
            </a:p>
          </p:txBody>
        </p:sp>
        <p:sp>
          <p:nvSpPr>
            <p:cNvPr id="118" name="Text Box 116"/>
            <p:cNvSpPr txBox="1">
              <a:spLocks noChangeArrowheads="1"/>
            </p:cNvSpPr>
            <p:nvPr/>
          </p:nvSpPr>
          <p:spPr bwMode="auto">
            <a:xfrm>
              <a:off x="-109630" y="2419954"/>
              <a:ext cx="1084677"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HT SG: 12 months</a:t>
              </a:r>
            </a:p>
          </p:txBody>
        </p:sp>
        <p:sp>
          <p:nvSpPr>
            <p:cNvPr id="119" name="矩形 118"/>
            <p:cNvSpPr/>
            <p:nvPr/>
          </p:nvSpPr>
          <p:spPr bwMode="auto">
            <a:xfrm>
              <a:off x="897278" y="2405571"/>
              <a:ext cx="2171285" cy="239770"/>
            </a:xfrm>
            <a:prstGeom prst="rect">
              <a:avLst/>
            </a:prstGeom>
            <a:solidFill>
              <a:srgbClr val="5B9BD5"/>
            </a:solidFill>
            <a:ln w="12700" cap="flat" cmpd="sng" algn="ctr">
              <a:noFill/>
              <a:prstDash val="solid"/>
              <a:round/>
              <a:headEnd type="none" w="sm" len="sm"/>
              <a:tailEnd type="none" w="sm" len="sm"/>
            </a:ln>
            <a:effectLst>
              <a:outerShdw dist="35921" dir="2700000" algn="ctr" rotWithShape="0">
                <a:srgbClr val="E7E6E6"/>
              </a:outerShdw>
            </a:effectLst>
            <a:ex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1000" b="1" i="0" u="none" strike="noStrike" kern="0" cap="none" spc="0" normalizeH="0" baseline="0" noProof="0" dirty="0" smtClean="0">
                  <a:ln>
                    <a:noFill/>
                  </a:ln>
                  <a:solidFill>
                    <a:prstClr val="white"/>
                  </a:solidFill>
                  <a:effectLst/>
                  <a:uLnTx/>
                  <a:uFillTx/>
                  <a:latin typeface="+mj-lt"/>
                  <a:ea typeface="+mn-ea"/>
                  <a:cs typeface="Arial" panose="020B0604020202020204" pitchFamily="34" charset="0"/>
                </a:rPr>
                <a:t>802.11n</a:t>
              </a:r>
              <a:endParaRPr kumimoji="0" lang="zh-CN" altLang="en-US" sz="1000" b="1" i="0" u="none" strike="noStrike" kern="0" cap="none" spc="0" normalizeH="0" baseline="0" noProof="0" dirty="0" smtClean="0">
                <a:ln>
                  <a:noFill/>
                </a:ln>
                <a:solidFill>
                  <a:prstClr val="white"/>
                </a:solidFill>
                <a:effectLst/>
                <a:uLnTx/>
                <a:uFillTx/>
                <a:latin typeface="+mj-lt"/>
                <a:ea typeface="+mn-ea"/>
                <a:cs typeface="Arial" panose="020B0604020202020204" pitchFamily="34" charset="0"/>
              </a:endParaRPr>
            </a:p>
          </p:txBody>
        </p:sp>
        <p:sp>
          <p:nvSpPr>
            <p:cNvPr id="120" name="矩形 119"/>
            <p:cNvSpPr/>
            <p:nvPr/>
          </p:nvSpPr>
          <p:spPr bwMode="auto">
            <a:xfrm>
              <a:off x="2486024" y="2954956"/>
              <a:ext cx="2302000" cy="222353"/>
            </a:xfrm>
            <a:prstGeom prst="rect">
              <a:avLst/>
            </a:prstGeom>
            <a:solidFill>
              <a:srgbClr val="5B9BD5"/>
            </a:solidFill>
            <a:ln w="12700" cap="flat" cmpd="sng" algn="ctr">
              <a:noFill/>
              <a:prstDash val="solid"/>
              <a:round/>
              <a:headEnd type="none" w="sm" len="sm"/>
              <a:tailEnd type="none" w="sm" len="sm"/>
            </a:ln>
            <a:effectLst>
              <a:outerShdw dist="35921" dir="2700000" algn="ctr" rotWithShape="0">
                <a:srgbClr val="E7E6E6"/>
              </a:outerShdw>
            </a:effectLst>
            <a:ex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1000" b="1" i="0" u="none" strike="noStrike" kern="0" cap="none" spc="0" normalizeH="0" baseline="0" noProof="0" dirty="0" smtClean="0">
                  <a:ln>
                    <a:noFill/>
                  </a:ln>
                  <a:solidFill>
                    <a:prstClr val="white"/>
                  </a:solidFill>
                  <a:effectLst/>
                  <a:uLnTx/>
                  <a:uFillTx/>
                  <a:latin typeface="+mj-lt"/>
                  <a:ea typeface="+mn-ea"/>
                  <a:cs typeface="Arial" panose="020B0604020202020204" pitchFamily="34" charset="0"/>
                </a:rPr>
                <a:t>802.11ac</a:t>
              </a:r>
              <a:endParaRPr kumimoji="0" lang="zh-CN" altLang="en-US" sz="1000" b="1" i="0" u="none" strike="noStrike" kern="0" cap="none" spc="0" normalizeH="0" baseline="0" noProof="0" dirty="0" smtClean="0">
                <a:ln>
                  <a:noFill/>
                </a:ln>
                <a:solidFill>
                  <a:prstClr val="white"/>
                </a:solidFill>
                <a:effectLst/>
                <a:uLnTx/>
                <a:uFillTx/>
                <a:latin typeface="+mj-lt"/>
                <a:ea typeface="+mn-ea"/>
                <a:cs typeface="Arial" panose="020B0604020202020204" pitchFamily="34" charset="0"/>
              </a:endParaRPr>
            </a:p>
          </p:txBody>
        </p:sp>
        <p:sp>
          <p:nvSpPr>
            <p:cNvPr id="121" name="Line 117"/>
            <p:cNvSpPr>
              <a:spLocks noChangeShapeType="1"/>
            </p:cNvSpPr>
            <p:nvPr/>
          </p:nvSpPr>
          <p:spPr bwMode="auto">
            <a:xfrm>
              <a:off x="2387565" y="1938180"/>
              <a:ext cx="0" cy="201612"/>
            </a:xfrm>
            <a:prstGeom prst="line">
              <a:avLst/>
            </a:prstGeom>
            <a:noFill/>
            <a:ln w="38100" cap="flat" cmpd="sng" algn="ctr">
              <a:solidFill>
                <a:srgbClr val="5B9BD5"/>
              </a:solidFill>
              <a:prstDash val="solid"/>
              <a:headEnd/>
              <a:tailEn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22" name="Text Box 116"/>
            <p:cNvSpPr txBox="1">
              <a:spLocks noChangeArrowheads="1"/>
            </p:cNvSpPr>
            <p:nvPr/>
          </p:nvSpPr>
          <p:spPr bwMode="auto">
            <a:xfrm>
              <a:off x="2193077" y="1727261"/>
              <a:ext cx="388974"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2007</a:t>
              </a:r>
            </a:p>
          </p:txBody>
        </p:sp>
        <p:cxnSp>
          <p:nvCxnSpPr>
            <p:cNvPr id="123" name="直接连接符 122"/>
            <p:cNvCxnSpPr/>
            <p:nvPr/>
          </p:nvCxnSpPr>
          <p:spPr bwMode="auto">
            <a:xfrm>
              <a:off x="2477294" y="2084254"/>
              <a:ext cx="0" cy="1272738"/>
            </a:xfrm>
            <a:prstGeom prst="line">
              <a:avLst/>
            </a:prstGeom>
            <a:solidFill>
              <a:srgbClr val="5B9BD5"/>
            </a:solidFill>
            <a:ln w="12700" cap="flat" cmpd="sng" algn="ctr">
              <a:solidFill>
                <a:sysClr val="window" lastClr="FFFFFF">
                  <a:lumMod val="50000"/>
                </a:sysClr>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文本框 123"/>
            <p:cNvSpPr txBox="1"/>
            <p:nvPr/>
          </p:nvSpPr>
          <p:spPr>
            <a:xfrm>
              <a:off x="2127507" y="2603733"/>
              <a:ext cx="601447" cy="230832"/>
            </a:xfrm>
            <a:prstGeom prst="rect">
              <a:avLst/>
            </a:prstGeom>
            <a:noFill/>
          </p:spPr>
          <p:txBody>
            <a:bodyPr wrap="non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rPr>
                <a:t>Draft 2.0</a:t>
              </a:r>
              <a:endParaRPr kumimoji="0" lang="zh-CN" altLang="en-US"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endParaRPr>
            </a:p>
          </p:txBody>
        </p:sp>
        <p:sp>
          <p:nvSpPr>
            <p:cNvPr id="125" name="文本框 124"/>
            <p:cNvSpPr txBox="1"/>
            <p:nvPr/>
          </p:nvSpPr>
          <p:spPr>
            <a:xfrm>
              <a:off x="2160436" y="3153137"/>
              <a:ext cx="877163" cy="230832"/>
            </a:xfrm>
            <a:prstGeom prst="rect">
              <a:avLst/>
            </a:prstGeom>
            <a:noFill/>
          </p:spPr>
          <p:txBody>
            <a:bodyPr wrap="non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rPr>
                <a:t>11ac SG: VHT</a:t>
              </a:r>
              <a:endParaRPr kumimoji="0" lang="zh-CN" altLang="en-US"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endParaRPr>
            </a:p>
          </p:txBody>
        </p:sp>
        <p:sp>
          <p:nvSpPr>
            <p:cNvPr id="126" name="矩形 125"/>
            <p:cNvSpPr/>
            <p:nvPr/>
          </p:nvSpPr>
          <p:spPr>
            <a:xfrm>
              <a:off x="2137347" y="2108948"/>
              <a:ext cx="678392" cy="251607"/>
            </a:xfrm>
            <a:prstGeom prst="rect">
              <a:avLst/>
            </a:prstGeom>
          </p:spPr>
          <p:txBody>
            <a:bodyPr wrap="none">
              <a:spAutoFit/>
            </a:bodyPr>
            <a:lstStyle/>
            <a:p>
              <a:pPr marL="0" marR="0" lvl="0" indent="0" algn="ctr" defTabSz="914400" eaLnBrk="0" fontAlgn="auto" latinLnBrk="0" hangingPunct="0">
                <a:lnSpc>
                  <a:spcPct val="115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ea typeface="Calibri"/>
                  <a:cs typeface="Arial" panose="020B0604020202020204" pitchFamily="34" charset="0"/>
                </a:rPr>
                <a:t>Mar 2007</a:t>
              </a:r>
            </a:p>
          </p:txBody>
        </p:sp>
        <p:sp>
          <p:nvSpPr>
            <p:cNvPr id="127" name="Text Box 116"/>
            <p:cNvSpPr txBox="1">
              <a:spLocks noChangeArrowheads="1"/>
            </p:cNvSpPr>
            <p:nvPr/>
          </p:nvSpPr>
          <p:spPr bwMode="auto">
            <a:xfrm>
              <a:off x="-112836" y="2970333"/>
              <a:ext cx="1168033"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VHT SG: 18 months</a:t>
              </a:r>
            </a:p>
          </p:txBody>
        </p:sp>
        <p:sp>
          <p:nvSpPr>
            <p:cNvPr id="128" name="Text Box 116"/>
            <p:cNvSpPr txBox="1">
              <a:spLocks noChangeArrowheads="1"/>
            </p:cNvSpPr>
            <p:nvPr/>
          </p:nvSpPr>
          <p:spPr bwMode="auto">
            <a:xfrm>
              <a:off x="-108377" y="3503790"/>
              <a:ext cx="1200093"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HEW SG: 12 months</a:t>
              </a:r>
            </a:p>
          </p:txBody>
        </p:sp>
        <p:sp>
          <p:nvSpPr>
            <p:cNvPr id="129" name="矩形 128"/>
            <p:cNvSpPr/>
            <p:nvPr/>
          </p:nvSpPr>
          <p:spPr bwMode="auto">
            <a:xfrm>
              <a:off x="4553547" y="3499891"/>
              <a:ext cx="2303962" cy="222353"/>
            </a:xfrm>
            <a:prstGeom prst="rect">
              <a:avLst/>
            </a:prstGeom>
            <a:solidFill>
              <a:srgbClr val="5B9BD5"/>
            </a:solidFill>
            <a:ln w="12700" cap="flat" cmpd="sng" algn="ctr">
              <a:noFill/>
              <a:prstDash val="solid"/>
              <a:round/>
              <a:headEnd type="none" w="sm" len="sm"/>
              <a:tailEnd type="none" w="sm" len="sm"/>
            </a:ln>
            <a:effectLst>
              <a:outerShdw dist="35921" dir="2700000" algn="ctr" rotWithShape="0">
                <a:srgbClr val="E7E6E6"/>
              </a:outerShdw>
            </a:effectLst>
            <a:ex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1000" b="1" i="0" u="none" strike="noStrike" kern="0" cap="none" spc="0" normalizeH="0" baseline="0" noProof="0" dirty="0" smtClean="0">
                  <a:ln>
                    <a:noFill/>
                  </a:ln>
                  <a:solidFill>
                    <a:prstClr val="white"/>
                  </a:solidFill>
                  <a:effectLst/>
                  <a:uLnTx/>
                  <a:uFillTx/>
                  <a:latin typeface="+mj-lt"/>
                  <a:ea typeface="+mn-ea"/>
                  <a:cs typeface="Arial" panose="020B0604020202020204" pitchFamily="34" charset="0"/>
                </a:rPr>
                <a:t>802.11ax</a:t>
              </a:r>
              <a:endParaRPr kumimoji="0" lang="zh-CN" altLang="en-US" sz="10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endParaRPr>
            </a:p>
          </p:txBody>
        </p:sp>
        <p:cxnSp>
          <p:nvCxnSpPr>
            <p:cNvPr id="130" name="直接连接符 129"/>
            <p:cNvCxnSpPr/>
            <p:nvPr/>
          </p:nvCxnSpPr>
          <p:spPr bwMode="auto">
            <a:xfrm>
              <a:off x="4120754" y="2102571"/>
              <a:ext cx="0" cy="1841493"/>
            </a:xfrm>
            <a:prstGeom prst="line">
              <a:avLst/>
            </a:prstGeom>
            <a:solidFill>
              <a:srgbClr val="5B9BD5"/>
            </a:solidFill>
            <a:ln w="12700" cap="flat" cmpd="sng" algn="ctr">
              <a:solidFill>
                <a:sysClr val="window" lastClr="FFFFFF">
                  <a:lumMod val="50000"/>
                </a:sysClr>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Line 117"/>
            <p:cNvSpPr>
              <a:spLocks noChangeShapeType="1"/>
            </p:cNvSpPr>
            <p:nvPr/>
          </p:nvSpPr>
          <p:spPr bwMode="auto">
            <a:xfrm>
              <a:off x="4094574" y="1938746"/>
              <a:ext cx="0" cy="201612"/>
            </a:xfrm>
            <a:prstGeom prst="line">
              <a:avLst/>
            </a:prstGeom>
            <a:noFill/>
            <a:ln w="38100" cap="flat" cmpd="sng" algn="ctr">
              <a:solidFill>
                <a:srgbClr val="5B9BD5"/>
              </a:solidFill>
              <a:prstDash val="solid"/>
              <a:headEnd/>
              <a:tailEn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32" name="Text Box 116"/>
            <p:cNvSpPr txBox="1">
              <a:spLocks noChangeArrowheads="1"/>
            </p:cNvSpPr>
            <p:nvPr/>
          </p:nvSpPr>
          <p:spPr bwMode="auto">
            <a:xfrm>
              <a:off x="3900086" y="1727827"/>
              <a:ext cx="388974"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2012</a:t>
              </a:r>
            </a:p>
          </p:txBody>
        </p:sp>
        <p:sp>
          <p:nvSpPr>
            <p:cNvPr id="133" name="文本框 132"/>
            <p:cNvSpPr txBox="1"/>
            <p:nvPr/>
          </p:nvSpPr>
          <p:spPr>
            <a:xfrm>
              <a:off x="3772192" y="3171779"/>
              <a:ext cx="601447" cy="230832"/>
            </a:xfrm>
            <a:prstGeom prst="rect">
              <a:avLst/>
            </a:prstGeom>
            <a:noFill/>
          </p:spPr>
          <p:txBody>
            <a:bodyPr wrap="non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rPr>
                <a:t>Draft 2.0</a:t>
              </a:r>
              <a:endParaRPr kumimoji="0" lang="zh-CN" altLang="en-US"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endParaRPr>
            </a:p>
          </p:txBody>
        </p:sp>
        <p:sp>
          <p:nvSpPr>
            <p:cNvPr id="134" name="矩形 133"/>
            <p:cNvSpPr/>
            <p:nvPr/>
          </p:nvSpPr>
          <p:spPr>
            <a:xfrm>
              <a:off x="3821251" y="2093386"/>
              <a:ext cx="630301" cy="251607"/>
            </a:xfrm>
            <a:prstGeom prst="rect">
              <a:avLst/>
            </a:prstGeom>
          </p:spPr>
          <p:txBody>
            <a:bodyPr wrap="none">
              <a:spAutoFit/>
            </a:bodyPr>
            <a:lstStyle/>
            <a:p>
              <a:pPr marL="0" marR="0" lvl="0" indent="0" algn="ctr" defTabSz="914400" eaLnBrk="0" fontAlgn="auto" latinLnBrk="0" hangingPunct="0">
                <a:lnSpc>
                  <a:spcPct val="115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ea typeface="Calibri"/>
                  <a:cs typeface="Arial" panose="020B0604020202020204" pitchFamily="34" charset="0"/>
                </a:rPr>
                <a:t>Feb 2012</a:t>
              </a:r>
            </a:p>
          </p:txBody>
        </p:sp>
        <p:cxnSp>
          <p:nvCxnSpPr>
            <p:cNvPr id="135" name="直接连接符 134"/>
            <p:cNvCxnSpPr/>
            <p:nvPr/>
          </p:nvCxnSpPr>
          <p:spPr bwMode="auto">
            <a:xfrm>
              <a:off x="4553547" y="2117433"/>
              <a:ext cx="0" cy="1826631"/>
            </a:xfrm>
            <a:prstGeom prst="line">
              <a:avLst/>
            </a:prstGeom>
            <a:solidFill>
              <a:srgbClr val="5B9BD5"/>
            </a:solidFill>
            <a:ln w="12700" cap="flat" cmpd="sng" algn="ctr">
              <a:solidFill>
                <a:sysClr val="window" lastClr="FFFFFF">
                  <a:lumMod val="50000"/>
                </a:sysClr>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文本框 135"/>
            <p:cNvSpPr txBox="1"/>
            <p:nvPr/>
          </p:nvSpPr>
          <p:spPr>
            <a:xfrm>
              <a:off x="4241365" y="3712393"/>
              <a:ext cx="909223" cy="230832"/>
            </a:xfrm>
            <a:prstGeom prst="rect">
              <a:avLst/>
            </a:prstGeom>
            <a:noFill/>
          </p:spPr>
          <p:txBody>
            <a:bodyPr wrap="non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rPr>
                <a:t>11ax SG: HEW</a:t>
              </a:r>
              <a:endParaRPr kumimoji="0" lang="zh-CN" altLang="en-US"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endParaRPr>
            </a:p>
          </p:txBody>
        </p:sp>
        <p:sp>
          <p:nvSpPr>
            <p:cNvPr id="137" name="Line 117"/>
            <p:cNvSpPr>
              <a:spLocks noChangeShapeType="1"/>
            </p:cNvSpPr>
            <p:nvPr/>
          </p:nvSpPr>
          <p:spPr bwMode="auto">
            <a:xfrm>
              <a:off x="5941858" y="1934180"/>
              <a:ext cx="0" cy="201612"/>
            </a:xfrm>
            <a:prstGeom prst="line">
              <a:avLst/>
            </a:prstGeom>
            <a:noFill/>
            <a:ln w="38100" cap="flat" cmpd="sng" algn="ctr">
              <a:solidFill>
                <a:srgbClr val="5B9BD5"/>
              </a:solidFill>
              <a:prstDash val="solid"/>
              <a:headEnd/>
              <a:tailEn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38" name="Text Box 116"/>
            <p:cNvSpPr txBox="1">
              <a:spLocks noChangeArrowheads="1"/>
            </p:cNvSpPr>
            <p:nvPr/>
          </p:nvSpPr>
          <p:spPr bwMode="auto">
            <a:xfrm>
              <a:off x="5747370" y="1723261"/>
              <a:ext cx="388974"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2017</a:t>
              </a:r>
            </a:p>
          </p:txBody>
        </p:sp>
        <p:cxnSp>
          <p:nvCxnSpPr>
            <p:cNvPr id="139" name="直接连接符 138"/>
            <p:cNvCxnSpPr/>
            <p:nvPr/>
          </p:nvCxnSpPr>
          <p:spPr bwMode="auto">
            <a:xfrm>
              <a:off x="6149169" y="2084254"/>
              <a:ext cx="0" cy="2376660"/>
            </a:xfrm>
            <a:prstGeom prst="line">
              <a:avLst/>
            </a:prstGeom>
            <a:solidFill>
              <a:srgbClr val="5B9BD5"/>
            </a:solidFill>
            <a:ln w="12700" cap="flat" cmpd="sng" algn="ctr">
              <a:solidFill>
                <a:sysClr val="window" lastClr="FFFFFF">
                  <a:lumMod val="50000"/>
                </a:sysClr>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 name="矩形 139"/>
            <p:cNvSpPr/>
            <p:nvPr/>
          </p:nvSpPr>
          <p:spPr>
            <a:xfrm>
              <a:off x="5871895" y="2098854"/>
              <a:ext cx="623889" cy="251607"/>
            </a:xfrm>
            <a:prstGeom prst="rect">
              <a:avLst/>
            </a:prstGeom>
          </p:spPr>
          <p:txBody>
            <a:bodyPr wrap="none">
              <a:spAutoFit/>
            </a:bodyPr>
            <a:lstStyle/>
            <a:p>
              <a:pPr marL="0" marR="0" lvl="0" indent="0" algn="ctr" defTabSz="914400" eaLnBrk="0" fontAlgn="auto" latinLnBrk="0" hangingPunct="0">
                <a:lnSpc>
                  <a:spcPct val="115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ea typeface="Calibri"/>
                  <a:cs typeface="Arial" panose="020B0604020202020204" pitchFamily="34" charset="0"/>
                </a:rPr>
                <a:t>Sep 2017</a:t>
              </a:r>
            </a:p>
          </p:txBody>
        </p:sp>
        <p:sp>
          <p:nvSpPr>
            <p:cNvPr id="141" name="文本框 140"/>
            <p:cNvSpPr txBox="1"/>
            <p:nvPr/>
          </p:nvSpPr>
          <p:spPr>
            <a:xfrm>
              <a:off x="5805724" y="3722244"/>
              <a:ext cx="601447" cy="230832"/>
            </a:xfrm>
            <a:prstGeom prst="rect">
              <a:avLst/>
            </a:prstGeom>
            <a:noFill/>
          </p:spPr>
          <p:txBody>
            <a:bodyPr wrap="non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rPr>
                <a:t>Draft 2.0</a:t>
              </a:r>
              <a:endParaRPr kumimoji="0" lang="zh-CN" altLang="en-US"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endParaRPr>
            </a:p>
          </p:txBody>
        </p:sp>
        <p:sp>
          <p:nvSpPr>
            <p:cNvPr id="142" name="矩形 141"/>
            <p:cNvSpPr/>
            <p:nvPr/>
          </p:nvSpPr>
          <p:spPr>
            <a:xfrm>
              <a:off x="4283191" y="2098854"/>
              <a:ext cx="678392" cy="251607"/>
            </a:xfrm>
            <a:prstGeom prst="rect">
              <a:avLst/>
            </a:prstGeom>
          </p:spPr>
          <p:txBody>
            <a:bodyPr wrap="none">
              <a:spAutoFit/>
            </a:bodyPr>
            <a:lstStyle/>
            <a:p>
              <a:pPr marL="0" marR="0" lvl="0" indent="0" algn="ctr" defTabSz="914400" eaLnBrk="0" fontAlgn="auto" latinLnBrk="0" hangingPunct="0">
                <a:lnSpc>
                  <a:spcPct val="115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ea typeface="Calibri"/>
                  <a:cs typeface="Arial" panose="020B0604020202020204" pitchFamily="34" charset="0"/>
                </a:rPr>
                <a:t>Mar 2013</a:t>
              </a:r>
            </a:p>
          </p:txBody>
        </p:sp>
        <p:sp>
          <p:nvSpPr>
            <p:cNvPr id="143" name="Line 117"/>
            <p:cNvSpPr>
              <a:spLocks noChangeShapeType="1"/>
            </p:cNvSpPr>
            <p:nvPr/>
          </p:nvSpPr>
          <p:spPr bwMode="auto">
            <a:xfrm>
              <a:off x="6296027" y="1930403"/>
              <a:ext cx="0" cy="201612"/>
            </a:xfrm>
            <a:prstGeom prst="line">
              <a:avLst/>
            </a:prstGeom>
            <a:noFill/>
            <a:ln w="38100" cap="flat" cmpd="sng" algn="ctr">
              <a:solidFill>
                <a:srgbClr val="5B9BD5"/>
              </a:solidFill>
              <a:prstDash val="solid"/>
              <a:headEnd/>
              <a:tailEn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44" name="Text Box 116"/>
            <p:cNvSpPr txBox="1">
              <a:spLocks noChangeArrowheads="1"/>
            </p:cNvSpPr>
            <p:nvPr/>
          </p:nvSpPr>
          <p:spPr bwMode="auto">
            <a:xfrm>
              <a:off x="6101539" y="1719484"/>
              <a:ext cx="388974"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2018</a:t>
              </a:r>
            </a:p>
          </p:txBody>
        </p:sp>
        <p:sp>
          <p:nvSpPr>
            <p:cNvPr id="145" name="Text Box 116"/>
            <p:cNvSpPr txBox="1">
              <a:spLocks noChangeArrowheads="1"/>
            </p:cNvSpPr>
            <p:nvPr/>
          </p:nvSpPr>
          <p:spPr bwMode="auto">
            <a:xfrm>
              <a:off x="-125645" y="3982855"/>
              <a:ext cx="1485428"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SG for next PHY/MAC: ?</a:t>
              </a:r>
            </a:p>
          </p:txBody>
        </p:sp>
        <p:sp>
          <p:nvSpPr>
            <p:cNvPr id="146" name="矩形 145"/>
            <p:cNvSpPr/>
            <p:nvPr/>
          </p:nvSpPr>
          <p:spPr bwMode="auto">
            <a:xfrm>
              <a:off x="6529582" y="4022576"/>
              <a:ext cx="2177186" cy="222353"/>
            </a:xfrm>
            <a:prstGeom prst="rect">
              <a:avLst/>
            </a:prstGeom>
            <a:solidFill>
              <a:schemeClr val="accent1">
                <a:lumMod val="75000"/>
              </a:schemeClr>
            </a:solidFill>
            <a:ln w="12700" cap="flat" cmpd="sng" algn="ctr">
              <a:noFill/>
              <a:prstDash val="solid"/>
              <a:round/>
              <a:headEnd type="none" w="sm" len="sm"/>
              <a:tailEnd type="none" w="sm" len="sm"/>
            </a:ln>
            <a:effectLst>
              <a:outerShdw dist="35921" dir="2700000" algn="ctr" rotWithShape="0">
                <a:srgbClr val="E7E6E6"/>
              </a:outerShdw>
            </a:effectLst>
            <a:ex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1000" b="1" i="0" u="none" strike="noStrike" kern="0" cap="none" spc="0" normalizeH="0" baseline="0" noProof="0" dirty="0" smtClean="0">
                  <a:ln>
                    <a:noFill/>
                  </a:ln>
                  <a:solidFill>
                    <a:prstClr val="white"/>
                  </a:solidFill>
                  <a:effectLst/>
                  <a:uLnTx/>
                  <a:uFillTx/>
                  <a:latin typeface="+mj-lt"/>
                  <a:ea typeface="+mn-ea"/>
                  <a:cs typeface="Arial" panose="020B0604020202020204" pitchFamily="34" charset="0"/>
                </a:rPr>
                <a:t>Next PHY/MAC (see</a:t>
              </a:r>
              <a:r>
                <a:rPr kumimoji="0" lang="en-US" altLang="zh-CN" sz="1000" b="1" i="0" u="none" strike="noStrike" kern="0" cap="none" spc="0" normalizeH="0" noProof="0" dirty="0" smtClean="0">
                  <a:ln>
                    <a:noFill/>
                  </a:ln>
                  <a:solidFill>
                    <a:prstClr val="white"/>
                  </a:solidFill>
                  <a:effectLst/>
                  <a:uLnTx/>
                  <a:uFillTx/>
                  <a:latin typeface="+mj-lt"/>
                  <a:ea typeface="+mn-ea"/>
                  <a:cs typeface="Arial" panose="020B0604020202020204" pitchFamily="34" charset="0"/>
                </a:rPr>
                <a:t> next slides</a:t>
              </a:r>
              <a:r>
                <a:rPr kumimoji="0" lang="en-US" altLang="zh-CN" sz="1000" b="1" i="0" u="none" strike="noStrike" kern="0" cap="none" spc="0" normalizeH="0" baseline="0" noProof="0" dirty="0" smtClean="0">
                  <a:ln>
                    <a:noFill/>
                  </a:ln>
                  <a:solidFill>
                    <a:prstClr val="white"/>
                  </a:solidFill>
                  <a:effectLst/>
                  <a:uLnTx/>
                  <a:uFillTx/>
                  <a:latin typeface="+mj-lt"/>
                  <a:ea typeface="+mn-ea"/>
                  <a:cs typeface="Arial" panose="020B0604020202020204" pitchFamily="34" charset="0"/>
                </a:rPr>
                <a:t>)</a:t>
              </a:r>
              <a:endParaRPr kumimoji="0" lang="zh-CN" altLang="en-US" sz="10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endParaRPr>
            </a:p>
          </p:txBody>
        </p:sp>
        <p:cxnSp>
          <p:nvCxnSpPr>
            <p:cNvPr id="147" name="直接连接符 146"/>
            <p:cNvCxnSpPr>
              <a:endCxn id="148" idx="2"/>
            </p:cNvCxnSpPr>
            <p:nvPr/>
          </p:nvCxnSpPr>
          <p:spPr bwMode="auto">
            <a:xfrm flipH="1">
              <a:off x="6527787" y="2102571"/>
              <a:ext cx="1796" cy="2361678"/>
            </a:xfrm>
            <a:prstGeom prst="line">
              <a:avLst/>
            </a:prstGeom>
            <a:solidFill>
              <a:srgbClr val="5B9BD5"/>
            </a:solidFill>
            <a:ln w="12700" cap="flat" cmpd="sng" algn="ctr">
              <a:solidFill>
                <a:sysClr val="window" lastClr="FFFFFF">
                  <a:lumMod val="50000"/>
                </a:sysClr>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8" name="文本框 147"/>
            <p:cNvSpPr txBox="1"/>
            <p:nvPr/>
          </p:nvSpPr>
          <p:spPr>
            <a:xfrm>
              <a:off x="6263932" y="4233417"/>
              <a:ext cx="527709" cy="230832"/>
            </a:xfrm>
            <a:prstGeom prst="rect">
              <a:avLst/>
            </a:prstGeom>
            <a:noFill/>
          </p:spPr>
          <p:txBody>
            <a:bodyPr wrap="non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rPr>
                <a:t>NG SG</a:t>
              </a:r>
              <a:endParaRPr kumimoji="0" lang="zh-CN" altLang="en-US"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endParaRPr>
            </a:p>
          </p:txBody>
        </p:sp>
        <p:sp>
          <p:nvSpPr>
            <p:cNvPr id="149" name="矩形 148"/>
            <p:cNvSpPr/>
            <p:nvPr/>
          </p:nvSpPr>
          <p:spPr>
            <a:xfrm>
              <a:off x="740393" y="2100843"/>
              <a:ext cx="623889" cy="251607"/>
            </a:xfrm>
            <a:prstGeom prst="rect">
              <a:avLst/>
            </a:prstGeom>
          </p:spPr>
          <p:txBody>
            <a:bodyPr wrap="none">
              <a:spAutoFit/>
            </a:bodyPr>
            <a:lstStyle/>
            <a:p>
              <a:pPr marL="0" marR="0" lvl="0" indent="0" algn="ctr" defTabSz="914400" eaLnBrk="0" fontAlgn="auto" latinLnBrk="0" hangingPunct="0">
                <a:lnSpc>
                  <a:spcPct val="115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ea typeface="Calibri"/>
                  <a:cs typeface="Arial" panose="020B0604020202020204" pitchFamily="34" charset="0"/>
                </a:rPr>
                <a:t>Sep 2002</a:t>
              </a:r>
            </a:p>
          </p:txBody>
        </p:sp>
        <p:cxnSp>
          <p:nvCxnSpPr>
            <p:cNvPr id="150" name="直接连接符 149"/>
            <p:cNvCxnSpPr/>
            <p:nvPr/>
          </p:nvCxnSpPr>
          <p:spPr bwMode="auto">
            <a:xfrm>
              <a:off x="897278" y="2111231"/>
              <a:ext cx="0" cy="607918"/>
            </a:xfrm>
            <a:prstGeom prst="line">
              <a:avLst/>
            </a:prstGeom>
            <a:solidFill>
              <a:srgbClr val="5B9BD5"/>
            </a:solidFill>
            <a:ln w="12700" cap="flat" cmpd="sng" algn="ctr">
              <a:solidFill>
                <a:sysClr val="window" lastClr="FFFFFF">
                  <a:lumMod val="50000"/>
                </a:sysClr>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 name="Line 117"/>
            <p:cNvSpPr>
              <a:spLocks noChangeShapeType="1"/>
            </p:cNvSpPr>
            <p:nvPr/>
          </p:nvSpPr>
          <p:spPr bwMode="auto">
            <a:xfrm>
              <a:off x="1347736" y="1927253"/>
              <a:ext cx="0" cy="201612"/>
            </a:xfrm>
            <a:prstGeom prst="line">
              <a:avLst/>
            </a:prstGeom>
            <a:noFill/>
            <a:ln w="38100" cap="flat" cmpd="sng" algn="ctr">
              <a:solidFill>
                <a:srgbClr val="5B9BD5"/>
              </a:solidFill>
              <a:prstDash val="solid"/>
              <a:headEnd/>
              <a:tailEnd/>
            </a:ln>
            <a:effectLst>
              <a:outerShdw blurRad="40000" dist="23000" dir="5400000" rotWithShape="0">
                <a:srgbClr val="000000">
                  <a:alpha val="35000"/>
                </a:srgbClr>
              </a:outerShdw>
            </a:effectLst>
          </p:spPr>
          <p:txBody>
            <a:bodyPr lIns="91427" tIns="45714" rIns="91427" bIns="4571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mj-lt"/>
                <a:cs typeface="Arial" panose="020B0604020202020204" pitchFamily="34" charset="0"/>
              </a:endParaRPr>
            </a:p>
          </p:txBody>
        </p:sp>
        <p:sp>
          <p:nvSpPr>
            <p:cNvPr id="152" name="Text Box 116"/>
            <p:cNvSpPr txBox="1">
              <a:spLocks noChangeArrowheads="1"/>
            </p:cNvSpPr>
            <p:nvPr/>
          </p:nvSpPr>
          <p:spPr bwMode="auto">
            <a:xfrm>
              <a:off x="1153248" y="1716334"/>
              <a:ext cx="388974" cy="217570"/>
            </a:xfrm>
            <a:prstGeom prst="rect">
              <a:avLst/>
            </a:prstGeom>
            <a:noFill/>
            <a:ln w="9525">
              <a:noFill/>
              <a:miter lim="800000"/>
              <a:headEnd/>
              <a:tailEnd/>
            </a:ln>
          </p:spPr>
          <p:txBody>
            <a:bodyPr wrap="none" lIns="78306" tIns="39153" rIns="78306" bIns="39153">
              <a:spAutoFit/>
            </a:bodyPr>
            <a:lstStyle/>
            <a:p>
              <a:pPr marL="0" marR="0" lvl="0" indent="0" algn="ctr" defTabSz="784114"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smtClean="0">
                  <a:ln>
                    <a:noFill/>
                  </a:ln>
                  <a:solidFill>
                    <a:srgbClr val="5B9BD5">
                      <a:lumMod val="75000"/>
                    </a:srgbClr>
                  </a:solidFill>
                  <a:effectLst/>
                  <a:uLnTx/>
                  <a:uFillTx/>
                  <a:latin typeface="+mj-lt"/>
                  <a:cs typeface="Arial" panose="020B0604020202020204" pitchFamily="34" charset="0"/>
                </a:rPr>
                <a:t>2004</a:t>
              </a:r>
            </a:p>
          </p:txBody>
        </p:sp>
        <p:sp>
          <p:nvSpPr>
            <p:cNvPr id="153" name="文本框 152"/>
            <p:cNvSpPr txBox="1"/>
            <p:nvPr/>
          </p:nvSpPr>
          <p:spPr>
            <a:xfrm>
              <a:off x="667185" y="2626812"/>
              <a:ext cx="748923" cy="230832"/>
            </a:xfrm>
            <a:prstGeom prst="rect">
              <a:avLst/>
            </a:prstGeom>
            <a:noFill/>
          </p:spPr>
          <p:txBody>
            <a:bodyPr wrap="non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rPr>
                <a:t>11n SG: HT</a:t>
              </a:r>
              <a:endParaRPr kumimoji="0" lang="zh-CN" altLang="en-US" sz="900" b="0" i="0" u="none" strike="noStrike" kern="0" cap="none" spc="0" normalizeH="0" baseline="0" noProof="0" dirty="0" smtClean="0">
                <a:ln>
                  <a:noFill/>
                </a:ln>
                <a:solidFill>
                  <a:prstClr val="black"/>
                </a:solidFill>
                <a:effectLst/>
                <a:uLnTx/>
                <a:uFillTx/>
                <a:latin typeface="+mj-lt"/>
                <a:ea typeface="+mn-ea"/>
                <a:cs typeface="Arial" panose="020B0604020202020204" pitchFamily="34" charset="0"/>
              </a:endParaRPr>
            </a:p>
          </p:txBody>
        </p:sp>
      </p:grpSp>
    </p:spTree>
    <p:extLst>
      <p:ext uri="{BB962C8B-B14F-4D97-AF65-F5344CB8AC3E}">
        <p14:creationId xmlns:p14="http://schemas.microsoft.com/office/powerpoint/2010/main" val="2023959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Thoughts on Standard Development (1)</a:t>
            </a:r>
            <a:endParaRPr lang="zh-CN" altLang="en-US" dirty="0"/>
          </a:p>
        </p:txBody>
      </p:sp>
      <p:sp>
        <p:nvSpPr>
          <p:cNvPr id="3" name="内容占位符 2"/>
          <p:cNvSpPr>
            <a:spLocks noGrp="1"/>
          </p:cNvSpPr>
          <p:nvPr>
            <p:ph idx="1"/>
          </p:nvPr>
        </p:nvSpPr>
        <p:spPr/>
        <p:txBody>
          <a:bodyPr/>
          <a:lstStyle/>
          <a:p>
            <a:pPr>
              <a:buFont typeface="Arial" panose="020B0604020202020204" pitchFamily="34" charset="0"/>
              <a:buChar char="•"/>
            </a:pPr>
            <a:r>
              <a:rPr lang="en-US" altLang="zh-CN" sz="1800" dirty="0">
                <a:latin typeface="+mj-lt"/>
                <a:cs typeface="Calibri" panose="020F0502020204030204" pitchFamily="34" charset="0"/>
              </a:rPr>
              <a:t>It took a long time to develop a new major PHY/MAC amendment</a:t>
            </a:r>
            <a:r>
              <a:rPr lang="en-US" altLang="zh-CN" sz="1800" dirty="0" smtClean="0">
                <a:latin typeface="+mj-lt"/>
                <a:cs typeface="Calibri" panose="020F0502020204030204" pitchFamily="34" charset="0"/>
              </a:rPr>
              <a:t>.</a:t>
            </a:r>
            <a:endParaRPr lang="en-US" altLang="zh-CN" sz="1800" dirty="0">
              <a:latin typeface="+mj-lt"/>
              <a:cs typeface="Calibri" panose="020F0502020204030204" pitchFamily="34" charset="0"/>
            </a:endParaRPr>
          </a:p>
          <a:p>
            <a:pPr lvl="1">
              <a:buFont typeface="Arial" panose="020B0604020202020204" pitchFamily="34" charset="0"/>
              <a:buChar char="•"/>
            </a:pPr>
            <a:r>
              <a:rPr lang="en-US" altLang="zh-CN" sz="1400" dirty="0">
                <a:latin typeface="+mj-lt"/>
                <a:cs typeface="Calibri" panose="020F0502020204030204" pitchFamily="34" charset="0"/>
              </a:rPr>
              <a:t>The PARs are written in a generic manner</a:t>
            </a:r>
          </a:p>
          <a:p>
            <a:pPr lvl="1">
              <a:buFont typeface="Arial" panose="020B0604020202020204" pitchFamily="34" charset="0"/>
              <a:buChar char="•"/>
            </a:pPr>
            <a:r>
              <a:rPr lang="en-US" altLang="zh-CN" sz="1400" dirty="0">
                <a:latin typeface="+mj-lt"/>
                <a:cs typeface="Calibri" panose="020F0502020204030204" pitchFamily="34" charset="0"/>
              </a:rPr>
              <a:t>Mostly because there are many features considered</a:t>
            </a:r>
            <a:endParaRPr lang="zh-CN" altLang="en-US" sz="1400" dirty="0">
              <a:latin typeface="+mj-lt"/>
              <a:cs typeface="Calibri" panose="020F0502020204030204" pitchFamily="34" charset="0"/>
            </a:endParaRPr>
          </a:p>
          <a:p>
            <a:endParaRPr lang="zh-CN" altLang="en-US"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grpSp>
        <p:nvGrpSpPr>
          <p:cNvPr id="35" name="组合 34"/>
          <p:cNvGrpSpPr/>
          <p:nvPr/>
        </p:nvGrpSpPr>
        <p:grpSpPr>
          <a:xfrm>
            <a:off x="326868" y="3276600"/>
            <a:ext cx="8036239" cy="1047907"/>
            <a:chOff x="256649" y="2291543"/>
            <a:chExt cx="8036239" cy="1047907"/>
          </a:xfrm>
        </p:grpSpPr>
        <p:sp>
          <p:nvSpPr>
            <p:cNvPr id="36" name="文本框 35"/>
            <p:cNvSpPr txBox="1"/>
            <p:nvPr/>
          </p:nvSpPr>
          <p:spPr>
            <a:xfrm>
              <a:off x="256649" y="2419044"/>
              <a:ext cx="873040"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smtClean="0">
                  <a:ln>
                    <a:noFill/>
                  </a:ln>
                  <a:solidFill>
                    <a:srgbClr val="000000"/>
                  </a:solidFill>
                  <a:effectLst/>
                  <a:uLnTx/>
                  <a:uFillTx/>
                  <a:latin typeface="+mj-lt"/>
                  <a:ea typeface="宋体" pitchFamily="2" charset="-122"/>
                </a:rPr>
                <a:t>Approx. time line for n/ac</a:t>
              </a:r>
              <a:endParaRPr kumimoji="0" lang="zh-CN" altLang="en-US" sz="1400" b="0" i="0" u="none" strike="noStrike" kern="0" cap="none" spc="0" normalizeH="0" baseline="0" noProof="0" dirty="0" smtClean="0">
                <a:ln>
                  <a:noFill/>
                </a:ln>
                <a:solidFill>
                  <a:srgbClr val="000000"/>
                </a:solidFill>
                <a:effectLst/>
                <a:uLnTx/>
                <a:uFillTx/>
                <a:latin typeface="+mj-lt"/>
                <a:ea typeface="宋体" pitchFamily="2" charset="-122"/>
              </a:endParaRPr>
            </a:p>
          </p:txBody>
        </p:sp>
        <p:grpSp>
          <p:nvGrpSpPr>
            <p:cNvPr id="37" name="组合 36"/>
            <p:cNvGrpSpPr/>
            <p:nvPr/>
          </p:nvGrpSpPr>
          <p:grpSpPr>
            <a:xfrm>
              <a:off x="1175541" y="2291543"/>
              <a:ext cx="7117347" cy="720752"/>
              <a:chOff x="1475656" y="1356737"/>
              <a:chExt cx="7117347" cy="720752"/>
            </a:xfrm>
          </p:grpSpPr>
          <p:grpSp>
            <p:nvGrpSpPr>
              <p:cNvPr id="42" name="组合 41"/>
              <p:cNvGrpSpPr/>
              <p:nvPr/>
            </p:nvGrpSpPr>
            <p:grpSpPr>
              <a:xfrm>
                <a:off x="1475656" y="1356737"/>
                <a:ext cx="7117347" cy="360040"/>
                <a:chOff x="1475656" y="1356737"/>
                <a:chExt cx="7117347" cy="360040"/>
              </a:xfrm>
            </p:grpSpPr>
            <p:sp>
              <p:nvSpPr>
                <p:cNvPr id="56" name="矩形 55"/>
                <p:cNvSpPr/>
                <p:nvPr/>
              </p:nvSpPr>
              <p:spPr bwMode="auto">
                <a:xfrm>
                  <a:off x="1475656" y="1356737"/>
                  <a:ext cx="1224136" cy="360040"/>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kumimoji="0" lang="en-US" altLang="zh-CN" sz="14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PAR and CSD</a:t>
                  </a:r>
                  <a:endParaRPr kumimoji="0" lang="zh-CN" altLang="en-US" sz="14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endParaRPr>
                </a:p>
              </p:txBody>
            </p:sp>
            <p:sp>
              <p:nvSpPr>
                <p:cNvPr id="57" name="矩形 56"/>
                <p:cNvSpPr/>
                <p:nvPr/>
              </p:nvSpPr>
              <p:spPr bwMode="auto">
                <a:xfrm>
                  <a:off x="2689982" y="1356737"/>
                  <a:ext cx="2160240" cy="360040"/>
                </a:xfrm>
                <a:prstGeom prst="rect">
                  <a:avLst/>
                </a:prstGeom>
                <a:solidFill>
                  <a:srgbClr val="5B9BD5"/>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kumimoji="0" lang="en-US" altLang="zh-CN" sz="14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Technical Contribution</a:t>
                  </a:r>
                  <a:endParaRPr kumimoji="0" lang="zh-CN" altLang="en-US" sz="14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endParaRPr>
                </a:p>
              </p:txBody>
            </p:sp>
            <p:sp>
              <p:nvSpPr>
                <p:cNvPr id="58" name="矩形 57"/>
                <p:cNvSpPr/>
                <p:nvPr/>
              </p:nvSpPr>
              <p:spPr bwMode="auto">
                <a:xfrm>
                  <a:off x="4850222" y="1356737"/>
                  <a:ext cx="2150430" cy="360040"/>
                </a:xfrm>
                <a:prstGeom prst="rect">
                  <a:avLst/>
                </a:prstGeom>
                <a:solidFill>
                  <a:srgbClr val="99CCFF"/>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kumimoji="0" lang="en-US" altLang="zh-CN" sz="14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Letter Ballot</a:t>
                  </a:r>
                  <a:endParaRPr kumimoji="0" lang="zh-CN" altLang="en-US" sz="14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endParaRPr>
                </a:p>
              </p:txBody>
            </p:sp>
            <p:sp>
              <p:nvSpPr>
                <p:cNvPr id="59" name="矩形 58"/>
                <p:cNvSpPr/>
                <p:nvPr/>
              </p:nvSpPr>
              <p:spPr bwMode="auto">
                <a:xfrm>
                  <a:off x="7000652" y="1356737"/>
                  <a:ext cx="1592351" cy="360040"/>
                </a:xfrm>
                <a:prstGeom prst="rect">
                  <a:avLst/>
                </a:prstGeom>
                <a:solidFill>
                  <a:srgbClr val="CCECFF"/>
                </a:solidFill>
                <a:ln>
                  <a:noFill/>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
                      <a:srgbClr val="CC9900"/>
                    </a:buClr>
                    <a:buSzTx/>
                    <a:buFontTx/>
                    <a:buNone/>
                    <a:tabLst/>
                    <a:defRPr/>
                  </a:pPr>
                  <a:r>
                    <a:rPr kumimoji="0" lang="en-US" altLang="zh-CN" sz="14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rPr>
                    <a:t>Sponsor Ballot</a:t>
                  </a:r>
                  <a:endParaRPr kumimoji="0" lang="zh-CN" altLang="en-US" sz="1400" b="0" i="0" u="none" strike="noStrike" kern="0" cap="none" spc="0" normalizeH="0" baseline="0" noProof="0" dirty="0" smtClean="0">
                    <a:ln>
                      <a:noFill/>
                    </a:ln>
                    <a:solidFill>
                      <a:srgbClr val="000000"/>
                    </a:solidFill>
                    <a:effectLst/>
                    <a:uLnTx/>
                    <a:uFillTx/>
                    <a:latin typeface="+mj-lt"/>
                    <a:ea typeface="宋体" pitchFamily="2" charset="-122"/>
                    <a:cs typeface="Calibri" panose="020F0502020204030204" pitchFamily="34" charset="0"/>
                  </a:endParaRPr>
                </a:p>
              </p:txBody>
            </p:sp>
          </p:grpSp>
          <p:cxnSp>
            <p:nvCxnSpPr>
              <p:cNvPr id="43" name="直接连接符 42"/>
              <p:cNvCxnSpPr/>
              <p:nvPr/>
            </p:nvCxnSpPr>
            <p:spPr bwMode="auto">
              <a:xfrm>
                <a:off x="1475656" y="1779662"/>
                <a:ext cx="0" cy="144016"/>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接箭头连接符 43"/>
              <p:cNvCxnSpPr/>
              <p:nvPr/>
            </p:nvCxnSpPr>
            <p:spPr bwMode="auto">
              <a:xfrm>
                <a:off x="1475656" y="1851670"/>
                <a:ext cx="1214326" cy="0"/>
              </a:xfrm>
              <a:prstGeom prst="straightConnector1">
                <a:avLst/>
              </a:prstGeom>
              <a:noFill/>
              <a:ln w="9525" cap="flat" cmpd="sng" algn="ctr">
                <a:solidFill>
                  <a:srgbClr val="000000"/>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接连接符 44"/>
              <p:cNvCxnSpPr/>
              <p:nvPr/>
            </p:nvCxnSpPr>
            <p:spPr bwMode="auto">
              <a:xfrm>
                <a:off x="2689982" y="1779662"/>
                <a:ext cx="0" cy="144016"/>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直接箭头连接符 45"/>
              <p:cNvCxnSpPr/>
              <p:nvPr/>
            </p:nvCxnSpPr>
            <p:spPr bwMode="auto">
              <a:xfrm>
                <a:off x="2689982" y="1845533"/>
                <a:ext cx="2160240" cy="0"/>
              </a:xfrm>
              <a:prstGeom prst="straightConnector1">
                <a:avLst/>
              </a:prstGeom>
              <a:noFill/>
              <a:ln w="9525" cap="flat" cmpd="sng" algn="ctr">
                <a:solidFill>
                  <a:srgbClr val="000000"/>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直接连接符 46"/>
              <p:cNvCxnSpPr/>
              <p:nvPr/>
            </p:nvCxnSpPr>
            <p:spPr bwMode="auto">
              <a:xfrm>
                <a:off x="4850222" y="1779662"/>
                <a:ext cx="0" cy="144016"/>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直接箭头连接符 47"/>
              <p:cNvCxnSpPr/>
              <p:nvPr/>
            </p:nvCxnSpPr>
            <p:spPr bwMode="auto">
              <a:xfrm>
                <a:off x="4850222" y="1845533"/>
                <a:ext cx="2160240" cy="0"/>
              </a:xfrm>
              <a:prstGeom prst="straightConnector1">
                <a:avLst/>
              </a:prstGeom>
              <a:noFill/>
              <a:ln w="9525" cap="flat" cmpd="sng" algn="ctr">
                <a:solidFill>
                  <a:srgbClr val="000000"/>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直接连接符 48"/>
              <p:cNvCxnSpPr/>
              <p:nvPr/>
            </p:nvCxnSpPr>
            <p:spPr bwMode="auto">
              <a:xfrm>
                <a:off x="7017637" y="1773525"/>
                <a:ext cx="0" cy="144016"/>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直接箭头连接符 49"/>
              <p:cNvCxnSpPr/>
              <p:nvPr/>
            </p:nvCxnSpPr>
            <p:spPr bwMode="auto">
              <a:xfrm>
                <a:off x="7013097" y="1843855"/>
                <a:ext cx="1575366" cy="0"/>
              </a:xfrm>
              <a:prstGeom prst="straightConnector1">
                <a:avLst/>
              </a:prstGeom>
              <a:noFill/>
              <a:ln w="9525" cap="flat" cmpd="sng" algn="ctr">
                <a:solidFill>
                  <a:srgbClr val="000000"/>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接连接符 50"/>
              <p:cNvCxnSpPr/>
              <p:nvPr/>
            </p:nvCxnSpPr>
            <p:spPr bwMode="auto">
              <a:xfrm>
                <a:off x="8588463" y="1771847"/>
                <a:ext cx="0" cy="144016"/>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文本框 51"/>
              <p:cNvSpPr txBox="1"/>
              <p:nvPr/>
            </p:nvSpPr>
            <p:spPr>
              <a:xfrm>
                <a:off x="1821369" y="1823573"/>
                <a:ext cx="522900"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50" b="0" i="0" u="none" strike="noStrike" kern="0" cap="none" spc="0" normalizeH="0" baseline="0" noProof="0" dirty="0" smtClean="0">
                    <a:ln>
                      <a:noFill/>
                    </a:ln>
                    <a:solidFill>
                      <a:srgbClr val="000000"/>
                    </a:solidFill>
                    <a:effectLst/>
                    <a:uLnTx/>
                    <a:uFillTx/>
                    <a:latin typeface="+mj-lt"/>
                    <a:ea typeface="宋体" pitchFamily="2" charset="-122"/>
                  </a:rPr>
                  <a:t>1 year</a:t>
                </a:r>
                <a:endParaRPr kumimoji="0" lang="zh-CN" altLang="en-US" sz="1050" b="0" i="0" u="none" strike="noStrike" kern="0" cap="none" spc="0" normalizeH="0" baseline="0" noProof="0" dirty="0" smtClean="0">
                  <a:ln>
                    <a:noFill/>
                  </a:ln>
                  <a:solidFill>
                    <a:srgbClr val="000000"/>
                  </a:solidFill>
                  <a:effectLst/>
                  <a:uLnTx/>
                  <a:uFillTx/>
                  <a:latin typeface="+mj-lt"/>
                  <a:ea typeface="宋体" pitchFamily="2" charset="-122"/>
                </a:endParaRPr>
              </a:p>
            </p:txBody>
          </p:sp>
          <p:sp>
            <p:nvSpPr>
              <p:cNvPr id="53" name="文本框 52"/>
              <p:cNvSpPr txBox="1"/>
              <p:nvPr/>
            </p:nvSpPr>
            <p:spPr>
              <a:xfrm>
                <a:off x="3611317" y="1823573"/>
                <a:ext cx="575799"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50" b="0" i="0" u="none" strike="noStrike" kern="0" cap="none" spc="0" normalizeH="0" baseline="0" noProof="0" dirty="0" smtClean="0">
                    <a:ln>
                      <a:noFill/>
                    </a:ln>
                    <a:solidFill>
                      <a:srgbClr val="000000"/>
                    </a:solidFill>
                    <a:effectLst/>
                    <a:uLnTx/>
                    <a:uFillTx/>
                    <a:latin typeface="+mj-lt"/>
                    <a:ea typeface="宋体" pitchFamily="2" charset="-122"/>
                  </a:rPr>
                  <a:t>2 years</a:t>
                </a:r>
                <a:endParaRPr kumimoji="0" lang="zh-CN" altLang="en-US" sz="1050" b="0" i="0" u="none" strike="noStrike" kern="0" cap="none" spc="0" normalizeH="0" baseline="0" noProof="0" dirty="0" smtClean="0">
                  <a:ln>
                    <a:noFill/>
                  </a:ln>
                  <a:solidFill>
                    <a:srgbClr val="000000"/>
                  </a:solidFill>
                  <a:effectLst/>
                  <a:uLnTx/>
                  <a:uFillTx/>
                  <a:latin typeface="+mj-lt"/>
                  <a:ea typeface="宋体" pitchFamily="2" charset="-122"/>
                </a:endParaRPr>
              </a:p>
            </p:txBody>
          </p:sp>
          <p:sp>
            <p:nvSpPr>
              <p:cNvPr id="54" name="文本框 53"/>
              <p:cNvSpPr txBox="1"/>
              <p:nvPr/>
            </p:nvSpPr>
            <p:spPr>
              <a:xfrm>
                <a:off x="5739070" y="1823573"/>
                <a:ext cx="575799"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50" b="0" i="0" u="none" strike="noStrike" kern="0" cap="none" spc="0" normalizeH="0" baseline="0" noProof="0" dirty="0" smtClean="0">
                    <a:ln>
                      <a:noFill/>
                    </a:ln>
                    <a:solidFill>
                      <a:srgbClr val="000000"/>
                    </a:solidFill>
                    <a:effectLst/>
                    <a:uLnTx/>
                    <a:uFillTx/>
                    <a:latin typeface="+mj-lt"/>
                    <a:ea typeface="宋体" pitchFamily="2" charset="-122"/>
                  </a:rPr>
                  <a:t>2 years</a:t>
                </a:r>
                <a:endParaRPr kumimoji="0" lang="zh-CN" altLang="en-US" sz="1050" b="0" i="0" u="none" strike="noStrike" kern="0" cap="none" spc="0" normalizeH="0" baseline="0" noProof="0" dirty="0" smtClean="0">
                  <a:ln>
                    <a:noFill/>
                  </a:ln>
                  <a:solidFill>
                    <a:srgbClr val="000000"/>
                  </a:solidFill>
                  <a:effectLst/>
                  <a:uLnTx/>
                  <a:uFillTx/>
                  <a:latin typeface="+mj-lt"/>
                  <a:ea typeface="宋体" pitchFamily="2" charset="-122"/>
                </a:endParaRPr>
              </a:p>
            </p:txBody>
          </p:sp>
          <p:sp>
            <p:nvSpPr>
              <p:cNvPr id="55" name="文本框 54"/>
              <p:cNvSpPr txBox="1"/>
              <p:nvPr/>
            </p:nvSpPr>
            <p:spPr>
              <a:xfrm>
                <a:off x="7605373" y="1823573"/>
                <a:ext cx="625492"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50" b="0" i="0" u="none" strike="noStrike" kern="0" cap="none" spc="0" normalizeH="0" baseline="0" noProof="0" dirty="0" smtClean="0">
                    <a:ln>
                      <a:noFill/>
                    </a:ln>
                    <a:solidFill>
                      <a:srgbClr val="000000"/>
                    </a:solidFill>
                    <a:effectLst/>
                    <a:uLnTx/>
                    <a:uFillTx/>
                    <a:latin typeface="+mj-lt"/>
                    <a:ea typeface="宋体" pitchFamily="2" charset="-122"/>
                  </a:rPr>
                  <a:t>0.5 year</a:t>
                </a:r>
                <a:endParaRPr kumimoji="0" lang="zh-CN" altLang="en-US" sz="1050" b="0" i="0" u="none" strike="noStrike" kern="0" cap="none" spc="0" normalizeH="0" baseline="0" noProof="0" dirty="0" smtClean="0">
                  <a:ln>
                    <a:noFill/>
                  </a:ln>
                  <a:solidFill>
                    <a:srgbClr val="000000"/>
                  </a:solidFill>
                  <a:effectLst/>
                  <a:uLnTx/>
                  <a:uFillTx/>
                  <a:latin typeface="+mj-lt"/>
                  <a:ea typeface="宋体" pitchFamily="2" charset="-122"/>
                </a:endParaRPr>
              </a:p>
            </p:txBody>
          </p:sp>
        </p:grpSp>
        <p:cxnSp>
          <p:nvCxnSpPr>
            <p:cNvPr id="38" name="直接连接符 37"/>
            <p:cNvCxnSpPr/>
            <p:nvPr/>
          </p:nvCxnSpPr>
          <p:spPr bwMode="auto">
            <a:xfrm>
              <a:off x="2389867" y="2993445"/>
              <a:ext cx="0" cy="144016"/>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接箭头连接符 38"/>
            <p:cNvCxnSpPr/>
            <p:nvPr/>
          </p:nvCxnSpPr>
          <p:spPr bwMode="auto">
            <a:xfrm>
              <a:off x="2389867" y="3059316"/>
              <a:ext cx="5898481" cy="0"/>
            </a:xfrm>
            <a:prstGeom prst="straightConnector1">
              <a:avLst/>
            </a:prstGeom>
            <a:noFill/>
            <a:ln w="9525" cap="flat" cmpd="sng" algn="ctr">
              <a:solidFill>
                <a:srgbClr val="000000"/>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接连接符 39"/>
            <p:cNvCxnSpPr/>
            <p:nvPr/>
          </p:nvCxnSpPr>
          <p:spPr bwMode="auto">
            <a:xfrm>
              <a:off x="8288348" y="2993445"/>
              <a:ext cx="0" cy="144016"/>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文本框 40"/>
            <p:cNvSpPr txBox="1"/>
            <p:nvPr/>
          </p:nvSpPr>
          <p:spPr>
            <a:xfrm>
              <a:off x="4863156" y="3031673"/>
              <a:ext cx="103746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smtClean="0">
                  <a:ln>
                    <a:noFill/>
                  </a:ln>
                  <a:solidFill>
                    <a:srgbClr val="000000"/>
                  </a:solidFill>
                  <a:effectLst/>
                  <a:uLnTx/>
                  <a:uFillTx/>
                  <a:latin typeface="+mj-lt"/>
                  <a:ea typeface="宋体" pitchFamily="2" charset="-122"/>
                </a:rPr>
                <a:t>Task Group</a:t>
              </a:r>
              <a:endParaRPr kumimoji="0" lang="zh-CN" altLang="en-US" sz="1400" b="0" i="0" u="none" strike="noStrike" kern="0" cap="none" spc="0" normalizeH="0" baseline="0" noProof="0" dirty="0" smtClean="0">
                <a:ln>
                  <a:noFill/>
                </a:ln>
                <a:solidFill>
                  <a:srgbClr val="000000"/>
                </a:solidFill>
                <a:effectLst/>
                <a:uLnTx/>
                <a:uFillTx/>
                <a:latin typeface="+mj-lt"/>
                <a:ea typeface="宋体" pitchFamily="2" charset="-122"/>
              </a:endParaRPr>
            </a:p>
          </p:txBody>
        </p:sp>
      </p:grpSp>
      <p:cxnSp>
        <p:nvCxnSpPr>
          <p:cNvPr id="60" name="直接箭头连接符 48"/>
          <p:cNvCxnSpPr/>
          <p:nvPr/>
        </p:nvCxnSpPr>
        <p:spPr bwMode="auto">
          <a:xfrm>
            <a:off x="1258528" y="4051012"/>
            <a:ext cx="1214326" cy="0"/>
          </a:xfrm>
          <a:prstGeom prst="straightConnector1">
            <a:avLst/>
          </a:prstGeom>
          <a:noFill/>
          <a:ln w="9525" cap="flat" cmpd="sng" algn="ctr">
            <a:solidFill>
              <a:srgbClr val="000000"/>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接连接符 47"/>
          <p:cNvCxnSpPr/>
          <p:nvPr/>
        </p:nvCxnSpPr>
        <p:spPr bwMode="auto">
          <a:xfrm>
            <a:off x="1248718" y="3979004"/>
            <a:ext cx="0" cy="144016"/>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文本框 67"/>
          <p:cNvSpPr txBox="1"/>
          <p:nvPr/>
        </p:nvSpPr>
        <p:spPr>
          <a:xfrm>
            <a:off x="1320726" y="4051012"/>
            <a:ext cx="1106393" cy="307777"/>
          </a:xfrm>
          <a:prstGeom prst="rect">
            <a:avLst/>
          </a:prstGeom>
          <a:noFill/>
        </p:spPr>
        <p:txBody>
          <a:bodyPr wrap="none" rtlCol="0">
            <a:spAutoFit/>
          </a:bodyPr>
          <a:lstStyle/>
          <a:p>
            <a:pPr defTabSz="914400" eaLnBrk="1" hangingPunct="1">
              <a:buClrTx/>
              <a:buSzTx/>
              <a:buFontTx/>
              <a:buNone/>
            </a:pPr>
            <a:r>
              <a:rPr lang="en-US" altLang="zh-CN" sz="1400" dirty="0" smtClean="0">
                <a:solidFill>
                  <a:srgbClr val="000000"/>
                </a:solidFill>
                <a:latin typeface="+mj-lt"/>
                <a:ea typeface="宋体" pitchFamily="2" charset="-122"/>
              </a:rPr>
              <a:t>Study Group</a:t>
            </a:r>
            <a:endParaRPr lang="zh-CN" altLang="en-US" sz="1400" dirty="0">
              <a:solidFill>
                <a:srgbClr val="000000"/>
              </a:solidFill>
              <a:latin typeface="+mj-lt"/>
              <a:ea typeface="宋体" pitchFamily="2" charset="-122"/>
            </a:endParaRPr>
          </a:p>
        </p:txBody>
      </p:sp>
    </p:spTree>
    <p:extLst>
      <p:ext uri="{BB962C8B-B14F-4D97-AF65-F5344CB8AC3E}">
        <p14:creationId xmlns:p14="http://schemas.microsoft.com/office/powerpoint/2010/main" val="3971708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Thoughts on Standard Development (2)</a:t>
            </a:r>
            <a:endParaRPr lang="zh-CN" altLang="en-US" dirty="0"/>
          </a:p>
        </p:txBody>
      </p:sp>
      <p:sp>
        <p:nvSpPr>
          <p:cNvPr id="3" name="内容占位符 2"/>
          <p:cNvSpPr>
            <a:spLocks noGrp="1"/>
          </p:cNvSpPr>
          <p:nvPr>
            <p:ph idx="1"/>
          </p:nvPr>
        </p:nvSpPr>
        <p:spPr/>
        <p:txBody>
          <a:bodyPr/>
          <a:lstStyle/>
          <a:p>
            <a:pPr algn="just">
              <a:buFont typeface="Arial" panose="020B0604020202020204" pitchFamily="34" charset="0"/>
              <a:buChar char="•"/>
            </a:pPr>
            <a:r>
              <a:rPr lang="en-US" altLang="zh-CN" sz="1600" dirty="0">
                <a:latin typeface="+mj-lt"/>
                <a:cs typeface="Calibri" panose="020F0502020204030204" pitchFamily="34" charset="0"/>
              </a:rPr>
              <a:t>Can we improve the standards development process to shorten the time for bringing new technologies to the market?</a:t>
            </a:r>
          </a:p>
          <a:p>
            <a:pPr lvl="1" algn="just">
              <a:buFont typeface="Arial" panose="020B0604020202020204" pitchFamily="34" charset="0"/>
              <a:buChar char="•"/>
            </a:pPr>
            <a:r>
              <a:rPr lang="en-US" altLang="zh-CN" sz="1400" dirty="0">
                <a:latin typeface="+mj-lt"/>
                <a:cs typeface="Calibri" panose="020F0502020204030204" pitchFamily="34" charset="0"/>
              </a:rPr>
              <a:t>Take IEEE 802.1 as an example.  Some of its projects, e.g., 802.1Qcc, 802.1Qcd, are completed in 2 years, and these projects were developed with very narrow scopes.</a:t>
            </a:r>
          </a:p>
          <a:p>
            <a:pPr algn="just">
              <a:buFont typeface="Arial" panose="020B0604020202020204" pitchFamily="34" charset="0"/>
              <a:buChar char="•"/>
            </a:pPr>
            <a:r>
              <a:rPr lang="en-US" altLang="zh-CN" sz="1600" dirty="0">
                <a:latin typeface="+mj-lt"/>
                <a:cs typeface="Calibri" panose="020F0502020204030204" pitchFamily="34" charset="0"/>
              </a:rPr>
              <a:t>Is it an appropriate time to take a deep dive on our WG process?</a:t>
            </a:r>
          </a:p>
          <a:p>
            <a:pPr algn="just">
              <a:buFont typeface="Arial" panose="020B0604020202020204" pitchFamily="34" charset="0"/>
              <a:buChar char="•"/>
            </a:pPr>
            <a:r>
              <a:rPr lang="en-US" altLang="zh-CN" sz="1600" dirty="0">
                <a:latin typeface="+mj-lt"/>
                <a:cs typeface="Calibri" panose="020F0502020204030204" pitchFamily="34" charset="0"/>
              </a:rPr>
              <a:t>Is there any benefit of starting a project with very narrow scopes? </a:t>
            </a:r>
          </a:p>
          <a:p>
            <a:pPr lvl="1">
              <a:buFont typeface="Arial" panose="020B0604020202020204" pitchFamily="34" charset="0"/>
              <a:buChar char="•"/>
            </a:pPr>
            <a:r>
              <a:rPr lang="en-US" altLang="zh-CN" sz="1400" dirty="0">
                <a:solidFill>
                  <a:srgbClr val="FF0000"/>
                </a:solidFill>
                <a:latin typeface="+mj-lt"/>
                <a:cs typeface="Calibri" panose="020F0502020204030204" pitchFamily="34" charset="0"/>
              </a:rPr>
              <a:t>For example, define a PAR with a very focused set of features</a:t>
            </a:r>
            <a:endParaRPr lang="en-US" altLang="zh-CN" sz="1400" dirty="0">
              <a:latin typeface="+mj-lt"/>
              <a:cs typeface="Calibri" panose="020F0502020204030204" pitchFamily="34" charset="0"/>
            </a:endParaRPr>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spTree>
    <p:extLst>
      <p:ext uri="{BB962C8B-B14F-4D97-AF65-F5344CB8AC3E}">
        <p14:creationId xmlns:p14="http://schemas.microsoft.com/office/powerpoint/2010/main" val="3816864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Proposed approaches (1)</a:t>
            </a:r>
            <a:endParaRPr lang="zh-CN" altLang="en-US" dirty="0"/>
          </a:p>
        </p:txBody>
      </p:sp>
      <p:sp>
        <p:nvSpPr>
          <p:cNvPr id="3" name="内容占位符 2"/>
          <p:cNvSpPr>
            <a:spLocks noGrp="1"/>
          </p:cNvSpPr>
          <p:nvPr>
            <p:ph idx="1"/>
          </p:nvPr>
        </p:nvSpPr>
        <p:spPr/>
        <p:txBody>
          <a:bodyPr/>
          <a:lstStyle/>
          <a:p>
            <a:pPr lvl="0" algn="just" defTabSz="914400" eaLnBrk="0" hangingPunct="0">
              <a:lnSpc>
                <a:spcPct val="140000"/>
              </a:lnSpc>
              <a:spcBef>
                <a:spcPct val="0"/>
              </a:spcBef>
              <a:buClr>
                <a:srgbClr val="777777"/>
              </a:buClr>
              <a:buSzPct val="60000"/>
              <a:buFont typeface="Wingdings" pitchFamily="2" charset="2"/>
              <a:buChar char="l"/>
            </a:pPr>
            <a:r>
              <a:rPr lang="en-US" altLang="zh-CN" sz="1400" dirty="0">
                <a:latin typeface="+mj-lt"/>
                <a:ea typeface="黑体" pitchFamily="49" charset="-122"/>
                <a:cs typeface="Calibri" panose="020F0502020204030204" pitchFamily="34" charset="0"/>
              </a:rPr>
              <a:t>Option 1:  Divide a major PHY/MAC amendment into multiple projects, each with a narrowly-defined feature set</a:t>
            </a:r>
          </a:p>
          <a:p>
            <a:pPr lvl="1" algn="just"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In WNG SG, discuss market-driven features, and prioritize the features into multiple projects</a:t>
            </a:r>
          </a:p>
          <a:p>
            <a:pPr lvl="1" algn="just"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It is possible to develop a PAR and CSD without forming a study group.  For example, </a:t>
            </a:r>
          </a:p>
          <a:p>
            <a:pPr lvl="2" algn="just" defTabSz="914400" eaLnBrk="0" hangingPunct="0">
              <a:lnSpc>
                <a:spcPct val="140000"/>
              </a:lnSpc>
              <a:spcBef>
                <a:spcPct val="0"/>
              </a:spcBef>
              <a:buClrTx/>
              <a:buSzPct val="50000"/>
              <a:buFont typeface="Wingdings" pitchFamily="2" charset="2"/>
              <a:buChar char="n"/>
            </a:pPr>
            <a:r>
              <a:rPr lang="en-US" altLang="zh-CN" sz="1000" dirty="0">
                <a:latin typeface="+mj-lt"/>
                <a:ea typeface="华文细黑"/>
                <a:cs typeface="Calibri" panose="020F0502020204030204" pitchFamily="34" charset="0"/>
              </a:rPr>
              <a:t>the PAR of </a:t>
            </a:r>
            <a:r>
              <a:rPr lang="en-US" altLang="zh-CN" sz="1000" dirty="0" err="1">
                <a:latin typeface="+mj-lt"/>
                <a:ea typeface="华文细黑"/>
                <a:cs typeface="Calibri" panose="020F0502020204030204" pitchFamily="34" charset="0"/>
              </a:rPr>
              <a:t>TGmd</a:t>
            </a:r>
            <a:r>
              <a:rPr lang="en-US" altLang="zh-CN" sz="1000" dirty="0">
                <a:latin typeface="+mj-lt"/>
                <a:ea typeface="华文细黑"/>
                <a:cs typeface="Calibri" panose="020F0502020204030204" pitchFamily="34" charset="0"/>
              </a:rPr>
              <a:t> was developed in the Working Group.  See: </a:t>
            </a:r>
            <a:r>
              <a:rPr lang="en-US" altLang="zh-CN" sz="1000" dirty="0">
                <a:latin typeface="+mj-lt"/>
                <a:ea typeface="华文细黑"/>
                <a:cs typeface="Calibri" panose="020F0502020204030204" pitchFamily="34" charset="0"/>
                <a:hlinkClick r:id="rId2"/>
              </a:rPr>
              <a:t>http://www.ieee802.org/11/email/stds-802-11/msg02506.html</a:t>
            </a:r>
            <a:r>
              <a:rPr lang="en-US" altLang="zh-CN" sz="1000" dirty="0">
                <a:latin typeface="+mj-lt"/>
                <a:ea typeface="华文细黑"/>
                <a:cs typeface="Calibri" panose="020F0502020204030204" pitchFamily="34" charset="0"/>
              </a:rPr>
              <a:t> </a:t>
            </a:r>
          </a:p>
          <a:p>
            <a:pPr lvl="2" algn="just" defTabSz="914400" eaLnBrk="0" hangingPunct="0">
              <a:lnSpc>
                <a:spcPct val="140000"/>
              </a:lnSpc>
              <a:spcBef>
                <a:spcPct val="0"/>
              </a:spcBef>
              <a:buClrTx/>
              <a:buSzPct val="50000"/>
              <a:buFont typeface="Wingdings" pitchFamily="2" charset="2"/>
              <a:buChar char="n"/>
            </a:pPr>
            <a:r>
              <a:rPr lang="en-US" altLang="zh-CN" sz="1000" dirty="0">
                <a:latin typeface="+mj-lt"/>
                <a:ea typeface="华文细黑"/>
                <a:cs typeface="Calibri" panose="020F0502020204030204" pitchFamily="34" charset="0"/>
              </a:rPr>
              <a:t>Nothing needed for SG to prepare a PAR in 802 OM. See: </a:t>
            </a:r>
            <a:r>
              <a:rPr lang="en-US" altLang="zh-CN" sz="1000" dirty="0">
                <a:latin typeface="+mj-lt"/>
                <a:ea typeface="华文细黑"/>
                <a:cs typeface="Calibri" panose="020F0502020204030204" pitchFamily="34" charset="0"/>
                <a:hlinkClick r:id="rId3"/>
              </a:rPr>
              <a:t>https://</a:t>
            </a:r>
            <a:r>
              <a:rPr lang="en-US" altLang="zh-CN" sz="1000" dirty="0" smtClean="0">
                <a:latin typeface="+mj-lt"/>
                <a:ea typeface="华文细黑"/>
                <a:cs typeface="Calibri" panose="020F0502020204030204" pitchFamily="34" charset="0"/>
                <a:hlinkClick r:id="rId3"/>
              </a:rPr>
              <a:t>mentor.ieee.org/802-ec/dcn/17/ec-17-0090-21-0PNP-ieee-802-lmsc-operations-manual.pdf</a:t>
            </a:r>
            <a:endParaRPr lang="en-US" altLang="zh-CN" dirty="0" smtClean="0">
              <a:cs typeface="Calibri" panose="020F0502020204030204" pitchFamily="34" charset="0"/>
            </a:endParaRPr>
          </a:p>
          <a:p>
            <a:pPr lvl="2" algn="just" defTabSz="914400" eaLnBrk="0" hangingPunct="0">
              <a:lnSpc>
                <a:spcPct val="140000"/>
              </a:lnSpc>
              <a:spcBef>
                <a:spcPct val="0"/>
              </a:spcBef>
              <a:buClrTx/>
              <a:buSzPct val="50000"/>
              <a:buFont typeface="Wingdings" pitchFamily="2" charset="2"/>
              <a:buChar char="n"/>
            </a:pPr>
            <a:endParaRPr lang="en-US" altLang="zh-CN" sz="1000" dirty="0">
              <a:latin typeface="+mj-lt"/>
              <a:ea typeface="华文细黑"/>
              <a:cs typeface="Calibri" panose="020F0502020204030204" pitchFamily="34" charset="0"/>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grpSp>
        <p:nvGrpSpPr>
          <p:cNvPr id="7" name="Group 15"/>
          <p:cNvGrpSpPr/>
          <p:nvPr/>
        </p:nvGrpSpPr>
        <p:grpSpPr>
          <a:xfrm>
            <a:off x="170259" y="4031333"/>
            <a:ext cx="8878094" cy="2063080"/>
            <a:chOff x="718222" y="2132856"/>
            <a:chExt cx="6369043" cy="2808108"/>
          </a:xfrm>
        </p:grpSpPr>
        <p:grpSp>
          <p:nvGrpSpPr>
            <p:cNvPr id="8" name="Group 11"/>
            <p:cNvGrpSpPr/>
            <p:nvPr/>
          </p:nvGrpSpPr>
          <p:grpSpPr>
            <a:xfrm>
              <a:off x="718222" y="2132856"/>
              <a:ext cx="3510748" cy="809821"/>
              <a:chOff x="718222" y="2494458"/>
              <a:chExt cx="3510748" cy="809821"/>
            </a:xfrm>
          </p:grpSpPr>
          <p:sp>
            <p:nvSpPr>
              <p:cNvPr id="20" name="矩形 70"/>
              <p:cNvSpPr/>
              <p:nvPr/>
            </p:nvSpPr>
            <p:spPr bwMode="auto">
              <a:xfrm>
                <a:off x="718222" y="2494458"/>
                <a:ext cx="581372" cy="367642"/>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800" b="0" i="0" u="none" strike="noStrike" cap="none" normalizeH="0" baseline="0" dirty="0" smtClean="0">
                    <a:ln>
                      <a:noFill/>
                    </a:ln>
                    <a:solidFill>
                      <a:schemeClr val="tx1"/>
                    </a:solidFill>
                    <a:effectLst/>
                    <a:cs typeface="Calibri" panose="020F0502020204030204" pitchFamily="34" charset="0"/>
                  </a:rPr>
                  <a:t>PAR, CSD for set 1</a:t>
                </a:r>
                <a:endParaRPr kumimoji="0" lang="zh-CN" altLang="en-US" sz="800" b="0" i="0" u="none" strike="noStrike" cap="none" normalizeH="0" baseline="0" dirty="0" smtClean="0">
                  <a:ln>
                    <a:noFill/>
                  </a:ln>
                  <a:solidFill>
                    <a:schemeClr val="tx1"/>
                  </a:solidFill>
                  <a:effectLst/>
                  <a:cs typeface="Calibri" panose="020F0502020204030204" pitchFamily="34" charset="0"/>
                </a:endParaRPr>
              </a:p>
            </p:txBody>
          </p:sp>
          <p:sp>
            <p:nvSpPr>
              <p:cNvPr id="21" name="矩形 71"/>
              <p:cNvSpPr/>
              <p:nvPr/>
            </p:nvSpPr>
            <p:spPr bwMode="auto">
              <a:xfrm>
                <a:off x="1299594" y="2494458"/>
                <a:ext cx="1001146" cy="371067"/>
              </a:xfrm>
              <a:prstGeom prst="rect">
                <a:avLst/>
              </a:prstGeom>
              <a:solidFill>
                <a:srgbClr val="5B9BD5"/>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000" b="0" i="0" u="none" strike="noStrike" cap="none" normalizeH="0" baseline="0" dirty="0" smtClean="0">
                    <a:ln>
                      <a:noFill/>
                    </a:ln>
                    <a:solidFill>
                      <a:schemeClr val="tx1"/>
                    </a:solidFill>
                    <a:effectLst/>
                    <a:cs typeface="Calibri" panose="020F0502020204030204" pitchFamily="34" charset="0"/>
                  </a:rPr>
                  <a:t>Contributions for </a:t>
                </a:r>
                <a:r>
                  <a:rPr lang="en-US" altLang="zh-CN" sz="1000" dirty="0" smtClean="0">
                    <a:solidFill>
                      <a:schemeClr val="tx1"/>
                    </a:solidFill>
                    <a:cs typeface="Calibri" panose="020F0502020204030204" pitchFamily="34" charset="0"/>
                  </a:rPr>
                  <a:t>set</a:t>
                </a:r>
                <a:r>
                  <a:rPr kumimoji="0" lang="en-US" altLang="zh-CN" sz="1000" b="0" i="0" u="none" strike="noStrike" cap="none" normalizeH="0" baseline="0" dirty="0" smtClean="0">
                    <a:ln>
                      <a:noFill/>
                    </a:ln>
                    <a:solidFill>
                      <a:schemeClr val="tx1"/>
                    </a:solidFill>
                    <a:effectLst/>
                    <a:cs typeface="Calibri" panose="020F0502020204030204" pitchFamily="34" charset="0"/>
                  </a:rPr>
                  <a:t> 1</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sp>
            <p:nvSpPr>
              <p:cNvPr id="22" name="矩形 72"/>
              <p:cNvSpPr/>
              <p:nvPr/>
            </p:nvSpPr>
            <p:spPr bwMode="auto">
              <a:xfrm>
                <a:off x="2300740" y="2494458"/>
                <a:ext cx="927085" cy="371067"/>
              </a:xfrm>
              <a:prstGeom prst="rect">
                <a:avLst/>
              </a:prstGeom>
              <a:solidFill>
                <a:srgbClr val="99CC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000" b="0" i="0" u="none" strike="noStrike" cap="none" normalizeH="0" baseline="0" dirty="0" smtClean="0">
                    <a:ln>
                      <a:noFill/>
                    </a:ln>
                    <a:solidFill>
                      <a:schemeClr val="tx1"/>
                    </a:solidFill>
                    <a:effectLst/>
                    <a:cs typeface="Calibri" panose="020F0502020204030204" pitchFamily="34" charset="0"/>
                  </a:rPr>
                  <a:t>Lett</a:t>
                </a:r>
                <a:r>
                  <a:rPr lang="en-US" altLang="zh-CN" sz="1000" dirty="0" smtClean="0">
                    <a:solidFill>
                      <a:schemeClr val="tx1"/>
                    </a:solidFill>
                    <a:cs typeface="Calibri" panose="020F0502020204030204" pitchFamily="34" charset="0"/>
                  </a:rPr>
                  <a:t>er Ballot for set 1</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cxnSp>
            <p:nvCxnSpPr>
              <p:cNvPr id="23" name="直接箭头连接符 75"/>
              <p:cNvCxnSpPr/>
              <p:nvPr/>
            </p:nvCxnSpPr>
            <p:spPr bwMode="auto">
              <a:xfrm flipV="1">
                <a:off x="718222" y="3204248"/>
                <a:ext cx="3510748" cy="25377"/>
              </a:xfrm>
              <a:prstGeom prst="straightConnector1">
                <a:avLst/>
              </a:prstGeom>
              <a:noFill/>
              <a:ln w="9525" cap="flat" cmpd="sng" algn="ctr">
                <a:solidFill>
                  <a:schemeClr val="tx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矩形 3"/>
              <p:cNvSpPr/>
              <p:nvPr/>
            </p:nvSpPr>
            <p:spPr>
              <a:xfrm>
                <a:off x="734952" y="2927249"/>
                <a:ext cx="3494017" cy="377030"/>
              </a:xfrm>
              <a:prstGeom prst="rect">
                <a:avLst/>
              </a:prstGeom>
            </p:spPr>
            <p:txBody>
              <a:bodyPr wrap="square">
                <a:spAutoFit/>
              </a:bodyPr>
              <a:lstStyle/>
              <a:p>
                <a:pPr algn="ctr"/>
                <a:r>
                  <a:rPr lang="en-US" altLang="zh-CN" sz="1200" b="1" kern="0" dirty="0" smtClean="0">
                    <a:solidFill>
                      <a:schemeClr val="tx1"/>
                    </a:solidFill>
                    <a:cs typeface="Calibri" panose="020F0502020204030204" pitchFamily="34" charset="0"/>
                  </a:rPr>
                  <a:t>Project 1 (approx. 1.5~2 years)</a:t>
                </a:r>
                <a:endParaRPr lang="zh-CN" altLang="en-US" sz="1200" b="1" dirty="0">
                  <a:solidFill>
                    <a:schemeClr val="tx1"/>
                  </a:solidFill>
                </a:endParaRPr>
              </a:p>
            </p:txBody>
          </p:sp>
          <p:sp>
            <p:nvSpPr>
              <p:cNvPr id="25" name="矩形 73"/>
              <p:cNvSpPr/>
              <p:nvPr/>
            </p:nvSpPr>
            <p:spPr bwMode="auto">
              <a:xfrm>
                <a:off x="3227385" y="2494459"/>
                <a:ext cx="1001585" cy="367642"/>
              </a:xfrm>
              <a:prstGeom prst="rect">
                <a:avLst/>
              </a:prstGeom>
              <a:solidFill>
                <a:srgbClr val="CCEC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lang="en-US" altLang="zh-CN" sz="1000" dirty="0" smtClean="0">
                    <a:solidFill>
                      <a:schemeClr val="tx1"/>
                    </a:solidFill>
                    <a:cs typeface="Calibri" panose="020F0502020204030204" pitchFamily="34" charset="0"/>
                  </a:rPr>
                  <a:t>Sponsor Ballot for set 1</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grpSp>
        <p:grpSp>
          <p:nvGrpSpPr>
            <p:cNvPr id="9" name="Group 66"/>
            <p:cNvGrpSpPr/>
            <p:nvPr/>
          </p:nvGrpSpPr>
          <p:grpSpPr>
            <a:xfrm>
              <a:off x="2645428" y="3068959"/>
              <a:ext cx="3510748" cy="809821"/>
              <a:chOff x="718222" y="2494457"/>
              <a:chExt cx="3510748" cy="809821"/>
            </a:xfrm>
          </p:grpSpPr>
          <p:sp>
            <p:nvSpPr>
              <p:cNvPr id="14" name="矩形 70"/>
              <p:cNvSpPr/>
              <p:nvPr/>
            </p:nvSpPr>
            <p:spPr bwMode="auto">
              <a:xfrm>
                <a:off x="718222" y="2494457"/>
                <a:ext cx="581372" cy="367644"/>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800" b="0" i="0" u="none" strike="noStrike" cap="none" normalizeH="0" baseline="0" dirty="0" smtClean="0">
                    <a:ln>
                      <a:noFill/>
                    </a:ln>
                    <a:solidFill>
                      <a:schemeClr val="tx1"/>
                    </a:solidFill>
                    <a:effectLst/>
                    <a:cs typeface="Calibri" panose="020F0502020204030204" pitchFamily="34" charset="0"/>
                  </a:rPr>
                  <a:t>PAR</a:t>
                </a:r>
                <a:r>
                  <a:rPr lang="en-US" altLang="zh-CN" sz="800" dirty="0" smtClean="0">
                    <a:solidFill>
                      <a:schemeClr val="tx1"/>
                    </a:solidFill>
                    <a:cs typeface="Calibri" panose="020F0502020204030204" pitchFamily="34" charset="0"/>
                  </a:rPr>
                  <a:t>, CSD for set 2</a:t>
                </a:r>
                <a:endParaRPr kumimoji="0" lang="zh-CN" altLang="en-US" sz="800" b="0" i="0" u="none" strike="noStrike" cap="none" normalizeH="0" baseline="0" dirty="0" smtClean="0">
                  <a:ln>
                    <a:noFill/>
                  </a:ln>
                  <a:solidFill>
                    <a:schemeClr val="tx1"/>
                  </a:solidFill>
                  <a:effectLst/>
                  <a:cs typeface="Calibri" panose="020F0502020204030204" pitchFamily="34" charset="0"/>
                </a:endParaRPr>
              </a:p>
            </p:txBody>
          </p:sp>
          <p:sp>
            <p:nvSpPr>
              <p:cNvPr id="15" name="矩形 71"/>
              <p:cNvSpPr/>
              <p:nvPr/>
            </p:nvSpPr>
            <p:spPr bwMode="auto">
              <a:xfrm>
                <a:off x="1299594" y="2494458"/>
                <a:ext cx="1001146" cy="371067"/>
              </a:xfrm>
              <a:prstGeom prst="rect">
                <a:avLst/>
              </a:prstGeom>
              <a:solidFill>
                <a:srgbClr val="5B9BD5"/>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000" b="0" i="0" u="none" strike="noStrike" cap="none" normalizeH="0" baseline="0" dirty="0" smtClean="0">
                    <a:ln>
                      <a:noFill/>
                    </a:ln>
                    <a:solidFill>
                      <a:schemeClr val="tx1"/>
                    </a:solidFill>
                    <a:effectLst/>
                    <a:cs typeface="Calibri" panose="020F0502020204030204" pitchFamily="34" charset="0"/>
                  </a:rPr>
                  <a:t>Contributions for </a:t>
                </a:r>
                <a:r>
                  <a:rPr lang="en-US" altLang="zh-CN" sz="1000" dirty="0" smtClean="0">
                    <a:solidFill>
                      <a:schemeClr val="tx1"/>
                    </a:solidFill>
                    <a:cs typeface="Calibri" panose="020F0502020204030204" pitchFamily="34" charset="0"/>
                  </a:rPr>
                  <a:t>set</a:t>
                </a:r>
                <a:r>
                  <a:rPr kumimoji="0" lang="en-US" altLang="zh-CN" sz="1000" b="0" i="0" u="none" strike="noStrike" cap="none" normalizeH="0" baseline="0" dirty="0" smtClean="0">
                    <a:ln>
                      <a:noFill/>
                    </a:ln>
                    <a:solidFill>
                      <a:schemeClr val="tx1"/>
                    </a:solidFill>
                    <a:effectLst/>
                    <a:cs typeface="Calibri" panose="020F0502020204030204" pitchFamily="34" charset="0"/>
                  </a:rPr>
                  <a:t> 2</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sp>
            <p:nvSpPr>
              <p:cNvPr id="16" name="矩形 72"/>
              <p:cNvSpPr/>
              <p:nvPr/>
            </p:nvSpPr>
            <p:spPr bwMode="auto">
              <a:xfrm>
                <a:off x="2300740" y="2494458"/>
                <a:ext cx="927085" cy="371067"/>
              </a:xfrm>
              <a:prstGeom prst="rect">
                <a:avLst/>
              </a:prstGeom>
              <a:solidFill>
                <a:srgbClr val="99CC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000" b="0" i="0" u="none" strike="noStrike" cap="none" normalizeH="0" baseline="0" dirty="0" smtClean="0">
                    <a:ln>
                      <a:noFill/>
                    </a:ln>
                    <a:solidFill>
                      <a:schemeClr val="tx1"/>
                    </a:solidFill>
                    <a:effectLst/>
                    <a:cs typeface="Calibri" panose="020F0502020204030204" pitchFamily="34" charset="0"/>
                  </a:rPr>
                  <a:t>Lett</a:t>
                </a:r>
                <a:r>
                  <a:rPr lang="en-US" altLang="zh-CN" sz="1000" dirty="0" smtClean="0">
                    <a:solidFill>
                      <a:schemeClr val="tx1"/>
                    </a:solidFill>
                    <a:cs typeface="Calibri" panose="020F0502020204030204" pitchFamily="34" charset="0"/>
                  </a:rPr>
                  <a:t>er Ballot for set 2</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cxnSp>
            <p:nvCxnSpPr>
              <p:cNvPr id="17" name="直接箭头连接符 75"/>
              <p:cNvCxnSpPr/>
              <p:nvPr/>
            </p:nvCxnSpPr>
            <p:spPr bwMode="auto">
              <a:xfrm flipV="1">
                <a:off x="718222" y="3204248"/>
                <a:ext cx="3510748" cy="25377"/>
              </a:xfrm>
              <a:prstGeom prst="straightConnector1">
                <a:avLst/>
              </a:prstGeom>
              <a:noFill/>
              <a:ln w="9525" cap="flat" cmpd="sng" algn="ctr">
                <a:solidFill>
                  <a:schemeClr val="tx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矩形 3"/>
              <p:cNvSpPr/>
              <p:nvPr/>
            </p:nvSpPr>
            <p:spPr>
              <a:xfrm>
                <a:off x="734952" y="2927248"/>
                <a:ext cx="3494017" cy="377030"/>
              </a:xfrm>
              <a:prstGeom prst="rect">
                <a:avLst/>
              </a:prstGeom>
            </p:spPr>
            <p:txBody>
              <a:bodyPr wrap="square">
                <a:spAutoFit/>
              </a:bodyPr>
              <a:lstStyle/>
              <a:p>
                <a:pPr algn="ctr"/>
                <a:r>
                  <a:rPr lang="en-US" altLang="zh-CN" sz="1200" b="1" kern="0" dirty="0" smtClean="0">
                    <a:solidFill>
                      <a:schemeClr val="tx1"/>
                    </a:solidFill>
                    <a:cs typeface="Calibri" panose="020F0502020204030204" pitchFamily="34" charset="0"/>
                  </a:rPr>
                  <a:t>Project 2 (approx. 1.5~2 years)</a:t>
                </a:r>
                <a:endParaRPr lang="zh-CN" altLang="en-US" sz="1200" b="1" dirty="0">
                  <a:solidFill>
                    <a:schemeClr val="tx1"/>
                  </a:solidFill>
                </a:endParaRPr>
              </a:p>
            </p:txBody>
          </p:sp>
          <p:sp>
            <p:nvSpPr>
              <p:cNvPr id="19" name="矩形 73"/>
              <p:cNvSpPr/>
              <p:nvPr/>
            </p:nvSpPr>
            <p:spPr bwMode="auto">
              <a:xfrm>
                <a:off x="3227385" y="2494459"/>
                <a:ext cx="1001585" cy="367642"/>
              </a:xfrm>
              <a:prstGeom prst="rect">
                <a:avLst/>
              </a:prstGeom>
              <a:solidFill>
                <a:srgbClr val="CCEC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lang="en-US" altLang="zh-CN" sz="1000" dirty="0" smtClean="0">
                    <a:solidFill>
                      <a:schemeClr val="tx1"/>
                    </a:solidFill>
                    <a:cs typeface="Calibri" panose="020F0502020204030204" pitchFamily="34" charset="0"/>
                  </a:rPr>
                  <a:t>Sponsor Ballot for set 2</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grpSp>
        <p:sp>
          <p:nvSpPr>
            <p:cNvPr id="10" name="矩形 85"/>
            <p:cNvSpPr/>
            <p:nvPr/>
          </p:nvSpPr>
          <p:spPr bwMode="auto">
            <a:xfrm>
              <a:off x="3215390" y="4077276"/>
              <a:ext cx="1939201" cy="431844"/>
            </a:xfrm>
            <a:prstGeom prst="rect">
              <a:avLst/>
            </a:prstGeom>
            <a:solidFill>
              <a:schemeClr val="bg1">
                <a:lumMod val="6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lang="en-US" altLang="zh-CN" sz="1000" dirty="0" smtClean="0">
                  <a:solidFill>
                    <a:schemeClr val="tx1"/>
                  </a:solidFill>
                  <a:cs typeface="Calibri" panose="020F0502020204030204" pitchFamily="34" charset="0"/>
                </a:rPr>
                <a:t>Certification program outside of IEEE for set 1</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sp>
          <p:nvSpPr>
            <p:cNvPr id="11" name="矩形 85"/>
            <p:cNvSpPr/>
            <p:nvPr/>
          </p:nvSpPr>
          <p:spPr bwMode="auto">
            <a:xfrm>
              <a:off x="5148064" y="4509120"/>
              <a:ext cx="1939201" cy="431844"/>
            </a:xfrm>
            <a:prstGeom prst="rect">
              <a:avLst/>
            </a:prstGeom>
            <a:solidFill>
              <a:schemeClr val="bg1">
                <a:lumMod val="6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lang="en-US" altLang="zh-CN" sz="1000" dirty="0" smtClean="0">
                  <a:solidFill>
                    <a:schemeClr val="tx1"/>
                  </a:solidFill>
                  <a:cs typeface="Calibri" panose="020F0502020204030204" pitchFamily="34" charset="0"/>
                </a:rPr>
                <a:t>Certification program outside of IEEE for set 2</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cxnSp>
          <p:nvCxnSpPr>
            <p:cNvPr id="12" name="直接连接符 88"/>
            <p:cNvCxnSpPr/>
            <p:nvPr/>
          </p:nvCxnSpPr>
          <p:spPr bwMode="auto">
            <a:xfrm flipH="1">
              <a:off x="3226800" y="2492896"/>
              <a:ext cx="1025" cy="1584380"/>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接连接符 88"/>
            <p:cNvCxnSpPr/>
            <p:nvPr/>
          </p:nvCxnSpPr>
          <p:spPr bwMode="auto">
            <a:xfrm>
              <a:off x="5145714" y="3436603"/>
              <a:ext cx="8876" cy="640673"/>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687699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Proposed approaches (2)</a:t>
            </a:r>
            <a:endParaRPr lang="zh-CN" altLang="en-US" dirty="0"/>
          </a:p>
        </p:txBody>
      </p:sp>
      <p:sp>
        <p:nvSpPr>
          <p:cNvPr id="3" name="内容占位符 2"/>
          <p:cNvSpPr>
            <a:spLocks noGrp="1"/>
          </p:cNvSpPr>
          <p:nvPr>
            <p:ph idx="1"/>
          </p:nvPr>
        </p:nvSpPr>
        <p:spPr/>
        <p:txBody>
          <a:bodyPr/>
          <a:lstStyle/>
          <a:p>
            <a:pPr marL="285750" lvl="0" indent="-285750" defTabSz="914400">
              <a:spcBef>
                <a:spcPct val="0"/>
              </a:spcBef>
              <a:buClrTx/>
              <a:buSzTx/>
              <a:buFont typeface="Arial" panose="020B0604020202020204" pitchFamily="34" charset="0"/>
              <a:buChar char="•"/>
            </a:pPr>
            <a:r>
              <a:rPr lang="en-US" altLang="zh-CN" sz="1400" dirty="0">
                <a:latin typeface="+mj-lt"/>
                <a:ea typeface="宋体" pitchFamily="2" charset="-122"/>
                <a:cs typeface="Calibri" panose="020F0502020204030204" pitchFamily="34" charset="0"/>
              </a:rPr>
              <a:t>Option 2: </a:t>
            </a:r>
            <a:r>
              <a:rPr lang="en-US" altLang="zh-CN" sz="1400" kern="1200" dirty="0">
                <a:latin typeface="+mj-lt"/>
                <a:ea typeface="宋体" pitchFamily="2" charset="-122"/>
                <a:cs typeface="Calibri" panose="020F0502020204030204" pitchFamily="34" charset="0"/>
              </a:rPr>
              <a:t>Divide a major PHY/MAC amendment into multiple phases within a task group, each phase with a narrowly-defined feature set</a:t>
            </a:r>
          </a:p>
          <a:p>
            <a:pPr marL="628650" lvl="1" indent="-171450" defTabSz="914400">
              <a:spcBef>
                <a:spcPct val="0"/>
              </a:spcBef>
              <a:buClrTx/>
              <a:buSzTx/>
              <a:buFont typeface="Arial" panose="020B0604020202020204" pitchFamily="34" charset="0"/>
              <a:buChar char="•"/>
            </a:pPr>
            <a:r>
              <a:rPr lang="en-US" altLang="zh-CN" sz="1200" kern="1200" dirty="0">
                <a:latin typeface="+mj-lt"/>
                <a:ea typeface="宋体" pitchFamily="2" charset="-122"/>
                <a:cs typeface="Calibri" panose="020F0502020204030204" pitchFamily="34" charset="0"/>
              </a:rPr>
              <a:t>A few issues need to be considered, e.g., can we roll-in text for set 2 into the draft amendment if the letter ballot for set 1 is passed?  Can we follow 11m approach for the roll-in? </a:t>
            </a:r>
          </a:p>
          <a:p>
            <a:pPr marL="457200" lvl="1" indent="0" defTabSz="914400">
              <a:spcBef>
                <a:spcPct val="0"/>
              </a:spcBef>
              <a:buClrTx/>
              <a:buSzTx/>
            </a:pPr>
            <a:endParaRPr lang="en-US" altLang="zh-CN" sz="1200" b="1" kern="1200" dirty="0">
              <a:latin typeface="Calibri" panose="020F0502020204030204" pitchFamily="34" charset="0"/>
              <a:ea typeface="宋体" pitchFamily="2" charset="-122"/>
              <a:cs typeface="Calibri" panose="020F0502020204030204" pitchFamily="34" charset="0"/>
            </a:endParaRPr>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grpSp>
        <p:nvGrpSpPr>
          <p:cNvPr id="7" name="Group 15"/>
          <p:cNvGrpSpPr/>
          <p:nvPr/>
        </p:nvGrpSpPr>
        <p:grpSpPr>
          <a:xfrm>
            <a:off x="304006" y="3200400"/>
            <a:ext cx="8534399" cy="2458764"/>
            <a:chOff x="1012057" y="2204864"/>
            <a:chExt cx="7376293" cy="2458764"/>
          </a:xfrm>
        </p:grpSpPr>
        <p:sp>
          <p:nvSpPr>
            <p:cNvPr id="8" name="矩形 70"/>
            <p:cNvSpPr/>
            <p:nvPr/>
          </p:nvSpPr>
          <p:spPr bwMode="auto">
            <a:xfrm>
              <a:off x="1012057" y="2204864"/>
              <a:ext cx="720473" cy="377204"/>
            </a:xfrm>
            <a:prstGeom prst="rect">
              <a:avLst/>
            </a:prstGeom>
            <a:solidFill>
              <a:srgbClr val="FFC000"/>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000" b="0" i="0" u="none" strike="noStrike" cap="none" normalizeH="0" baseline="0" dirty="0" smtClean="0">
                  <a:ln>
                    <a:noFill/>
                  </a:ln>
                  <a:solidFill>
                    <a:schemeClr val="tx1"/>
                  </a:solidFill>
                  <a:effectLst/>
                  <a:cs typeface="Calibri" panose="020F0502020204030204" pitchFamily="34" charset="0"/>
                </a:rPr>
                <a:t>PAR, CSD for whole</a:t>
              </a:r>
              <a:r>
                <a:rPr kumimoji="0" lang="en-US" altLang="zh-CN" sz="1000" b="0" i="0" u="none" strike="noStrike" cap="none" normalizeH="0" dirty="0" smtClean="0">
                  <a:ln>
                    <a:noFill/>
                  </a:ln>
                  <a:solidFill>
                    <a:schemeClr val="tx1"/>
                  </a:solidFill>
                  <a:effectLst/>
                  <a:cs typeface="Calibri" panose="020F0502020204030204" pitchFamily="34" charset="0"/>
                </a:rPr>
                <a:t> project</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sp>
          <p:nvSpPr>
            <p:cNvPr id="9" name="矩形 71"/>
            <p:cNvSpPr/>
            <p:nvPr/>
          </p:nvSpPr>
          <p:spPr bwMode="auto">
            <a:xfrm>
              <a:off x="1732530" y="2214069"/>
              <a:ext cx="1240684" cy="371067"/>
            </a:xfrm>
            <a:prstGeom prst="rect">
              <a:avLst/>
            </a:prstGeom>
            <a:solidFill>
              <a:srgbClr val="5B9BD5"/>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000" b="0" i="0" u="none" strike="noStrike" cap="none" normalizeH="0" baseline="0" dirty="0" smtClean="0">
                  <a:ln>
                    <a:noFill/>
                  </a:ln>
                  <a:solidFill>
                    <a:schemeClr val="tx1"/>
                  </a:solidFill>
                  <a:effectLst/>
                  <a:cs typeface="Calibri" panose="020F0502020204030204" pitchFamily="34" charset="0"/>
                </a:rPr>
                <a:t>Contributions for </a:t>
              </a:r>
              <a:r>
                <a:rPr lang="en-US" altLang="zh-CN" sz="1000" dirty="0" smtClean="0">
                  <a:solidFill>
                    <a:schemeClr val="tx1"/>
                  </a:solidFill>
                  <a:cs typeface="Calibri" panose="020F0502020204030204" pitchFamily="34" charset="0"/>
                </a:rPr>
                <a:t>set</a:t>
              </a:r>
              <a:r>
                <a:rPr kumimoji="0" lang="en-US" altLang="zh-CN" sz="1000" b="0" i="0" u="none" strike="noStrike" cap="none" normalizeH="0" baseline="0" dirty="0" smtClean="0">
                  <a:ln>
                    <a:noFill/>
                  </a:ln>
                  <a:solidFill>
                    <a:schemeClr val="tx1"/>
                  </a:solidFill>
                  <a:effectLst/>
                  <a:cs typeface="Calibri" panose="020F0502020204030204" pitchFamily="34" charset="0"/>
                </a:rPr>
                <a:t> 1</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sp>
          <p:nvSpPr>
            <p:cNvPr id="10" name="矩形 72"/>
            <p:cNvSpPr/>
            <p:nvPr/>
          </p:nvSpPr>
          <p:spPr bwMode="auto">
            <a:xfrm>
              <a:off x="2973214" y="2219349"/>
              <a:ext cx="1148902" cy="360040"/>
            </a:xfrm>
            <a:prstGeom prst="rect">
              <a:avLst/>
            </a:prstGeom>
            <a:solidFill>
              <a:srgbClr val="99CC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000" b="0" i="0" u="none" strike="noStrike" cap="none" normalizeH="0" baseline="0" dirty="0" smtClean="0">
                  <a:ln>
                    <a:noFill/>
                  </a:ln>
                  <a:solidFill>
                    <a:schemeClr val="tx1"/>
                  </a:solidFill>
                  <a:effectLst/>
                  <a:cs typeface="Calibri" panose="020F0502020204030204" pitchFamily="34" charset="0"/>
                </a:rPr>
                <a:t>Lett</a:t>
              </a:r>
              <a:r>
                <a:rPr lang="en-US" altLang="zh-CN" sz="1000" dirty="0" smtClean="0">
                  <a:solidFill>
                    <a:schemeClr val="tx1"/>
                  </a:solidFill>
                  <a:cs typeface="Calibri" panose="020F0502020204030204" pitchFamily="34" charset="0"/>
                </a:rPr>
                <a:t>er Ballot for set 1</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cxnSp>
          <p:nvCxnSpPr>
            <p:cNvPr id="11" name="直接连接符 74"/>
            <p:cNvCxnSpPr/>
            <p:nvPr/>
          </p:nvCxnSpPr>
          <p:spPr bwMode="auto">
            <a:xfrm>
              <a:off x="1775589" y="2776249"/>
              <a:ext cx="0" cy="14401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箭头连接符 75"/>
            <p:cNvCxnSpPr/>
            <p:nvPr/>
          </p:nvCxnSpPr>
          <p:spPr bwMode="auto">
            <a:xfrm>
              <a:off x="1775589" y="2859292"/>
              <a:ext cx="2389586" cy="0"/>
            </a:xfrm>
            <a:prstGeom prst="straightConnector1">
              <a:avLst/>
            </a:prstGeom>
            <a:noFill/>
            <a:ln w="9525" cap="flat" cmpd="sng" algn="ctr">
              <a:solidFill>
                <a:schemeClr val="tx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文本框 83"/>
            <p:cNvSpPr txBox="1"/>
            <p:nvPr/>
          </p:nvSpPr>
          <p:spPr>
            <a:xfrm>
              <a:off x="1775589" y="2594341"/>
              <a:ext cx="2389585" cy="276999"/>
            </a:xfrm>
            <a:prstGeom prst="rect">
              <a:avLst/>
            </a:prstGeom>
            <a:noFill/>
          </p:spPr>
          <p:txBody>
            <a:bodyPr wrap="square" rtlCol="0">
              <a:spAutoFit/>
            </a:bodyPr>
            <a:lstStyle/>
            <a:p>
              <a:pPr algn="ctr"/>
              <a:r>
                <a:rPr lang="en-US" altLang="zh-CN" sz="1200" b="1" kern="0" dirty="0" smtClean="0">
                  <a:solidFill>
                    <a:schemeClr val="tx1"/>
                  </a:solidFill>
                  <a:cs typeface="Calibri" panose="020F0502020204030204" pitchFamily="34" charset="0"/>
                </a:rPr>
                <a:t>Phase </a:t>
              </a:r>
              <a:r>
                <a:rPr lang="en-US" altLang="zh-CN" sz="1200" b="1" kern="0" dirty="0">
                  <a:solidFill>
                    <a:schemeClr val="tx1"/>
                  </a:solidFill>
                  <a:cs typeface="Calibri" panose="020F0502020204030204" pitchFamily="34" charset="0"/>
                </a:rPr>
                <a:t>1 (approx. 1.5~2 years</a:t>
              </a:r>
              <a:r>
                <a:rPr lang="en-US" altLang="zh-CN" sz="1200" b="1" kern="0" dirty="0" smtClean="0">
                  <a:solidFill>
                    <a:schemeClr val="tx1"/>
                  </a:solidFill>
                  <a:cs typeface="Calibri" panose="020F0502020204030204" pitchFamily="34" charset="0"/>
                </a:rPr>
                <a:t>)</a:t>
              </a:r>
              <a:endParaRPr lang="zh-CN" altLang="en-US" sz="1200" dirty="0">
                <a:solidFill>
                  <a:schemeClr val="tx1"/>
                </a:solidFill>
              </a:endParaRPr>
            </a:p>
          </p:txBody>
        </p:sp>
        <p:sp>
          <p:nvSpPr>
            <p:cNvPr id="14" name="矩形 71"/>
            <p:cNvSpPr/>
            <p:nvPr/>
          </p:nvSpPr>
          <p:spPr bwMode="auto">
            <a:xfrm>
              <a:off x="3663028" y="2996952"/>
              <a:ext cx="1240684" cy="371067"/>
            </a:xfrm>
            <a:prstGeom prst="rect">
              <a:avLst/>
            </a:prstGeom>
            <a:solidFill>
              <a:srgbClr val="5B9BD5"/>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000" b="0" i="0" u="none" strike="noStrike" cap="none" normalizeH="0" baseline="0" dirty="0" smtClean="0">
                  <a:ln>
                    <a:noFill/>
                  </a:ln>
                  <a:solidFill>
                    <a:schemeClr val="tx1"/>
                  </a:solidFill>
                  <a:effectLst/>
                  <a:cs typeface="Calibri" panose="020F0502020204030204" pitchFamily="34" charset="0"/>
                </a:rPr>
                <a:t>Contributions for </a:t>
              </a:r>
              <a:r>
                <a:rPr lang="en-US" altLang="zh-CN" sz="1000" dirty="0" smtClean="0">
                  <a:solidFill>
                    <a:schemeClr val="tx1"/>
                  </a:solidFill>
                  <a:cs typeface="Calibri" panose="020F0502020204030204" pitchFamily="34" charset="0"/>
                </a:rPr>
                <a:t>set</a:t>
              </a:r>
              <a:r>
                <a:rPr kumimoji="0" lang="en-US" altLang="zh-CN" sz="1000" b="0" i="0" u="none" strike="noStrike" cap="none" normalizeH="0" baseline="0" dirty="0" smtClean="0">
                  <a:ln>
                    <a:noFill/>
                  </a:ln>
                  <a:solidFill>
                    <a:schemeClr val="tx1"/>
                  </a:solidFill>
                  <a:effectLst/>
                  <a:cs typeface="Calibri" panose="020F0502020204030204" pitchFamily="34" charset="0"/>
                </a:rPr>
                <a:t> 2</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sp>
          <p:nvSpPr>
            <p:cNvPr id="15" name="矩形 72"/>
            <p:cNvSpPr/>
            <p:nvPr/>
          </p:nvSpPr>
          <p:spPr bwMode="auto">
            <a:xfrm>
              <a:off x="4903711" y="3002232"/>
              <a:ext cx="1148902" cy="360040"/>
            </a:xfrm>
            <a:prstGeom prst="rect">
              <a:avLst/>
            </a:prstGeom>
            <a:solidFill>
              <a:srgbClr val="99CC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000" b="0" i="0" u="none" strike="noStrike" cap="none" normalizeH="0" baseline="0" dirty="0" smtClean="0">
                  <a:ln>
                    <a:noFill/>
                  </a:ln>
                  <a:solidFill>
                    <a:schemeClr val="tx1"/>
                  </a:solidFill>
                  <a:effectLst/>
                  <a:cs typeface="Calibri" panose="020F0502020204030204" pitchFamily="34" charset="0"/>
                </a:rPr>
                <a:t>Lett</a:t>
              </a:r>
              <a:r>
                <a:rPr lang="en-US" altLang="zh-CN" sz="1000" dirty="0" smtClean="0">
                  <a:solidFill>
                    <a:schemeClr val="tx1"/>
                  </a:solidFill>
                  <a:cs typeface="Calibri" panose="020F0502020204030204" pitchFamily="34" charset="0"/>
                </a:rPr>
                <a:t>er Ballot for set 2</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cxnSp>
          <p:nvCxnSpPr>
            <p:cNvPr id="16" name="直接连接符 74"/>
            <p:cNvCxnSpPr/>
            <p:nvPr/>
          </p:nvCxnSpPr>
          <p:spPr bwMode="auto">
            <a:xfrm>
              <a:off x="3663027" y="3549927"/>
              <a:ext cx="0" cy="14401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箭头连接符 75"/>
            <p:cNvCxnSpPr/>
            <p:nvPr/>
          </p:nvCxnSpPr>
          <p:spPr bwMode="auto">
            <a:xfrm>
              <a:off x="3663027" y="3632970"/>
              <a:ext cx="2389586" cy="0"/>
            </a:xfrm>
            <a:prstGeom prst="straightConnector1">
              <a:avLst/>
            </a:prstGeom>
            <a:noFill/>
            <a:ln w="9525" cap="flat" cmpd="sng" algn="ctr">
              <a:solidFill>
                <a:schemeClr val="tx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文本框 83"/>
            <p:cNvSpPr txBox="1"/>
            <p:nvPr/>
          </p:nvSpPr>
          <p:spPr>
            <a:xfrm>
              <a:off x="3663027" y="3368019"/>
              <a:ext cx="2389585" cy="276999"/>
            </a:xfrm>
            <a:prstGeom prst="rect">
              <a:avLst/>
            </a:prstGeom>
            <a:noFill/>
          </p:spPr>
          <p:txBody>
            <a:bodyPr wrap="square" rtlCol="0">
              <a:spAutoFit/>
            </a:bodyPr>
            <a:lstStyle/>
            <a:p>
              <a:pPr algn="ctr"/>
              <a:r>
                <a:rPr lang="en-US" altLang="zh-CN" sz="1200" b="1" kern="0" dirty="0" smtClean="0">
                  <a:solidFill>
                    <a:schemeClr val="tx1"/>
                  </a:solidFill>
                  <a:cs typeface="Calibri" panose="020F0502020204030204" pitchFamily="34" charset="0"/>
                </a:rPr>
                <a:t>Phase 2 </a:t>
              </a:r>
              <a:r>
                <a:rPr lang="en-US" altLang="zh-CN" sz="1200" b="1" kern="0" dirty="0">
                  <a:solidFill>
                    <a:schemeClr val="tx1"/>
                  </a:solidFill>
                  <a:cs typeface="Calibri" panose="020F0502020204030204" pitchFamily="34" charset="0"/>
                </a:rPr>
                <a:t>(approx. 1.5~2 years</a:t>
              </a:r>
              <a:r>
                <a:rPr lang="en-US" altLang="zh-CN" sz="1200" b="1" kern="0" dirty="0" smtClean="0">
                  <a:solidFill>
                    <a:schemeClr val="tx1"/>
                  </a:solidFill>
                  <a:cs typeface="Calibri" panose="020F0502020204030204" pitchFamily="34" charset="0"/>
                </a:rPr>
                <a:t>)</a:t>
              </a:r>
              <a:endParaRPr lang="zh-CN" altLang="en-US" sz="1200" dirty="0">
                <a:solidFill>
                  <a:schemeClr val="tx1"/>
                </a:solidFill>
              </a:endParaRPr>
            </a:p>
          </p:txBody>
        </p:sp>
        <p:sp>
          <p:nvSpPr>
            <p:cNvPr id="19" name="矩形 85"/>
            <p:cNvSpPr/>
            <p:nvPr/>
          </p:nvSpPr>
          <p:spPr bwMode="auto">
            <a:xfrm>
              <a:off x="3663026" y="3789040"/>
              <a:ext cx="2389585" cy="431844"/>
            </a:xfrm>
            <a:prstGeom prst="rect">
              <a:avLst/>
            </a:prstGeom>
            <a:solidFill>
              <a:schemeClr val="bg1">
                <a:lumMod val="6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lang="en-US" altLang="zh-CN" sz="1000" dirty="0" smtClean="0">
                  <a:solidFill>
                    <a:schemeClr val="tx1"/>
                  </a:solidFill>
                  <a:cs typeface="Calibri" panose="020F0502020204030204" pitchFamily="34" charset="0"/>
                </a:rPr>
                <a:t>Certification program outside of IEEE for features in Phase 1</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sp>
          <p:nvSpPr>
            <p:cNvPr id="20" name="矩形 85"/>
            <p:cNvSpPr/>
            <p:nvPr/>
          </p:nvSpPr>
          <p:spPr bwMode="auto">
            <a:xfrm>
              <a:off x="6052611" y="4231784"/>
              <a:ext cx="2335739" cy="431844"/>
            </a:xfrm>
            <a:prstGeom prst="rect">
              <a:avLst/>
            </a:prstGeom>
            <a:solidFill>
              <a:schemeClr val="bg1">
                <a:lumMod val="6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lang="en-US" altLang="zh-CN" sz="1000" dirty="0" smtClean="0">
                  <a:solidFill>
                    <a:schemeClr val="tx1"/>
                  </a:solidFill>
                  <a:cs typeface="Calibri" panose="020F0502020204030204" pitchFamily="34" charset="0"/>
                </a:rPr>
                <a:t>Certification program outside of IEEE for features in Phase 2</a:t>
              </a:r>
              <a:endParaRPr kumimoji="0" lang="zh-CN" altLang="en-US" sz="1000" b="0" i="0" u="none" strike="noStrike" cap="none" normalizeH="0" baseline="0" dirty="0" smtClean="0">
                <a:ln>
                  <a:noFill/>
                </a:ln>
                <a:solidFill>
                  <a:schemeClr val="tx1"/>
                </a:solidFill>
                <a:effectLst/>
                <a:cs typeface="Calibri" panose="020F0502020204030204" pitchFamily="34" charset="0"/>
              </a:endParaRPr>
            </a:p>
          </p:txBody>
        </p:sp>
        <p:cxnSp>
          <p:nvCxnSpPr>
            <p:cNvPr id="21" name="直接连接符 88"/>
            <p:cNvCxnSpPr/>
            <p:nvPr/>
          </p:nvCxnSpPr>
          <p:spPr bwMode="auto">
            <a:xfrm flipH="1">
              <a:off x="3662446" y="2579389"/>
              <a:ext cx="580" cy="1487191"/>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连接符 88"/>
            <p:cNvCxnSpPr/>
            <p:nvPr/>
          </p:nvCxnSpPr>
          <p:spPr bwMode="auto">
            <a:xfrm flipH="1">
              <a:off x="6052322" y="3362272"/>
              <a:ext cx="580" cy="550537"/>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001862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Important Use Cases for Next Gen</a:t>
            </a:r>
            <a:endParaRPr lang="zh-CN" altLang="en-US" dirty="0"/>
          </a:p>
        </p:txBody>
      </p:sp>
      <p:sp>
        <p:nvSpPr>
          <p:cNvPr id="3" name="内容占位符 2"/>
          <p:cNvSpPr>
            <a:spLocks noGrp="1"/>
          </p:cNvSpPr>
          <p:nvPr>
            <p:ph idx="1"/>
          </p:nvPr>
        </p:nvSpPr>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800" dirty="0">
                <a:latin typeface="+mj-lt"/>
                <a:ea typeface="黑体" pitchFamily="49" charset="-122"/>
                <a:cs typeface="Calibri" panose="020F0502020204030204" pitchFamily="34" charset="0"/>
              </a:rPr>
              <a:t>Video Transmission</a:t>
            </a:r>
          </a:p>
          <a:p>
            <a:pPr lvl="1" defTabSz="914400" eaLnBrk="0" hangingPunct="0">
              <a:lnSpc>
                <a:spcPct val="140000"/>
              </a:lnSpc>
              <a:spcBef>
                <a:spcPct val="0"/>
              </a:spcBef>
              <a:buClrTx/>
              <a:buSzPct val="50000"/>
              <a:buFont typeface="Wingdings" pitchFamily="2" charset="2"/>
              <a:buChar char="p"/>
            </a:pPr>
            <a:r>
              <a:rPr lang="en-US" altLang="zh-CN" sz="1400" dirty="0" smtClean="0">
                <a:latin typeface="+mj-lt"/>
                <a:ea typeface="华文细黑"/>
                <a:cs typeface="Calibri" panose="020F0502020204030204" pitchFamily="34" charset="0"/>
              </a:rPr>
              <a:t>VR </a:t>
            </a:r>
            <a:r>
              <a:rPr lang="en-US" altLang="zh-CN" sz="1400" dirty="0">
                <a:latin typeface="+mj-lt"/>
                <a:ea typeface="华文细黑"/>
                <a:cs typeface="Calibri" panose="020F0502020204030204" pitchFamily="34" charset="0"/>
              </a:rPr>
              <a:t>(Page 9 &amp; 10)</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8k (Page 11)</a:t>
            </a:r>
            <a:endParaRPr lang="en-US" altLang="zh-CN" sz="1800" dirty="0">
              <a:latin typeface="+mj-lt"/>
              <a:ea typeface="华文细黑"/>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r>
              <a:rPr lang="en-US" altLang="zh-CN" sz="1800" dirty="0">
                <a:latin typeface="+mj-lt"/>
                <a:ea typeface="黑体" pitchFamily="49" charset="-122"/>
                <a:cs typeface="Calibri" panose="020F0502020204030204" pitchFamily="34" charset="0"/>
              </a:rPr>
              <a:t>Improved </a:t>
            </a:r>
            <a:r>
              <a:rPr lang="en-US" altLang="zh-CN" sz="1800" dirty="0" err="1">
                <a:latin typeface="+mj-lt"/>
                <a:ea typeface="黑体" pitchFamily="49" charset="-122"/>
                <a:cs typeface="Calibri" panose="020F0502020204030204" pitchFamily="34" charset="0"/>
              </a:rPr>
              <a:t>IoT</a:t>
            </a:r>
            <a:r>
              <a:rPr lang="en-US" altLang="zh-CN" sz="1800" dirty="0">
                <a:latin typeface="+mj-lt"/>
                <a:ea typeface="黑体" pitchFamily="49" charset="-122"/>
                <a:cs typeface="Calibri" panose="020F0502020204030204" pitchFamily="34" charset="0"/>
              </a:rPr>
              <a:t> Support</a:t>
            </a:r>
          </a:p>
          <a:p>
            <a:pPr lvl="1" defTabSz="914400" eaLnBrk="0" hangingPunct="0">
              <a:lnSpc>
                <a:spcPct val="140000"/>
              </a:lnSpc>
              <a:spcBef>
                <a:spcPct val="0"/>
              </a:spcBef>
              <a:buClrTx/>
              <a:buSzPct val="50000"/>
              <a:buFont typeface="Wingdings" pitchFamily="2" charset="2"/>
              <a:buChar char="p"/>
            </a:pPr>
            <a:r>
              <a:rPr lang="en-US" altLang="zh-CN" sz="1400" dirty="0" smtClean="0">
                <a:latin typeface="+mj-lt"/>
                <a:ea typeface="华文细黑"/>
                <a:cs typeface="Calibri" panose="020F0502020204030204" pitchFamily="34" charset="0"/>
              </a:rPr>
              <a:t>See page 12</a:t>
            </a:r>
            <a:endParaRPr lang="en-US" altLang="zh-CN" sz="1400" dirty="0">
              <a:latin typeface="+mj-lt"/>
              <a:ea typeface="华文细黑"/>
              <a:cs typeface="Calibri" panose="020F0502020204030204" pitchFamily="34" charset="0"/>
            </a:endParaRPr>
          </a:p>
          <a:p>
            <a:pPr lvl="0" defTabSz="914400" eaLnBrk="0" hangingPunct="0">
              <a:lnSpc>
                <a:spcPct val="140000"/>
              </a:lnSpc>
              <a:spcBef>
                <a:spcPct val="0"/>
              </a:spcBef>
              <a:buClr>
                <a:srgbClr val="777777"/>
              </a:buClr>
              <a:buSzPct val="60000"/>
              <a:buFont typeface="Wingdings" pitchFamily="2" charset="2"/>
              <a:buChar char="l"/>
            </a:pPr>
            <a:r>
              <a:rPr lang="en-US" altLang="zh-CN" sz="1800" dirty="0">
                <a:latin typeface="+mj-lt"/>
                <a:ea typeface="黑体" pitchFamily="49" charset="-122"/>
                <a:cs typeface="Calibri" panose="020F0502020204030204" pitchFamily="34" charset="0"/>
              </a:rPr>
              <a:t>Industrial Wi-Fi</a:t>
            </a:r>
          </a:p>
          <a:p>
            <a:pPr lvl="1" defTabSz="914400" eaLnBrk="0" hangingPunct="0">
              <a:lnSpc>
                <a:spcPct val="140000"/>
              </a:lnSpc>
              <a:spcBef>
                <a:spcPct val="0"/>
              </a:spcBef>
              <a:buClrTx/>
              <a:buSzPct val="50000"/>
              <a:buFont typeface="Wingdings" pitchFamily="2" charset="2"/>
              <a:buChar char="p"/>
            </a:pPr>
            <a:r>
              <a:rPr lang="en-US" altLang="zh-CN" sz="1400" dirty="0">
                <a:latin typeface="+mj-lt"/>
                <a:ea typeface="华文细黑"/>
                <a:cs typeface="Calibri" panose="020F0502020204030204" pitchFamily="34" charset="0"/>
              </a:rPr>
              <a:t>See page 13 &amp; 14</a:t>
            </a:r>
          </a:p>
          <a:p>
            <a:endParaRPr lang="zh-CN" altLang="en-US" dirty="0">
              <a:latin typeface="+mj-lt"/>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spTree>
    <p:extLst>
      <p:ext uri="{BB962C8B-B14F-4D97-AF65-F5344CB8AC3E}">
        <p14:creationId xmlns:p14="http://schemas.microsoft.com/office/powerpoint/2010/main" val="817237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VR Use Cases</a:t>
            </a:r>
            <a:endParaRPr lang="zh-CN" altLang="en-US" dirty="0"/>
          </a:p>
        </p:txBody>
      </p:sp>
      <p:sp>
        <p:nvSpPr>
          <p:cNvPr id="3" name="内容占位符 2"/>
          <p:cNvSpPr>
            <a:spLocks noGrp="1"/>
          </p:cNvSpPr>
          <p:nvPr>
            <p:ph idx="1"/>
          </p:nvPr>
        </p:nvSpPr>
        <p:spPr>
          <a:xfrm>
            <a:off x="446466" y="1743157"/>
            <a:ext cx="5296706" cy="4113213"/>
          </a:xfrm>
        </p:spPr>
        <p:txBody>
          <a:bodyPr/>
          <a:lstStyle/>
          <a:p>
            <a:pPr lvl="0" defTabSz="914400" eaLnBrk="0" hangingPunct="0">
              <a:lnSpc>
                <a:spcPct val="140000"/>
              </a:lnSpc>
              <a:spcBef>
                <a:spcPct val="0"/>
              </a:spcBef>
              <a:buClr>
                <a:srgbClr val="777777"/>
              </a:buClr>
              <a:buSzPct val="60000"/>
              <a:buFont typeface="Wingdings" pitchFamily="2" charset="2"/>
              <a:buChar char="l"/>
            </a:pPr>
            <a:r>
              <a:rPr lang="en-US" altLang="zh-CN" sz="1400" dirty="0">
                <a:latin typeface="+mj-lt"/>
                <a:ea typeface="黑体" pitchFamily="49" charset="-122"/>
                <a:cs typeface="Calibri" panose="020F0502020204030204" pitchFamily="34" charset="0"/>
              </a:rPr>
              <a:t>VR Movie, VR Gaming, Virtual Social, VR Live Broadcasting</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AP plays a key role in VR system</a:t>
            </a:r>
          </a:p>
          <a:p>
            <a:pPr lvl="0" defTabSz="914400" eaLnBrk="0" hangingPunct="0">
              <a:lnSpc>
                <a:spcPct val="140000"/>
              </a:lnSpc>
              <a:spcBef>
                <a:spcPct val="0"/>
              </a:spcBef>
              <a:buClr>
                <a:srgbClr val="777777"/>
              </a:buClr>
              <a:buSzPct val="60000"/>
              <a:buFont typeface="Wingdings" pitchFamily="2" charset="2"/>
              <a:buChar char="l"/>
            </a:pPr>
            <a:r>
              <a:rPr lang="en-US" altLang="zh-CN" sz="1400" dirty="0">
                <a:latin typeface="+mj-lt"/>
                <a:ea typeface="黑体" pitchFamily="49" charset="-122"/>
                <a:cs typeface="Calibri" panose="020F0502020204030204" pitchFamily="34" charset="0"/>
              </a:rPr>
              <a:t>Bad Experience:</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Insufficient image clarity</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Image smearing</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Black border</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Dizziness</a:t>
            </a:r>
          </a:p>
          <a:p>
            <a:pPr lvl="1" defTabSz="914400" eaLnBrk="0" hangingPunct="0">
              <a:lnSpc>
                <a:spcPct val="140000"/>
              </a:lnSpc>
              <a:spcBef>
                <a:spcPct val="0"/>
              </a:spcBef>
              <a:buClrTx/>
              <a:buSzPct val="50000"/>
              <a:buFont typeface="Wingdings" pitchFamily="2" charset="2"/>
              <a:buChar char="p"/>
            </a:pPr>
            <a:r>
              <a:rPr lang="en-US" altLang="zh-CN" sz="1200" dirty="0">
                <a:latin typeface="+mj-lt"/>
                <a:ea typeface="华文细黑"/>
                <a:cs typeface="Calibri" panose="020F0502020204030204" pitchFamily="34" charset="0"/>
              </a:rPr>
              <a:t>Head display is very heavy because</a:t>
            </a:r>
          </a:p>
          <a:p>
            <a:pPr marL="457200" lvl="1" indent="0" defTabSz="914400" eaLnBrk="0" hangingPunct="0">
              <a:lnSpc>
                <a:spcPct val="140000"/>
              </a:lnSpc>
              <a:spcBef>
                <a:spcPct val="0"/>
              </a:spcBef>
              <a:buClrTx/>
              <a:buSzPct val="50000"/>
            </a:pPr>
            <a:r>
              <a:rPr lang="en-US" altLang="zh-CN" sz="1200" dirty="0">
                <a:latin typeface="+mj-lt"/>
                <a:ea typeface="华文细黑"/>
                <a:cs typeface="Calibri" panose="020F0502020204030204" pitchFamily="34" charset="0"/>
              </a:rPr>
              <a:t>of lots of image processing</a:t>
            </a:r>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5" name="日期占位符 4"/>
          <p:cNvSpPr>
            <a:spLocks noGrp="1"/>
          </p:cNvSpPr>
          <p:nvPr>
            <p:ph type="dt" idx="15"/>
          </p:nvPr>
        </p:nvSpPr>
        <p:spPr/>
        <p:txBody>
          <a:bodyPr/>
          <a:lstStyle/>
          <a:p>
            <a:r>
              <a:rPr lang="en-US" altLang="zh-CN" smtClean="0"/>
              <a:t>05/08/2018</a:t>
            </a:r>
            <a:endParaRPr lang="en-GB" altLang="zh-CN" dirty="0"/>
          </a:p>
        </p:txBody>
      </p:sp>
      <p:sp>
        <p:nvSpPr>
          <p:cNvPr id="6" name="页脚占位符 5"/>
          <p:cNvSpPr>
            <a:spLocks noGrp="1"/>
          </p:cNvSpPr>
          <p:nvPr>
            <p:ph type="ftr" idx="13"/>
          </p:nvPr>
        </p:nvSpPr>
        <p:spPr/>
        <p:txBody>
          <a:bodyPr/>
          <a:lstStyle/>
          <a:p>
            <a:r>
              <a:rPr lang="en-GB" altLang="zh-CN" smtClean="0"/>
              <a:t>David Xun Yang, Huawei, et al</a:t>
            </a:r>
            <a:endParaRPr lang="en-GB" altLang="zh-CN" dirty="0" smtClean="0"/>
          </a:p>
        </p:txBody>
      </p:sp>
      <p:grpSp>
        <p:nvGrpSpPr>
          <p:cNvPr id="7" name="组合 6"/>
          <p:cNvGrpSpPr/>
          <p:nvPr/>
        </p:nvGrpSpPr>
        <p:grpSpPr>
          <a:xfrm>
            <a:off x="2057400" y="3048000"/>
            <a:ext cx="6245346" cy="3134338"/>
            <a:chOff x="1428083" y="2312331"/>
            <a:chExt cx="6938769" cy="3482344"/>
          </a:xfrm>
        </p:grpSpPr>
        <p:grpSp>
          <p:nvGrpSpPr>
            <p:cNvPr id="8" name="组合 7"/>
            <p:cNvGrpSpPr/>
            <p:nvPr/>
          </p:nvGrpSpPr>
          <p:grpSpPr>
            <a:xfrm>
              <a:off x="1574782" y="2312331"/>
              <a:ext cx="6792070" cy="3482344"/>
              <a:chOff x="582068" y="1810802"/>
              <a:chExt cx="8018032" cy="4110904"/>
            </a:xfrm>
          </p:grpSpPr>
          <p:grpSp>
            <p:nvGrpSpPr>
              <p:cNvPr id="13" name="组合 12"/>
              <p:cNvGrpSpPr/>
              <p:nvPr/>
            </p:nvGrpSpPr>
            <p:grpSpPr>
              <a:xfrm>
                <a:off x="3692611" y="4898654"/>
                <a:ext cx="4029865" cy="1023052"/>
                <a:chOff x="4043112" y="2521842"/>
                <a:chExt cx="4029865" cy="1023052"/>
              </a:xfrm>
            </p:grpSpPr>
            <p:pic>
              <p:nvPicPr>
                <p:cNvPr id="32" name="图片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3112" y="2608790"/>
                  <a:ext cx="4029865" cy="936104"/>
                </a:xfrm>
                <a:prstGeom prst="rect">
                  <a:avLst/>
                </a:prstGeom>
              </p:spPr>
            </p:pic>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3065" y="2521842"/>
                  <a:ext cx="792113" cy="1005858"/>
                </a:xfrm>
                <a:prstGeom prst="rect">
                  <a:avLst/>
                </a:prstGeom>
              </p:spPr>
            </p:pic>
            <p:cxnSp>
              <p:nvCxnSpPr>
                <p:cNvPr id="34" name="曲线连接符 33"/>
                <p:cNvCxnSpPr>
                  <a:stCxn id="33" idx="2"/>
                  <a:endCxn id="32" idx="2"/>
                </p:cNvCxnSpPr>
                <p:nvPr/>
              </p:nvCxnSpPr>
              <p:spPr bwMode="auto">
                <a:xfrm rot="16200000" flipH="1">
                  <a:off x="5364986" y="2851835"/>
                  <a:ext cx="17194" cy="1368923"/>
                </a:xfrm>
                <a:prstGeom prst="curvedConnector3">
                  <a:avLst>
                    <a:gd name="adj1" fmla="val 1429534"/>
                  </a:avLst>
                </a:prstGeom>
                <a:ln w="12700" cap="flat" cmpd="sng" algn="ctr">
                  <a:solidFill>
                    <a:schemeClr val="tx1"/>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style>
                <a:lnRef idx="1">
                  <a:schemeClr val="dk1"/>
                </a:lnRef>
                <a:fillRef idx="0">
                  <a:schemeClr val="dk1"/>
                </a:fillRef>
                <a:effectRef idx="0">
                  <a:schemeClr val="dk1"/>
                </a:effectRef>
                <a:fontRef idx="minor">
                  <a:schemeClr val="tx1"/>
                </a:fontRef>
              </p:style>
            </p:cxnSp>
          </p:gr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068" y="4842596"/>
                <a:ext cx="4029865" cy="936104"/>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7921" y="1810802"/>
                <a:ext cx="2498930" cy="1405649"/>
              </a:xfrm>
              <a:prstGeom prst="rect">
                <a:avLst/>
              </a:prstGeom>
            </p:spPr>
          </p:pic>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1788" y="3567758"/>
                <a:ext cx="960884" cy="1340768"/>
              </a:xfrm>
              <a:prstGeom prst="rect">
                <a:avLst/>
              </a:prstGeom>
            </p:spPr>
          </p:pic>
          <p:cxnSp>
            <p:nvCxnSpPr>
              <p:cNvPr id="17" name="直接连接符 16"/>
              <p:cNvCxnSpPr/>
              <p:nvPr/>
            </p:nvCxnSpPr>
            <p:spPr bwMode="auto">
              <a:xfrm>
                <a:off x="4481989" y="3467489"/>
                <a:ext cx="1803599" cy="314135"/>
              </a:xfrm>
              <a:prstGeom prst="line">
                <a:avLst/>
              </a:prstGeom>
              <a:ln w="9525" cap="flat" cmpd="sng" algn="ctr">
                <a:solidFill>
                  <a:schemeClr val="tx1"/>
                </a:solidFill>
                <a:prstDash val="dash"/>
                <a:round/>
                <a:headEnd type="arrow"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dk1"/>
              </a:lnRef>
              <a:fillRef idx="0">
                <a:schemeClr val="dk1"/>
              </a:fillRef>
              <a:effectRef idx="0">
                <a:schemeClr val="dk1"/>
              </a:effectRef>
              <a:fontRef idx="minor">
                <a:schemeClr val="tx1"/>
              </a:fontRef>
            </p:style>
          </p:cxnSp>
          <p:grpSp>
            <p:nvGrpSpPr>
              <p:cNvPr id="18" name="组合 17"/>
              <p:cNvGrpSpPr/>
              <p:nvPr/>
            </p:nvGrpSpPr>
            <p:grpSpPr>
              <a:xfrm>
                <a:off x="3118748" y="1903023"/>
                <a:ext cx="1424727" cy="1859475"/>
                <a:chOff x="3855777" y="2077615"/>
                <a:chExt cx="1424727" cy="1859475"/>
              </a:xfrm>
            </p:grpSpPr>
            <p:pic>
              <p:nvPicPr>
                <p:cNvPr id="30" name="图片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5777" y="2919428"/>
                  <a:ext cx="1424727" cy="1017662"/>
                </a:xfrm>
                <a:prstGeom prst="rect">
                  <a:avLst/>
                </a:prstGeom>
              </p:spPr>
            </p:pic>
            <p:pic>
              <p:nvPicPr>
                <p:cNvPr id="31" name="图片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8297" y="2077615"/>
                  <a:ext cx="922424" cy="922424"/>
                </a:xfrm>
                <a:prstGeom prst="rect">
                  <a:avLst/>
                </a:prstGeom>
              </p:spPr>
            </p:pic>
          </p:grpSp>
          <p:cxnSp>
            <p:nvCxnSpPr>
              <p:cNvPr id="19" name="直接连接符 18"/>
              <p:cNvCxnSpPr/>
              <p:nvPr/>
            </p:nvCxnSpPr>
            <p:spPr bwMode="auto">
              <a:xfrm flipH="1">
                <a:off x="2975419" y="3684177"/>
                <a:ext cx="510455" cy="1280434"/>
              </a:xfrm>
              <a:prstGeom prst="line">
                <a:avLst/>
              </a:prstGeom>
              <a:ln w="9525" cap="flat" cmpd="sng" algn="ctr">
                <a:solidFill>
                  <a:schemeClr val="tx1"/>
                </a:solidFill>
                <a:prstDash val="dash"/>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bwMode="auto">
              <a:xfrm>
                <a:off x="3861114" y="3710567"/>
                <a:ext cx="814481" cy="1132284"/>
              </a:xfrm>
              <a:prstGeom prst="line">
                <a:avLst/>
              </a:prstGeom>
              <a:ln w="9525" cap="flat" cmpd="sng" algn="ctr">
                <a:solidFill>
                  <a:schemeClr val="tx1"/>
                </a:solidFill>
                <a:prstDash val="dash"/>
                <a:round/>
                <a:headEnd type="arrow"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21" name="矩形 20"/>
              <p:cNvSpPr/>
              <p:nvPr/>
            </p:nvSpPr>
            <p:spPr>
              <a:xfrm>
                <a:off x="7348950" y="2523307"/>
                <a:ext cx="1062747" cy="363304"/>
              </a:xfrm>
              <a:prstGeom prst="rect">
                <a:avLst/>
              </a:prstGeom>
            </p:spPr>
            <p:txBody>
              <a:bodyPr wrap="none">
                <a:spAutoFit/>
              </a:bodyPr>
              <a:lstStyle/>
              <a:p>
                <a:r>
                  <a:rPr lang="en-US" altLang="zh-CN" sz="1200" dirty="0">
                    <a:solidFill>
                      <a:schemeClr val="tx1"/>
                    </a:solidFill>
                    <a:cs typeface="Calibri" panose="020F0502020204030204" pitchFamily="34" charset="0"/>
                  </a:rPr>
                  <a:t>Cloud VR</a:t>
                </a:r>
              </a:p>
            </p:txBody>
          </p:sp>
          <p:sp>
            <p:nvSpPr>
              <p:cNvPr id="22" name="矩形 21"/>
              <p:cNvSpPr/>
              <p:nvPr/>
            </p:nvSpPr>
            <p:spPr>
              <a:xfrm>
                <a:off x="7344855" y="3941675"/>
                <a:ext cx="1062747" cy="363304"/>
              </a:xfrm>
              <a:prstGeom prst="rect">
                <a:avLst/>
              </a:prstGeom>
            </p:spPr>
            <p:txBody>
              <a:bodyPr wrap="none">
                <a:spAutoFit/>
              </a:bodyPr>
              <a:lstStyle/>
              <a:p>
                <a:r>
                  <a:rPr lang="en-US" altLang="zh-CN" sz="1200" dirty="0">
                    <a:solidFill>
                      <a:schemeClr val="tx1"/>
                    </a:solidFill>
                    <a:cs typeface="Calibri" panose="020F0502020204030204" pitchFamily="34" charset="0"/>
                  </a:rPr>
                  <a:t>Home VR</a:t>
                </a:r>
              </a:p>
            </p:txBody>
          </p:sp>
          <p:sp>
            <p:nvSpPr>
              <p:cNvPr id="23" name="矩形 22"/>
              <p:cNvSpPr/>
              <p:nvPr/>
            </p:nvSpPr>
            <p:spPr>
              <a:xfrm>
                <a:off x="7356541" y="5238899"/>
                <a:ext cx="1243559" cy="363304"/>
              </a:xfrm>
              <a:prstGeom prst="rect">
                <a:avLst/>
              </a:prstGeom>
            </p:spPr>
            <p:txBody>
              <a:bodyPr wrap="none">
                <a:spAutoFit/>
              </a:bodyPr>
              <a:lstStyle/>
              <a:p>
                <a:r>
                  <a:rPr lang="en-US" altLang="zh-CN" sz="1200" dirty="0">
                    <a:solidFill>
                      <a:schemeClr val="tx1"/>
                    </a:solidFill>
                    <a:cs typeface="Calibri" panose="020F0502020204030204" pitchFamily="34" charset="0"/>
                  </a:rPr>
                  <a:t>Portable VR</a:t>
                </a:r>
              </a:p>
            </p:txBody>
          </p:sp>
          <p:grpSp>
            <p:nvGrpSpPr>
              <p:cNvPr id="24" name="组合 23"/>
              <p:cNvGrpSpPr/>
              <p:nvPr/>
            </p:nvGrpSpPr>
            <p:grpSpPr>
              <a:xfrm rot="417474">
                <a:off x="4389370" y="2804149"/>
                <a:ext cx="1190011" cy="561112"/>
                <a:chOff x="4267786" y="2815718"/>
                <a:chExt cx="1190011" cy="561112"/>
              </a:xfrm>
              <a:effectLst/>
            </p:grpSpPr>
            <p:cxnSp>
              <p:nvCxnSpPr>
                <p:cNvPr id="28" name="直接连接符 27"/>
                <p:cNvCxnSpPr/>
                <p:nvPr/>
              </p:nvCxnSpPr>
              <p:spPr bwMode="auto">
                <a:xfrm rot="21182526" flipH="1">
                  <a:off x="4267786" y="2815718"/>
                  <a:ext cx="1064074" cy="487150"/>
                </a:xfrm>
                <a:prstGeom prst="line">
                  <a:avLst/>
                </a:prstGeom>
                <a:ln w="9525" cap="flat" cmpd="sng" algn="ctr">
                  <a:solidFill>
                    <a:schemeClr val="tx1"/>
                  </a:solidFill>
                  <a:prstDash val="dash"/>
                  <a:round/>
                  <a:headEnd type="none" w="med" len="med"/>
                  <a:tailEnd type="arrow" w="med" len="med"/>
                </a:ln>
                <a:effectLst/>
                <a:extLst>
                  <a:ext uri="{909E8E84-426E-40DD-AFC4-6F175D3DCCD1}">
                    <a14:hiddenFill xmlns:a14="http://schemas.microsoft.com/office/drawing/2010/main">
                      <a:solidFill>
                        <a:schemeClr val="accent1"/>
                      </a:solidFill>
                    </a14:hiddenFill>
                  </a:ext>
                </a:extLst>
              </p:spPr>
              <p:style>
                <a:lnRef idx="1">
                  <a:schemeClr val="dk1"/>
                </a:lnRef>
                <a:fillRef idx="0">
                  <a:schemeClr val="dk1"/>
                </a:fillRef>
                <a:effectRef idx="0">
                  <a:schemeClr val="dk1"/>
                </a:effectRef>
                <a:fontRef idx="minor">
                  <a:schemeClr val="tx1"/>
                </a:fontRef>
              </p:style>
            </p:cxnSp>
            <p:cxnSp>
              <p:nvCxnSpPr>
                <p:cNvPr id="29" name="直接连接符 28"/>
                <p:cNvCxnSpPr/>
                <p:nvPr/>
              </p:nvCxnSpPr>
              <p:spPr bwMode="auto">
                <a:xfrm rot="21182526" flipH="1">
                  <a:off x="4365418" y="2892550"/>
                  <a:ext cx="1092379" cy="484280"/>
                </a:xfrm>
                <a:prstGeom prst="line">
                  <a:avLst/>
                </a:prstGeom>
                <a:ln w="9525" cap="flat" cmpd="sng" algn="ctr">
                  <a:solidFill>
                    <a:schemeClr val="tx1"/>
                  </a:solidFill>
                  <a:prstDash val="dash"/>
                  <a:round/>
                  <a:headEnd type="arrow"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dk1"/>
                </a:lnRef>
                <a:fillRef idx="0">
                  <a:schemeClr val="dk1"/>
                </a:fillRef>
                <a:effectRef idx="0">
                  <a:schemeClr val="dk1"/>
                </a:effectRef>
                <a:fontRef idx="minor">
                  <a:schemeClr val="tx1"/>
                </a:fontRef>
              </p:style>
            </p:cxnSp>
          </p:grpSp>
          <p:cxnSp>
            <p:nvCxnSpPr>
              <p:cNvPr id="25" name="直接连接符 24"/>
              <p:cNvCxnSpPr/>
              <p:nvPr/>
            </p:nvCxnSpPr>
            <p:spPr bwMode="auto">
              <a:xfrm>
                <a:off x="4477601" y="3604863"/>
                <a:ext cx="1801251" cy="319766"/>
              </a:xfrm>
              <a:prstGeom prst="line">
                <a:avLst/>
              </a:prstGeom>
              <a:ln w="9525" cap="flat" cmpd="sng" algn="ctr">
                <a:solidFill>
                  <a:schemeClr val="tx1"/>
                </a:solidFill>
                <a:prstDash val="dash"/>
                <a:round/>
                <a:headEnd type="none" w="med" len="med"/>
                <a:tailEnd type="arrow" w="med" len="med"/>
              </a:ln>
              <a:effectLst/>
              <a:extLst>
                <a:ext uri="{909E8E84-426E-40DD-AFC4-6F175D3DCCD1}">
                  <a14:hiddenFill xmlns:a14="http://schemas.microsoft.com/office/drawing/2010/main">
                    <a:solidFill>
                      <a:schemeClr val="accent1"/>
                    </a:solidFill>
                  </a14:hiddenFill>
                </a:ext>
              </a:extLst>
            </p:spPr>
            <p:style>
              <a:lnRef idx="1">
                <a:schemeClr val="dk1"/>
              </a:lnRef>
              <a:fillRef idx="0">
                <a:schemeClr val="dk1"/>
              </a:fillRef>
              <a:effectRef idx="0">
                <a:schemeClr val="dk1"/>
              </a:effectRef>
              <a:fontRef idx="minor">
                <a:schemeClr val="tx1"/>
              </a:fontRef>
            </p:style>
          </p:cxnSp>
          <p:cxnSp>
            <p:nvCxnSpPr>
              <p:cNvPr id="26" name="直接连接符 25"/>
              <p:cNvCxnSpPr/>
              <p:nvPr/>
            </p:nvCxnSpPr>
            <p:spPr bwMode="auto">
              <a:xfrm flipH="1">
                <a:off x="3112012" y="3705168"/>
                <a:ext cx="498237" cy="1273143"/>
              </a:xfrm>
              <a:prstGeom prst="line">
                <a:avLst/>
              </a:prstGeom>
              <a:ln w="9525" cap="flat" cmpd="sng" algn="ctr">
                <a:solidFill>
                  <a:schemeClr val="tx1"/>
                </a:solidFill>
                <a:prstDash val="dash"/>
                <a:round/>
                <a:headEnd type="arrow"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7" name="直接连接符 26"/>
              <p:cNvCxnSpPr/>
              <p:nvPr/>
            </p:nvCxnSpPr>
            <p:spPr bwMode="auto">
              <a:xfrm>
                <a:off x="4061885" y="3711754"/>
                <a:ext cx="786322" cy="1117143"/>
              </a:xfrm>
              <a:prstGeom prst="line">
                <a:avLst/>
              </a:prstGeom>
              <a:ln w="9525" cap="flat" cmpd="sng" algn="ctr">
                <a:solidFill>
                  <a:schemeClr val="tx1"/>
                </a:solidFill>
                <a:prstDash val="dash"/>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grpSp>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28083" y="3815290"/>
              <a:ext cx="1072614" cy="1340768"/>
            </a:xfrm>
            <a:prstGeom prst="rect">
              <a:avLst/>
            </a:prstGeom>
          </p:spPr>
        </p:pic>
        <p:grpSp>
          <p:nvGrpSpPr>
            <p:cNvPr id="10" name="组合 9"/>
            <p:cNvGrpSpPr/>
            <p:nvPr/>
          </p:nvGrpSpPr>
          <p:grpSpPr>
            <a:xfrm rot="3682310">
              <a:off x="2968898" y="3397129"/>
              <a:ext cx="331442" cy="1270843"/>
              <a:chOff x="3787938" y="4001161"/>
              <a:chExt cx="331442" cy="1152941"/>
            </a:xfrm>
          </p:grpSpPr>
          <p:cxnSp>
            <p:nvCxnSpPr>
              <p:cNvPr id="11" name="直接连接符 10"/>
              <p:cNvCxnSpPr/>
              <p:nvPr/>
            </p:nvCxnSpPr>
            <p:spPr bwMode="auto">
              <a:xfrm flipH="1">
                <a:off x="3787938" y="4001161"/>
                <a:ext cx="223796" cy="1152941"/>
              </a:xfrm>
              <a:prstGeom prst="line">
                <a:avLst/>
              </a:prstGeom>
              <a:ln w="9525" cap="flat" cmpd="sng" algn="ctr">
                <a:solidFill>
                  <a:schemeClr val="tx1"/>
                </a:solidFill>
                <a:prstDash val="dash"/>
                <a:round/>
                <a:headEnd type="none" w="med" len="me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2" name="直接连接符 11"/>
              <p:cNvCxnSpPr/>
              <p:nvPr/>
            </p:nvCxnSpPr>
            <p:spPr bwMode="auto">
              <a:xfrm flipH="1">
                <a:off x="3899910" y="4021333"/>
                <a:ext cx="219470" cy="1132769"/>
              </a:xfrm>
              <a:prstGeom prst="line">
                <a:avLst/>
              </a:prstGeom>
              <a:ln w="9525" cap="flat" cmpd="sng" algn="ctr">
                <a:solidFill>
                  <a:schemeClr val="tx1"/>
                </a:solidFill>
                <a:prstDash val="dash"/>
                <a:round/>
                <a:headEnd type="arrow"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grpSp>
      </p:grpSp>
      <p:pic>
        <p:nvPicPr>
          <p:cNvPr id="38" name="图片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74917" y="1681626"/>
            <a:ext cx="2881853" cy="1448316"/>
          </a:xfrm>
          <a:prstGeom prst="rect">
            <a:avLst/>
          </a:prstGeom>
        </p:spPr>
      </p:pic>
    </p:spTree>
    <p:extLst>
      <p:ext uri="{BB962C8B-B14F-4D97-AF65-F5344CB8AC3E}">
        <p14:creationId xmlns:p14="http://schemas.microsoft.com/office/powerpoint/2010/main" val="4126976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 (2)</Template>
  <TotalTime>63472</TotalTime>
  <Words>1791</Words>
  <Application>Microsoft Office PowerPoint</Application>
  <PresentationFormat>全屏显示(4:3)</PresentationFormat>
  <Paragraphs>447</Paragraphs>
  <Slides>21</Slides>
  <Notes>1</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21</vt:i4>
      </vt:variant>
    </vt:vector>
  </HeadingPairs>
  <TitlesOfParts>
    <vt:vector size="34" baseType="lpstr">
      <vt:lpstr>Arial Unicode MS</vt:lpstr>
      <vt:lpstr>MS Gothic</vt:lpstr>
      <vt:lpstr>MS PGothic</vt:lpstr>
      <vt:lpstr>黑体</vt:lpstr>
      <vt:lpstr>华文细黑</vt:lpstr>
      <vt:lpstr>宋体</vt:lpstr>
      <vt:lpstr>微软雅黑</vt:lpstr>
      <vt:lpstr>Arial</vt:lpstr>
      <vt:lpstr>Calibri</vt:lpstr>
      <vt:lpstr>Times New Roman</vt:lpstr>
      <vt:lpstr>Wingdings</vt:lpstr>
      <vt:lpstr>Office Theme</vt:lpstr>
      <vt:lpstr>Microsoft Word 97 - 2003 文档</vt:lpstr>
      <vt:lpstr>Next Generation PHY/MAC in Sub-7GHz</vt:lpstr>
      <vt:lpstr>Outline</vt:lpstr>
      <vt:lpstr>Thoughts on the Timeline</vt:lpstr>
      <vt:lpstr>Thoughts on Standard Development (1)</vt:lpstr>
      <vt:lpstr>Thoughts on Standard Development (2)</vt:lpstr>
      <vt:lpstr>Proposed approaches (1)</vt:lpstr>
      <vt:lpstr>Proposed approaches (2)</vt:lpstr>
      <vt:lpstr>Important Use Cases for Next Gen</vt:lpstr>
      <vt:lpstr>VR Use Cases</vt:lpstr>
      <vt:lpstr>VR Requirement</vt:lpstr>
      <vt:lpstr>4K/8K Video</vt:lpstr>
      <vt:lpstr>IoT-Fi</vt:lpstr>
      <vt:lpstr>Industrial Wi-Fi</vt:lpstr>
      <vt:lpstr>Requirement of Industrial Wi-Fi</vt:lpstr>
      <vt:lpstr>Summary of Requirements</vt:lpstr>
      <vt:lpstr>Discussion of Candidate Technologies</vt:lpstr>
      <vt:lpstr>Way Forward</vt:lpstr>
      <vt:lpstr>PowerPoint 演示文稿</vt:lpstr>
      <vt:lpstr>Reference</vt:lpstr>
      <vt:lpstr>SP1</vt:lpstr>
      <vt:lpstr>SP2</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Park, Minyoung</dc:creator>
  <cp:lastModifiedBy>Yangxun (David)</cp:lastModifiedBy>
  <cp:revision>873</cp:revision>
  <cp:lastPrinted>2018-03-03T00:02:44Z</cp:lastPrinted>
  <dcterms:created xsi:type="dcterms:W3CDTF">2015-10-31T00:33:08Z</dcterms:created>
  <dcterms:modified xsi:type="dcterms:W3CDTF">2018-05-08T14:55:12Z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(2)2hl+6cmZBS+O2n65uOdi301sPUkU1ELO8AqpKqV2MaZTVAh8g/WSTK6PPNWWoxAWAR7gQ05o
jFyb16lC3rMBLRfwy678CDf2Oshvjg580m9bh8LgVynVYp7l1IbpxN02MeDYXFKq+4npVZl0
yuc7oPmDTD1UPKSPRZ+NhtPnoGqgXkbXbGgTckKs8+h9ounm1pkYNRVQxTRu2A1ZR6Fr9B5i
2d/zNxVNPpm3GDefZb</vt:lpwstr>
  </property>
  <property fmtid="{D5CDD505-2E9C-101B-9397-08002B2CF9AE}" pid="3" name="_2015_ms_pID_7253431">
    <vt:lpwstr>c8v0TT0oPUnpzBun4nJ+u54bQoJC5pYN2gsDNhj2a5LXbKbRUNhqDM
zEqNpbOjZCSNEGqU/5w9hPnh3T7Ts8SBsdglsWrcAtfs7JbqkmnAwXOWRfTSh8VLHCLUfqa+
shfcXk6RKLuERxPLzd1fm85ehvndYfPHZ4cN75s/IPc+sZvbY5y4hF8I8s6mvBl06SMll6tn
rqhGPV3csXgJfpm2</vt:lpwstr>
  </property>
</Properties>
</file>