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2" r:id="rId2"/>
    <p:sldId id="271" r:id="rId3"/>
    <p:sldId id="273" r:id="rId4"/>
    <p:sldId id="274" r:id="rId5"/>
    <p:sldId id="275" r:id="rId6"/>
    <p:sldId id="287" r:id="rId7"/>
    <p:sldId id="276" r:id="rId8"/>
    <p:sldId id="278" r:id="rId9"/>
    <p:sldId id="277" r:id="rId10"/>
    <p:sldId id="279" r:id="rId11"/>
    <p:sldId id="289" r:id="rId12"/>
    <p:sldId id="283" r:id="rId13"/>
    <p:sldId id="282" r:id="rId14"/>
    <p:sldId id="284" r:id="rId15"/>
    <p:sldId id="291" r:id="rId16"/>
    <p:sldId id="292" r:id="rId17"/>
    <p:sldId id="293" r:id="rId18"/>
    <p:sldId id="294" r:id="rId19"/>
    <p:sldId id="286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2" clrIdx="0">
    <p:extLst>
      <p:ext uri="{19B8F6BF-5375-455C-9EA6-DF929625EA0E}">
        <p15:presenceInfo xmlns:p15="http://schemas.microsoft.com/office/powerpoint/2012/main" userId="6674092a-861a-4eb3-a43c-032eeb640422" providerId="Windows Live"/>
      </p:ext>
    </p:extLst>
  </p:cmAuthor>
  <p:cmAuthor id="2" name="Grigat.Michael" initials="G" lastIdx="9" clrIdx="1">
    <p:extLst>
      <p:ext uri="{19B8F6BF-5375-455C-9EA6-DF929625EA0E}">
        <p15:presenceInfo xmlns:p15="http://schemas.microsoft.com/office/powerpoint/2012/main" userId="S-1-5-21-3919226555-1731211171-992438848-34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5" autoAdjust="0"/>
    <p:restoredTop sz="95756" autoAdjust="0"/>
  </p:normalViewPr>
  <p:slideViewPr>
    <p:cSldViewPr snapToGrid="0" snapToObjects="1">
      <p:cViewPr varScale="1">
        <p:scale>
          <a:sx n="112" d="100"/>
          <a:sy n="112" d="100"/>
        </p:scale>
        <p:origin x="6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0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6095-1C8A-40EB-BA75-57A8FCF336E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995B-B0BA-4F71-85D7-5E7B284C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8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62BF-5417-6849-9EB6-A55ABBF02A21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0EE5-3FE5-8C45-A502-A62D901B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0881-2D54-7B43-905D-3111D3A95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131, 488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0EE5-3FE5-8C45-A502-A62D901BF9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0EE5-3FE5-8C45-A502-A62D901BF9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7768051" y="367943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</a:t>
            </a:r>
            <a:r>
              <a:rPr lang="en-US" baseline="0" dirty="0" smtClean="0"/>
              <a:t>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6570"/>
            <a:ext cx="10363200" cy="1470025"/>
          </a:xfrm>
        </p:spPr>
        <p:txBody>
          <a:bodyPr/>
          <a:lstStyle/>
          <a:p>
            <a:r>
              <a:rPr lang="en-US" dirty="0" smtClean="0"/>
              <a:t>Co-existence of Distribution Nodes </a:t>
            </a:r>
            <a:br>
              <a:rPr lang="en-US" dirty="0" smtClean="0"/>
            </a:br>
            <a:r>
              <a:rPr lang="en-US" dirty="0" smtClean="0"/>
              <a:t>and Short Range Devices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</p:spPr>
        <p:txBody>
          <a:bodyPr/>
          <a:lstStyle/>
          <a:p>
            <a:r>
              <a:rPr lang="da-DK" smtClean="0"/>
              <a:t>Aditya V. Padaki et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11957" y="6537960"/>
            <a:ext cx="1070768" cy="228600"/>
          </a:xfrm>
        </p:spPr>
        <p:txBody>
          <a:bodyPr/>
          <a:lstStyle/>
          <a:p>
            <a:fld id="{E7098A24-1AEE-5640-A321-184094239E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>
          <a:xfrm>
            <a:off x="912285" y="365760"/>
            <a:ext cx="3657600" cy="228600"/>
          </a:xfrm>
        </p:spPr>
        <p:txBody>
          <a:bodyPr/>
          <a:lstStyle/>
          <a:p>
            <a:r>
              <a:rPr lang="en-US" smtClean="0"/>
              <a:t>May 2018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8BD82-794B-E54D-86A1-62067139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08498"/>
              </p:ext>
            </p:extLst>
          </p:nvPr>
        </p:nvGraphicFramePr>
        <p:xfrm>
          <a:off x="1540953" y="3585630"/>
          <a:ext cx="9110091" cy="1524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04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Aditya V. Padaki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Samsung Research America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1301 E. Lookout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Richardson, TX 75082,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USA.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a.padaki@samsung.com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Jianhua Mo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jianhua.m@samsung.com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478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Boon Loong 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b.ng@samsung.com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Charlie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jianzhong.z@samsung.com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72C43BB7-5FF4-46A1-8496-FFA2A22F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2354238"/>
            <a:ext cx="7772400" cy="873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</a:t>
            </a:r>
            <a:r>
              <a:rPr lang="en-US" altLang="en-US" sz="2000" b="0" kern="0" dirty="0" smtClean="0"/>
              <a:t>May 23, </a:t>
            </a:r>
            <a:r>
              <a:rPr lang="en-US" altLang="en-US" sz="2000" b="0" kern="0" dirty="0" smtClean="0"/>
              <a:t>2018</a:t>
            </a:r>
          </a:p>
          <a:p>
            <a:r>
              <a:rPr lang="en-US" altLang="en-US" kern="0" dirty="0" smtClean="0"/>
              <a:t>DCN</a:t>
            </a:r>
            <a:r>
              <a:rPr lang="en-US" altLang="en-US" kern="0" smtClean="0"/>
              <a:t>:</a:t>
            </a:r>
            <a:r>
              <a:rPr lang="en-US" altLang="en-US" b="0" kern="0" smtClean="0"/>
              <a:t> </a:t>
            </a:r>
            <a:r>
              <a:rPr lang="en-US" b="0" smtClean="0"/>
              <a:t>11-18-0833-01-00ay</a:t>
            </a:r>
            <a:endParaRPr lang="en-US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9880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2441" r="8179"/>
          <a:stretch/>
        </p:blipFill>
        <p:spPr>
          <a:xfrm>
            <a:off x="5711957" y="1515920"/>
            <a:ext cx="6464443" cy="35972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5029200"/>
                <a:ext cx="10515600" cy="1519646"/>
              </a:xfrm>
            </p:spPr>
            <p:txBody>
              <a:bodyPr/>
              <a:lstStyle/>
              <a:p>
                <a:r>
                  <a:rPr lang="en-US" dirty="0" smtClean="0"/>
                  <a:t>Y-axis of 50 m is too </a:t>
                </a:r>
                <a:r>
                  <a:rPr lang="en-US" dirty="0" smtClean="0"/>
                  <a:t>wide (probably suitable only for campuses/malls)</a:t>
                </a:r>
                <a:endParaRPr lang="en-US" dirty="0" smtClean="0"/>
              </a:p>
              <a:p>
                <a:r>
                  <a:rPr lang="en-US" dirty="0" smtClean="0"/>
                  <a:t>DNs tend to affect SRD on sidewalks </a:t>
                </a:r>
                <a:r>
                  <a:rPr lang="en-US" dirty="0" smtClean="0"/>
                  <a:t>(more likely deployment scenario)</a:t>
                </a:r>
                <a:endParaRPr lang="en-US" dirty="0" smtClean="0"/>
              </a:p>
              <a:p>
                <a:r>
                  <a:rPr lang="en-US" dirty="0" smtClean="0"/>
                  <a:t>CDFs plotted for 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[–5,5].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5029200"/>
                <a:ext cx="10515600" cy="1519646"/>
              </a:xfrm>
              <a:blipFill>
                <a:blip r:embed="rId3"/>
                <a:stretch>
                  <a:fillRect l="-754" t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Y-Range 10m, X-Range </a:t>
            </a:r>
            <a:r>
              <a:rPr lang="en-US" dirty="0" smtClean="0"/>
              <a:t>50m</a:t>
            </a:r>
            <a:r>
              <a:rPr lang="en-US" dirty="0"/>
              <a:t>, </a:t>
            </a:r>
            <a:r>
              <a:rPr lang="en-US" dirty="0" err="1"/>
              <a:t>Tx</a:t>
            </a:r>
            <a:r>
              <a:rPr lang="en-US" dirty="0"/>
              <a:t> Power </a:t>
            </a:r>
            <a:r>
              <a:rPr lang="en-US" dirty="0" smtClean="0"/>
              <a:t>34 </a:t>
            </a:r>
            <a:r>
              <a:rPr lang="en-US" dirty="0" err="1"/>
              <a:t>dBm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r="1161"/>
          <a:stretch/>
        </p:blipFill>
        <p:spPr>
          <a:xfrm>
            <a:off x="546328" y="2076994"/>
            <a:ext cx="5065655" cy="2475127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 flipH="1">
            <a:off x="4859381" y="1985839"/>
            <a:ext cx="3481251" cy="1486704"/>
          </a:xfrm>
          <a:custGeom>
            <a:avLst/>
            <a:gdLst>
              <a:gd name="connsiteX0" fmla="*/ 3248297 w 3248297"/>
              <a:gd name="connsiteY0" fmla="*/ 435428 h 1410788"/>
              <a:gd name="connsiteX1" fmla="*/ 3126377 w 3248297"/>
              <a:gd name="connsiteY1" fmla="*/ 174171 h 1410788"/>
              <a:gd name="connsiteX2" fmla="*/ 3004457 w 3248297"/>
              <a:gd name="connsiteY2" fmla="*/ 69668 h 1410788"/>
              <a:gd name="connsiteX3" fmla="*/ 2751908 w 3248297"/>
              <a:gd name="connsiteY3" fmla="*/ 17417 h 1410788"/>
              <a:gd name="connsiteX4" fmla="*/ 2351314 w 3248297"/>
              <a:gd name="connsiteY4" fmla="*/ 0 h 1410788"/>
              <a:gd name="connsiteX5" fmla="*/ 1968137 w 3248297"/>
              <a:gd name="connsiteY5" fmla="*/ 17417 h 1410788"/>
              <a:gd name="connsiteX6" fmla="*/ 1602377 w 3248297"/>
              <a:gd name="connsiteY6" fmla="*/ 69668 h 1410788"/>
              <a:gd name="connsiteX7" fmla="*/ 1384662 w 3248297"/>
              <a:gd name="connsiteY7" fmla="*/ 182880 h 1410788"/>
              <a:gd name="connsiteX8" fmla="*/ 1236617 w 3248297"/>
              <a:gd name="connsiteY8" fmla="*/ 461554 h 1410788"/>
              <a:gd name="connsiteX9" fmla="*/ 1193074 w 3248297"/>
              <a:gd name="connsiteY9" fmla="*/ 775063 h 1410788"/>
              <a:gd name="connsiteX10" fmla="*/ 1149531 w 3248297"/>
              <a:gd name="connsiteY10" fmla="*/ 1001485 h 1410788"/>
              <a:gd name="connsiteX11" fmla="*/ 1062445 w 3248297"/>
              <a:gd name="connsiteY11" fmla="*/ 1184365 h 1410788"/>
              <a:gd name="connsiteX12" fmla="*/ 888274 w 3248297"/>
              <a:gd name="connsiteY12" fmla="*/ 1358537 h 1410788"/>
              <a:gd name="connsiteX13" fmla="*/ 696685 w 3248297"/>
              <a:gd name="connsiteY13" fmla="*/ 1393371 h 1410788"/>
              <a:gd name="connsiteX14" fmla="*/ 261257 w 3248297"/>
              <a:gd name="connsiteY14" fmla="*/ 1384663 h 1410788"/>
              <a:gd name="connsiteX15" fmla="*/ 0 w 3248297"/>
              <a:gd name="connsiteY15" fmla="*/ 1410788 h 1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297" h="1410788">
                <a:moveTo>
                  <a:pt x="3248297" y="435428"/>
                </a:moveTo>
                <a:cubicBezTo>
                  <a:pt x="3207657" y="335279"/>
                  <a:pt x="3167017" y="235131"/>
                  <a:pt x="3126377" y="174171"/>
                </a:cubicBezTo>
                <a:cubicBezTo>
                  <a:pt x="3085737" y="113211"/>
                  <a:pt x="3066868" y="95794"/>
                  <a:pt x="3004457" y="69668"/>
                </a:cubicBezTo>
                <a:cubicBezTo>
                  <a:pt x="2942046" y="43542"/>
                  <a:pt x="2860765" y="29028"/>
                  <a:pt x="2751908" y="17417"/>
                </a:cubicBezTo>
                <a:cubicBezTo>
                  <a:pt x="2643051" y="5806"/>
                  <a:pt x="2481942" y="0"/>
                  <a:pt x="2351314" y="0"/>
                </a:cubicBezTo>
                <a:cubicBezTo>
                  <a:pt x="2220686" y="0"/>
                  <a:pt x="2092960" y="5806"/>
                  <a:pt x="1968137" y="17417"/>
                </a:cubicBezTo>
                <a:cubicBezTo>
                  <a:pt x="1843314" y="29028"/>
                  <a:pt x="1699623" y="42091"/>
                  <a:pt x="1602377" y="69668"/>
                </a:cubicBezTo>
                <a:cubicBezTo>
                  <a:pt x="1505131" y="97245"/>
                  <a:pt x="1445622" y="117566"/>
                  <a:pt x="1384662" y="182880"/>
                </a:cubicBezTo>
                <a:cubicBezTo>
                  <a:pt x="1323702" y="248194"/>
                  <a:pt x="1268548" y="362857"/>
                  <a:pt x="1236617" y="461554"/>
                </a:cubicBezTo>
                <a:cubicBezTo>
                  <a:pt x="1204686" y="560251"/>
                  <a:pt x="1207588" y="685075"/>
                  <a:pt x="1193074" y="775063"/>
                </a:cubicBezTo>
                <a:cubicBezTo>
                  <a:pt x="1178560" y="865051"/>
                  <a:pt x="1171302" y="933268"/>
                  <a:pt x="1149531" y="1001485"/>
                </a:cubicBezTo>
                <a:cubicBezTo>
                  <a:pt x="1127760" y="1069702"/>
                  <a:pt x="1105988" y="1124856"/>
                  <a:pt x="1062445" y="1184365"/>
                </a:cubicBezTo>
                <a:cubicBezTo>
                  <a:pt x="1018902" y="1243874"/>
                  <a:pt x="949234" y="1323703"/>
                  <a:pt x="888274" y="1358537"/>
                </a:cubicBezTo>
                <a:cubicBezTo>
                  <a:pt x="827314" y="1393371"/>
                  <a:pt x="801188" y="1389017"/>
                  <a:pt x="696685" y="1393371"/>
                </a:cubicBezTo>
                <a:cubicBezTo>
                  <a:pt x="592182" y="1397725"/>
                  <a:pt x="377371" y="1381760"/>
                  <a:pt x="261257" y="1384663"/>
                </a:cubicBezTo>
                <a:cubicBezTo>
                  <a:pt x="145143" y="1387566"/>
                  <a:pt x="72571" y="1399177"/>
                  <a:pt x="0" y="1410788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for X-Range </a:t>
            </a:r>
            <a:r>
              <a:rPr lang="en-US" dirty="0" smtClean="0"/>
              <a:t>200</a:t>
            </a:r>
            <a:r>
              <a:rPr lang="en-US" dirty="0" smtClean="0"/>
              <a:t>m</a:t>
            </a:r>
            <a:r>
              <a:rPr lang="en-US" dirty="0" smtClean="0"/>
              <a:t>, </a:t>
            </a:r>
            <a:r>
              <a:rPr lang="en-US" dirty="0" err="1" smtClean="0"/>
              <a:t>Tx</a:t>
            </a:r>
            <a:r>
              <a:rPr lang="en-US" dirty="0" smtClean="0"/>
              <a:t> Power </a:t>
            </a:r>
            <a:r>
              <a:rPr lang="en-US" dirty="0" smtClean="0"/>
              <a:t>42 </a:t>
            </a:r>
            <a:r>
              <a:rPr lang="en-US" dirty="0" err="1" smtClean="0"/>
              <a:t>dBm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0" y="2561474"/>
            <a:ext cx="3512193" cy="1735051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914400" y="5237018"/>
            <a:ext cx="10515600" cy="1311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The curves in this case are ‘closer’ to each other than the case with </a:t>
            </a:r>
            <a:r>
              <a:rPr lang="en-US" kern="0" dirty="0" err="1" smtClean="0"/>
              <a:t>Tx</a:t>
            </a:r>
            <a:r>
              <a:rPr lang="en-US" kern="0" dirty="0" smtClean="0"/>
              <a:t> Power 34 </a:t>
            </a:r>
            <a:r>
              <a:rPr lang="en-US" kern="0" dirty="0" err="1" smtClean="0"/>
              <a:t>dBm</a:t>
            </a:r>
            <a:r>
              <a:rPr lang="en-US" kern="0" dirty="0" smtClean="0"/>
              <a:t> and X-Range 50m</a:t>
            </a:r>
          </a:p>
          <a:p>
            <a:pPr marL="0" indent="0">
              <a:buNone/>
            </a:pPr>
            <a:r>
              <a:rPr lang="en-US" kern="0" dirty="0" smtClean="0"/>
              <a:t>(We provide scatter plots on slide 13 for intuition on this aspect)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034" r="7939"/>
          <a:stretch/>
        </p:blipFill>
        <p:spPr>
          <a:xfrm>
            <a:off x="4203510" y="1303361"/>
            <a:ext cx="7226490" cy="4016609"/>
          </a:xfrm>
        </p:spPr>
      </p:pic>
    </p:spTree>
    <p:extLst>
      <p:ext uri="{BB962C8B-B14F-4D97-AF65-F5344CB8AC3E}">
        <p14:creationId xmlns:p14="http://schemas.microsoft.com/office/powerpoint/2010/main" val="57731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SRD link </a:t>
                </a:r>
                <a:r>
                  <a:rPr lang="en-US" dirty="0" smtClean="0"/>
                  <a:t>assumed</a:t>
                </a:r>
                <a:r>
                  <a:rPr lang="en-US" dirty="0" smtClean="0"/>
                  <a:t> ‘blocked’ </a:t>
                </a:r>
                <a:r>
                  <a:rPr lang="en-US" dirty="0" smtClean="0"/>
                  <a:t>when received power from DN &gt; –68 </a:t>
                </a:r>
                <a:r>
                  <a:rPr lang="en-US" dirty="0" err="1" smtClean="0"/>
                  <a:t>dBm</a:t>
                </a:r>
                <a:endParaRPr lang="en-US" dirty="0"/>
              </a:p>
              <a:p>
                <a:r>
                  <a:rPr lang="en-US" dirty="0" smtClean="0"/>
                  <a:t>The blocked location w.r.t DN depend on various factors</a:t>
                </a:r>
              </a:p>
              <a:p>
                <a:pPr lvl="1"/>
                <a:r>
                  <a:rPr lang="en-US" dirty="0" smtClean="0"/>
                  <a:t>DN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power,</a:t>
                </a:r>
              </a:p>
              <a:p>
                <a:pPr lvl="1"/>
                <a:r>
                  <a:rPr lang="en-US" dirty="0" smtClean="0"/>
                  <a:t>Antenna configuration/directivity,</a:t>
                </a:r>
              </a:p>
              <a:p>
                <a:pPr lvl="1"/>
                <a:r>
                  <a:rPr lang="en-US" dirty="0" err="1" smtClean="0"/>
                  <a:t>Pathloss</a:t>
                </a:r>
                <a:r>
                  <a:rPr lang="en-US" dirty="0" smtClean="0"/>
                  <a:t>, etc.</a:t>
                </a:r>
                <a:endParaRPr lang="en-US" dirty="0"/>
              </a:p>
              <a:p>
                <a:r>
                  <a:rPr lang="en-US" dirty="0" smtClean="0"/>
                  <a:t>The extent of blockage to be computed using these factors</a:t>
                </a:r>
              </a:p>
              <a:p>
                <a:pPr lvl="1"/>
                <a:r>
                  <a:rPr lang="en-US" dirty="0" smtClean="0"/>
                  <a:t>Case 1: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Power 34 </a:t>
                </a:r>
                <a:r>
                  <a:rPr lang="en-US" dirty="0" err="1" smtClean="0"/>
                  <a:t>dBm</a:t>
                </a:r>
                <a:r>
                  <a:rPr lang="en-US" dirty="0" smtClean="0"/>
                  <a:t>, DN-to-DN distance </a:t>
                </a:r>
                <a:r>
                  <a:rPr lang="en-US" dirty="0" smtClean="0"/>
                  <a:t>50m [2]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Interference power computed at random locations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[1,50]; </a:t>
                </a:r>
                <a:r>
                  <a:rPr lang="en-US" i="1" dirty="0" smtClean="0"/>
                  <a:t>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[–</a:t>
                </a:r>
                <a:r>
                  <a:rPr lang="en-US" dirty="0"/>
                  <a:t>5,5] , </a:t>
                </a:r>
                <a:r>
                  <a:rPr lang="en-US" i="1" dirty="0" smtClean="0"/>
                  <a:t>z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[0,6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/>
                  <a:t>Case </a:t>
                </a:r>
                <a:r>
                  <a:rPr lang="en-US" dirty="0" smtClean="0"/>
                  <a:t>2: </a:t>
                </a:r>
                <a:r>
                  <a:rPr lang="en-US" dirty="0" err="1"/>
                  <a:t>Tx</a:t>
                </a:r>
                <a:r>
                  <a:rPr lang="en-US" dirty="0"/>
                  <a:t> Power </a:t>
                </a:r>
                <a:r>
                  <a:rPr lang="en-US" dirty="0" smtClean="0"/>
                  <a:t>42 </a:t>
                </a:r>
                <a:r>
                  <a:rPr lang="en-US" dirty="0" err="1"/>
                  <a:t>dBm</a:t>
                </a:r>
                <a:r>
                  <a:rPr lang="en-US" dirty="0"/>
                  <a:t>, DN-to-DN distance </a:t>
                </a:r>
                <a:r>
                  <a:rPr lang="en-US" dirty="0" smtClean="0"/>
                  <a:t>200m </a:t>
                </a:r>
                <a:r>
                  <a:rPr lang="en-US" dirty="0" smtClean="0"/>
                  <a:t>(Same </a:t>
                </a:r>
                <a:r>
                  <a:rPr lang="en-US" dirty="0" smtClean="0"/>
                  <a:t>DN-DN </a:t>
                </a:r>
                <a:r>
                  <a:rPr lang="en-US" dirty="0" smtClean="0"/>
                  <a:t>data rate as Case 1)</a:t>
                </a:r>
                <a:endParaRPr lang="en-US" dirty="0"/>
              </a:p>
              <a:p>
                <a:pPr lvl="2"/>
                <a:r>
                  <a:rPr lang="en-US" dirty="0"/>
                  <a:t>Interference power computed at random locations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</a:t>
                </a:r>
                <a:r>
                  <a:rPr lang="en-US" dirty="0" smtClean="0"/>
                  <a:t>1,200]; </a:t>
                </a:r>
                <a:r>
                  <a:rPr lang="en-US" i="1" dirty="0"/>
                  <a:t>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[–5,5] , </a:t>
                </a:r>
                <a:r>
                  <a:rPr lang="en-US" i="1" dirty="0"/>
                  <a:t>z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[0,6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r>
                  <a:rPr lang="en-US" dirty="0" smtClean="0"/>
                  <a:t>Number of points samples: 1 million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SRD Link Blockage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594360"/>
            <a:ext cx="10515600" cy="607770"/>
          </a:xfrm>
        </p:spPr>
        <p:txBody>
          <a:bodyPr/>
          <a:lstStyle/>
          <a:p>
            <a:r>
              <a:rPr lang="en-US" dirty="0" smtClean="0"/>
              <a:t>Visualization of Blockage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" y="618124"/>
            <a:ext cx="2397854" cy="1184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2331" r="8446"/>
          <a:stretch/>
        </p:blipFill>
        <p:spPr>
          <a:xfrm>
            <a:off x="2026458" y="1529445"/>
            <a:ext cx="4479462" cy="2480853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1961" r="8255"/>
          <a:stretch/>
        </p:blipFill>
        <p:spPr>
          <a:xfrm>
            <a:off x="2026459" y="4015364"/>
            <a:ext cx="4479462" cy="2503004"/>
          </a:xfrm>
        </p:spPr>
      </p:pic>
      <p:sp>
        <p:nvSpPr>
          <p:cNvPr id="2" name="TextBox 1"/>
          <p:cNvSpPr txBox="1"/>
          <p:nvPr/>
        </p:nvSpPr>
        <p:spPr>
          <a:xfrm>
            <a:off x="2453512" y="1202130"/>
            <a:ext cx="4092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Case 1: </a:t>
            </a:r>
            <a:r>
              <a:rPr lang="en-US" sz="1400" b="1" u="sng" dirty="0" err="1" smtClean="0"/>
              <a:t>Tx</a:t>
            </a:r>
            <a:r>
              <a:rPr lang="en-US" sz="1400" b="1" u="sng" dirty="0" smtClean="0"/>
              <a:t> Power </a:t>
            </a:r>
            <a:r>
              <a:rPr lang="en-US" sz="1400" b="1" u="sng" dirty="0"/>
              <a:t>34 </a:t>
            </a:r>
            <a:r>
              <a:rPr lang="en-US" sz="1400" b="1" u="sng" dirty="0" err="1"/>
              <a:t>dBm</a:t>
            </a:r>
            <a:r>
              <a:rPr lang="en-US" sz="1400" b="1" u="sng" dirty="0"/>
              <a:t>, DN-to-DN distance 50m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8608" y="1200918"/>
            <a:ext cx="4182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Case 2: </a:t>
            </a:r>
            <a:r>
              <a:rPr lang="en-US" sz="1400" b="1" u="sng" dirty="0" err="1" smtClean="0"/>
              <a:t>Tx</a:t>
            </a:r>
            <a:r>
              <a:rPr lang="en-US" sz="1400" b="1" u="sng" dirty="0" smtClean="0"/>
              <a:t> Power </a:t>
            </a:r>
            <a:r>
              <a:rPr lang="en-US" sz="1400" b="1" u="sng" dirty="0" smtClean="0"/>
              <a:t>42 </a:t>
            </a:r>
            <a:r>
              <a:rPr lang="en-US" sz="1400" b="1" u="sng" dirty="0" err="1" smtClean="0"/>
              <a:t>dBm</a:t>
            </a:r>
            <a:r>
              <a:rPr lang="en-US" sz="1400" b="1" u="sng" dirty="0"/>
              <a:t>, DN-to-DN distance </a:t>
            </a:r>
            <a:r>
              <a:rPr lang="en-US" sz="1400" b="1" u="sng" dirty="0" smtClean="0"/>
              <a:t>200</a:t>
            </a:r>
            <a:r>
              <a:rPr lang="en-US" sz="1400" b="1" u="sng" dirty="0" smtClean="0"/>
              <a:t>m</a:t>
            </a:r>
            <a:endParaRPr lang="en-US" sz="14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775" r="8881"/>
          <a:stretch/>
        </p:blipFill>
        <p:spPr>
          <a:xfrm>
            <a:off x="6898935" y="1507815"/>
            <a:ext cx="4384250" cy="2495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2828" r="8993"/>
          <a:stretch/>
        </p:blipFill>
        <p:spPr>
          <a:xfrm>
            <a:off x="6875425" y="4009420"/>
            <a:ext cx="4407760" cy="24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2" y="4702630"/>
            <a:ext cx="10515598" cy="1835330"/>
          </a:xfrm>
        </p:spPr>
        <p:txBody>
          <a:bodyPr/>
          <a:lstStyle/>
          <a:p>
            <a:r>
              <a:rPr lang="en-US" dirty="0" smtClean="0"/>
              <a:t>Locations sampled uniformly at random</a:t>
            </a:r>
          </a:p>
          <a:p>
            <a:r>
              <a:rPr lang="en-US" dirty="0"/>
              <a:t>Two cases have the same DN-to-DN data </a:t>
            </a:r>
            <a:r>
              <a:rPr lang="en-US" dirty="0" smtClean="0"/>
              <a:t>rate</a:t>
            </a:r>
          </a:p>
          <a:p>
            <a:pPr marL="0" indent="0">
              <a:buNone/>
            </a:pPr>
            <a:r>
              <a:rPr lang="en-US" u="sng" dirty="0"/>
              <a:t>Even with DN </a:t>
            </a:r>
            <a:r>
              <a:rPr lang="en-US" u="sng" dirty="0" err="1"/>
              <a:t>Tx</a:t>
            </a:r>
            <a:r>
              <a:rPr lang="en-US" u="sng" dirty="0"/>
              <a:t> power control, DN-to-DN distance impacts co-existence</a:t>
            </a:r>
          </a:p>
          <a:p>
            <a:pPr lvl="1"/>
            <a:r>
              <a:rPr lang="en-US" dirty="0" smtClean="0"/>
              <a:t>Gives network deployment/design insights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Received Interference Power from 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359" r="8153"/>
          <a:stretch/>
        </p:blipFill>
        <p:spPr>
          <a:xfrm>
            <a:off x="3062724" y="1281603"/>
            <a:ext cx="6231402" cy="34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111086"/>
            <a:ext cx="10515600" cy="1426873"/>
          </a:xfrm>
        </p:spPr>
        <p:txBody>
          <a:bodyPr/>
          <a:lstStyle/>
          <a:p>
            <a:r>
              <a:rPr lang="en-US" dirty="0" smtClean="0"/>
              <a:t>DN-to-DN Distance = 200m, Target MCS </a:t>
            </a:r>
            <a:r>
              <a:rPr lang="en-US" dirty="0" smtClean="0"/>
              <a:t>21 (SNR 26dB), </a:t>
            </a:r>
            <a:r>
              <a:rPr lang="en-US" dirty="0" err="1" smtClean="0"/>
              <a:t>Tx</a:t>
            </a:r>
            <a:r>
              <a:rPr lang="en-US" dirty="0" smtClean="0"/>
              <a:t> Power=42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Most locations ‘blocked’ within the ‘first half’ of X-Y plane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Interference Power Comparison: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9" y="2800310"/>
            <a:ext cx="2826627" cy="1396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2699" r="8210" b="1809"/>
          <a:stretch/>
        </p:blipFill>
        <p:spPr>
          <a:xfrm>
            <a:off x="2926366" y="1256994"/>
            <a:ext cx="6741996" cy="38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9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920018"/>
            <a:ext cx="10515600" cy="1617941"/>
          </a:xfrm>
        </p:spPr>
        <p:txBody>
          <a:bodyPr/>
          <a:lstStyle/>
          <a:p>
            <a:r>
              <a:rPr lang="en-US" dirty="0" smtClean="0"/>
              <a:t>What should be DN </a:t>
            </a:r>
            <a:r>
              <a:rPr lang="en-US" dirty="0" err="1" smtClean="0"/>
              <a:t>Tx</a:t>
            </a:r>
            <a:r>
              <a:rPr lang="en-US" dirty="0" smtClean="0"/>
              <a:t> power and DN-to-DN distance so that</a:t>
            </a:r>
          </a:p>
          <a:p>
            <a:pPr lvl="1"/>
            <a:r>
              <a:rPr lang="en-US" dirty="0" smtClean="0"/>
              <a:t>DN target MCS is met</a:t>
            </a:r>
          </a:p>
          <a:p>
            <a:pPr lvl="1"/>
            <a:r>
              <a:rPr lang="en-US" dirty="0" smtClean="0"/>
              <a:t>DN-SRD co-existence is enhanced (no location faces interference from 2 DNs)</a:t>
            </a:r>
            <a:endParaRPr lang="en-US" dirty="0"/>
          </a:p>
          <a:p>
            <a:r>
              <a:rPr lang="en-US" dirty="0" smtClean="0"/>
              <a:t>Curves shown for 2 sample MCS values </a:t>
            </a:r>
            <a:r>
              <a:rPr lang="en-US" sz="2000" b="0" dirty="0" smtClean="0"/>
              <a:t>(</a:t>
            </a:r>
            <a:r>
              <a:rPr lang="en-US" sz="2000" b="0" dirty="0" smtClean="0"/>
              <a:t>MCS14=SINR </a:t>
            </a:r>
            <a:r>
              <a:rPr lang="en-US" sz="2000" b="0" dirty="0"/>
              <a:t>18dB, MCS 21=SINR 26dB</a:t>
            </a:r>
            <a:r>
              <a:rPr lang="en-US" sz="2000" b="0" dirty="0" smtClean="0"/>
              <a:t>)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Operating/Deployment Regions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5719" r="8376"/>
          <a:stretch/>
        </p:blipFill>
        <p:spPr>
          <a:xfrm>
            <a:off x="2958152" y="1298977"/>
            <a:ext cx="6428096" cy="36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35672" y="1737360"/>
                <a:ext cx="4094328" cy="4285396"/>
              </a:xfrm>
            </p:spPr>
            <p:txBody>
              <a:bodyPr/>
              <a:lstStyle/>
              <a:p>
                <a:r>
                  <a:rPr lang="en-US" sz="2000" dirty="0"/>
                  <a:t>SINR CDFs plotted </a:t>
                </a:r>
                <a:r>
                  <a:rPr lang="en-US" sz="2000" dirty="0" smtClean="0"/>
                  <a:t>with </a:t>
                </a:r>
                <a:r>
                  <a:rPr lang="en-US" sz="2000" dirty="0"/>
                  <a:t>DN </a:t>
                </a:r>
                <a:r>
                  <a:rPr lang="en-US" sz="2000" dirty="0" smtClean="0"/>
                  <a:t>Interference</a:t>
                </a:r>
                <a:endParaRPr lang="en-US" sz="2000" dirty="0"/>
              </a:p>
              <a:p>
                <a:r>
                  <a:rPr lang="en-US" sz="2000" dirty="0"/>
                  <a:t>SRD parameters:</a:t>
                </a:r>
              </a:p>
              <a:p>
                <a:pPr lvl="1"/>
                <a:r>
                  <a:rPr lang="en-US" sz="1600" dirty="0"/>
                  <a:t>Antenna array: 8Hx4V</a:t>
                </a:r>
              </a:p>
              <a:p>
                <a:pPr lvl="1"/>
                <a:r>
                  <a:rPr lang="en-US" sz="1600" dirty="0"/>
                  <a:t>Directivity: random w.r.t to DN </a:t>
                </a:r>
              </a:p>
              <a:p>
                <a:pPr lvl="1"/>
                <a:r>
                  <a:rPr lang="en-US" sz="1600" dirty="0"/>
                  <a:t>Location: uniformly at random </a:t>
                </a:r>
              </a:p>
              <a:p>
                <a:pPr lvl="1"/>
                <a:r>
                  <a:rPr lang="en-US" sz="1600" dirty="0"/>
                  <a:t>Inter-SRD distance: random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/>
                  <a:t>[1,10] meters </a:t>
                </a:r>
              </a:p>
              <a:p>
                <a:r>
                  <a:rPr lang="en-US" sz="2000" dirty="0"/>
                  <a:t>Simulations carried out </a:t>
                </a:r>
                <a:r>
                  <a:rPr lang="en-US" sz="2000" dirty="0" smtClean="0"/>
                  <a:t>for</a:t>
                </a:r>
                <a:endParaRPr lang="en-US" sz="2000" dirty="0"/>
              </a:p>
              <a:p>
                <a:pPr lvl="1"/>
                <a:r>
                  <a:rPr lang="en-US" sz="1200" b="1" dirty="0"/>
                  <a:t>Case </a:t>
                </a:r>
                <a:r>
                  <a:rPr lang="en-US" sz="1200" b="1" dirty="0"/>
                  <a:t>2: </a:t>
                </a:r>
                <a:r>
                  <a:rPr lang="en-US" sz="1200" b="1" dirty="0" err="1"/>
                  <a:t>Tx</a:t>
                </a:r>
                <a:r>
                  <a:rPr lang="en-US" sz="1200" b="1" dirty="0"/>
                  <a:t> Power </a:t>
                </a:r>
                <a:r>
                  <a:rPr lang="en-US" sz="1200" b="1" dirty="0" smtClean="0"/>
                  <a:t>42 </a:t>
                </a:r>
                <a:r>
                  <a:rPr lang="en-US" sz="1200" b="1" dirty="0" err="1"/>
                  <a:t>dBm</a:t>
                </a:r>
                <a:r>
                  <a:rPr lang="en-US" sz="1200" b="1" dirty="0"/>
                  <a:t>, DN-to-DN distance </a:t>
                </a:r>
                <a:r>
                  <a:rPr lang="en-US" sz="1200" b="1" dirty="0" smtClean="0"/>
                  <a:t>200m </a:t>
                </a:r>
                <a:r>
                  <a:rPr lang="en-US" sz="1200" b="1" dirty="0"/>
                  <a:t>(Same DN data rate as Case 1)</a:t>
                </a:r>
              </a:p>
              <a:p>
                <a:pPr lvl="2"/>
                <a:r>
                  <a:rPr lang="en-US" sz="1100" b="1" dirty="0"/>
                  <a:t>Interference power computed at random locations </a:t>
                </a:r>
                <a:r>
                  <a:rPr lang="en-US" sz="1100" b="1" i="1" dirty="0"/>
                  <a:t>x</a:t>
                </a:r>
                <a:r>
                  <a:rPr lang="en-US" sz="1100" b="1" dirty="0"/>
                  <a:t>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[</a:t>
                </a:r>
                <a:r>
                  <a:rPr lang="en-US" sz="1100" b="1" dirty="0" smtClean="0"/>
                  <a:t>1,200]; </a:t>
                </a:r>
                <a:r>
                  <a:rPr lang="en-US" sz="1100" b="1" i="1" dirty="0"/>
                  <a:t>y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</a:t>
                </a:r>
                <a:r>
                  <a:rPr lang="en-US" sz="1100" b="1" dirty="0"/>
                  <a:t>[</a:t>
                </a:r>
                <a:r>
                  <a:rPr lang="en-US" sz="1100" b="1" dirty="0"/>
                  <a:t>–5,5</a:t>
                </a:r>
                <a:r>
                  <a:rPr lang="en-US" sz="1100" b="1" dirty="0"/>
                  <a:t>] </a:t>
                </a:r>
                <a:r>
                  <a:rPr lang="en-US" sz="1100" b="1" dirty="0"/>
                  <a:t>, </a:t>
                </a:r>
                <a:r>
                  <a:rPr lang="en-US" sz="1100" b="1" i="1" dirty="0"/>
                  <a:t>z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</a:t>
                </a:r>
                <a:r>
                  <a:rPr lang="en-US" sz="1100" b="1" dirty="0" smtClean="0"/>
                  <a:t>[0,6</a:t>
                </a:r>
                <a:r>
                  <a:rPr lang="en-US" sz="1100" b="1" dirty="0"/>
                  <a:t>]</a:t>
                </a:r>
                <a:endParaRPr lang="en-US" sz="3600" b="1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5672" y="1737360"/>
                <a:ext cx="4094328" cy="4285396"/>
              </a:xfrm>
              <a:blipFill>
                <a:blip r:embed="rId2"/>
                <a:stretch>
                  <a:fillRect l="-1339" t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SINR CDFs for DN-to-DN Distance of 200m with MCS 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93" y="5135419"/>
            <a:ext cx="2602640" cy="1296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2587" r="1716" b="1031"/>
          <a:stretch/>
        </p:blipFill>
        <p:spPr>
          <a:xfrm>
            <a:off x="221296" y="1508760"/>
            <a:ext cx="7045078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5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4817657"/>
                <a:ext cx="7322024" cy="1720301"/>
              </a:xfrm>
            </p:spPr>
            <p:txBody>
              <a:bodyPr/>
              <a:lstStyle/>
              <a:p>
                <a:r>
                  <a:rPr lang="en-US" sz="1400" dirty="0" smtClean="0"/>
                  <a:t>SRD SINR (with DN interference) mapped to MCS to obtain data rate</a:t>
                </a:r>
                <a:endParaRPr lang="en-US" sz="1400" dirty="0"/>
              </a:p>
              <a:p>
                <a:r>
                  <a:rPr lang="en-US" sz="1400" dirty="0" smtClean="0"/>
                  <a:t>Data </a:t>
                </a:r>
                <a:r>
                  <a:rPr lang="en-US" sz="1400" dirty="0"/>
                  <a:t>rate </a:t>
                </a:r>
                <a:r>
                  <a:rPr lang="en-US" sz="1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𝑆𝐼𝑁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𝑆𝐼𝑁</m:t>
                        </m:r>
                        <m:sSub>
                          <m:sSubPr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4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 b="0" i="1">
                        <a:latin typeface="Cambria Math" panose="02040503050406030204" pitchFamily="18" charset="0"/>
                      </a:rPr>
                      <m:t>𝑆𝐼𝑁</m:t>
                    </m:r>
                    <m:sSub>
                      <m:sSubPr>
                        <m:ctrlPr>
                          <a:rPr lang="en-US" sz="1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b="0" dirty="0"/>
                  <a:t>when DN1 is </a:t>
                </a:r>
                <a:r>
                  <a:rPr lang="en-US" sz="1200" b="0" dirty="0" smtClean="0"/>
                  <a:t>transmitting, </a:t>
                </a:r>
                <a14:m>
                  <m:oMath xmlns:m="http://schemas.openxmlformats.org/officeDocument/2006/math">
                    <m:r>
                      <a:rPr lang="en-US" sz="1200" b="0" i="1">
                        <a:latin typeface="Cambria Math" panose="02040503050406030204" pitchFamily="18" charset="0"/>
                      </a:rPr>
                      <m:t>𝑆𝐼𝑁</m:t>
                    </m:r>
                    <m:sSub>
                      <m:sSubPr>
                        <m:ctrlPr>
                          <a:rPr lang="en-US" sz="1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b="0" dirty="0"/>
                  <a:t>when DN2 is </a:t>
                </a:r>
                <a:r>
                  <a:rPr lang="en-US" sz="1200" b="0" dirty="0" smtClean="0"/>
                  <a:t>transmitting</a:t>
                </a:r>
                <a:endParaRPr lang="en-US" sz="1050" dirty="0" smtClean="0"/>
              </a:p>
              <a:p>
                <a:r>
                  <a:rPr lang="en-US" sz="1400" dirty="0" smtClean="0"/>
                  <a:t>If </a:t>
                </a:r>
                <a:r>
                  <a:rPr lang="en-US" sz="1400" dirty="0"/>
                  <a:t>the </a:t>
                </a:r>
                <a:r>
                  <a:rPr lang="en-US" sz="1400" dirty="0" smtClean="0"/>
                  <a:t>SRD Rx location is not triggered by the CCA, no significant data rate degradation</a:t>
                </a:r>
                <a:endParaRPr lang="en-US" sz="1400" dirty="0"/>
              </a:p>
              <a:p>
                <a:pPr lvl="1"/>
                <a:r>
                  <a:rPr lang="en-US" sz="1200" dirty="0"/>
                  <a:t>Because </a:t>
                </a:r>
                <a:r>
                  <a:rPr lang="en-US" sz="1200" dirty="0" err="1"/>
                  <a:t>kTB</a:t>
                </a:r>
                <a:r>
                  <a:rPr lang="en-US" sz="1200" dirty="0"/>
                  <a:t> noise floor at 2GHz is approximately –70dBm (at NF=10dB)</a:t>
                </a:r>
              </a:p>
              <a:p>
                <a:pPr lvl="1"/>
                <a:r>
                  <a:rPr lang="en-US" sz="1200" dirty="0"/>
                  <a:t>So if interference is below –68 </a:t>
                </a:r>
                <a:r>
                  <a:rPr lang="en-US" sz="1200" dirty="0" err="1"/>
                  <a:t>dBm</a:t>
                </a:r>
                <a:r>
                  <a:rPr lang="en-US" sz="1200" dirty="0"/>
                  <a:t>, there is a good chance it will fall below noise </a:t>
                </a:r>
                <a:r>
                  <a:rPr lang="en-US" sz="1200" dirty="0" smtClean="0"/>
                  <a:t>floor</a:t>
                </a:r>
                <a:endParaRPr lang="en-US" sz="12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4817657"/>
                <a:ext cx="7322024" cy="1720301"/>
              </a:xfrm>
              <a:blipFill>
                <a:blip r:embed="rId2"/>
                <a:stretch>
                  <a:fillRect l="-83" t="-355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Data Rate CDFs for Random SRD Loc./Dir.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2476" r="7369" b="1365"/>
          <a:stretch/>
        </p:blipFill>
        <p:spPr>
          <a:xfrm>
            <a:off x="6825" y="1301960"/>
            <a:ext cx="6169746" cy="3515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699" r="7481" b="1030"/>
          <a:stretch/>
        </p:blipFill>
        <p:spPr>
          <a:xfrm>
            <a:off x="6159694" y="1362948"/>
            <a:ext cx="6011838" cy="34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DN </a:t>
            </a:r>
            <a:r>
              <a:rPr lang="en-US" dirty="0" smtClean="0"/>
              <a:t>operations </a:t>
            </a:r>
            <a:r>
              <a:rPr lang="en-US" dirty="0" smtClean="0"/>
              <a:t>may impact </a:t>
            </a:r>
            <a:r>
              <a:rPr lang="en-US" dirty="0" smtClean="0"/>
              <a:t>certain SRD </a:t>
            </a:r>
            <a:r>
              <a:rPr lang="en-US" dirty="0" smtClean="0"/>
              <a:t>links (even with transmit power control (TPC))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Depends on </a:t>
            </a:r>
            <a:r>
              <a:rPr lang="en-US" dirty="0" smtClean="0"/>
              <a:t>DN </a:t>
            </a:r>
            <a:r>
              <a:rPr lang="en-US" dirty="0" smtClean="0"/>
              <a:t>Transmit Power and </a:t>
            </a:r>
            <a:r>
              <a:rPr lang="en-US" dirty="0" smtClean="0"/>
              <a:t>DN-to-DN distance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DN </a:t>
            </a:r>
            <a:r>
              <a:rPr lang="en-US" dirty="0" smtClean="0"/>
              <a:t>deployment should account for possible SRD traffic and co-existence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SRD throughput </a:t>
            </a:r>
            <a:r>
              <a:rPr lang="en-US" dirty="0"/>
              <a:t>is </a:t>
            </a:r>
            <a:r>
              <a:rPr lang="en-US" dirty="0" smtClean="0"/>
              <a:t>largely </a:t>
            </a:r>
            <a:r>
              <a:rPr lang="en-US" dirty="0"/>
              <a:t>limited by </a:t>
            </a:r>
            <a:r>
              <a:rPr lang="en-US" dirty="0" smtClean="0"/>
              <a:t>SRD CCA trigger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Caveat: depends on whether CCA threshold is </a:t>
            </a:r>
            <a:r>
              <a:rPr lang="en-US" dirty="0" smtClean="0"/>
              <a:t>checked </a:t>
            </a:r>
            <a:r>
              <a:rPr lang="en-US" dirty="0" smtClean="0"/>
              <a:t>at both SRD </a:t>
            </a:r>
            <a:r>
              <a:rPr lang="en-US" dirty="0" err="1" smtClean="0"/>
              <a:t>Tx</a:t>
            </a:r>
            <a:r>
              <a:rPr lang="en-US" dirty="0" smtClean="0"/>
              <a:t> and SRD </a:t>
            </a:r>
            <a:r>
              <a:rPr lang="en-US" dirty="0" smtClean="0"/>
              <a:t>Rx or </a:t>
            </a:r>
            <a:r>
              <a:rPr lang="en-US" dirty="0" smtClean="0"/>
              <a:t>only at SRD </a:t>
            </a:r>
            <a:r>
              <a:rPr lang="en-US" dirty="0" err="1" smtClean="0"/>
              <a:t>Tx</a:t>
            </a:r>
            <a:r>
              <a:rPr lang="en-US" dirty="0" smtClean="0"/>
              <a:t> alone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Frameworks and schemes to enhance SRD co-existence </a:t>
            </a:r>
            <a:r>
              <a:rPr lang="en-US" dirty="0" smtClean="0"/>
              <a:t>needed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Simulations provide network design/deployment insights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Design DN-to-DN Distance and transmit power accounting for both DN target MCS and SRD co-existence considerations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Example: For DN-to-DN Distance of 200m, with TPC (42 </a:t>
            </a:r>
            <a:r>
              <a:rPr lang="en-US" dirty="0" err="1" smtClean="0"/>
              <a:t>dBm</a:t>
            </a:r>
            <a:r>
              <a:rPr lang="en-US" dirty="0" smtClean="0"/>
              <a:t> for 11ay MCS21/SNR26dB) we observe that no SRD link is blocked by both DNs through simulations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Why co-existence important? </a:t>
            </a:r>
          </a:p>
          <a:p>
            <a:pPr lvl="1"/>
            <a:r>
              <a:rPr lang="en-US" dirty="0" smtClean="0"/>
              <a:t>What’s been done until now? </a:t>
            </a:r>
          </a:p>
          <a:p>
            <a:pPr lvl="1"/>
            <a:r>
              <a:rPr lang="en-US" dirty="0" smtClean="0"/>
              <a:t>What’s lacking? </a:t>
            </a:r>
            <a:endParaRPr lang="en-US" dirty="0"/>
          </a:p>
          <a:p>
            <a:r>
              <a:rPr lang="en-US" dirty="0" smtClean="0"/>
              <a:t>Problem Setup</a:t>
            </a:r>
          </a:p>
          <a:p>
            <a:pPr lvl="1"/>
            <a:r>
              <a:rPr lang="en-US" dirty="0" smtClean="0"/>
              <a:t>Interference heat maps</a:t>
            </a:r>
          </a:p>
          <a:p>
            <a:pPr lvl="1"/>
            <a:r>
              <a:rPr lang="en-US" dirty="0" smtClean="0"/>
              <a:t>SINR CDFs</a:t>
            </a:r>
          </a:p>
          <a:p>
            <a:pPr lvl="1"/>
            <a:r>
              <a:rPr lang="en-US" dirty="0" smtClean="0"/>
              <a:t>Throughput CDFs</a:t>
            </a:r>
          </a:p>
          <a:p>
            <a:r>
              <a:rPr lang="en-US" dirty="0" smtClean="0"/>
              <a:t>Simulation Parameters</a:t>
            </a:r>
          </a:p>
          <a:p>
            <a:r>
              <a:rPr lang="en-US" dirty="0" smtClean="0"/>
              <a:t>Simulation Results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In this presentation, ‘</a:t>
            </a:r>
            <a:r>
              <a:rPr lang="en-US" dirty="0" err="1" smtClean="0"/>
              <a:t>Tx</a:t>
            </a:r>
            <a:r>
              <a:rPr lang="en-US" dirty="0" smtClean="0"/>
              <a:t> Power’ means EIRP.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IEEE </a:t>
            </a:r>
            <a:r>
              <a:rPr lang="en-US" dirty="0" smtClean="0"/>
              <a:t>802.11-18/0131r0, “Distribution </a:t>
            </a:r>
            <a:r>
              <a:rPr lang="en-US" dirty="0"/>
              <a:t>Networks </a:t>
            </a:r>
            <a:r>
              <a:rPr lang="en-US" dirty="0" smtClean="0"/>
              <a:t>and Short </a:t>
            </a:r>
            <a:r>
              <a:rPr lang="en-US" dirty="0"/>
              <a:t>Range Devices </a:t>
            </a:r>
            <a:r>
              <a:rPr lang="en-US" dirty="0" smtClean="0"/>
              <a:t>Coexistence”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IEEE </a:t>
            </a:r>
            <a:r>
              <a:rPr lang="en-US" dirty="0"/>
              <a:t>802.11-18/0488r1, “Field Measurement Results for Distribution Networks and Short Range Devices </a:t>
            </a:r>
            <a:r>
              <a:rPr lang="en-US" dirty="0" smtClean="0"/>
              <a:t>Coexistence”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3GPP TR 38.901</a:t>
            </a:r>
            <a:r>
              <a:rPr lang="en-US" dirty="0"/>
              <a:t>, “Study on channel model for frequencies from 0.5 to 100 GHz (Release 14</a:t>
            </a:r>
            <a:r>
              <a:rPr lang="en-US" dirty="0" smtClean="0"/>
              <a:t>)”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Distribution Nodes (DN) may impact the Short Range Devices (SRD)</a:t>
            </a:r>
          </a:p>
          <a:p>
            <a:r>
              <a:rPr lang="en-US" sz="2000" dirty="0" smtClean="0"/>
              <a:t>Ensuring co-existence between DN and SRD is important to design and deployment of distribution network</a:t>
            </a:r>
          </a:p>
          <a:p>
            <a:r>
              <a:rPr lang="en-US" sz="2000" dirty="0" smtClean="0"/>
              <a:t>Extensive co-existence analysis is required to protect SRDs</a:t>
            </a:r>
          </a:p>
          <a:p>
            <a:r>
              <a:rPr lang="en-US" sz="2000" dirty="0" smtClean="0"/>
              <a:t>Experimental studies have been carried out in the previous contributions [1][2]</a:t>
            </a:r>
            <a:endParaRPr lang="en-US" sz="1600" dirty="0"/>
          </a:p>
          <a:p>
            <a:r>
              <a:rPr lang="en-US" sz="2000" u="sng" dirty="0" smtClean="0"/>
              <a:t>Analysis for more test cases and DN deployment scenarios required </a:t>
            </a:r>
          </a:p>
          <a:p>
            <a:r>
              <a:rPr lang="en-US" sz="2000" u="sng" dirty="0" smtClean="0"/>
              <a:t>Ways to enhance co-existence need to be studied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59" y="1297549"/>
            <a:ext cx="5597141" cy="3058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285" y="4491143"/>
            <a:ext cx="3870287" cy="1050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ltGray">
          <a:xfrm>
            <a:off x="8241834" y="5832620"/>
            <a:ext cx="2303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Figures source: IEEE 802.11-18/0131r0</a:t>
            </a:r>
          </a:p>
        </p:txBody>
      </p:sp>
    </p:spTree>
    <p:extLst>
      <p:ext uri="{BB962C8B-B14F-4D97-AF65-F5344CB8AC3E}">
        <p14:creationId xmlns:p14="http://schemas.microsoft.com/office/powerpoint/2010/main" val="11244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Intuitive presentation of interference power experienced by </a:t>
            </a:r>
            <a:r>
              <a:rPr lang="en-US" dirty="0" smtClean="0"/>
              <a:t>SRDs</a:t>
            </a:r>
          </a:p>
          <a:p>
            <a:pPr lvl="1"/>
            <a:r>
              <a:rPr lang="en-US" dirty="0"/>
              <a:t>Interference power heat map </a:t>
            </a:r>
            <a:r>
              <a:rPr lang="en-US" dirty="0" smtClean="0"/>
              <a:t>as </a:t>
            </a:r>
            <a:r>
              <a:rPr lang="en-US" dirty="0"/>
              <a:t>a function of SRD distance, height, and antenna pattern</a:t>
            </a:r>
          </a:p>
          <a:p>
            <a:pPr lvl="1"/>
            <a:r>
              <a:rPr lang="en-US" dirty="0"/>
              <a:t>Generation of received </a:t>
            </a:r>
            <a:r>
              <a:rPr lang="en-US" dirty="0" smtClean="0"/>
              <a:t>(interference) power CDF</a:t>
            </a:r>
          </a:p>
          <a:p>
            <a:endParaRPr lang="en-US" dirty="0" smtClean="0"/>
          </a:p>
          <a:p>
            <a:r>
              <a:rPr lang="en-US" dirty="0" smtClean="0"/>
              <a:t>Given SRD </a:t>
            </a:r>
            <a:r>
              <a:rPr lang="en-US" dirty="0"/>
              <a:t>link is established, study the performance degradation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impact </a:t>
            </a:r>
            <a:r>
              <a:rPr lang="en-US" dirty="0" smtClean="0"/>
              <a:t>of DN operation on </a:t>
            </a:r>
            <a:r>
              <a:rPr lang="en-US" dirty="0"/>
              <a:t>SRD throughput?</a:t>
            </a:r>
          </a:p>
          <a:p>
            <a:pPr lvl="1"/>
            <a:r>
              <a:rPr lang="en-US" dirty="0" smtClean="0"/>
              <a:t>Simulations to generate CDFs of SINR and data rate for various scenarios</a:t>
            </a:r>
            <a:endParaRPr lang="en-US" dirty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Co-existence Study Simulations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5837" y="1508760"/>
            <a:ext cx="5274163" cy="5029199"/>
          </a:xfrm>
        </p:spPr>
        <p:txBody>
          <a:bodyPr/>
          <a:lstStyle/>
          <a:p>
            <a:r>
              <a:rPr lang="en-US" sz="2000" dirty="0"/>
              <a:t>Fix the parameters </a:t>
            </a:r>
            <a:endParaRPr lang="en-US" sz="2000" dirty="0" smtClean="0"/>
          </a:p>
          <a:p>
            <a:pPr lvl="1"/>
            <a:r>
              <a:rPr lang="en-US" sz="1800" dirty="0" smtClean="0"/>
              <a:t>Locations </a:t>
            </a:r>
            <a:r>
              <a:rPr lang="en-US" sz="1800" dirty="0"/>
              <a:t>of FWA </a:t>
            </a:r>
            <a:r>
              <a:rPr lang="en-US" sz="1800" dirty="0" err="1"/>
              <a:t>Tx</a:t>
            </a:r>
            <a:r>
              <a:rPr lang="en-US" sz="1800" dirty="0"/>
              <a:t> and FWA Rx, </a:t>
            </a:r>
          </a:p>
          <a:p>
            <a:pPr lvl="1"/>
            <a:r>
              <a:rPr lang="en-US" sz="1800" dirty="0" err="1"/>
              <a:t>Tx</a:t>
            </a:r>
            <a:r>
              <a:rPr lang="en-US" sz="1800" dirty="0"/>
              <a:t> power </a:t>
            </a:r>
          </a:p>
          <a:p>
            <a:pPr lvl="1"/>
            <a:r>
              <a:rPr lang="en-US" sz="1800" dirty="0"/>
              <a:t>Antenna array configuration/beam pattern</a:t>
            </a:r>
          </a:p>
          <a:p>
            <a:r>
              <a:rPr lang="en-US" sz="2000" dirty="0"/>
              <a:t>Form layers of 2-D grids at various vertical heights</a:t>
            </a:r>
          </a:p>
          <a:p>
            <a:r>
              <a:rPr lang="en-US" sz="2000" dirty="0"/>
              <a:t>Compute the Rx power at each intersection of the grid lines </a:t>
            </a:r>
          </a:p>
          <a:p>
            <a:pPr lvl="1"/>
            <a:r>
              <a:rPr lang="en-US" sz="1800" dirty="0" smtClean="0"/>
              <a:t>3GPP Street Canyon </a:t>
            </a:r>
            <a:r>
              <a:rPr lang="en-US" sz="1800" dirty="0"/>
              <a:t>path loss model for 60 </a:t>
            </a:r>
            <a:r>
              <a:rPr lang="en-US" sz="1800" dirty="0" smtClean="0"/>
              <a:t>GHz [3]</a:t>
            </a:r>
            <a:endParaRPr lang="en-US" sz="1800" dirty="0"/>
          </a:p>
          <a:p>
            <a:r>
              <a:rPr lang="en-US" sz="2000" dirty="0" smtClean="0"/>
              <a:t>Assume </a:t>
            </a:r>
            <a:r>
              <a:rPr lang="en-US" sz="2000" dirty="0" err="1"/>
              <a:t>omni</a:t>
            </a:r>
            <a:r>
              <a:rPr lang="en-US" sz="2000" dirty="0"/>
              <a:t>-directional Rx antenna for SRD devices for the purpose of CCA threshold calculation</a:t>
            </a:r>
          </a:p>
          <a:p>
            <a:r>
              <a:rPr lang="en-US" sz="2000" dirty="0"/>
              <a:t>Repeat for different </a:t>
            </a:r>
            <a:r>
              <a:rPr lang="en-US" sz="2000" dirty="0" smtClean="0"/>
              <a:t>parameters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Interference Heat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5</a:t>
            </a:fld>
            <a:endParaRPr lang="en-US"/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753857"/>
            <a:ext cx="5026057" cy="2482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ltGray">
              <a:xfrm>
                <a:off x="1225726" y="4294569"/>
                <a:ext cx="4403405" cy="664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0" u="sng" dirty="0" smtClean="0">
                    <a:solidFill>
                      <a:schemeClr val="bg2">
                        <a:lumMod val="50000"/>
                      </a:schemeClr>
                    </a:solidFill>
                  </a:rPr>
                  <a:t>Path Loss Model: 3GPP Street Canyon 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𝐿𝑂𝑆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=32.4+21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 err="1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ltGray">
              <a:xfrm>
                <a:off x="1225726" y="4294569"/>
                <a:ext cx="4403405" cy="664370"/>
              </a:xfrm>
              <a:prstGeom prst="rect">
                <a:avLst/>
              </a:prstGeom>
              <a:blipFill>
                <a:blip r:embed="rId3"/>
                <a:stretch>
                  <a:fillRect t="-15596" b="-45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55" y="5098912"/>
            <a:ext cx="2589593" cy="12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594360"/>
            <a:ext cx="10515600" cy="914400"/>
          </a:xfrm>
        </p:spPr>
        <p:txBody>
          <a:bodyPr/>
          <a:lstStyle/>
          <a:p>
            <a:r>
              <a:rPr lang="en-US" dirty="0" smtClean="0"/>
              <a:t>DN Antenna directivity pattern (36Hx8V)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4" y="1482636"/>
            <a:ext cx="4999477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92" y="1482636"/>
            <a:ext cx="50053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Heat Map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14401" y="4578875"/>
            <a:ext cx="5077884" cy="1959084"/>
          </a:xfrm>
        </p:spPr>
        <p:txBody>
          <a:bodyPr/>
          <a:lstStyle/>
          <a:p>
            <a:r>
              <a:rPr lang="en-US" sz="2000" dirty="0" smtClean="0"/>
              <a:t>Example interference heat map for SRD Rx Height=6m (worst case scenario)</a:t>
            </a:r>
          </a:p>
          <a:p>
            <a:r>
              <a:rPr lang="en-US" sz="2000" dirty="0" smtClean="0"/>
              <a:t>Signal level drops considerably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52052" y="4578875"/>
            <a:ext cx="4877948" cy="1959084"/>
          </a:xfrm>
        </p:spPr>
        <p:txBody>
          <a:bodyPr/>
          <a:lstStyle/>
          <a:p>
            <a:r>
              <a:rPr lang="en-US" sz="2000" dirty="0" smtClean="0"/>
              <a:t>Received Power level along y=0 for two levels of Rx height</a:t>
            </a:r>
          </a:p>
          <a:p>
            <a:r>
              <a:rPr lang="en-US" sz="2000" dirty="0" smtClean="0"/>
              <a:t>Results similar to [2]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4074" r="7496"/>
          <a:stretch/>
        </p:blipFill>
        <p:spPr>
          <a:xfrm>
            <a:off x="6919313" y="1477180"/>
            <a:ext cx="4510687" cy="2950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06" y="645643"/>
            <a:ext cx="2462377" cy="1216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5393"/>
          <a:stretch/>
        </p:blipFill>
        <p:spPr>
          <a:xfrm>
            <a:off x="834055" y="1776892"/>
            <a:ext cx="5948670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6890" y="4099793"/>
            <a:ext cx="4733109" cy="2438165"/>
          </a:xfrm>
        </p:spPr>
        <p:txBody>
          <a:bodyPr/>
          <a:lstStyle/>
          <a:p>
            <a:r>
              <a:rPr lang="en-US" dirty="0"/>
              <a:t>Use the data collected to generate CDFs of received power</a:t>
            </a:r>
          </a:p>
          <a:p>
            <a:r>
              <a:rPr lang="en-US" dirty="0"/>
              <a:t>Intuition for different types of </a:t>
            </a:r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of Interference Received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2284" y="2010675"/>
            <a:ext cx="5784604" cy="4025370"/>
            <a:chOff x="912284" y="2010675"/>
            <a:chExt cx="5784604" cy="4025370"/>
          </a:xfrm>
        </p:grpSpPr>
        <p:grpSp>
          <p:nvGrpSpPr>
            <p:cNvPr id="18" name="Group 17"/>
            <p:cNvGrpSpPr/>
            <p:nvPr/>
          </p:nvGrpSpPr>
          <p:grpSpPr>
            <a:xfrm>
              <a:off x="912284" y="2010675"/>
              <a:ext cx="5784604" cy="4025370"/>
              <a:chOff x="912284" y="2010675"/>
              <a:chExt cx="5784604" cy="40253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2" r="7496"/>
              <a:stretch/>
            </p:blipFill>
            <p:spPr>
              <a:xfrm>
                <a:off x="912284" y="2010675"/>
                <a:ext cx="5784604" cy="402537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5009606" y="2318657"/>
                <a:ext cx="0" cy="3193869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155139" y="4985079"/>
                <a:ext cx="13962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CCA Threshold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4" idx="1"/>
              </p:cNvCxnSpPr>
              <p:nvPr/>
            </p:nvCxnSpPr>
            <p:spPr bwMode="auto">
              <a:xfrm flipH="1" flipV="1">
                <a:off x="5009607" y="4985080"/>
                <a:ext cx="145532" cy="1538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304950" y="3913125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(power control)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5393"/>
          <a:stretch/>
        </p:blipFill>
        <p:spPr>
          <a:xfrm>
            <a:off x="6782725" y="1702274"/>
            <a:ext cx="4679150" cy="220400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4643847" y="1489172"/>
            <a:ext cx="3855720" cy="1410788"/>
          </a:xfrm>
          <a:custGeom>
            <a:avLst/>
            <a:gdLst>
              <a:gd name="connsiteX0" fmla="*/ 3248297 w 3248297"/>
              <a:gd name="connsiteY0" fmla="*/ 435428 h 1410788"/>
              <a:gd name="connsiteX1" fmla="*/ 3126377 w 3248297"/>
              <a:gd name="connsiteY1" fmla="*/ 174171 h 1410788"/>
              <a:gd name="connsiteX2" fmla="*/ 3004457 w 3248297"/>
              <a:gd name="connsiteY2" fmla="*/ 69668 h 1410788"/>
              <a:gd name="connsiteX3" fmla="*/ 2751908 w 3248297"/>
              <a:gd name="connsiteY3" fmla="*/ 17417 h 1410788"/>
              <a:gd name="connsiteX4" fmla="*/ 2351314 w 3248297"/>
              <a:gd name="connsiteY4" fmla="*/ 0 h 1410788"/>
              <a:gd name="connsiteX5" fmla="*/ 1968137 w 3248297"/>
              <a:gd name="connsiteY5" fmla="*/ 17417 h 1410788"/>
              <a:gd name="connsiteX6" fmla="*/ 1602377 w 3248297"/>
              <a:gd name="connsiteY6" fmla="*/ 69668 h 1410788"/>
              <a:gd name="connsiteX7" fmla="*/ 1384662 w 3248297"/>
              <a:gd name="connsiteY7" fmla="*/ 182880 h 1410788"/>
              <a:gd name="connsiteX8" fmla="*/ 1236617 w 3248297"/>
              <a:gd name="connsiteY8" fmla="*/ 461554 h 1410788"/>
              <a:gd name="connsiteX9" fmla="*/ 1193074 w 3248297"/>
              <a:gd name="connsiteY9" fmla="*/ 775063 h 1410788"/>
              <a:gd name="connsiteX10" fmla="*/ 1149531 w 3248297"/>
              <a:gd name="connsiteY10" fmla="*/ 1001485 h 1410788"/>
              <a:gd name="connsiteX11" fmla="*/ 1062445 w 3248297"/>
              <a:gd name="connsiteY11" fmla="*/ 1184365 h 1410788"/>
              <a:gd name="connsiteX12" fmla="*/ 888274 w 3248297"/>
              <a:gd name="connsiteY12" fmla="*/ 1358537 h 1410788"/>
              <a:gd name="connsiteX13" fmla="*/ 696685 w 3248297"/>
              <a:gd name="connsiteY13" fmla="*/ 1393371 h 1410788"/>
              <a:gd name="connsiteX14" fmla="*/ 261257 w 3248297"/>
              <a:gd name="connsiteY14" fmla="*/ 1384663 h 1410788"/>
              <a:gd name="connsiteX15" fmla="*/ 0 w 3248297"/>
              <a:gd name="connsiteY15" fmla="*/ 1410788 h 1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297" h="1410788">
                <a:moveTo>
                  <a:pt x="3248297" y="435428"/>
                </a:moveTo>
                <a:cubicBezTo>
                  <a:pt x="3207657" y="335279"/>
                  <a:pt x="3167017" y="235131"/>
                  <a:pt x="3126377" y="174171"/>
                </a:cubicBezTo>
                <a:cubicBezTo>
                  <a:pt x="3085737" y="113211"/>
                  <a:pt x="3066868" y="95794"/>
                  <a:pt x="3004457" y="69668"/>
                </a:cubicBezTo>
                <a:cubicBezTo>
                  <a:pt x="2942046" y="43542"/>
                  <a:pt x="2860765" y="29028"/>
                  <a:pt x="2751908" y="17417"/>
                </a:cubicBezTo>
                <a:cubicBezTo>
                  <a:pt x="2643051" y="5806"/>
                  <a:pt x="2481942" y="0"/>
                  <a:pt x="2351314" y="0"/>
                </a:cubicBezTo>
                <a:cubicBezTo>
                  <a:pt x="2220686" y="0"/>
                  <a:pt x="2092960" y="5806"/>
                  <a:pt x="1968137" y="17417"/>
                </a:cubicBezTo>
                <a:cubicBezTo>
                  <a:pt x="1843314" y="29028"/>
                  <a:pt x="1699623" y="42091"/>
                  <a:pt x="1602377" y="69668"/>
                </a:cubicBezTo>
                <a:cubicBezTo>
                  <a:pt x="1505131" y="97245"/>
                  <a:pt x="1445622" y="117566"/>
                  <a:pt x="1384662" y="182880"/>
                </a:cubicBezTo>
                <a:cubicBezTo>
                  <a:pt x="1323702" y="248194"/>
                  <a:pt x="1268548" y="362857"/>
                  <a:pt x="1236617" y="461554"/>
                </a:cubicBezTo>
                <a:cubicBezTo>
                  <a:pt x="1204686" y="560251"/>
                  <a:pt x="1207588" y="685075"/>
                  <a:pt x="1193074" y="775063"/>
                </a:cubicBezTo>
                <a:cubicBezTo>
                  <a:pt x="1178560" y="865051"/>
                  <a:pt x="1171302" y="933268"/>
                  <a:pt x="1149531" y="1001485"/>
                </a:cubicBezTo>
                <a:cubicBezTo>
                  <a:pt x="1127760" y="1069702"/>
                  <a:pt x="1105988" y="1124856"/>
                  <a:pt x="1062445" y="1184365"/>
                </a:cubicBezTo>
                <a:cubicBezTo>
                  <a:pt x="1018902" y="1243874"/>
                  <a:pt x="949234" y="1323703"/>
                  <a:pt x="888274" y="1358537"/>
                </a:cubicBezTo>
                <a:cubicBezTo>
                  <a:pt x="827314" y="1393371"/>
                  <a:pt x="801188" y="1389017"/>
                  <a:pt x="696685" y="1393371"/>
                </a:cubicBezTo>
                <a:cubicBezTo>
                  <a:pt x="592182" y="1397725"/>
                  <a:pt x="377371" y="1381760"/>
                  <a:pt x="261257" y="1384663"/>
                </a:cubicBezTo>
                <a:cubicBezTo>
                  <a:pt x="145143" y="1387566"/>
                  <a:pt x="72571" y="1399177"/>
                  <a:pt x="0" y="1410788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4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2285" y="5722300"/>
            <a:ext cx="10515600" cy="815659"/>
          </a:xfrm>
        </p:spPr>
        <p:txBody>
          <a:bodyPr/>
          <a:lstStyle/>
          <a:p>
            <a:r>
              <a:rPr lang="en-US" dirty="0" smtClean="0"/>
              <a:t>Received power drops with y-axis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Azimuth-Elevation Variation of Interference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107" r="8821"/>
          <a:stretch/>
        </p:blipFill>
        <p:spPr>
          <a:xfrm>
            <a:off x="1495696" y="3017204"/>
            <a:ext cx="4761411" cy="2646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331" r="8714"/>
          <a:stretch/>
        </p:blipFill>
        <p:spPr>
          <a:xfrm>
            <a:off x="6668590" y="1240807"/>
            <a:ext cx="4761411" cy="2637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331" r="8767"/>
          <a:stretch/>
        </p:blipFill>
        <p:spPr>
          <a:xfrm>
            <a:off x="6673703" y="3890553"/>
            <a:ext cx="4756298" cy="2640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768" y="1311806"/>
            <a:ext cx="3558576" cy="1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4005</TotalTime>
  <Words>1259</Words>
  <Application>Microsoft Office PowerPoint</Application>
  <PresentationFormat>Widescreen</PresentationFormat>
  <Paragraphs>206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Gothic</vt:lpstr>
      <vt:lpstr>Arial</vt:lpstr>
      <vt:lpstr>Arial Unicode MS</vt:lpstr>
      <vt:lpstr>Calibri</vt:lpstr>
      <vt:lpstr>Cambria Math</vt:lpstr>
      <vt:lpstr>Courier New</vt:lpstr>
      <vt:lpstr>Times New Roman</vt:lpstr>
      <vt:lpstr>Wingdings</vt:lpstr>
      <vt:lpstr>ieee</vt:lpstr>
      <vt:lpstr>Co-existence of Distribution Nodes  and Short Range Devices</vt:lpstr>
      <vt:lpstr>Overview</vt:lpstr>
      <vt:lpstr>Introduction</vt:lpstr>
      <vt:lpstr>Co-existence Study Simulations</vt:lpstr>
      <vt:lpstr>Generation of Interference Heat Map</vt:lpstr>
      <vt:lpstr>DN Antenna directivity pattern (36Hx8V)</vt:lpstr>
      <vt:lpstr>Interference Heat Map</vt:lpstr>
      <vt:lpstr>CDFs of Interference Received Power</vt:lpstr>
      <vt:lpstr>Azimuth-Elevation Variation of Interference</vt:lpstr>
      <vt:lpstr>CDFs Y-Range 10m, X-Range 50m, Tx Power 34 dBm</vt:lpstr>
      <vt:lpstr>CDFs for X-Range 200m, Tx Power 42 dBm</vt:lpstr>
      <vt:lpstr>Locations of SRD Link Blockage</vt:lpstr>
      <vt:lpstr>Visualization of Blockage </vt:lpstr>
      <vt:lpstr>CDF of Received Interference Power from DN</vt:lpstr>
      <vt:lpstr>Received Interference Power Comparison:</vt:lpstr>
      <vt:lpstr>Ideal Operating/Deployment Regions</vt:lpstr>
      <vt:lpstr>SINR CDFs for DN-to-DN Distance of 200m with MCS 21</vt:lpstr>
      <vt:lpstr>Instantaneous Data Rate CDFs for Random SRD Loc./Dir.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Terragraph standard association model after initial beamforming</dc:title>
  <dc:creator>Payam Torab</dc:creator>
  <cp:lastModifiedBy>Aditya Vinod Padaki</cp:lastModifiedBy>
  <cp:revision>256</cp:revision>
  <dcterms:created xsi:type="dcterms:W3CDTF">2018-01-31T18:04:10Z</dcterms:created>
  <dcterms:modified xsi:type="dcterms:W3CDTF">2018-05-23T01:50:46Z</dcterms:modified>
</cp:coreProperties>
</file>