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98" r:id="rId3"/>
    <p:sldId id="349" r:id="rId4"/>
    <p:sldId id="350" r:id="rId5"/>
    <p:sldId id="351" r:id="rId6"/>
    <p:sldId id="354" r:id="rId7"/>
    <p:sldId id="352" r:id="rId8"/>
    <p:sldId id="393" r:id="rId9"/>
    <p:sldId id="387" r:id="rId10"/>
    <p:sldId id="388" r:id="rId11"/>
    <p:sldId id="355" r:id="rId12"/>
    <p:sldId id="353" r:id="rId13"/>
    <p:sldId id="365" r:id="rId14"/>
    <p:sldId id="356" r:id="rId15"/>
    <p:sldId id="357" r:id="rId16"/>
    <p:sldId id="358" r:id="rId17"/>
    <p:sldId id="360" r:id="rId18"/>
    <p:sldId id="383" r:id="rId19"/>
    <p:sldId id="386" r:id="rId20"/>
    <p:sldId id="359" r:id="rId21"/>
    <p:sldId id="361" r:id="rId22"/>
    <p:sldId id="362" r:id="rId23"/>
    <p:sldId id="363" r:id="rId24"/>
    <p:sldId id="385" r:id="rId25"/>
    <p:sldId id="399" r:id="rId26"/>
    <p:sldId id="389" r:id="rId27"/>
    <p:sldId id="395" r:id="rId28"/>
    <p:sldId id="396" r:id="rId29"/>
    <p:sldId id="397" r:id="rId30"/>
  </p:sldIdLst>
  <p:sldSz cx="9144000" cy="6858000" type="screen4x3"/>
  <p:notesSz cx="7023100" cy="93091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9" userDrawn="1">
          <p15:clr>
            <a:srgbClr val="A4A3A4"/>
          </p15:clr>
        </p15:guide>
        <p15:guide id="2" pos="218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74" d="100"/>
          <a:sy n="74" d="100"/>
        </p:scale>
        <p:origin x="124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2889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827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827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23100" cy="93091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12701" y="97137"/>
            <a:ext cx="647964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2435" y="97137"/>
            <a:ext cx="836083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703263"/>
            <a:ext cx="4637087" cy="347821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5771" y="4422063"/>
            <a:ext cx="5149952" cy="4187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26503" y="9012916"/>
            <a:ext cx="934162" cy="1815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63941" y="9012916"/>
            <a:ext cx="517729" cy="3646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574" y="9012916"/>
            <a:ext cx="723534" cy="183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8910" y="703836"/>
            <a:ext cx="4685282" cy="34793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03/05/2018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03/06/2018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03/06/2018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03/05/2018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03/05/2018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03/05/2018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802.11-18/0513r1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03/06/2018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802.11 for Next Generation V2X Communication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2018-03-06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6321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1378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257086"/>
              </p:ext>
            </p:extLst>
          </p:nvPr>
        </p:nvGraphicFramePr>
        <p:xfrm>
          <a:off x="211138" y="2236788"/>
          <a:ext cx="8693150" cy="637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Document" r:id="rId4" imgW="9811216" imgH="7216091" progId="Word.Document.8">
                  <p:embed/>
                </p:oleObj>
              </mc:Choice>
              <mc:Fallback>
                <p:oleObj name="Document" r:id="rId4" imgW="9811216" imgH="72160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8" y="2236788"/>
                        <a:ext cx="8693150" cy="63722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802.11p robust for DSRC applications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https://www.amazon.com/Kangaroos-Cootie-Catcher-Valentines-28-Count/dp/B078J4HKSY/ref=pd_sim_201_1?_</a:t>
            </a:r>
            <a:r>
              <a:rPr lang="en-US" dirty="0" smtClean="0"/>
              <a:t>encoding=UTF8&amp;pd_rd_i=B078J4HKSY&amp;pd_rd_r=265NWKPXDMSHPE04A739&amp;pd_rd_w=5pOjD&amp;pd_rd_wg=zk1EZ&amp;psc=1&amp;refRID=265NWKPXDMSHPE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38" y="1896564"/>
            <a:ext cx="4955641" cy="41994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6364" y="1896564"/>
            <a:ext cx="4955641" cy="42756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71735" y="5198936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1dB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571735" y="5463515"/>
            <a:ext cx="457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32868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199"/>
          </a:xfrm>
        </p:spPr>
        <p:txBody>
          <a:bodyPr/>
          <a:lstStyle/>
          <a:p>
            <a:r>
              <a:rPr lang="en-US" dirty="0" smtClean="0"/>
              <a:t>Comparing other Technologies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1"/>
            <a:ext cx="8915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802.11p: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</a:t>
            </a:r>
            <a:r>
              <a:rPr lang="en-US" sz="1800" dirty="0" smtClean="0"/>
              <a:t>ased on 802.11a: robust performance for short packets.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Products ready with actual deployments, extensive interop tests and field trials.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Adopted or being considered by </a:t>
            </a:r>
            <a:r>
              <a:rPr lang="en-US" sz="1800" dirty="0" smtClean="0"/>
              <a:t>some </a:t>
            </a:r>
            <a:r>
              <a:rPr lang="en-US" sz="1800" dirty="0" smtClean="0"/>
              <a:t>regions.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Cellular-V2X (C-V2X): </a:t>
            </a:r>
            <a:endParaRPr lang="en-US" sz="2000" dirty="0" smtClean="0">
              <a:solidFill>
                <a:srgbClr val="00B05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Reusing LTE UL frame structure (</a:t>
            </a:r>
            <a:r>
              <a:rPr lang="en-US" sz="1800" dirty="0" err="1" smtClean="0"/>
              <a:t>Rel</a:t>
            </a:r>
            <a:r>
              <a:rPr lang="en-US" sz="1800" dirty="0" smtClean="0"/>
              <a:t> 14): require tight frequency and timing synchronizations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Longer symbol and GI durations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Leveraging more recent PHY technologies: e.g. more advanced coding.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Less mature than 802.11p: no extensive field trials/testing so far.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802.11n/ac/ah/ax standards</a:t>
            </a:r>
            <a:r>
              <a:rPr lang="en-US" sz="2000" b="0" dirty="0" smtClean="0"/>
              <a:t> </a:t>
            </a:r>
            <a:r>
              <a:rPr lang="en-US" sz="1800" b="0" dirty="0" smtClean="0"/>
              <a:t>have proven and matured technologies for V2X applications requiring longer packet sizes, higher throughput, larger Doppler and longer range,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 new 802.11 amendment</a:t>
            </a:r>
            <a:r>
              <a:rPr lang="en-US" sz="2000" dirty="0"/>
              <a:t> </a:t>
            </a:r>
            <a:r>
              <a:rPr lang="en-US" sz="2000" dirty="0" smtClean="0"/>
              <a:t>to leverage evolution of  802.11 to future proof 11p/DSRC for V2X applications?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28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r>
              <a:rPr lang="en-US" dirty="0" smtClean="0"/>
              <a:t>802.11p/V2X </a:t>
            </a:r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0813" cy="4113213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/>
              <a:t>V2X: </a:t>
            </a:r>
            <a:endParaRPr lang="en-US" sz="2000" b="0" dirty="0"/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Collision </a:t>
            </a:r>
            <a:r>
              <a:rPr lang="en-US" sz="1800" dirty="0"/>
              <a:t>avoidance: V2V communication can “reduce, mitigate, or prevent 81% of light-vehicle crashes by unimpaired drivers” – US DOT</a:t>
            </a:r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Traveler </a:t>
            </a:r>
            <a:r>
              <a:rPr lang="en-US" sz="1800" dirty="0"/>
              <a:t>information, </a:t>
            </a:r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Toll </a:t>
            </a:r>
            <a:r>
              <a:rPr lang="en-US" sz="1800" dirty="0"/>
              <a:t>collection, </a:t>
            </a:r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Commercial </a:t>
            </a:r>
            <a:r>
              <a:rPr lang="en-US" sz="1800" dirty="0"/>
              <a:t>vehicle operations, </a:t>
            </a:r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Transit </a:t>
            </a:r>
            <a:r>
              <a:rPr lang="en-US" sz="1800" dirty="0"/>
              <a:t>operations, </a:t>
            </a:r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Traffic </a:t>
            </a:r>
            <a:r>
              <a:rPr lang="en-US" sz="1800" dirty="0"/>
              <a:t>management. </a:t>
            </a:r>
            <a:endParaRPr lang="en-US" sz="1800" dirty="0" smtClean="0"/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Assisted automated driving</a:t>
            </a:r>
          </a:p>
          <a:p>
            <a:pPr marL="4000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0" dirty="0" smtClean="0"/>
              <a:t>Services </a:t>
            </a:r>
            <a:r>
              <a:rPr lang="en-US" sz="2400" b="0" dirty="0"/>
              <a:t>to Motorists</a:t>
            </a:r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connecting the vehicle to the Internet, e.g., Email, Internet access and social applications like IM</a:t>
            </a:r>
            <a:r>
              <a:rPr lang="en-US" sz="1800" dirty="0" smtClean="0"/>
              <a:t>, </a:t>
            </a:r>
            <a:r>
              <a:rPr lang="en-US" sz="1800" dirty="0" err="1" smtClean="0"/>
              <a:t>etc</a:t>
            </a:r>
            <a:endParaRPr lang="en-US" sz="1800" dirty="0"/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Connecting devices in and out of vehicles</a:t>
            </a:r>
          </a:p>
          <a:p>
            <a:pPr marL="800100" lvl="1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Complementary to wireless broadband access service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1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912"/>
          </a:xfrm>
        </p:spPr>
        <p:txBody>
          <a:bodyPr/>
          <a:lstStyle/>
          <a:p>
            <a:r>
              <a:rPr lang="en-US" dirty="0" smtClean="0"/>
              <a:t>Range Illustration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pic>
        <p:nvPicPr>
          <p:cNvPr id="7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2183" y="2438400"/>
            <a:ext cx="4882884" cy="271024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749835" y="1143714"/>
            <a:ext cx="7620000" cy="5299616"/>
          </a:xfrm>
          <a:prstGeom prst="ellipse">
            <a:avLst/>
          </a:prstGeom>
          <a:solidFill>
            <a:schemeClr val="accent1">
              <a:lumMod val="20000"/>
              <a:lumOff val="80000"/>
              <a:alpha val="13000"/>
            </a:schemeClr>
          </a:solidFill>
          <a:ln w="25400">
            <a:solidFill>
              <a:schemeClr val="accent1">
                <a:lumMod val="7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cxnSp>
        <p:nvCxnSpPr>
          <p:cNvPr id="10" name="Straight Connector 9"/>
          <p:cNvCxnSpPr>
            <a:endCxn id="8" idx="6"/>
          </p:cNvCxnSpPr>
          <p:nvPr/>
        </p:nvCxnSpPr>
        <p:spPr bwMode="auto">
          <a:xfrm>
            <a:off x="4344988" y="3733800"/>
            <a:ext cx="4024847" cy="597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7016054" y="3311095"/>
            <a:ext cx="1231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802.11p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67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642" y="750708"/>
            <a:ext cx="7770813" cy="457200"/>
          </a:xfrm>
        </p:spPr>
        <p:txBody>
          <a:bodyPr/>
          <a:lstStyle/>
          <a:p>
            <a:r>
              <a:rPr lang="en-US" dirty="0" smtClean="0"/>
              <a:t>II</a:t>
            </a:r>
            <a:r>
              <a:rPr lang="en-US" dirty="0" smtClean="0"/>
              <a:t>. Direction for a long term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06" y="1486397"/>
            <a:ext cx="9067800" cy="44067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“11p is good enough for DSRC” does not mean we should stop its roadmap for future proof: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802.11 PHY has evolved after 802.11p amendments, with proven technologies, e.g. advanced coding, varying symbol/GI durations, higher data rates, longer range and better high Doppler performance.</a:t>
            </a:r>
          </a:p>
          <a:p>
            <a:pPr marL="182880" lvl="1" indent="0">
              <a:spcBef>
                <a:spcPts val="0"/>
              </a:spcBef>
            </a:pPr>
            <a:endParaRPr lang="en-US" b="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It is natural to adopt some recent 802.11 technologies for new V2X applications, e.g. for higher throughput applications, and/or better reliability/efficiency. </a:t>
            </a:r>
          </a:p>
          <a:p>
            <a:pPr marL="457200" lvl="1" indent="0">
              <a:spcBef>
                <a:spcPts val="0"/>
              </a:spcBef>
            </a:pPr>
            <a:endParaRPr lang="en-US" b="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Backward compatible with 802.11p.</a:t>
            </a:r>
          </a:p>
          <a:p>
            <a:pPr marL="457200" lvl="1" indent="0">
              <a:spcBef>
                <a:spcPts val="0"/>
              </a:spcBef>
            </a:pPr>
            <a:endParaRPr lang="en-US" b="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New design requirements </a:t>
            </a:r>
            <a:r>
              <a:rPr lang="en-US" dirty="0" smtClean="0"/>
              <a:t>from </a:t>
            </a:r>
            <a:r>
              <a:rPr lang="en-US" b="0" dirty="0" smtClean="0"/>
              <a:t>existing field trials may also be addressed.</a:t>
            </a:r>
          </a:p>
          <a:p>
            <a:pPr marL="457200" lvl="1" indent="0">
              <a:spcBef>
                <a:spcPts val="0"/>
              </a:spcBef>
            </a:pPr>
            <a:endParaRPr lang="en-US" b="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Other industry forum also considering 11p extension [2]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586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Example-1: OFDM Numerology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108" y="183038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To study the most appropriate OFDM numerology for V2X scenario.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Example: Tone spacing, GI durations/Options.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May leverage outcomes from 11p field trials.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9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Example-2: Advanced PHY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440" y="183038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study the usage of more advanced PHY technologies in amendments after 802.11p, some examples: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LDPC Coding (11n and after – deployed in products today)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STBC </a:t>
            </a:r>
            <a:r>
              <a:rPr lang="en-US" dirty="0"/>
              <a:t>(11n and </a:t>
            </a:r>
            <a:r>
              <a:rPr lang="en-US" dirty="0" smtClean="0"/>
              <a:t>after – deployed in products today)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MIMO </a:t>
            </a:r>
            <a:r>
              <a:rPr lang="en-US" dirty="0"/>
              <a:t>(11n and </a:t>
            </a:r>
            <a:r>
              <a:rPr lang="en-US" dirty="0" smtClean="0"/>
              <a:t>after – deployed in products today)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Range </a:t>
            </a:r>
            <a:r>
              <a:rPr lang="en-US" dirty="0" smtClean="0"/>
              <a:t>Extension (11ax)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DCM </a:t>
            </a:r>
            <a:r>
              <a:rPr lang="en-US" dirty="0"/>
              <a:t>(11ax)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Mid-amble (11ax Draft2.0): </a:t>
            </a:r>
            <a:r>
              <a:rPr lang="en-US" dirty="0" smtClean="0"/>
              <a:t>especially if LDPC is used.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Better not have any optional feature—OCB based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508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897731"/>
            <a:ext cx="8229600" cy="1065213"/>
          </a:xfrm>
        </p:spPr>
        <p:txBody>
          <a:bodyPr/>
          <a:lstStyle/>
          <a:p>
            <a:r>
              <a:rPr lang="en-US" dirty="0" smtClean="0"/>
              <a:t>Performance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2133600"/>
            <a:ext cx="7770813" cy="36385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Simulation settings: </a:t>
            </a:r>
            <a:endParaRPr lang="en-US" dirty="0" smtClean="0">
              <a:solidFill>
                <a:srgbClr val="00B05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DSRC 10MHz, </a:t>
            </a:r>
            <a:r>
              <a:rPr lang="en-US" dirty="0" smtClean="0"/>
              <a:t>1Rx-1SS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V2V radio channel models [1] (and Appendix)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LENGTH: </a:t>
            </a:r>
            <a:r>
              <a:rPr lang="en-US" dirty="0" smtClean="0">
                <a:solidFill>
                  <a:srgbClr val="FF0000"/>
                </a:solidFill>
              </a:rPr>
              <a:t>1KB</a:t>
            </a:r>
            <a:r>
              <a:rPr lang="en-US" dirty="0" smtClean="0">
                <a:solidFill>
                  <a:schemeClr val="tx1"/>
                </a:solidFill>
              </a:rPr>
              <a:t> for higher throughput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Rate: </a:t>
            </a:r>
            <a:r>
              <a:rPr lang="en-US" dirty="0" smtClean="0">
                <a:solidFill>
                  <a:srgbClr val="FF0000"/>
                </a:solidFill>
              </a:rPr>
              <a:t>64QAM-2/3</a:t>
            </a:r>
            <a:r>
              <a:rPr lang="en-US" dirty="0" smtClean="0">
                <a:solidFill>
                  <a:schemeClr val="tx1"/>
                </a:solidFill>
              </a:rPr>
              <a:t> for higher throughput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Comparison: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11p with BCC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11ac down-clocked by 2x (DC2x), with LDPC, STBC (with 2 </a:t>
            </a:r>
            <a:r>
              <a:rPr lang="en-US" dirty="0" err="1" smtClean="0"/>
              <a:t>Tx</a:t>
            </a:r>
            <a:r>
              <a:rPr lang="en-US" dirty="0" smtClean="0"/>
              <a:t> and normalized power), </a:t>
            </a:r>
            <a:r>
              <a:rPr lang="en-US" dirty="0" smtClean="0">
                <a:solidFill>
                  <a:srgbClr val="FF0000"/>
                </a:solidFill>
              </a:rPr>
              <a:t>mid-amble with period 4 symbols (just an example)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037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Improvement for high-throughput </a:t>
            </a:r>
            <a:r>
              <a:rPr lang="en-US" dirty="0"/>
              <a:t>A</a:t>
            </a:r>
            <a:r>
              <a:rPr lang="en-US" dirty="0" smtClean="0"/>
              <a:t>pplications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5" y="2030404"/>
            <a:ext cx="4628606" cy="41656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66036" y="3810000"/>
            <a:ext cx="158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Rural LOS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030404"/>
            <a:ext cx="4876800" cy="416561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23636" y="3743880"/>
            <a:ext cx="158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Highway LOS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51427" y="5334000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1dB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151427" y="5595610"/>
            <a:ext cx="533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33393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Improvement for high-throughput </a:t>
            </a:r>
            <a:r>
              <a:rPr lang="en-US" dirty="0"/>
              <a:t>A</a:t>
            </a:r>
            <a:r>
              <a:rPr lang="en-US" dirty="0" smtClean="0"/>
              <a:t>pplications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4" y="1830388"/>
            <a:ext cx="4860562" cy="426448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3038" y="4419600"/>
            <a:ext cx="212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Urban Approaching LOS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830387"/>
            <a:ext cx="4746987" cy="426448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705600" y="2953446"/>
            <a:ext cx="212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Urban Approaching NLOS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3547" y="5208115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1dB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2233191" y="5469725"/>
            <a:ext cx="51000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54434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311584"/>
              </p:ext>
            </p:extLst>
          </p:nvPr>
        </p:nvGraphicFramePr>
        <p:xfrm>
          <a:off x="254000" y="1139825"/>
          <a:ext cx="8693150" cy="642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Document" r:id="rId3" imgW="9811216" imgH="7266924" progId="Word.Document.8">
                  <p:embed/>
                </p:oleObj>
              </mc:Choice>
              <mc:Fallback>
                <p:oleObj name="Document" r:id="rId3" imgW="9811216" imgH="726692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1139825"/>
                        <a:ext cx="8693150" cy="64293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7801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Possible </a:t>
            </a:r>
            <a:r>
              <a:rPr lang="en-US" dirty="0" smtClean="0"/>
              <a:t>MAC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587" y="1676400"/>
            <a:ext cx="8075613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err="1" smtClean="0"/>
              <a:t>Coex</a:t>
            </a:r>
            <a:r>
              <a:rPr lang="en-US" b="0" dirty="0" smtClean="0"/>
              <a:t> between 11p and the new PHY in V2V and V2I scenarios.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Frame Compression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Collision Reduction in (Urban) dense scenario</a:t>
            </a:r>
          </a:p>
          <a:p>
            <a:pPr marL="0" indent="0"/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Congestion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467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58825"/>
          </a:xfrm>
        </p:spPr>
        <p:txBody>
          <a:bodyPr/>
          <a:lstStyle/>
          <a:p>
            <a:r>
              <a:rPr lang="en-US" dirty="0" smtClean="0"/>
              <a:t>Possible 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106" y="1600200"/>
            <a:ext cx="8534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New use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Higher Reliability: improved sensitivity under high Doppler outdoor multi-path channels.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Longer 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Better PHY/MAC efficiency/higher throughput: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Reduce </a:t>
            </a:r>
            <a:r>
              <a:rPr lang="en-US" b="0" dirty="0" smtClean="0"/>
              <a:t>the effective </a:t>
            </a:r>
            <a:r>
              <a:rPr lang="en-US" b="0" dirty="0" smtClean="0"/>
              <a:t>PPDU length, therefore reduce packet collisions in busy urban roads, and improve performance under high Doppler.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Backward compatible with 11p.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Others?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480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80999"/>
          </a:xfrm>
        </p:spPr>
        <p:txBody>
          <a:bodyPr/>
          <a:lstStyle/>
          <a:p>
            <a:r>
              <a:rPr lang="en-US" dirty="0" smtClean="0"/>
              <a:t>III. </a:t>
            </a:r>
            <a:r>
              <a:rPr lang="en-US" dirty="0" smtClean="0"/>
              <a:t>Possible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080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While 802.11p </a:t>
            </a:r>
            <a:r>
              <a:rPr lang="en-US" sz="2000" b="0" dirty="0" smtClean="0"/>
              <a:t>performs </a:t>
            </a:r>
            <a:r>
              <a:rPr lang="en-US" sz="2000" b="0" dirty="0"/>
              <a:t>well </a:t>
            </a:r>
            <a:r>
              <a:rPr lang="en-US" sz="2000" b="0" dirty="0" smtClean="0"/>
              <a:t>in safety applications, </a:t>
            </a:r>
            <a:r>
              <a:rPr lang="en-US" sz="2000" b="0" dirty="0"/>
              <a:t>it is not a </a:t>
            </a:r>
            <a:r>
              <a:rPr lang="en-US" sz="2000" b="0" dirty="0" smtClean="0"/>
              <a:t>reason to stop its evolution.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While LTE C-V2X claims their roadmap of evolution along with 3GPP is an advantage over 802.11p for “future proof”, 802.11 standards has also evolved.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 Advantageous for 11p/DSRC to have a long term evolution roadmap to future proofing, with backward compatibility with 11p.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 possible 802.11 amendment? --Scope (open for discussion):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More reliable V2X communications with higher throughput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At least one mode that achieves longer range than 802.11p amendment, in the same high Doppler environment.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Same 5.9GHz band as 802.11p amendment.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 new SG?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PAR/CSD, use cases, channel models, technology feasibilities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Timeline</a:t>
            </a:r>
            <a:r>
              <a:rPr lang="en-US" sz="2000" dirty="0"/>
              <a:t>: </a:t>
            </a:r>
            <a:r>
              <a:rPr lang="en-US" sz="2000" b="0" dirty="0"/>
              <a:t>may be shortened by </a:t>
            </a:r>
            <a:r>
              <a:rPr lang="en-US" sz="2000" b="0" dirty="0" smtClean="0"/>
              <a:t>leveraging </a:t>
            </a:r>
            <a:r>
              <a:rPr lang="en-US" sz="2000" b="0" dirty="0"/>
              <a:t>PHY and MAC technologies already in </a:t>
            </a:r>
            <a:r>
              <a:rPr lang="en-US" sz="2000" b="0" dirty="0" smtClean="0"/>
              <a:t>existing 802.11 amendments.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4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193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547" y="481402"/>
            <a:ext cx="7770813" cy="1065213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694642"/>
            <a:ext cx="8237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Two Main Messages: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802.11p is matured and robust for DSRC applications.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Develop </a:t>
            </a:r>
            <a:r>
              <a:rPr lang="en-US" dirty="0"/>
              <a:t>a long-term </a:t>
            </a:r>
            <a:r>
              <a:rPr lang="en-US" dirty="0" smtClean="0"/>
              <a:t>evolution roadmap to future </a:t>
            </a:r>
            <a:r>
              <a:rPr lang="en-US" dirty="0" smtClean="0"/>
              <a:t>proof </a:t>
            </a:r>
            <a:r>
              <a:rPr lang="en-US" dirty="0" smtClean="0"/>
              <a:t>11p/WLAN for V2X, while maintaining backward compatibility to 11p.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May leverage WLAN </a:t>
            </a:r>
            <a:r>
              <a:rPr lang="en-US" dirty="0"/>
              <a:t>standards </a:t>
            </a:r>
            <a:r>
              <a:rPr lang="en-US" dirty="0" smtClean="0"/>
              <a:t>recent evolvement </a:t>
            </a:r>
            <a:r>
              <a:rPr lang="en-US" dirty="0"/>
              <a:t>with other matured </a:t>
            </a:r>
            <a:r>
              <a:rPr lang="en-US" dirty="0" smtClean="0"/>
              <a:t>PHY/MAC technologies </a:t>
            </a:r>
            <a:r>
              <a:rPr lang="en-US" dirty="0"/>
              <a:t>for higher throughput, longer range etc.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Call for Next Steps – study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2946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545" y="594786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922" y="1752600"/>
            <a:ext cx="7770813" cy="166140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b="0" dirty="0" smtClean="0"/>
              <a:t>Kahn, Malik, “IEEE 802.11 Regulatory SC DSRC Coexistence Tiger Team V2V Radio Channel Models,” IEEE 802.11-14/0259r0.</a:t>
            </a:r>
          </a:p>
          <a:p>
            <a:pPr marL="457200" indent="-457200">
              <a:buAutoNum type="arabicPeriod"/>
            </a:pPr>
            <a:r>
              <a:rPr lang="en-US" b="0" dirty="0" err="1" smtClean="0"/>
              <a:t>Jérôme</a:t>
            </a:r>
            <a:r>
              <a:rPr lang="en-US" b="0" dirty="0" smtClean="0"/>
              <a:t> </a:t>
            </a:r>
            <a:r>
              <a:rPr lang="en-US" b="0" dirty="0" err="1"/>
              <a:t>Härri</a:t>
            </a:r>
            <a:r>
              <a:rPr lang="en-US" b="0" dirty="0"/>
              <a:t> (EURECOM), Matthias </a:t>
            </a:r>
            <a:r>
              <a:rPr lang="en-US" b="0" dirty="0" err="1"/>
              <a:t>Alles</a:t>
            </a:r>
            <a:r>
              <a:rPr lang="en-US" b="0" dirty="0"/>
              <a:t> (CREONICS), </a:t>
            </a:r>
            <a:r>
              <a:rPr lang="en-US" b="0" dirty="0" err="1"/>
              <a:t>Friedbert</a:t>
            </a:r>
            <a:r>
              <a:rPr lang="en-US" b="0" dirty="0"/>
              <a:t> Berens (</a:t>
            </a:r>
            <a:r>
              <a:rPr lang="en-US" b="0" dirty="0" err="1"/>
              <a:t>FBConsulting</a:t>
            </a:r>
            <a:r>
              <a:rPr lang="en-US" b="0" dirty="0" smtClean="0"/>
              <a:t>), “</a:t>
            </a:r>
            <a:r>
              <a:rPr lang="en-US" b="0" dirty="0"/>
              <a:t> </a:t>
            </a:r>
            <a:r>
              <a:rPr lang="en-US" b="0" dirty="0" smtClean="0"/>
              <a:t>IEEE </a:t>
            </a:r>
            <a:r>
              <a:rPr lang="en-US" b="0" dirty="0"/>
              <a:t>802.11p Extension </a:t>
            </a:r>
            <a:r>
              <a:rPr lang="en-US" b="0" dirty="0" smtClean="0"/>
              <a:t>Roadmap,” Car 2 Car COM/ARCH, 11/29/2017.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93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formation of a new 802.11 Study Group to develop PAR and CSD for next generation WAVE technologies?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246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2743200"/>
            <a:ext cx="7770813" cy="1065213"/>
          </a:xfrm>
        </p:spPr>
        <p:txBody>
          <a:bodyPr/>
          <a:lstStyle/>
          <a:p>
            <a:r>
              <a:rPr lang="en-US" dirty="0" smtClean="0"/>
              <a:t>Appendix: C2C channels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>
          <a:xfrm>
            <a:off x="696912" y="304800"/>
            <a:ext cx="1874823" cy="273050"/>
          </a:xfrm>
        </p:spPr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206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pPr eaLnBrk="1" hangingPunct="1"/>
            <a:r>
              <a:rPr lang="en-AU" altLang="en-US" smtClean="0"/>
              <a:t>Scenario Descriptions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84259E84-B1E9-4D50-BA39-DB65762669B9}" type="slidenum">
              <a:rPr lang="en-US" altLang="en-US" sz="1400">
                <a:solidFill>
                  <a:schemeClr val="bg1"/>
                </a:solidFill>
              </a:rPr>
              <a:pPr/>
              <a:t>27</a:t>
            </a:fld>
            <a:endParaRPr lang="en-US" altLang="en-US" sz="140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92163" y="1341438"/>
          <a:ext cx="4643437" cy="42267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3437"/>
              </a:tblGrid>
              <a:tr h="2113450">
                <a:tc>
                  <a:txBody>
                    <a:bodyPr/>
                    <a:lstStyle/>
                    <a:p>
                      <a:pPr marL="0" indent="0">
                        <a:spcBef>
                          <a:spcPts val="800"/>
                        </a:spcBef>
                        <a:buFontTx/>
                        <a:buNone/>
                      </a:pPr>
                      <a:r>
                        <a:rPr lang="en-AU" altLang="en-US" sz="2000" i="1" dirty="0" smtClean="0"/>
                        <a:t>Rural LOS:</a:t>
                      </a:r>
                      <a:endParaRPr lang="en-AU" altLang="en-US" sz="20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en-AU" altLang="en-US" sz="1600" dirty="0" smtClean="0"/>
                        <a:t>Intended primarily as a reference result, this channel applies in very open environments where other vehicles, buildings and large fences are absent. </a:t>
                      </a:r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</a:txBody>
                  <a:tcPr marL="91410" marR="91410" marT="45708" marB="4570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587">
                <a:tc>
                  <a:txBody>
                    <a:bodyPr/>
                    <a:lstStyle/>
                    <a:p>
                      <a:pPr marL="0" indent="0">
                        <a:spcBef>
                          <a:spcPts val="800"/>
                        </a:spcBef>
                        <a:buFontTx/>
                        <a:buNone/>
                      </a:pPr>
                      <a:r>
                        <a:rPr lang="en-AU" altLang="en-US" sz="2000" i="1" dirty="0" smtClean="0"/>
                        <a:t>Highway LOS:</a:t>
                      </a:r>
                      <a:endParaRPr lang="en-AU" altLang="en-US" sz="20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en-AU" altLang="en-US" sz="1600" dirty="0" smtClean="0"/>
                        <a:t>Two cars following each other on Multilane inter-region roadways such as Autobahns. Signs, overpasses, hill-sides and other traffic present.</a:t>
                      </a:r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</a:txBody>
                  <a:tcPr marL="91410" marR="91410" marT="45708" marB="4570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8442" name="Picture 7" descr="E:\Repositories\mk2\trunk\technical\RF_Bench\Documents\Reference\Pictures\images\RuralL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773238"/>
            <a:ext cx="3317875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7"/>
          <p:cNvSpPr txBox="1">
            <a:spLocks/>
          </p:cNvSpPr>
          <p:nvPr/>
        </p:nvSpPr>
        <p:spPr bwMode="auto">
          <a:xfrm>
            <a:off x="4306888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Slide </a:t>
            </a:r>
            <a:fld id="{D6148FF8-93A2-42F2-BF1F-8D7119DCEC6C}" type="slidenum">
              <a:rPr lang="en-US" altLang="en-US"/>
              <a:pPr algn="ctr"/>
              <a:t>27</a:t>
            </a:fld>
            <a:endParaRPr lang="en-US" altLang="en-US"/>
          </a:p>
        </p:txBody>
      </p:sp>
      <p:sp>
        <p:nvSpPr>
          <p:cNvPr id="8" name="Date Placeholder 4"/>
          <p:cNvSpPr>
            <a:spLocks noGrp="1"/>
          </p:cNvSpPr>
          <p:nvPr>
            <p:ph type="dt" idx="15"/>
          </p:nvPr>
        </p:nvSpPr>
        <p:spPr>
          <a:xfrm>
            <a:off x="696912" y="304800"/>
            <a:ext cx="1874823" cy="273050"/>
          </a:xfrm>
        </p:spPr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pic>
        <p:nvPicPr>
          <p:cNvPr id="11" name="Picture 25" descr="E:\Repositories\mk2\trunk\technical\RF_Bench\Documents\Reference\Pictures\images\HighwayL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0" y="3681413"/>
            <a:ext cx="3317875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431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pPr eaLnBrk="1" hangingPunct="1"/>
            <a:r>
              <a:rPr lang="en-AU" altLang="en-US" smtClean="0"/>
              <a:t>Scenario Descriptions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189B5F1-81E0-4576-A35D-C97600CFC77D}" type="slidenum">
              <a:rPr lang="en-US" altLang="en-US" sz="1400">
                <a:solidFill>
                  <a:schemeClr val="bg1"/>
                </a:solidFill>
              </a:rPr>
              <a:pPr/>
              <a:t>28</a:t>
            </a:fld>
            <a:endParaRPr lang="en-US" altLang="en-US" sz="140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18683" y="1752600"/>
          <a:ext cx="4787900" cy="36664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87900"/>
              </a:tblGrid>
              <a:tr h="1793403">
                <a:tc>
                  <a:txBody>
                    <a:bodyPr/>
                    <a:lstStyle/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  <a:p>
                      <a:pPr marL="0" indent="0">
                        <a:spcBef>
                          <a:spcPts val="800"/>
                        </a:spcBef>
                        <a:buFontTx/>
                        <a:buNone/>
                      </a:pPr>
                      <a:r>
                        <a:rPr lang="en-AU" altLang="en-US" sz="2000" i="1" dirty="0" smtClean="0"/>
                        <a:t>Urban Approaching LOS:</a:t>
                      </a:r>
                      <a:endParaRPr lang="en-AU" altLang="en-US" sz="20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en-AU" altLang="en-US" sz="1600" dirty="0" smtClean="0"/>
                        <a:t>Two vehicles approaching each other in an Urban setting with buildings nearby.</a:t>
                      </a:r>
                    </a:p>
                  </a:txBody>
                  <a:tcPr marL="91419" marR="91419" marT="45723" marB="4572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085">
                <a:tc>
                  <a:txBody>
                    <a:bodyPr/>
                    <a:lstStyle/>
                    <a:p>
                      <a:pPr marL="0" indent="0">
                        <a:spcBef>
                          <a:spcPts val="800"/>
                        </a:spcBef>
                        <a:buFontTx/>
                        <a:buNone/>
                      </a:pPr>
                      <a:r>
                        <a:rPr lang="en-AU" altLang="en-US" sz="2000" i="1" dirty="0" smtClean="0"/>
                        <a:t>Street Crossing NLOS (Urban Approaching</a:t>
                      </a:r>
                      <a:r>
                        <a:rPr lang="en-AU" altLang="en-US" sz="2000" i="1" baseline="0" dirty="0" smtClean="0"/>
                        <a:t> NLOS)</a:t>
                      </a:r>
                      <a:r>
                        <a:rPr lang="en-AU" altLang="en-US" sz="2000" i="1" dirty="0" smtClean="0"/>
                        <a:t>:</a:t>
                      </a:r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en-AU" altLang="en-US" sz="1600" dirty="0" smtClean="0"/>
                        <a:t>Two vehicles approaching an Urban blind intersection with other traffic present. Buildings/fences present on all corners.</a:t>
                      </a:r>
                    </a:p>
                    <a:p>
                      <a:pPr marL="0" indent="0">
                        <a:spcBef>
                          <a:spcPts val="800"/>
                        </a:spcBef>
                        <a:buFontTx/>
                        <a:buNone/>
                      </a:pPr>
                      <a:endParaRPr lang="en-AU" altLang="en-US" sz="1600" dirty="0" smtClean="0"/>
                    </a:p>
                  </a:txBody>
                  <a:tcPr marL="91419" marR="91419" marT="45723" marB="4572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9468" name="Picture 24" descr="E:\Repositories\mk2\trunk\technical\RF_Bench\Documents\Reference\Pictures\images\UrbanCrossingNL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10000"/>
            <a:ext cx="2976562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7"/>
          <p:cNvSpPr txBox="1">
            <a:spLocks/>
          </p:cNvSpPr>
          <p:nvPr/>
        </p:nvSpPr>
        <p:spPr bwMode="auto">
          <a:xfrm>
            <a:off x="4306888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Slide </a:t>
            </a:r>
            <a:fld id="{ABE48A6E-A82C-4EAD-A819-4435554587DD}" type="slidenum">
              <a:rPr lang="en-US" altLang="en-US"/>
              <a:pPr algn="ctr"/>
              <a:t>28</a:t>
            </a:fld>
            <a:endParaRPr lang="en-US" altLang="en-US"/>
          </a:p>
        </p:txBody>
      </p:sp>
      <p:sp>
        <p:nvSpPr>
          <p:cNvPr id="9" name="Date Placeholder 4"/>
          <p:cNvSpPr>
            <a:spLocks noGrp="1"/>
          </p:cNvSpPr>
          <p:nvPr>
            <p:ph type="dt" idx="15"/>
          </p:nvPr>
        </p:nvSpPr>
        <p:spPr>
          <a:xfrm>
            <a:off x="696912" y="304800"/>
            <a:ext cx="1874823" cy="273050"/>
          </a:xfrm>
        </p:spPr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pic>
        <p:nvPicPr>
          <p:cNvPr id="12" name="Picture 23" descr="E:\Repositories\mk2\trunk\technical\RF_Bench\Documents\Reference\Pictures\images\UrbanApproachingL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752600"/>
            <a:ext cx="2976563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60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390525"/>
            <a:ext cx="7772400" cy="914400"/>
          </a:xfrm>
        </p:spPr>
        <p:txBody>
          <a:bodyPr/>
          <a:lstStyle/>
          <a:p>
            <a:pPr eaLnBrk="1" hangingPunct="1"/>
            <a:r>
              <a:rPr lang="en-AU" altLang="en-US" smtClean="0"/>
              <a:t>Channel Model Values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611188" y="1807192"/>
          <a:ext cx="3683000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615950"/>
                <a:gridCol w="615950"/>
                <a:gridCol w="615950"/>
                <a:gridCol w="615950"/>
                <a:gridCol w="609600"/>
              </a:tblGrid>
              <a:tr h="193040">
                <a:tc>
                  <a:txBody>
                    <a:bodyPr/>
                    <a:lstStyle/>
                    <a:p>
                      <a:endParaRPr lang="en-AU" sz="12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Tap1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Tap2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Units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Power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-14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-17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dB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Delay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183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ns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Doppler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90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-54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Km/h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2575" name="Rectangle 2"/>
          <p:cNvSpPr>
            <a:spLocks noChangeArrowheads="1"/>
          </p:cNvSpPr>
          <p:nvPr/>
        </p:nvSpPr>
        <p:spPr bwMode="auto">
          <a:xfrm>
            <a:off x="611188" y="2944800"/>
            <a:ext cx="367823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AU" altLang="en-US" sz="1100" b="1" dirty="0" smtClean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1: </a:t>
            </a:r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Rural LOS Parameters</a:t>
            </a:r>
            <a:endParaRPr lang="en-AU" altLang="en-US" sz="1800" dirty="0"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11188" y="3618529"/>
          <a:ext cx="3683000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615950"/>
                <a:gridCol w="615950"/>
                <a:gridCol w="615950"/>
                <a:gridCol w="615950"/>
                <a:gridCol w="609600"/>
              </a:tblGrid>
              <a:tr h="193040">
                <a:tc>
                  <a:txBody>
                    <a:bodyPr/>
                    <a:lstStyle/>
                    <a:p>
                      <a:endParaRPr lang="en-AU" sz="12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Tap1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Tap2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Tap4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Units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Power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-8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-10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-15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 dB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Delay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117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183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333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 ns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Doppler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43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-29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90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Km/h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2620" name="Rectangle 3"/>
          <p:cNvSpPr>
            <a:spLocks noChangeArrowheads="1"/>
          </p:cNvSpPr>
          <p:nvPr/>
        </p:nvSpPr>
        <p:spPr bwMode="auto">
          <a:xfrm>
            <a:off x="596900" y="4745025"/>
            <a:ext cx="367823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AU" altLang="en-US" sz="1100" b="1" dirty="0" smtClean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3: </a:t>
            </a:r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Urban Approaching LOS Parameters</a:t>
            </a:r>
            <a:endParaRPr lang="en-AU" altLang="en-US" sz="1800" dirty="0"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775200" y="3648238"/>
          <a:ext cx="3683000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615950"/>
                <a:gridCol w="615950"/>
                <a:gridCol w="615950"/>
                <a:gridCol w="615950"/>
                <a:gridCol w="609600"/>
              </a:tblGrid>
              <a:tr h="193040">
                <a:tc>
                  <a:txBody>
                    <a:bodyPr/>
                    <a:lstStyle/>
                    <a:p>
                      <a:endParaRPr lang="en-AU" sz="12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Tap1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Tap2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Tap4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Units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Power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-5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-10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dB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Delay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267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400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533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ns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Doppler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54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-18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108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Km/h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2665" name="Rectangle 4"/>
          <p:cNvSpPr>
            <a:spLocks noChangeArrowheads="1"/>
          </p:cNvSpPr>
          <p:nvPr/>
        </p:nvSpPr>
        <p:spPr bwMode="auto">
          <a:xfrm>
            <a:off x="4775200" y="4767590"/>
            <a:ext cx="367823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AU" altLang="en-US" sz="1100" b="1" dirty="0" smtClean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4: Street Crossing </a:t>
            </a:r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NLOS Parameters</a:t>
            </a:r>
            <a:endParaRPr lang="en-AU" altLang="en-US" sz="1800" dirty="0">
              <a:cs typeface="Times New Roman" panose="02020603050405020304" pitchFamily="18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4679950" y="1807192"/>
          <a:ext cx="3683000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615950"/>
                <a:gridCol w="615950"/>
                <a:gridCol w="615950"/>
                <a:gridCol w="615950"/>
                <a:gridCol w="609600"/>
              </a:tblGrid>
              <a:tr h="193040">
                <a:tc>
                  <a:txBody>
                    <a:bodyPr/>
                    <a:lstStyle/>
                    <a:p>
                      <a:endParaRPr lang="en-AU" sz="12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Tap1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Tap2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Tap3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Tap4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Units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Power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-10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-15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-20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dB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Delay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100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167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500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ns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Doppler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0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126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-90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162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Km/h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2710" name="Rectangle 6"/>
          <p:cNvSpPr>
            <a:spLocks noChangeArrowheads="1"/>
          </p:cNvSpPr>
          <p:nvPr/>
        </p:nvSpPr>
        <p:spPr bwMode="auto">
          <a:xfrm>
            <a:off x="4679950" y="2944800"/>
            <a:ext cx="36718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AU" altLang="en-US" sz="1100" b="1" dirty="0" smtClean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2: </a:t>
            </a:r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Highway LOS Parameters</a:t>
            </a:r>
            <a:endParaRPr lang="en-AU" altLang="en-US" sz="1050" dirty="0">
              <a:cs typeface="Times New Roman" panose="02020603050405020304" pitchFamily="18" charset="0"/>
            </a:endParaRPr>
          </a:p>
        </p:txBody>
      </p:sp>
      <p:sp>
        <p:nvSpPr>
          <p:cNvPr id="2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Slide </a:t>
            </a:r>
            <a:fld id="{1512EE6E-ABD4-4237-9345-F2B685018C51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4" name="Date Placeholder 4"/>
          <p:cNvSpPr>
            <a:spLocks noGrp="1"/>
          </p:cNvSpPr>
          <p:nvPr>
            <p:ph type="dt" idx="15"/>
          </p:nvPr>
        </p:nvSpPr>
        <p:spPr>
          <a:xfrm>
            <a:off x="696912" y="304800"/>
            <a:ext cx="1874823" cy="273050"/>
          </a:xfrm>
        </p:spPr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63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323"/>
            <a:ext cx="7770813" cy="1065213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323" y="1371600"/>
            <a:ext cx="7770813" cy="315785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802.11p is matured and robust for Dedicated Short Range Communications (DSRC).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WLAN standard has evolved after 11p, with many matured technologies (e.g. LDPC, STBC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Leverage the evolution of the 802.11 technologies to future proof 11p/DSRC for new applications for vehicle-to-everything (V2X).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Propose: start a study group to explore a long term roadmap for V2X.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430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03/06/2018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417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Review existing technologies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Potential roadmap for new vehicle-to-everything (V2X) applications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Possible next </a:t>
            </a:r>
            <a:r>
              <a:rPr lang="en-US" dirty="0"/>
              <a:t>s</a:t>
            </a:r>
            <a:r>
              <a:rPr lang="en-US" dirty="0" smtClean="0"/>
              <a:t>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536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I. Review: 802.11p (WAVE)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152" y="1752600"/>
            <a:ext cx="7770813" cy="4113213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dirty="0" smtClean="0"/>
              <a:t>802.11p Overview:</a:t>
            </a:r>
            <a:endParaRPr lang="en-US" b="0" dirty="0"/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Used </a:t>
            </a:r>
            <a:r>
              <a:rPr lang="en-US" dirty="0"/>
              <a:t>in rapidly varying communication environments, where the interval of the communication exchanges may be in </a:t>
            </a:r>
            <a:r>
              <a:rPr lang="en-US" dirty="0" smtClean="0"/>
              <a:t>very short, </a:t>
            </a:r>
            <a:r>
              <a:rPr lang="en-US" dirty="0"/>
              <a:t>e.g., on the order of 10s or 100s of </a:t>
            </a:r>
            <a:r>
              <a:rPr lang="en-US" dirty="0" err="1" smtClean="0"/>
              <a:t>milli</a:t>
            </a:r>
            <a:r>
              <a:rPr lang="en-US" dirty="0" smtClean="0"/>
              <a:t>-seconds.</a:t>
            </a:r>
            <a:endParaRPr lang="en-US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“V2X” applications: communication </a:t>
            </a:r>
            <a:r>
              <a:rPr lang="en-US" dirty="0"/>
              <a:t>between vehicles (V2V</a:t>
            </a:r>
            <a:r>
              <a:rPr lang="en-US" dirty="0" smtClean="0"/>
              <a:t>), </a:t>
            </a:r>
            <a:r>
              <a:rPr lang="en-US" dirty="0"/>
              <a:t>between vehicle and the roadside infrastructure (V2I),  </a:t>
            </a:r>
            <a:r>
              <a:rPr lang="en-US" dirty="0" smtClean="0"/>
              <a:t>or between vehicle to anything on or on the side of the road, while </a:t>
            </a:r>
            <a:r>
              <a:rPr lang="en-US" dirty="0"/>
              <a:t>operating at speeds up to a minimum of </a:t>
            </a:r>
            <a:r>
              <a:rPr lang="en-US" b="1" dirty="0"/>
              <a:t>200 km/h</a:t>
            </a:r>
            <a:r>
              <a:rPr lang="en-US" dirty="0"/>
              <a:t> for communication ranges up to </a:t>
            </a:r>
            <a:r>
              <a:rPr lang="en-US" b="1" dirty="0" smtClean="0"/>
              <a:t>1 km</a:t>
            </a:r>
            <a:r>
              <a:rPr lang="en-US" dirty="0" smtClean="0"/>
              <a:t>.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194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82625"/>
          </a:xfrm>
        </p:spPr>
        <p:txBody>
          <a:bodyPr/>
          <a:lstStyle/>
          <a:p>
            <a:r>
              <a:rPr lang="en-US" dirty="0" smtClean="0"/>
              <a:t>802.11p Channelization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68425"/>
            <a:ext cx="8086725" cy="1066800"/>
          </a:xfrm>
        </p:spPr>
        <p:txBody>
          <a:bodyPr/>
          <a:lstStyle/>
          <a:p>
            <a:pPr marL="4000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/>
              <a:t>5.9 GHz band in USA (5.850 – 5.925 GHz), i.e., U- </a:t>
            </a:r>
            <a:r>
              <a:rPr lang="en-US" sz="2000" b="0" dirty="0" smtClean="0"/>
              <a:t>U-NII-4; and in </a:t>
            </a:r>
            <a:r>
              <a:rPr lang="en-US" sz="2000" b="0" dirty="0"/>
              <a:t>Europe (5.855 – 5.925 GHz</a:t>
            </a:r>
            <a:r>
              <a:rPr lang="en-US" sz="2000" b="0" dirty="0" smtClean="0"/>
              <a:t>)</a:t>
            </a:r>
          </a:p>
          <a:p>
            <a:pPr marL="4000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/>
              <a:t>FCC: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4312" y="2413616"/>
            <a:ext cx="6778625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2541587" y="4477366"/>
            <a:ext cx="273050" cy="558800"/>
          </a:xfrm>
          <a:prstGeom prst="upArrow">
            <a:avLst>
              <a:gd name="adj1" fmla="val 50000"/>
              <a:gd name="adj2" fmla="val 51163"/>
            </a:avLst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7591425" y="4478954"/>
            <a:ext cx="287337" cy="560387"/>
          </a:xfrm>
          <a:prstGeom prst="upArrow">
            <a:avLst>
              <a:gd name="adj1" fmla="val 50000"/>
              <a:gd name="adj2" fmla="val 4875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29393" y="5072299"/>
            <a:ext cx="3935413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1600" b="1" dirty="0">
                <a:solidFill>
                  <a:schemeClr val="tx1"/>
                </a:solidFill>
                <a:latin typeface="Arial" charset="0"/>
                <a:ea typeface="ＭＳ Ｐゴシック" pitchFamily="34" charset="-128"/>
              </a:rPr>
              <a:t>Ch. 172: Collision Avoidance Safety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553200" y="5034579"/>
            <a:ext cx="2420937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1600" b="1" dirty="0">
                <a:solidFill>
                  <a:schemeClr val="tx1"/>
                </a:solidFill>
                <a:latin typeface="Arial" charset="0"/>
                <a:ea typeface="ＭＳ Ｐゴシック" pitchFamily="34" charset="-128"/>
              </a:rPr>
              <a:t>Ch. 184: Public Safety</a:t>
            </a:r>
            <a:endParaRPr lang="en-US" altLang="ja-JP" sz="1600" b="1" dirty="0">
              <a:solidFill>
                <a:schemeClr val="tx1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8171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82625"/>
          </a:xfrm>
        </p:spPr>
        <p:txBody>
          <a:bodyPr/>
          <a:lstStyle/>
          <a:p>
            <a:r>
              <a:rPr lang="en-US" dirty="0" smtClean="0"/>
              <a:t>802.11p PHY/MAC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106" y="1294606"/>
            <a:ext cx="85343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PHY (BW=10MHz): 2x down clock of 11a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BCC, 1SS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GI=1.6us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3/4.5/6/9/12/18/24/27 Mbps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More stringent ACI/AACI requirements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MAC: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Outside </a:t>
            </a:r>
            <a:r>
              <a:rPr lang="en-US" b="0" dirty="0"/>
              <a:t>the Context  of a </a:t>
            </a:r>
            <a:r>
              <a:rPr lang="en-US" b="0" dirty="0" smtClean="0"/>
              <a:t>BSS (OCB)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Timing Advertisement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Limited Frame sizes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203" y="3351213"/>
            <a:ext cx="8412844" cy="91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543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897731"/>
            <a:ext cx="8229600" cy="1065213"/>
          </a:xfrm>
        </p:spPr>
        <p:txBody>
          <a:bodyPr/>
          <a:lstStyle/>
          <a:p>
            <a:r>
              <a:rPr lang="en-US" dirty="0" smtClean="0"/>
              <a:t>Simulation for C2C Safety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2133600"/>
            <a:ext cx="7770813" cy="36385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Simulation settings: </a:t>
            </a:r>
            <a:endParaRPr lang="en-US" dirty="0" smtClean="0">
              <a:solidFill>
                <a:srgbClr val="00B05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DSRC 10MHz, </a:t>
            </a:r>
            <a:r>
              <a:rPr lang="en-US" dirty="0" smtClean="0"/>
              <a:t>1Tx-1Rx-1SS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V2V radio channel models [1</a:t>
            </a:r>
            <a:r>
              <a:rPr lang="en-US" dirty="0">
                <a:solidFill>
                  <a:schemeClr val="tx1"/>
                </a:solidFill>
              </a:rPr>
              <a:t>] (and Appendix)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LENGTH: </a:t>
            </a:r>
            <a:r>
              <a:rPr lang="en-US" dirty="0" smtClean="0">
                <a:solidFill>
                  <a:srgbClr val="FF0000"/>
                </a:solidFill>
              </a:rPr>
              <a:t>300B</a:t>
            </a:r>
            <a:r>
              <a:rPr lang="en-US" dirty="0" smtClean="0">
                <a:solidFill>
                  <a:schemeClr val="tx1"/>
                </a:solidFill>
              </a:rPr>
              <a:t> for DSRC safety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Rate: </a:t>
            </a:r>
            <a:r>
              <a:rPr lang="en-US" dirty="0" smtClean="0">
                <a:solidFill>
                  <a:srgbClr val="FF0000"/>
                </a:solidFill>
              </a:rPr>
              <a:t>QPSK-1/2</a:t>
            </a:r>
            <a:r>
              <a:rPr lang="en-US" dirty="0" smtClean="0">
                <a:solidFill>
                  <a:schemeClr val="tx1"/>
                </a:solidFill>
              </a:rPr>
              <a:t> for DSRC safety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Comparison: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11p with BCC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11ac down-clocked by 2x (DC2x), with LDPC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17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802.11p robust for DSRC applications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03/06/2018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https://www.amazon.com/Kangaroos-Cootie-Catcher-Valentines-28-Count/dp/B078J4HKSY/ref=pd_sim_201_1?_</a:t>
            </a:r>
            <a:r>
              <a:rPr lang="en-US" dirty="0" smtClean="0"/>
              <a:t>encoding=UTF8&amp;pd_rd_i=B078J4HKSY&amp;pd_rd_r=265NWKPXDMSHPE04A739&amp;pd_rd_w=5pOjD&amp;pd_rd_wg=zk1EZ&amp;psc=1&amp;refRID=265NWKPXDMSHPE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4678"/>
            <a:ext cx="4984515" cy="42207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4889" y="1951402"/>
            <a:ext cx="4984515" cy="4220798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 bwMode="auto">
          <a:xfrm>
            <a:off x="2286000" y="5562600"/>
            <a:ext cx="533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342546" y="5330825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1dB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053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60195</TotalTime>
  <Words>1736</Words>
  <Application>Microsoft Office PowerPoint</Application>
  <PresentationFormat>On-screen Show (4:3)</PresentationFormat>
  <Paragraphs>358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 Unicode MS</vt:lpstr>
      <vt:lpstr>MS Gothic</vt:lpstr>
      <vt:lpstr>ＭＳ Ｐゴシック</vt:lpstr>
      <vt:lpstr>Arial</vt:lpstr>
      <vt:lpstr>Calibri</vt:lpstr>
      <vt:lpstr>Times New Roman</vt:lpstr>
      <vt:lpstr>Office Theme</vt:lpstr>
      <vt:lpstr>Document</vt:lpstr>
      <vt:lpstr>Microsoft Word 97 - 2003 Document</vt:lpstr>
      <vt:lpstr>802.11 for Next Generation V2X Communication</vt:lpstr>
      <vt:lpstr>PowerPoint Presentation</vt:lpstr>
      <vt:lpstr>Abstract</vt:lpstr>
      <vt:lpstr>Outline</vt:lpstr>
      <vt:lpstr>I. Review: 802.11p (WAVE)</vt:lpstr>
      <vt:lpstr>802.11p Channelization</vt:lpstr>
      <vt:lpstr>802.11p PHY/MAC</vt:lpstr>
      <vt:lpstr>Simulation for C2C Safety Applications</vt:lpstr>
      <vt:lpstr>802.11p robust for DSRC applications</vt:lpstr>
      <vt:lpstr>802.11p robust for DSRC applications</vt:lpstr>
      <vt:lpstr>Comparing other Technologies </vt:lpstr>
      <vt:lpstr>802.11p/V2X Use Cases</vt:lpstr>
      <vt:lpstr>Range Illustration</vt:lpstr>
      <vt:lpstr>II. Direction for a long term roadmap</vt:lpstr>
      <vt:lpstr>Example-1: OFDM Numerology Study</vt:lpstr>
      <vt:lpstr>Example-2: Advanced PHY Technologies</vt:lpstr>
      <vt:lpstr>Performance example</vt:lpstr>
      <vt:lpstr>Potential Improvement for high-throughput Applications</vt:lpstr>
      <vt:lpstr>Potential Improvement for high-throughput Applications</vt:lpstr>
      <vt:lpstr>Example 3: Possible MAC Direction</vt:lpstr>
      <vt:lpstr>Possible Design Goals</vt:lpstr>
      <vt:lpstr>III. Possible Next Steps</vt:lpstr>
      <vt:lpstr>Conclusion</vt:lpstr>
      <vt:lpstr>References</vt:lpstr>
      <vt:lpstr>Strawpoll</vt:lpstr>
      <vt:lpstr>Appendix: C2C channels</vt:lpstr>
      <vt:lpstr>Scenario Descriptions</vt:lpstr>
      <vt:lpstr>Scenario Descriptions</vt:lpstr>
      <vt:lpstr>Channel Model Values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850</cp:revision>
  <cp:lastPrinted>2018-03-03T00:02:44Z</cp:lastPrinted>
  <dcterms:created xsi:type="dcterms:W3CDTF">2015-10-31T00:33:08Z</dcterms:created>
  <dcterms:modified xsi:type="dcterms:W3CDTF">2018-03-06T05:10:24Z</dcterms:modified>
</cp:coreProperties>
</file>