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0" r:id="rId3"/>
    <p:sldId id="313" r:id="rId4"/>
    <p:sldId id="314" r:id="rId5"/>
    <p:sldId id="298" r:id="rId6"/>
    <p:sldId id="315" r:id="rId7"/>
    <p:sldId id="300" r:id="rId8"/>
    <p:sldId id="319" r:id="rId9"/>
    <p:sldId id="302" r:id="rId10"/>
    <p:sldId id="330" r:id="rId11"/>
    <p:sldId id="320" r:id="rId12"/>
    <p:sldId id="328" r:id="rId13"/>
    <p:sldId id="331" r:id="rId14"/>
    <p:sldId id="347" r:id="rId15"/>
    <p:sldId id="348" r:id="rId16"/>
    <p:sldId id="349" r:id="rId17"/>
    <p:sldId id="351" r:id="rId18"/>
    <p:sldId id="352" r:id="rId19"/>
    <p:sldId id="353" r:id="rId20"/>
    <p:sldId id="356" r:id="rId21"/>
    <p:sldId id="366" r:id="rId22"/>
    <p:sldId id="357" r:id="rId23"/>
    <p:sldId id="358" r:id="rId24"/>
    <p:sldId id="359" r:id="rId25"/>
    <p:sldId id="360" r:id="rId26"/>
    <p:sldId id="361" r:id="rId27"/>
    <p:sldId id="363" r:id="rId28"/>
    <p:sldId id="364" r:id="rId29"/>
    <p:sldId id="365" r:id="rId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4660"/>
  </p:normalViewPr>
  <p:slideViewPr>
    <p:cSldViewPr>
      <p:cViewPr varScale="1">
        <p:scale>
          <a:sx n="105" d="100"/>
          <a:sy n="105" d="100"/>
        </p:scale>
        <p:origin x="142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May,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pubs.sciepub.com/wmt/1/1/6/Table/6.pn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pi.com/journal/energies%20ISSN%201996-1073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May,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Wi-Fi Enhancement for Full Coverage at Smart Home : Part-I (Coverage Investigation)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2017-05-08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39841"/>
              </p:ext>
            </p:extLst>
          </p:nvPr>
        </p:nvGraphicFramePr>
        <p:xfrm>
          <a:off x="703181" y="2351665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8"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Analysis: </a:t>
            </a:r>
            <a:r>
              <a:rPr lang="en-US" altLang="ko-KR" dirty="0">
                <a:solidFill>
                  <a:schemeClr val="tx1"/>
                </a:solidFill>
              </a:rPr>
              <a:t>Required additional </a:t>
            </a:r>
            <a:r>
              <a:rPr lang="en-US" altLang="ko-KR" dirty="0" smtClean="0">
                <a:solidFill>
                  <a:schemeClr val="tx1"/>
                </a:solidFill>
              </a:rPr>
              <a:t>SNR (2/5)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2.4GHz </a:t>
            </a:r>
            <a:r>
              <a:rPr lang="en-US" altLang="ko-KR" sz="1600" dirty="0"/>
              <a:t>band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STA w/ -62dBm </a:t>
            </a:r>
            <a:r>
              <a:rPr lang="en-US" altLang="ko-KR" sz="1400" dirty="0" smtClean="0"/>
              <a:t>interference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We </a:t>
            </a:r>
            <a:r>
              <a:rPr lang="en-US" altLang="ko-KR" sz="1600" dirty="0" smtClean="0"/>
              <a:t>observed that </a:t>
            </a:r>
            <a:r>
              <a:rPr lang="en-US" altLang="ko-KR" sz="1600" dirty="0"/>
              <a:t>even though the 2.4GHz band which </a:t>
            </a:r>
            <a:r>
              <a:rPr lang="en-US" altLang="ko-KR" sz="1600" dirty="0" smtClean="0"/>
              <a:t>has better frequency characteristic </a:t>
            </a:r>
            <a:r>
              <a:rPr lang="en-US" altLang="ko-KR" sz="1600" dirty="0"/>
              <a:t>is used for transmission, </a:t>
            </a:r>
            <a:r>
              <a:rPr lang="en-US" altLang="ko-KR" sz="1600" dirty="0" smtClean="0"/>
              <a:t>SNR improvement larger </a:t>
            </a:r>
            <a:r>
              <a:rPr lang="en-US" altLang="ko-KR" sz="1600" dirty="0"/>
              <a:t>than 13dB is required </a:t>
            </a:r>
            <a:r>
              <a:rPr lang="en-US" altLang="ko-KR" sz="1600" dirty="0" smtClean="0"/>
              <a:t>by using the SU PPDU in </a:t>
            </a:r>
            <a:r>
              <a:rPr lang="en-US" altLang="ko-KR" sz="1600" dirty="0"/>
              <a:t>the worst </a:t>
            </a:r>
            <a:r>
              <a:rPr lang="en-US" altLang="ko-KR" sz="1600" dirty="0" smtClean="0"/>
              <a:t>case (6.5dB is still needed with 3x2 BF) 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772123"/>
              </p:ext>
            </p:extLst>
          </p:nvPr>
        </p:nvGraphicFramePr>
        <p:xfrm>
          <a:off x="1763688" y="2708920"/>
          <a:ext cx="6568568" cy="1454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071"/>
                <a:gridCol w="821071"/>
                <a:gridCol w="1642142"/>
                <a:gridCol w="1642142"/>
                <a:gridCol w="1642142"/>
              </a:tblGrid>
              <a:tr h="266033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STA1 (7m, w/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 1wall</a:t>
                      </a: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STA2 (10m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, w/ 1wall</a:t>
                      </a: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STA3 (10m, w/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 </a:t>
                      </a: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2wall)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</a:tr>
              <a:tr h="26603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Received SINR (dB)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11.84</a:t>
                      </a:r>
                      <a:endParaRPr lang="ko-KR" altLang="en-US" sz="900" b="1" i="0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6.417</a:t>
                      </a:r>
                      <a:endParaRPr lang="ko-KR" altLang="en-US" sz="900" b="1" i="0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-4.583</a:t>
                      </a:r>
                    </a:p>
                  </a:txBody>
                  <a:tcPr anchor="ctr"/>
                </a:tc>
              </a:tr>
              <a:tr h="26603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Required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 </a:t>
                      </a: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additional SNR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 (dB)</a:t>
                      </a:r>
                      <a:endParaRPr lang="ko-KR" altLang="en-US" sz="900" b="0" baseline="3000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SU PPDU</a:t>
                      </a:r>
                      <a:endParaRPr lang="ko-KR" altLang="en-US" sz="900" b="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0</a:t>
                      </a:r>
                      <a:endParaRPr lang="ko-KR" altLang="en-US" sz="900" b="0" i="0" kern="1200" dirty="0" smtClean="0">
                        <a:solidFill>
                          <a:schemeClr val="tx1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2.1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13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90607">
                <a:tc vMerge="1"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latin typeface="LG체_v0.1 Regular" panose="020B0600000101010101" pitchFamily="50" charset="-127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ER w/ 106</a:t>
                      </a:r>
                      <a:endParaRPr lang="ko-KR" altLang="en-US" sz="900" b="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0</a:t>
                      </a:r>
                      <a:endParaRPr lang="ko-KR" altLang="en-US" sz="900" b="0" i="0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0</a:t>
                      </a:r>
                      <a:endParaRPr lang="ko-KR" altLang="en-US" sz="900" b="0" i="0" kern="1200" dirty="0" smtClean="0">
                        <a:solidFill>
                          <a:schemeClr val="tx1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9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6603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LG체_v0.1 Regular" panose="020B0600000101010101" pitchFamily="50" charset="-127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3x2 BF</a:t>
                      </a:r>
                      <a:endParaRPr lang="ko-KR" altLang="en-US" sz="900" b="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0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0" rtl="0" eaLnBrk="1" latinLnBrk="1" hangingPunct="1"/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0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6.5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57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Analysis: </a:t>
            </a:r>
            <a:r>
              <a:rPr lang="en-US" altLang="ko-KR" dirty="0">
                <a:solidFill>
                  <a:schemeClr val="tx1"/>
                </a:solidFill>
              </a:rPr>
              <a:t>Required additional </a:t>
            </a:r>
            <a:r>
              <a:rPr lang="en-US" altLang="ko-KR" dirty="0" smtClean="0">
                <a:solidFill>
                  <a:schemeClr val="tx1"/>
                </a:solidFill>
              </a:rPr>
              <a:t>SNR (3/5)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the previous slides, we showed that significant SNR improvement is required to cover the STA that is under the worst condition at home.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On the other side, we investigate how much SNR improvement is needed to support various home services.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As </a:t>
            </a:r>
            <a:r>
              <a:rPr lang="en-US" altLang="ko-KR" dirty="0"/>
              <a:t>shown in </a:t>
            </a:r>
            <a:r>
              <a:rPr lang="en-US" altLang="ko-KR" dirty="0" smtClean="0"/>
              <a:t>appendix, </a:t>
            </a:r>
            <a:r>
              <a:rPr lang="en-US" altLang="ko-KR" dirty="0"/>
              <a:t>according to type of home service, the required data </a:t>
            </a:r>
            <a:r>
              <a:rPr lang="en-US" altLang="ko-KR" dirty="0" smtClean="0"/>
              <a:t>rate (~500Mbps) </a:t>
            </a:r>
            <a:r>
              <a:rPr lang="en-US" altLang="ko-KR" dirty="0"/>
              <a:t>is very </a:t>
            </a:r>
            <a:r>
              <a:rPr lang="en-US" altLang="ko-KR" dirty="0" smtClean="0"/>
              <a:t>different.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For the analysis, we assume the multimedia service such as streaming video.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example, if we want to watch a streaming video by using YouTube (e.g. resolution is 720p), then the required data rate can be calculated as following</a:t>
            </a:r>
          </a:p>
          <a:p>
            <a:pPr lvl="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/>
              <a:t>Data </a:t>
            </a:r>
            <a:r>
              <a:rPr lang="en-US" altLang="ko-KR" dirty="0"/>
              <a:t>rate = </a:t>
            </a:r>
            <a:r>
              <a:rPr lang="en-US" altLang="ko-KR" dirty="0" smtClean="0"/>
              <a:t>(1280 </a:t>
            </a:r>
            <a:r>
              <a:rPr lang="en-US" altLang="ko-KR" dirty="0"/>
              <a:t>* </a:t>
            </a:r>
            <a:r>
              <a:rPr lang="en-US" altLang="ko-KR" dirty="0" smtClean="0"/>
              <a:t>720) (resolution) * 30(fps) </a:t>
            </a:r>
            <a:r>
              <a:rPr lang="en-US" altLang="ko-KR" dirty="0"/>
              <a:t>* </a:t>
            </a:r>
            <a:r>
              <a:rPr lang="en-US" altLang="ko-KR" dirty="0" smtClean="0"/>
              <a:t>0.27(compression) </a:t>
            </a:r>
            <a:r>
              <a:rPr lang="en-US" altLang="ko-KR" dirty="0"/>
              <a:t>* (100/70</a:t>
            </a:r>
            <a:r>
              <a:rPr lang="en-US" altLang="ko-KR" dirty="0" smtClean="0"/>
              <a:t>) (MAC efficiency) / 1024 / 1024 = </a:t>
            </a:r>
            <a:r>
              <a:rPr lang="en-US" altLang="ko-KR" b="1" dirty="0">
                <a:solidFill>
                  <a:schemeClr val="tx1"/>
                </a:solidFill>
              </a:rPr>
              <a:t>10.1702</a:t>
            </a:r>
            <a:r>
              <a:rPr lang="en-US" altLang="ko-KR" dirty="0">
                <a:solidFill>
                  <a:schemeClr val="tx1"/>
                </a:solidFill>
              </a:rPr>
              <a:t>Mbps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Here, we </a:t>
            </a:r>
            <a:r>
              <a:rPr lang="en-US" altLang="ko-KR" dirty="0" smtClean="0"/>
              <a:t>assume </a:t>
            </a:r>
            <a:r>
              <a:rPr lang="en-US" altLang="ko-KR" dirty="0"/>
              <a:t>the mac efficiency as 70% 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next slides, we calculate the required additional SNR to support the data rate addressed above.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5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Analysis: </a:t>
            </a:r>
            <a:r>
              <a:rPr lang="en-US" altLang="ko-KR" dirty="0">
                <a:solidFill>
                  <a:schemeClr val="tx1"/>
                </a:solidFill>
              </a:rPr>
              <a:t>Required additional </a:t>
            </a:r>
            <a:r>
              <a:rPr lang="en-US" altLang="ko-KR" dirty="0" smtClean="0">
                <a:solidFill>
                  <a:schemeClr val="tx1"/>
                </a:solidFill>
              </a:rPr>
              <a:t>SNR (4/5)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Required </a:t>
            </a:r>
            <a:r>
              <a:rPr lang="en-US" altLang="ko-KR" dirty="0" smtClean="0"/>
              <a:t>additional SNR (</a:t>
            </a:r>
            <a:r>
              <a:rPr lang="en-US" altLang="ko-KR" dirty="0"/>
              <a:t>according to MCS level to satisfy the data rate of service, e.g. streaming video)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STA w/ -62dBm interference </a:t>
            </a:r>
            <a:r>
              <a:rPr lang="en-US" altLang="ko-KR" dirty="0" smtClean="0"/>
              <a:t>(5GHz band)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Depending on the transmission scheme, 12 ~ 21dB SNR improvement is </a:t>
            </a:r>
            <a:r>
              <a:rPr lang="en-US" altLang="ko-KR" dirty="0"/>
              <a:t>required </a:t>
            </a:r>
            <a:r>
              <a:rPr lang="en-US" altLang="ko-KR" dirty="0" smtClean="0"/>
              <a:t>to satisfy the required data rate (10.17Mbps) in worst case.</a:t>
            </a:r>
            <a:endParaRPr lang="ko-KR" altLang="en-US"/>
          </a:p>
          <a:p>
            <a:pPr lvl="1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000845"/>
              </p:ext>
            </p:extLst>
          </p:nvPr>
        </p:nvGraphicFramePr>
        <p:xfrm>
          <a:off x="1187624" y="3438128"/>
          <a:ext cx="6768752" cy="1143000"/>
        </p:xfrm>
        <a:graphic>
          <a:graphicData uri="http://schemas.openxmlformats.org/drawingml/2006/table">
            <a:tbl>
              <a:tblPr firstRow="1" bandRow="1"/>
              <a:tblGrid>
                <a:gridCol w="1097975"/>
                <a:gridCol w="1259001"/>
                <a:gridCol w="1485938"/>
                <a:gridCol w="1555465"/>
                <a:gridCol w="1370373"/>
              </a:tblGrid>
              <a:tr h="125255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STA1 (7m, w/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 1wall</a:t>
                      </a: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STA2 (10m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, w/ 1wall</a:t>
                      </a: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STA3 (10m, w/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 </a:t>
                      </a: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2wall)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65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Received SNR (dB)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6.478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1.057</a:t>
                      </a:r>
                      <a:endParaRPr lang="ko-KR" altLang="en-US" sz="900" b="1" i="1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-9.943</a:t>
                      </a:r>
                      <a:endParaRPr lang="ko-KR" altLang="en-US" sz="900" b="1" i="1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65"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Required additional SNR (dB)</a:t>
                      </a:r>
                      <a:endParaRPr lang="ko-KR" altLang="en-US" sz="900" b="0" baseline="3000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SU PPDU (MCS1)</a:t>
                      </a:r>
                      <a:r>
                        <a:rPr lang="en-US" altLang="ko-KR" sz="900" b="0" baseline="30000" dirty="0" smtClean="0">
                          <a:latin typeface="+mn-lt"/>
                          <a:ea typeface="LG체_v0.1 Regular" panose="020B0600000101010101" pitchFamily="50" charset="-127"/>
                        </a:rPr>
                        <a:t>1)</a:t>
                      </a:r>
                      <a:endParaRPr lang="ko-KR" altLang="en-US" sz="900" b="0" baseline="3000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4.5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9.9</a:t>
                      </a:r>
                      <a:endParaRPr lang="ko-KR" altLang="en-US" sz="900" b="1" i="0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21</a:t>
                      </a:r>
                      <a:endParaRPr lang="ko-KR" altLang="en-US" sz="900" b="1" i="0" kern="1200" dirty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19665">
                <a:tc vMerge="1"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latin typeface="LG체_v0.1 Regular" panose="020B0600000101010101" pitchFamily="50" charset="-127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ER w/ 106 (MCS2)</a:t>
                      </a:r>
                      <a:r>
                        <a:rPr lang="en-US" altLang="ko-KR" sz="900" b="0" baseline="30000" dirty="0" smtClean="0">
                          <a:latin typeface="+mn-lt"/>
                          <a:ea typeface="LG체_v0.1 Regular" panose="020B0600000101010101" pitchFamily="50" charset="-127"/>
                        </a:rPr>
                        <a:t>2)</a:t>
                      </a:r>
                      <a:endParaRPr lang="ko-KR" altLang="en-US" sz="900" b="0" baseline="3000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3.5</a:t>
                      </a:r>
                      <a:endParaRPr lang="ko-KR" altLang="en-US" sz="900" b="1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9</a:t>
                      </a:r>
                      <a:endParaRPr lang="ko-KR" altLang="en-US" sz="900" b="1" i="0" kern="1200" dirty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 20</a:t>
                      </a:r>
                      <a:endParaRPr lang="ko-KR" altLang="en-US" sz="900" b="1" i="0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19665">
                <a:tc vMerge="1"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latin typeface="LG체_v0.1 Regular" panose="020B0600000101010101" pitchFamily="50" charset="-127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3x2 BF (MCS1)</a:t>
                      </a:r>
                      <a:r>
                        <a:rPr lang="en-US" altLang="ko-KR" sz="900" b="0" baseline="30000" dirty="0" smtClean="0">
                          <a:latin typeface="+mn-lt"/>
                          <a:ea typeface="LG체_v0.1 Regular" panose="020B0600000101010101" pitchFamily="50" charset="-127"/>
                        </a:rPr>
                        <a:t>1)</a:t>
                      </a:r>
                      <a:endParaRPr lang="ko-KR" altLang="en-US" sz="900" b="0" baseline="3000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0</a:t>
                      </a:r>
                      <a:endParaRPr lang="ko-KR" altLang="en-US" sz="900" b="0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1.3</a:t>
                      </a:r>
                      <a:endParaRPr lang="ko-KR" altLang="en-US" sz="900" b="1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12.3</a:t>
                      </a:r>
                      <a:endParaRPr lang="ko-KR" altLang="en-US" sz="900" b="1" i="0" kern="1200" dirty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6177191"/>
            <a:ext cx="6872394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1) MCS0 w/ 234 data tones: 8.1Mbps (not satisfied, so MCS1 is required), 2) MCS1 w/ 102 data tones: 7.1Mbps (not satisfied, so MCS2 is required)</a:t>
            </a:r>
            <a:endParaRPr kumimoji="1" lang="ko-KR" altLang="en-US" sz="8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3931" y="3174011"/>
            <a:ext cx="4554453" cy="2308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lvl="2" indent="0" algn="ctr" defTabSz="914400" eaLnBrk="1" latinLnBrk="1" hangingPunct="1">
              <a:buClrTx/>
              <a:buSzTx/>
            </a:pPr>
            <a:r>
              <a:rPr lang="en-US" altLang="ko-KR" sz="900" b="1" dirty="0" smtClean="0">
                <a:solidFill>
                  <a:schemeClr val="tx1"/>
                </a:solidFill>
              </a:rPr>
              <a:t>The least MCS </a:t>
            </a:r>
            <a:r>
              <a:rPr lang="en-US" altLang="ko-KR" sz="900" b="1" dirty="0">
                <a:solidFill>
                  <a:schemeClr val="tx1"/>
                </a:solidFill>
              </a:rPr>
              <a:t>which can support the target data rate was selected from 11ax MCS </a:t>
            </a:r>
            <a:r>
              <a:rPr lang="en-US" altLang="ko-KR" sz="900" b="1" dirty="0" smtClean="0">
                <a:solidFill>
                  <a:schemeClr val="tx1"/>
                </a:solidFill>
              </a:rPr>
              <a:t>table</a:t>
            </a:r>
            <a:endParaRPr kumimoji="1" lang="ko-KR" altLang="en-US" sz="900" b="1" dirty="0" err="1" smtClean="0">
              <a:solidFill>
                <a:schemeClr val="tx1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090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Analysis: </a:t>
            </a:r>
            <a:r>
              <a:rPr lang="en-US" altLang="ko-KR" dirty="0">
                <a:solidFill>
                  <a:schemeClr val="tx1"/>
                </a:solidFill>
              </a:rPr>
              <a:t>Required additional </a:t>
            </a:r>
            <a:r>
              <a:rPr lang="en-US" altLang="ko-KR" dirty="0" smtClean="0">
                <a:solidFill>
                  <a:schemeClr val="tx1"/>
                </a:solidFill>
              </a:rPr>
              <a:t>SNR (5/5)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STA w/ -62dBm interference </a:t>
            </a:r>
            <a:r>
              <a:rPr lang="en-US" altLang="ko-KR" dirty="0" smtClean="0"/>
              <a:t>(2.4GHz </a:t>
            </a:r>
            <a:r>
              <a:rPr lang="en-US" altLang="ko-KR" dirty="0"/>
              <a:t>band</a:t>
            </a:r>
            <a:r>
              <a:rPr lang="en-US" altLang="ko-KR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We can see a similar trend from 5GHz band with a bit reduced SNR requirement. 8 ~ 15dB SNR improvement is required to cover the target data rate in worst case.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77695"/>
              </p:ext>
            </p:extLst>
          </p:nvPr>
        </p:nvGraphicFramePr>
        <p:xfrm>
          <a:off x="1619672" y="2564904"/>
          <a:ext cx="6768752" cy="1143000"/>
        </p:xfrm>
        <a:graphic>
          <a:graphicData uri="http://schemas.openxmlformats.org/drawingml/2006/table">
            <a:tbl>
              <a:tblPr firstRow="1" bandRow="1"/>
              <a:tblGrid>
                <a:gridCol w="1097975"/>
                <a:gridCol w="1259001"/>
                <a:gridCol w="1485938"/>
                <a:gridCol w="1555465"/>
                <a:gridCol w="1370373"/>
              </a:tblGrid>
              <a:tr h="125255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 i="0" kern="1200" dirty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STA1 (7m, w/ 1 wall)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STA2 (10m, w/ 1 wall)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STA3 (10m, 2wall)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65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Received SNR (dB)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11.84</a:t>
                      </a:r>
                      <a:endParaRPr lang="ko-KR" altLang="en-US" sz="900" b="1" i="0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6.417</a:t>
                      </a:r>
                      <a:endParaRPr lang="ko-KR" altLang="en-US" sz="900" b="1" i="0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-4.583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65"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Required additional SNR (dB)</a:t>
                      </a:r>
                      <a:endParaRPr lang="ko-KR" altLang="en-US" sz="900" b="0" baseline="3000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SU PPDU (MCS1)</a:t>
                      </a:r>
                      <a:r>
                        <a:rPr lang="en-US" altLang="ko-KR" sz="900" b="0" baseline="30000" dirty="0" smtClean="0">
                          <a:latin typeface="+mn-lt"/>
                          <a:ea typeface="LG체_v0.1 Regular" panose="020B0600000101010101" pitchFamily="50" charset="-127"/>
                        </a:rPr>
                        <a:t>1)</a:t>
                      </a:r>
                      <a:endParaRPr lang="ko-KR" altLang="en-US" sz="900" b="0" baseline="3000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0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4.8</a:t>
                      </a:r>
                      <a:r>
                        <a:rPr lang="en-US" altLang="ko-KR" sz="900" b="1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 </a:t>
                      </a:r>
                      <a:endParaRPr lang="ko-KR" altLang="en-US" sz="900" b="1" i="0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15.8</a:t>
                      </a:r>
                      <a:endParaRPr lang="ko-KR" altLang="en-US" sz="900" b="1" i="0" kern="1200" dirty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19665">
                <a:tc vMerge="1"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latin typeface="LG체_v0.1 Regular" panose="020B0600000101010101" pitchFamily="50" charset="-127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ER w/ 106 (MCS2)</a:t>
                      </a:r>
                      <a:r>
                        <a:rPr lang="en-US" altLang="ko-KR" sz="900" b="0" baseline="30000" dirty="0" smtClean="0">
                          <a:latin typeface="+mn-lt"/>
                          <a:ea typeface="LG체_v0.1 Regular" panose="020B0600000101010101" pitchFamily="50" charset="-127"/>
                        </a:rPr>
                        <a:t>2)</a:t>
                      </a:r>
                      <a:endParaRPr lang="ko-KR" altLang="en-US" sz="900" b="0" baseline="3000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0 </a:t>
                      </a:r>
                      <a:endParaRPr lang="ko-KR" altLang="en-US" sz="900" b="0" i="0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4 </a:t>
                      </a:r>
                      <a:endParaRPr lang="ko-KR" altLang="en-US" sz="900" b="1" i="0" kern="1200" dirty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15 </a:t>
                      </a:r>
                      <a:endParaRPr lang="ko-KR" altLang="en-US" sz="900" b="1" i="0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19665">
                <a:tc vMerge="1"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latin typeface="LG체_v0.1 Regular" panose="020B0600000101010101" pitchFamily="50" charset="-127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3x2 BF (MCS1)</a:t>
                      </a:r>
                      <a:r>
                        <a:rPr lang="en-US" altLang="ko-KR" sz="900" b="0" baseline="30000" dirty="0" smtClean="0">
                          <a:latin typeface="+mn-lt"/>
                          <a:ea typeface="LG체_v0.1 Regular" panose="020B0600000101010101" pitchFamily="50" charset="-127"/>
                        </a:rPr>
                        <a:t>1)</a:t>
                      </a:r>
                      <a:endParaRPr lang="ko-KR" altLang="en-US" sz="900" b="0" baseline="3000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0 </a:t>
                      </a:r>
                      <a:endParaRPr lang="ko-KR" altLang="en-US" sz="900" b="0" i="0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0 </a:t>
                      </a:r>
                      <a:endParaRPr lang="ko-KR" altLang="en-US" sz="900" b="0" i="0" kern="1200" dirty="0" smtClean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8.6 </a:t>
                      </a:r>
                      <a:endParaRPr lang="ko-KR" altLang="en-US" sz="900" b="1" i="0" kern="1200" dirty="0">
                        <a:solidFill>
                          <a:srgbClr val="FF0000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9552" y="6177191"/>
            <a:ext cx="6872394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1) MCS0 w/ 234 data tones: 8.1Mbps (not satisfied, so MCS1 is required), 2) MCS1 w/ 102 data tones: 7.1Mbps (not satisfied, so MCS2 is required)</a:t>
            </a:r>
            <a:endParaRPr kumimoji="1" lang="ko-KR" altLang="en-US" sz="8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84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Based on our analysis, received SINR should be increased by 10 ~ 18dB in 5GHz and 6 ~ 13dB in 2.4GHz to cover users’ Wi-Fi connection in worst condition at home (e.g. w/ multiple walls, strong interference)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If </a:t>
            </a:r>
            <a:r>
              <a:rPr lang="en-US" altLang="ko-KR" dirty="0"/>
              <a:t>we </a:t>
            </a:r>
            <a:r>
              <a:rPr lang="en-US" altLang="ko-KR" dirty="0" smtClean="0"/>
              <a:t>further consider service requirement (e.g. data rate for streaming), </a:t>
            </a:r>
            <a:r>
              <a:rPr lang="en-US" altLang="ko-KR" dirty="0"/>
              <a:t>we </a:t>
            </a:r>
            <a:r>
              <a:rPr lang="en-US" altLang="ko-KR" dirty="0" smtClean="0"/>
              <a:t>need to enhance SNR by 12 ~ 21dB in 5GHz and 8 ~ 15dB in 2.4GHz.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Higher data rate required, more SNR improvement needed.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So, we think it’s needed to have some solution to cover Wi-Fi connection and better service requirement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Sharp peak respons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91" y="4514427"/>
            <a:ext cx="3668589" cy="193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possible solution</a:t>
            </a:r>
            <a:br>
              <a:rPr lang="en-US" altLang="ko-KR" dirty="0" smtClean="0"/>
            </a:br>
            <a:r>
              <a:rPr lang="en-US" altLang="ko-KR" dirty="0" smtClean="0"/>
              <a:t>: Narrow band transmission (i.e. NBT)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981200"/>
            <a:ext cx="467201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narrow band transmission has the following pros and cons.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Pros.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Due to concentration of power on narrow bandwidth, it can secure </a:t>
            </a:r>
            <a:r>
              <a:rPr lang="en-US" altLang="ko-KR" sz="1400" dirty="0" smtClean="0"/>
              <a:t>higher SNR </a:t>
            </a:r>
            <a:r>
              <a:rPr lang="en-US" altLang="ko-KR" sz="1400" dirty="0"/>
              <a:t>as shown in right figure.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Due </a:t>
            </a:r>
            <a:r>
              <a:rPr lang="en-US" altLang="ko-KR" sz="1400" dirty="0"/>
              <a:t>to </a:t>
            </a:r>
            <a:r>
              <a:rPr lang="en-US" altLang="ko-KR" sz="1400" dirty="0" smtClean="0"/>
              <a:t>increasing </a:t>
            </a:r>
            <a:r>
              <a:rPr lang="en-US" altLang="ko-KR" sz="1400" dirty="0"/>
              <a:t>of symbol length, it can </a:t>
            </a:r>
            <a:r>
              <a:rPr lang="en-US" altLang="ko-KR" sz="1400" dirty="0" smtClean="0"/>
              <a:t>also achieve robustness </a:t>
            </a:r>
            <a:r>
              <a:rPr lang="en-US" altLang="ko-KR" sz="1400" dirty="0"/>
              <a:t>to </a:t>
            </a:r>
            <a:r>
              <a:rPr lang="en-US" altLang="ko-KR" sz="1400" dirty="0" smtClean="0"/>
              <a:t>the delay spread.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Cons.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 </a:t>
            </a:r>
            <a:r>
              <a:rPr lang="en-US" altLang="ko-KR" sz="1400" dirty="0"/>
              <a:t>response with </a:t>
            </a:r>
            <a:r>
              <a:rPr lang="en-US" altLang="ko-KR" sz="1400" dirty="0" smtClean="0"/>
              <a:t>the sharp </a:t>
            </a:r>
            <a:r>
              <a:rPr lang="en-US" altLang="ko-KR" sz="1400" dirty="0"/>
              <a:t>peak of a narrowband signal requires high-performing filters, which are precisely adjusted to avoid attenuating the active signal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Due to narrow sub-carrier spacing, it </a:t>
            </a:r>
            <a:r>
              <a:rPr lang="en-US" altLang="ko-KR" sz="1400" dirty="0" smtClean="0"/>
              <a:t>might be vulnerable </a:t>
            </a:r>
            <a:r>
              <a:rPr lang="en-US" altLang="ko-KR" sz="1400" dirty="0"/>
              <a:t>to carrier frequency offset.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843" y="1782442"/>
            <a:ext cx="3704614" cy="27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Smart Home Use Case w/ NBT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Without additional equipment or system, users </a:t>
            </a:r>
            <a:r>
              <a:rPr lang="en-US" altLang="ko-KR" sz="1600" dirty="0"/>
              <a:t>can access </a:t>
            </a:r>
            <a:r>
              <a:rPr lang="en-US" altLang="ko-KR" sz="1600" dirty="0" smtClean="0"/>
              <a:t>to the </a:t>
            </a:r>
            <a:r>
              <a:rPr lang="en-US" altLang="ko-KR" sz="1600" dirty="0"/>
              <a:t>household </a:t>
            </a:r>
            <a:r>
              <a:rPr lang="en-US" altLang="ko-KR" sz="1600" dirty="0" smtClean="0"/>
              <a:t>appliances </a:t>
            </a:r>
            <a:r>
              <a:rPr lang="en-US" altLang="ko-KR" sz="1600" dirty="0"/>
              <a:t>with </a:t>
            </a:r>
            <a:r>
              <a:rPr lang="en-US" altLang="ko-KR" sz="1600" dirty="0" smtClean="0"/>
              <a:t>Wi-Fi </a:t>
            </a:r>
            <a:r>
              <a:rPr lang="en-US" altLang="ko-KR" sz="1600" dirty="0"/>
              <a:t>connectivity and get better </a:t>
            </a:r>
            <a:r>
              <a:rPr lang="en-US" altLang="ko-KR" sz="1600" dirty="0" smtClean="0"/>
              <a:t>services regardless </a:t>
            </a:r>
            <a:r>
              <a:rPr lang="en-US" altLang="ko-KR" sz="1600" dirty="0"/>
              <a:t>of situation of </a:t>
            </a:r>
            <a:r>
              <a:rPr lang="en-US" altLang="ko-KR" sz="1600" dirty="0" smtClean="0"/>
              <a:t>devices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872" y="3051534"/>
            <a:ext cx="2086818" cy="34510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12587" y="4865016"/>
            <a:ext cx="84029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First floor</a:t>
            </a:r>
            <a:endParaRPr kumimoji="1" lang="ko-KR" altLang="en-US" sz="11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047665" y="3481710"/>
            <a:ext cx="10470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Second floor</a:t>
            </a:r>
            <a:endParaRPr kumimoji="1" lang="ko-KR" altLang="en-US" sz="11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27046" y="5590981"/>
            <a:ext cx="23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user manages </a:t>
            </a:r>
            <a:r>
              <a:rPr lang="en-US" sz="1200" b="1" dirty="0">
                <a:solidFill>
                  <a:prstClr val="black"/>
                </a:solidFill>
                <a:latin typeface="Intel Clear"/>
                <a:ea typeface="+mn-ea"/>
              </a:rPr>
              <a:t>or 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controls </a:t>
            </a:r>
            <a:r>
              <a:rPr lang="en-US" sz="1200" b="1" dirty="0">
                <a:solidFill>
                  <a:prstClr val="black"/>
                </a:solidFill>
                <a:latin typeface="Intel Clear"/>
                <a:ea typeface="+mn-ea"/>
              </a:rPr>
              <a:t>the 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all household appliances regardless of location in home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grpSp>
        <p:nvGrpSpPr>
          <p:cNvPr id="43" name="그룹 42"/>
          <p:cNvGrpSpPr/>
          <p:nvPr/>
        </p:nvGrpSpPr>
        <p:grpSpPr>
          <a:xfrm>
            <a:off x="523048" y="3388674"/>
            <a:ext cx="3023739" cy="2186015"/>
            <a:chOff x="331241" y="3082218"/>
            <a:chExt cx="4168154" cy="2929247"/>
          </a:xfrm>
        </p:grpSpPr>
        <p:pic>
          <p:nvPicPr>
            <p:cNvPr id="19" name="Picture 14" descr="도어락에 대한 이미지 검색결과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997" y="5133361"/>
              <a:ext cx="420448" cy="593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0" descr="관련 이미지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004" y="3178936"/>
              <a:ext cx="527720" cy="527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8" descr="트롬 세탁기.에 대한 이미지 검색결과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195" y="4270618"/>
              <a:ext cx="688678" cy="688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home에 대한 이미지 검색결과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321" y="4106465"/>
              <a:ext cx="276225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wifi에 대한 이미지 검색결과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7425" y="3314377"/>
              <a:ext cx="696082" cy="520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직선 연결선 23"/>
            <p:cNvCxnSpPr/>
            <p:nvPr/>
          </p:nvCxnSpPr>
          <p:spPr bwMode="auto">
            <a:xfrm flipV="1">
              <a:off x="2923529" y="4106465"/>
              <a:ext cx="0" cy="144016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직선 연결선 24"/>
            <p:cNvCxnSpPr/>
            <p:nvPr/>
          </p:nvCxnSpPr>
          <p:spPr bwMode="auto">
            <a:xfrm>
              <a:off x="2923529" y="4106465"/>
              <a:ext cx="288032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직선 연결선 25"/>
            <p:cNvCxnSpPr/>
            <p:nvPr/>
          </p:nvCxnSpPr>
          <p:spPr bwMode="auto">
            <a:xfrm flipV="1">
              <a:off x="3211561" y="3746425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26"/>
            <p:cNvCxnSpPr>
              <a:endCxn id="39" idx="2"/>
            </p:cNvCxnSpPr>
            <p:nvPr/>
          </p:nvCxnSpPr>
          <p:spPr bwMode="auto">
            <a:xfrm>
              <a:off x="3237507" y="5414198"/>
              <a:ext cx="541808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연결선 27"/>
            <p:cNvCxnSpPr/>
            <p:nvPr/>
          </p:nvCxnSpPr>
          <p:spPr bwMode="auto">
            <a:xfrm>
              <a:off x="3355577" y="4610521"/>
              <a:ext cx="360040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직선 연결선 28"/>
            <p:cNvCxnSpPr/>
            <p:nvPr/>
          </p:nvCxnSpPr>
          <p:spPr bwMode="auto">
            <a:xfrm flipV="1">
              <a:off x="1915417" y="4106465"/>
              <a:ext cx="0" cy="216024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직선 연결선 29"/>
            <p:cNvCxnSpPr/>
            <p:nvPr/>
          </p:nvCxnSpPr>
          <p:spPr bwMode="auto">
            <a:xfrm flipH="1">
              <a:off x="1555377" y="4106465"/>
              <a:ext cx="360040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직선 연결선 30"/>
            <p:cNvCxnSpPr/>
            <p:nvPr/>
          </p:nvCxnSpPr>
          <p:spPr bwMode="auto">
            <a:xfrm flipV="1">
              <a:off x="1555377" y="3746425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직선 연결선 31"/>
            <p:cNvCxnSpPr/>
            <p:nvPr/>
          </p:nvCxnSpPr>
          <p:spPr bwMode="auto">
            <a:xfrm flipH="1">
              <a:off x="1123329" y="4610521"/>
              <a:ext cx="432048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직선 연결선 32"/>
            <p:cNvCxnSpPr/>
            <p:nvPr/>
          </p:nvCxnSpPr>
          <p:spPr bwMode="auto">
            <a:xfrm flipH="1">
              <a:off x="1051321" y="5402609"/>
              <a:ext cx="432048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타원 33"/>
            <p:cNvSpPr/>
            <p:nvPr/>
          </p:nvSpPr>
          <p:spPr bwMode="auto">
            <a:xfrm>
              <a:off x="1195337" y="3098353"/>
              <a:ext cx="720080" cy="66420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타원 34"/>
            <p:cNvSpPr/>
            <p:nvPr/>
          </p:nvSpPr>
          <p:spPr bwMode="auto">
            <a:xfrm>
              <a:off x="2851521" y="3082218"/>
              <a:ext cx="720080" cy="66420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타원 35"/>
            <p:cNvSpPr/>
            <p:nvPr/>
          </p:nvSpPr>
          <p:spPr bwMode="auto">
            <a:xfrm>
              <a:off x="3715617" y="4278418"/>
              <a:ext cx="720080" cy="66420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7" name="타원 36"/>
            <p:cNvSpPr/>
            <p:nvPr/>
          </p:nvSpPr>
          <p:spPr bwMode="auto">
            <a:xfrm>
              <a:off x="403249" y="4280530"/>
              <a:ext cx="720080" cy="66420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타원 37"/>
            <p:cNvSpPr/>
            <p:nvPr/>
          </p:nvSpPr>
          <p:spPr bwMode="auto">
            <a:xfrm>
              <a:off x="331241" y="5070506"/>
              <a:ext cx="720080" cy="66420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타원 38"/>
            <p:cNvSpPr/>
            <p:nvPr/>
          </p:nvSpPr>
          <p:spPr bwMode="auto">
            <a:xfrm>
              <a:off x="3779315" y="5082095"/>
              <a:ext cx="720080" cy="66420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40" name="Picture 12" descr="온도계에 대한 이미지 검색결과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132" y="3168158"/>
              <a:ext cx="280490" cy="5609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0" descr="lg 시그니처 tv에 대한 이미지 검색결과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8219" y="4436570"/>
              <a:ext cx="505470" cy="40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2" descr="스마트 창문에 대한 이미지 검색결과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8406" y="5235786"/>
              <a:ext cx="611684" cy="333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" name="TextBox 43"/>
          <p:cNvSpPr txBox="1"/>
          <p:nvPr/>
        </p:nvSpPr>
        <p:spPr>
          <a:xfrm>
            <a:off x="6602323" y="3650685"/>
            <a:ext cx="23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prstClr val="black"/>
                </a:solidFill>
                <a:latin typeface="Intel Clear"/>
                <a:ea typeface="+mn-ea"/>
              </a:rPr>
              <a:t>user 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enjoys the services(e.g. streaming, audio) that require high data rate regardless of location in home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9" name="왼쪽 중괄호 8"/>
          <p:cNvSpPr/>
          <p:nvPr/>
        </p:nvSpPr>
        <p:spPr bwMode="auto">
          <a:xfrm>
            <a:off x="3563888" y="3388674"/>
            <a:ext cx="500846" cy="2705359"/>
          </a:xfrm>
          <a:prstGeom prst="leftBrace">
            <a:avLst>
              <a:gd name="adj1" fmla="val 68632"/>
              <a:gd name="adj2" fmla="val 506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4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</a:t>
            </a:r>
            <a:r>
              <a:rPr lang="en-US" altLang="ko-KR" dirty="0"/>
              <a:t>on </a:t>
            </a:r>
            <a:r>
              <a:rPr lang="en-US" altLang="ko-KR" dirty="0" smtClean="0"/>
              <a:t>NBT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7815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order to use a narrow band in UNII-band </a:t>
            </a:r>
            <a:r>
              <a:rPr lang="en-US" altLang="ko-KR" sz="1600" dirty="0"/>
              <a:t>(i.e. 2.4GHz, 5GHz</a:t>
            </a:r>
            <a:r>
              <a:rPr lang="en-US" altLang="ko-KR" sz="1600" dirty="0" smtClean="0"/>
              <a:t>), firstly, we should consider the power limitation by the regulation.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 smtClean="0"/>
          </a:p>
          <a:p>
            <a:pPr marL="0" indent="0"/>
            <a:r>
              <a:rPr lang="en-US" altLang="ko-KR" sz="1600" dirty="0"/>
              <a:t>=&gt; In terms of regulation, it is expected that the Narrow band transmission on 2.4GHz (e.g. under FCC rule) is potentially able to improve the </a:t>
            </a:r>
            <a:r>
              <a:rPr lang="en-US" altLang="ko-KR" sz="1600" dirty="0" smtClean="0"/>
              <a:t>SNR</a:t>
            </a:r>
            <a:r>
              <a:rPr lang="en-US" altLang="ko-KR" sz="1600" dirty="0"/>
              <a:t>. </a:t>
            </a:r>
          </a:p>
          <a:p>
            <a:pPr marL="0" indent="0"/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28221"/>
              </p:ext>
            </p:extLst>
          </p:nvPr>
        </p:nvGraphicFramePr>
        <p:xfrm>
          <a:off x="899592" y="2492896"/>
          <a:ext cx="7056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031"/>
                <a:gridCol w="1438696"/>
                <a:gridCol w="2376976"/>
                <a:gridCol w="2502081"/>
              </a:tblGrid>
              <a:tr h="248755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Band (GHz)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Power Limit for AP (dBm)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PSD Limit for AP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(dBm/MHz)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rowSpan="5"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FCC</a:t>
                      </a:r>
                      <a:r>
                        <a:rPr lang="en-US" sz="1200" baseline="30000" dirty="0" smtClean="0"/>
                        <a:t>1)</a:t>
                      </a:r>
                      <a:endParaRPr lang="en-US" sz="1200" b="1" baseline="30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2.4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30</a:t>
                      </a:r>
                      <a:r>
                        <a:rPr lang="en-US" altLang="ko-KR" sz="1200" dirty="0" smtClean="0"/>
                        <a:t>(1W)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5.15-5.25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30</a:t>
                      </a:r>
                      <a:r>
                        <a:rPr lang="en-US" altLang="ko-KR" sz="1200" dirty="0" smtClean="0"/>
                        <a:t>(1W)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17 (50mw)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5.25-5.35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24(250mW)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11(12mW)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5.47-5.725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24</a:t>
                      </a:r>
                      <a:r>
                        <a:rPr lang="en-US" altLang="ko-KR" sz="1200" dirty="0" smtClean="0"/>
                        <a:t>(250mW)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11(12mW)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5.725-5.85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30(1W)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30/500KHz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rowSpan="5"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b="0" dirty="0" smtClean="0">
                          <a:solidFill>
                            <a:schemeClr val="dk1"/>
                          </a:solidFill>
                          <a:latin typeface="Times New Roman"/>
                        </a:rPr>
                        <a:t>ETSI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2.4</a:t>
                      </a:r>
                      <a:r>
                        <a:rPr lang="en-US" sz="1200" baseline="30000" dirty="0" smtClean="0"/>
                        <a:t>2)</a:t>
                      </a:r>
                      <a:endParaRPr lang="en-US" sz="1200" b="1" baseline="30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20</a:t>
                      </a:r>
                      <a:r>
                        <a:rPr lang="en-US" altLang="ko-KR" sz="1200" dirty="0" smtClean="0"/>
                        <a:t>(100mW)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</a:t>
                      </a:r>
                      <a:r>
                        <a:rPr lang="en-US" altLang="ko-KR" sz="1200" dirty="0" smtClean="0"/>
                        <a:t>(10mW)</a:t>
                      </a:r>
                      <a:r>
                        <a:rPr lang="en-US" sz="1200" dirty="0" smtClean="0"/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5.15-5.25</a:t>
                      </a:r>
                      <a:r>
                        <a:rPr lang="en-US" sz="1200" baseline="30000" dirty="0" smtClean="0"/>
                        <a:t>3)</a:t>
                      </a:r>
                      <a:endParaRPr lang="en-US" sz="1200" b="1" baseline="30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23</a:t>
                      </a:r>
                      <a:r>
                        <a:rPr lang="en-US" altLang="ko-KR" sz="1200" dirty="0" smtClean="0"/>
                        <a:t>(200mW)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10(10mW)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5.25-5.35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23(200mW)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10(10mW)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5.47-5.725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30</a:t>
                      </a:r>
                      <a:r>
                        <a:rPr lang="en-US" altLang="ko-KR" sz="1200" dirty="0" smtClean="0"/>
                        <a:t>(1W)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17(50mW)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248755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5.725-5.85</a:t>
                      </a:r>
                      <a:r>
                        <a:rPr lang="en-US" sz="1200" baseline="30000" dirty="0" smtClean="0"/>
                        <a:t>4)</a:t>
                      </a:r>
                      <a:endParaRPr lang="en-US" sz="1200" b="1" baseline="30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30(1W)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23(200mW)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685800" y="6259356"/>
            <a:ext cx="5182344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FF">
                  <a:lumMod val="50000"/>
                </a:srgbClr>
              </a:buClr>
              <a:buSzTx/>
            </a:pPr>
            <a:r>
              <a:rPr kumimoji="1" lang="en-US" altLang="ko-KR" sz="9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1) 47 CFR </a:t>
            </a:r>
            <a:r>
              <a:rPr kumimoji="1" lang="en-US" altLang="ko-KR" sz="900" kern="0" dirty="0" smtClean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15.247,  </a:t>
            </a:r>
            <a:r>
              <a:rPr kumimoji="1" lang="en-US" altLang="ko-KR" sz="9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2) EN 300 328 </a:t>
            </a:r>
            <a:r>
              <a:rPr kumimoji="1" lang="en-US" altLang="ko-KR" sz="900" kern="0" dirty="0" smtClean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v2.1.1,  3</a:t>
            </a:r>
            <a:r>
              <a:rPr kumimoji="1" lang="en-US" altLang="ko-KR" sz="9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) EN 301 893 </a:t>
            </a:r>
            <a:r>
              <a:rPr kumimoji="1" lang="en-US" altLang="ko-KR" sz="900" kern="0" dirty="0" smtClean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v2.0.7,  4</a:t>
            </a:r>
            <a:r>
              <a:rPr kumimoji="1" lang="en-US" altLang="ko-KR" sz="9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) 302 502 </a:t>
            </a:r>
            <a:r>
              <a:rPr kumimoji="1" lang="en-US" altLang="ko-KR" sz="900" kern="0" dirty="0" smtClean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V2.0.8</a:t>
            </a:r>
            <a:endParaRPr kumimoji="1" lang="ko-KR" altLang="en-US" sz="900" kern="0" dirty="0">
              <a:solidFill>
                <a:srgbClr val="000000"/>
              </a:solidFill>
              <a:latin typeface="Calibri" panose="020F0502020204030204" pitchFamily="34" charset="0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8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</a:t>
            </a:r>
            <a:r>
              <a:rPr lang="en-US" altLang="ko-KR" dirty="0" smtClean="0"/>
              <a:t>NBT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Besides power limit, in order to use the NBT on 2.4GHz or 5GHz, we should consider several issues more.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DFS channel on 5GHz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To avoid the false detection as radar signal, using of the NBT may be restricted.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Interference in 2.4GHz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Since </a:t>
            </a:r>
            <a:r>
              <a:rPr lang="en-US" altLang="ko-KR" dirty="0"/>
              <a:t>the </a:t>
            </a:r>
            <a:r>
              <a:rPr lang="en-US" altLang="ko-KR" dirty="0" smtClean="0"/>
              <a:t>channels are usually congested by many devices, the NBT </a:t>
            </a:r>
            <a:r>
              <a:rPr lang="en-US" altLang="ko-KR" dirty="0"/>
              <a:t>can be influenced by </a:t>
            </a:r>
            <a:r>
              <a:rPr lang="en-US" altLang="ko-KR" dirty="0" smtClean="0"/>
              <a:t>stronger interference (than what we assumed).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1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SNR improvement by NBT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We observe that </a:t>
            </a:r>
            <a:r>
              <a:rPr lang="en-US" altLang="ko-KR" sz="1800" dirty="0"/>
              <a:t>as we use </a:t>
            </a:r>
            <a:r>
              <a:rPr lang="en-US" altLang="ko-KR" sz="1800" dirty="0" smtClean="0"/>
              <a:t>smaller bandwidth in 2.4GHz band (e.g. under FCC rule), </a:t>
            </a:r>
            <a:r>
              <a:rPr lang="en-US" altLang="ko-KR" sz="1800" dirty="0"/>
              <a:t>we can increase the coverage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the WLAN signal can reach</a:t>
            </a:r>
            <a:r>
              <a:rPr lang="en-US" altLang="ko-KR" sz="18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E.g. when 2MHz </a:t>
            </a:r>
            <a:r>
              <a:rPr lang="en-US" altLang="ko-KR" sz="1600" dirty="0"/>
              <a:t>is used for </a:t>
            </a:r>
            <a:r>
              <a:rPr lang="en-US" altLang="ko-KR" sz="1600" dirty="0" smtClean="0"/>
              <a:t>transmission w/ </a:t>
            </a:r>
            <a:r>
              <a:rPr lang="en-US" altLang="ko-KR" sz="1600" dirty="0" smtClean="0"/>
              <a:t>-62dBm </a:t>
            </a:r>
            <a:r>
              <a:rPr lang="en-US" altLang="ko-KR" sz="1600" dirty="0" smtClean="0"/>
              <a:t>interference, </a:t>
            </a:r>
            <a:r>
              <a:rPr lang="en-US" altLang="ko-KR" sz="1600" dirty="0"/>
              <a:t>the received SINR can be improved by </a:t>
            </a:r>
            <a:r>
              <a:rPr lang="en-US" altLang="ko-KR" sz="1600" dirty="0" smtClean="0"/>
              <a:t>about 10dB and we can get longer coverage by about </a:t>
            </a:r>
            <a:r>
              <a:rPr lang="en-US" altLang="ko-KR" sz="1600" dirty="0" smtClean="0"/>
              <a:t>8m</a:t>
            </a:r>
            <a:r>
              <a:rPr lang="en-US" altLang="ko-KR" sz="1600" dirty="0" smtClean="0"/>
              <a:t>.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444190"/>
            <a:ext cx="3704614" cy="278148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690" y="3429000"/>
            <a:ext cx="3659734" cy="27477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11570" y="4938693"/>
            <a:ext cx="1075937" cy="18466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20MHz, S</a:t>
            </a: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NR 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at 10% FER</a:t>
            </a:r>
            <a:endParaRPr kumimoji="1" lang="ko-KR" altLang="en-US" sz="6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5041181"/>
            <a:ext cx="1053494" cy="18466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4MHz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, </a:t>
            </a: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SNR 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at 10% FER</a:t>
            </a:r>
            <a:endParaRPr kumimoji="1" lang="ko-KR" altLang="en-US" sz="6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0352" y="5129307"/>
            <a:ext cx="1032654" cy="18466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2MHz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, </a:t>
            </a: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SNR 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at 10% FER</a:t>
            </a:r>
            <a:endParaRPr kumimoji="1" lang="ko-KR" altLang="en-US" sz="6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87014" y="4881047"/>
            <a:ext cx="1091966" cy="18466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20MHz, </a:t>
            </a: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SNR 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at 10% FER</a:t>
            </a:r>
            <a:endParaRPr kumimoji="1" lang="ko-KR" altLang="en-US" sz="6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79394" y="4983535"/>
            <a:ext cx="1053494" cy="18466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4MHz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, </a:t>
            </a: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SNR 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at 10% FER</a:t>
            </a:r>
            <a:endParaRPr kumimoji="1" lang="ko-KR" altLang="en-US" sz="6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93810" y="5071661"/>
            <a:ext cx="1032654" cy="18466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2MHz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, </a:t>
            </a:r>
            <a:r>
              <a:rPr kumimoji="1" lang="en-US" altLang="ko-KR" sz="6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SNR </a:t>
            </a:r>
            <a:r>
              <a:rPr kumimoji="1" lang="en-US" altLang="ko-KR" sz="6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at 10% FER</a:t>
            </a:r>
            <a:endParaRPr kumimoji="1" lang="ko-KR" altLang="en-US" sz="6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60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presentation :  </a:t>
            </a:r>
          </a:p>
          <a:p>
            <a:r>
              <a:rPr lang="en-US" altLang="ko-KR" dirty="0"/>
              <a:t>	</a:t>
            </a:r>
            <a:r>
              <a:rPr lang="en-US" altLang="ko-KR" dirty="0" smtClean="0"/>
              <a:t>investigates coverage issue of current IEEE 802.11 </a:t>
            </a:r>
            <a:r>
              <a:rPr lang="en-US" altLang="ko-KR" dirty="0" err="1" smtClean="0"/>
              <a:t>wirelessLAN</a:t>
            </a:r>
            <a:r>
              <a:rPr lang="en-US" altLang="ko-KR" dirty="0" smtClean="0"/>
              <a:t> when the WLAN is used for Smart home,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introduces the Narrow </a:t>
            </a:r>
            <a:r>
              <a:rPr lang="en-US" altLang="ko-KR" dirty="0"/>
              <a:t>band transmission </a:t>
            </a:r>
            <a:r>
              <a:rPr lang="en-US" altLang="ko-KR" dirty="0" smtClean="0"/>
              <a:t>to improve the SNR and to support the full coverage of home.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1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It is shown in this presentation that SNR improvement is required to support Wi-Fi connectivity and various home services everywhere at home.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It is also investigated that narrow band transmission (i.e. NBT) can provide </a:t>
            </a:r>
            <a:r>
              <a:rPr lang="en-US" altLang="ko-KR" dirty="0" smtClean="0"/>
              <a:t>SNR </a:t>
            </a:r>
            <a:r>
              <a:rPr lang="en-US" altLang="ko-KR" dirty="0" smtClean="0"/>
              <a:t>improvement for this purpose.</a:t>
            </a:r>
          </a:p>
          <a:p>
            <a:pPr marL="457200" lvl="1" indent="0"/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It </a:t>
            </a:r>
            <a:r>
              <a:rPr lang="en-US" altLang="ko-KR" dirty="0"/>
              <a:t>is necessary to study issues coming from NBT, e.g</a:t>
            </a:r>
            <a:r>
              <a:rPr lang="en-US" altLang="ko-KR" dirty="0" smtClean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Narrow </a:t>
            </a:r>
            <a:r>
              <a:rPr lang="en-US" altLang="ko-KR" dirty="0"/>
              <a:t>band preamble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Narrow </a:t>
            </a:r>
            <a:r>
              <a:rPr lang="en-US" altLang="ko-KR" dirty="0"/>
              <a:t>band PHY design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Legacy </a:t>
            </a:r>
            <a:r>
              <a:rPr lang="en-US" altLang="ko-KR" dirty="0"/>
              <a:t>coexistence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5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</a:t>
            </a:r>
            <a:r>
              <a:rPr lang="en-US" altLang="ko-KR" dirty="0" smtClean="0"/>
              <a:t>11-14-0980-16-00ax-simulation-scenarios</a:t>
            </a:r>
          </a:p>
          <a:p>
            <a:r>
              <a:rPr lang="en-US" altLang="ko-KR" dirty="0"/>
              <a:t>[2] 11-15-0551-01-00ax-obss-preamble-detection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6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Assumption for simulation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Band 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2.4GHz, 5GHz </a:t>
            </a: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Bandwidth : </a:t>
            </a:r>
            <a:r>
              <a:rPr lang="en-US" altLang="ko-KR" sz="2000" dirty="0" smtClean="0"/>
              <a:t>2, 4, 20MHz </a:t>
            </a: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Channel </a:t>
            </a:r>
            <a:r>
              <a:rPr lang="en-US" altLang="ko-KR" sz="2000" dirty="0"/>
              <a:t>: </a:t>
            </a:r>
            <a:r>
              <a:rPr lang="en-US" altLang="ko-KR" sz="2000" dirty="0" err="1"/>
              <a:t>TGnD</a:t>
            </a:r>
            <a:r>
              <a:rPr lang="en-US" altLang="ko-KR" sz="2000" dirty="0"/>
              <a:t> (indoor)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CP </a:t>
            </a:r>
            <a:r>
              <a:rPr lang="en-US" altLang="ko-KR" sz="2000" dirty="0"/>
              <a:t>size </a:t>
            </a:r>
            <a:r>
              <a:rPr lang="en-US" altLang="ko-KR" sz="2000" dirty="0" smtClean="0"/>
              <a:t>: 1.6us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Data </a:t>
            </a:r>
            <a:r>
              <a:rPr lang="en-US" altLang="ko-KR" sz="2000" dirty="0"/>
              <a:t>size : </a:t>
            </a:r>
            <a:r>
              <a:rPr lang="en-US" altLang="ko-KR" sz="2000" dirty="0" smtClean="0"/>
              <a:t>100 Byte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Ant. </a:t>
            </a:r>
            <a:r>
              <a:rPr lang="en-US" altLang="ko-KR" sz="2000" dirty="0" err="1" smtClean="0"/>
              <a:t>Conf</a:t>
            </a:r>
            <a:r>
              <a:rPr lang="en-US" altLang="ko-KR" sz="2000" dirty="0" smtClean="0"/>
              <a:t> : 1x1, 3x2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Number of Spatial Stream :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Impairment : CFO +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CFO : 25PPM on 2.4GHz, 20PPM on 5GHz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Channel estimation : LS+SM 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2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Link budget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Transmit </a:t>
            </a:r>
            <a:r>
              <a:rPr lang="en-US" altLang="ko-KR" dirty="0"/>
              <a:t>power 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Tx_Pwr</a:t>
            </a:r>
            <a:r>
              <a:rPr lang="en-US" altLang="ko-KR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20dBm(2.4GHz),  21dBm(5GHz)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Noise </a:t>
            </a:r>
            <a:r>
              <a:rPr lang="en-US" altLang="ko-KR" dirty="0"/>
              <a:t>figure : </a:t>
            </a:r>
            <a:r>
              <a:rPr lang="en-US" altLang="ko-KR" dirty="0" smtClean="0"/>
              <a:t>7dBm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Noise floor : </a:t>
            </a:r>
            <a:r>
              <a:rPr lang="en-US" altLang="ko-KR" dirty="0" smtClean="0"/>
              <a:t>-</a:t>
            </a:r>
            <a:r>
              <a:rPr lang="en-US" altLang="ko-KR" dirty="0"/>
              <a:t>174dBm + 10log10BW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Bandwidth : 1MHz, 2</a:t>
            </a:r>
            <a:r>
              <a:rPr lang="en-US" altLang="ko-KR" dirty="0"/>
              <a:t>MHz</a:t>
            </a:r>
            <a:r>
              <a:rPr lang="en-US" altLang="ko-KR" dirty="0" smtClean="0"/>
              <a:t>, 4</a:t>
            </a:r>
            <a:r>
              <a:rPr lang="en-US" altLang="ko-KR" dirty="0"/>
              <a:t>MHz</a:t>
            </a:r>
            <a:r>
              <a:rPr lang="en-US" altLang="ko-KR" dirty="0" smtClean="0"/>
              <a:t>, 5MHz, 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Target </a:t>
            </a:r>
            <a:r>
              <a:rPr lang="en-US" altLang="ko-KR" dirty="0"/>
              <a:t>PER : 10</a:t>
            </a:r>
            <a:r>
              <a:rPr lang="en-US" altLang="ko-KR" dirty="0" smtClean="0"/>
              <a:t>%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Interference : -72dBm, -62dBm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It is based on 20MHz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Penetration loss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Wall loss : 11dB per wall (refer the next slide)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6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Wall loss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Penetration loss as a function of frequency for two types of </a:t>
            </a:r>
            <a:r>
              <a:rPr lang="en-US" altLang="ko-KR" dirty="0" smtClean="0"/>
              <a:t>walls</a:t>
            </a:r>
            <a:r>
              <a:rPr lang="en-US" altLang="ko-KR" baseline="30000" dirty="0" smtClean="0"/>
              <a:t>1)</a:t>
            </a:r>
            <a:endParaRPr lang="ko-KR" altLang="en-US" baseline="30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pic>
        <p:nvPicPr>
          <p:cNvPr id="9" name="Picture 9" descr="http://pubs.sciepub.com/wmt/1/1/6/image/tab6.png">
            <a:hlinkClick r:id="rId2" tooltip="Click for larger im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79738"/>
            <a:ext cx="43815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685799" y="6053207"/>
            <a:ext cx="77708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FF">
                  <a:lumMod val="50000"/>
                </a:srgbClr>
              </a:buClr>
              <a:buSzTx/>
            </a:pPr>
            <a:r>
              <a:rPr kumimoji="1" lang="en-US" altLang="ko-KR" sz="1000" kern="0" dirty="0" smtClean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1) </a:t>
            </a:r>
            <a:r>
              <a:rPr kumimoji="1" lang="en-US" altLang="ko-KR" sz="10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P. Nobles, “A comparison of indoor </a:t>
            </a:r>
            <a:r>
              <a:rPr kumimoji="1" lang="en-US" altLang="ko-KR" sz="1000" kern="0" dirty="0" err="1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pathloss</a:t>
            </a:r>
            <a:r>
              <a:rPr kumimoji="1" lang="en-US" altLang="ko-KR" sz="10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 measurements at 2 GHz, 5 GHz, 17 GHz and 60 GHz”, COST 259, TD (99)100, </a:t>
            </a:r>
            <a:r>
              <a:rPr kumimoji="1" lang="en-US" altLang="ko-KR" sz="1000" kern="0" dirty="0" err="1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Leidschendam</a:t>
            </a:r>
            <a:r>
              <a:rPr kumimoji="1" lang="en-US" altLang="ko-KR" sz="10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, The Netherlands, September 1999</a:t>
            </a:r>
            <a:endParaRPr kumimoji="1" lang="ko-KR" altLang="en-US" sz="1000" kern="0">
              <a:solidFill>
                <a:srgbClr val="000000"/>
              </a:solidFill>
              <a:latin typeface="Calibri" panose="020F0502020204030204" pitchFamily="34" charset="0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98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US" altLang="ko-KR" dirty="0"/>
              <a:t>Smart </a:t>
            </a:r>
            <a:r>
              <a:rPr lang="en-US" altLang="ko-KR" dirty="0" smtClean="0"/>
              <a:t>home services</a:t>
            </a:r>
            <a:r>
              <a:rPr lang="en-US" altLang="ko-KR" baseline="30000" dirty="0" smtClean="0"/>
              <a:t>1</a:t>
            </a:r>
            <a:r>
              <a:rPr lang="en-US" altLang="ko-KR" baseline="30000" dirty="0" smtClean="0"/>
              <a:t>)</a:t>
            </a:r>
            <a:endParaRPr lang="ko-KR" altLang="en-US" baseline="30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Required data rate for </a:t>
            </a:r>
            <a:r>
              <a:rPr lang="en-US" altLang="ko-KR" dirty="0" smtClean="0"/>
              <a:t>services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564904"/>
            <a:ext cx="6356277" cy="2785445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395536" y="6208654"/>
            <a:ext cx="8640960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FF">
                  <a:lumMod val="50000"/>
                </a:srgbClr>
              </a:buClr>
              <a:buSzTx/>
            </a:pPr>
            <a:r>
              <a:rPr kumimoji="1" lang="en-US" altLang="ko-KR" sz="9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1) </a:t>
            </a:r>
            <a:r>
              <a:rPr kumimoji="1" lang="en-US" altLang="ko-KR" sz="900" kern="0" dirty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hlinkClick r:id="rId3"/>
              </a:rPr>
              <a:t>www.mdpi.com/journal/energies ISSN 1996-1073</a:t>
            </a:r>
            <a:r>
              <a:rPr kumimoji="1" lang="en-US" altLang="ko-KR" sz="900" kern="0" dirty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 Smart </a:t>
            </a:r>
            <a:r>
              <a:rPr kumimoji="1" lang="en-US" altLang="ko-KR" sz="9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Home Communication Technologies and Applications: Wireless Protocol Assessment for Home Area Network Resources</a:t>
            </a:r>
            <a:endParaRPr kumimoji="1" lang="ko-KR" altLang="en-US" sz="900" kern="0">
              <a:solidFill>
                <a:srgbClr val="000000"/>
              </a:solidFill>
              <a:latin typeface="Calibri" panose="020F0502020204030204" pitchFamily="34" charset="0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50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Link budget according to BW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1627" y="200122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5GHz band (FCC</a:t>
            </a:r>
            <a:r>
              <a:rPr lang="en-US" altLang="ko-KR" dirty="0"/>
              <a:t>, </a:t>
            </a:r>
            <a:r>
              <a:rPr lang="en-US" altLang="ko-KR" dirty="0" smtClean="0"/>
              <a:t>5.15-5.25GHz)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77" y="2708920"/>
            <a:ext cx="3998723" cy="3002302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310" y="2720078"/>
            <a:ext cx="4040130" cy="30333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73100" y="5777747"/>
            <a:ext cx="475482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All curves are overlapped by power limitation under regulation</a:t>
            </a:r>
            <a:endParaRPr kumimoji="1" lang="ko-KR" altLang="en-US" sz="13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51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budget according to </a:t>
            </a:r>
            <a:r>
              <a:rPr lang="en-US" altLang="ko-KR" dirty="0" smtClean="0"/>
              <a:t>BW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5GHz band (</a:t>
            </a:r>
            <a:r>
              <a:rPr lang="en-US" altLang="ko-KR" dirty="0"/>
              <a:t>ETSI, 5.15-5.25GHz)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88" y="2708919"/>
            <a:ext cx="3986751" cy="299331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857" y="2723182"/>
            <a:ext cx="3967756" cy="29790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73100" y="5777747"/>
            <a:ext cx="4754828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All curves are overlapped by power limitation under regulation</a:t>
            </a:r>
            <a:endParaRPr kumimoji="1" lang="ko-KR" altLang="en-US" sz="1300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83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budget according to </a:t>
            </a:r>
            <a:r>
              <a:rPr lang="en-US" altLang="ko-KR" dirty="0" smtClean="0"/>
              <a:t>BW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2.4GHz band (ETSI)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The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power </a:t>
            </a:r>
            <a:r>
              <a:rPr lang="en-US" altLang="ko-KR" sz="1600" dirty="0" smtClean="0"/>
              <a:t>is still tightly limited, so we </a:t>
            </a:r>
            <a:r>
              <a:rPr lang="en-US" altLang="ko-KR" sz="1600" dirty="0"/>
              <a:t>can </a:t>
            </a:r>
            <a:r>
              <a:rPr lang="en-US" altLang="ko-KR" sz="1600" dirty="0" smtClean="0"/>
              <a:t>observe small </a:t>
            </a:r>
            <a:r>
              <a:rPr lang="en-US" altLang="ko-KR" sz="1600" dirty="0"/>
              <a:t>enhancement of </a:t>
            </a:r>
            <a:r>
              <a:rPr lang="en-US" altLang="ko-KR" sz="1600" dirty="0" smtClean="0"/>
              <a:t>SNR </a:t>
            </a:r>
            <a:r>
              <a:rPr lang="en-US" altLang="ko-KR" sz="1600" dirty="0"/>
              <a:t>by using </a:t>
            </a:r>
            <a:r>
              <a:rPr lang="en-US" altLang="ko-KR" sz="1600" dirty="0" smtClean="0"/>
              <a:t>NBT (about 3dB)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01" y="3129500"/>
            <a:ext cx="3944224" cy="296138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995" y="3129500"/>
            <a:ext cx="3944224" cy="296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959968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The Wi-Fi has been used as a key connectivity technology at home. And, the usage of Wi-Fi for home appliance has been increasing year by year.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E.g. LG Electronics announced to use Wi-Fi in all of home appliances in 2017.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So, it is required for Wi-Fi to support various devices and services at home.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E.g. streaming, audio and smart home services described in appendix.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US" altLang="ko-KR" dirty="0"/>
              <a:t>But, </a:t>
            </a:r>
            <a:r>
              <a:rPr lang="en-US" altLang="ko-KR" dirty="0" smtClean="0"/>
              <a:t>it is hard to secure link connection and quality </a:t>
            </a:r>
            <a:r>
              <a:rPr lang="en-US" altLang="ko-KR" dirty="0"/>
              <a:t>everywhere </a:t>
            </a:r>
            <a:r>
              <a:rPr lang="en-US" altLang="ko-KR" dirty="0" smtClean="0"/>
              <a:t>at home. </a:t>
            </a:r>
          </a:p>
          <a:p>
            <a:pPr marL="762000" lvl="1" indent="-361950">
              <a:buFont typeface="Arial" panose="020B0604020202020204" pitchFamily="34" charset="0"/>
              <a:buChar char="•"/>
            </a:pPr>
            <a:r>
              <a:rPr lang="en-US" altLang="ko-KR" dirty="0" smtClean="0"/>
              <a:t>If </a:t>
            </a:r>
            <a:r>
              <a:rPr lang="en-US" altLang="ko-KR" dirty="0"/>
              <a:t>device is far from the AP </a:t>
            </a:r>
            <a:r>
              <a:rPr lang="en-US" altLang="ko-KR" dirty="0" smtClean="0"/>
              <a:t>and/or </a:t>
            </a:r>
            <a:r>
              <a:rPr lang="en-US" altLang="ko-KR" dirty="0"/>
              <a:t>many obstacles </a:t>
            </a:r>
            <a:r>
              <a:rPr lang="en-US" altLang="ko-KR" dirty="0" smtClean="0"/>
              <a:t>like wall or floor are </a:t>
            </a:r>
            <a:r>
              <a:rPr lang="en-US" altLang="ko-KR" dirty="0"/>
              <a:t>located between AP and </a:t>
            </a:r>
            <a:r>
              <a:rPr lang="en-US" altLang="ko-KR" dirty="0" smtClean="0"/>
              <a:t>the device</a:t>
            </a:r>
            <a:r>
              <a:rPr lang="en-US" altLang="ko-KR" dirty="0"/>
              <a:t>, the </a:t>
            </a:r>
            <a:r>
              <a:rPr lang="en-US" altLang="ko-KR" dirty="0" smtClean="0"/>
              <a:t>received signal </a:t>
            </a:r>
            <a:r>
              <a:rPr lang="en-US" altLang="ko-KR" dirty="0"/>
              <a:t>is very </a:t>
            </a:r>
            <a:r>
              <a:rPr lang="en-US" altLang="ko-KR" dirty="0" smtClean="0"/>
              <a:t>poor.</a:t>
            </a:r>
          </a:p>
          <a:p>
            <a:pPr marL="762000" lvl="1" indent="-3619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762000" lvl="1" indent="-3619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20244" y="4794537"/>
            <a:ext cx="4344244" cy="113877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</a:pPr>
            <a:r>
              <a:rPr lang="en-US" altLang="ko-KR" sz="1700" b="1" dirty="0" smtClean="0">
                <a:solidFill>
                  <a:srgbClr val="FF0000"/>
                </a:solidFill>
              </a:rPr>
              <a:t>=&gt; </a:t>
            </a:r>
            <a:r>
              <a:rPr lang="en-US" altLang="ko-KR" sz="1700" b="1" dirty="0">
                <a:solidFill>
                  <a:srgbClr val="FF0000"/>
                </a:solidFill>
              </a:rPr>
              <a:t>W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e </a:t>
            </a:r>
            <a:r>
              <a:rPr lang="en-US" altLang="ko-KR" sz="1700" b="1" dirty="0">
                <a:solidFill>
                  <a:srgbClr val="FF0000"/>
                </a:solidFill>
              </a:rPr>
              <a:t>need to investigate that the current Wi-Fi can support various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devices and services </a:t>
            </a:r>
            <a:r>
              <a:rPr lang="en-US" altLang="ko-KR" sz="1700" b="1" dirty="0">
                <a:solidFill>
                  <a:srgbClr val="FF0000"/>
                </a:solidFill>
              </a:rPr>
              <a:t>everywhere at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home</a:t>
            </a:r>
            <a:endParaRPr lang="en-US" altLang="ko-KR" sz="1700" b="1" dirty="0">
              <a:solidFill>
                <a:srgbClr val="FF0000"/>
              </a:solidFill>
            </a:endParaRPr>
          </a:p>
          <a:p>
            <a:pPr defTabSz="914400" eaLnBrk="1" latinLnBrk="1" hangingPunct="1">
              <a:buClrTx/>
              <a:buSzTx/>
              <a:buFontTx/>
              <a:buNone/>
            </a:pPr>
            <a:endParaRPr kumimoji="1" lang="ko-KR" altLang="en-US" sz="1700" b="1" dirty="0" err="1" smtClean="0">
              <a:solidFill>
                <a:srgbClr val="FF0000"/>
              </a:solidFill>
              <a:latin typeface="Arial" pitchFamily="34" charset="0"/>
              <a:ea typeface="돋움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485400"/>
            <a:ext cx="3240360" cy="1967936"/>
          </a:xfrm>
          <a:prstGeom prst="rect">
            <a:avLst/>
          </a:prstGeom>
        </p:spPr>
      </p:pic>
      <p:sp>
        <p:nvSpPr>
          <p:cNvPr id="14" name="타원 13"/>
          <p:cNvSpPr/>
          <p:nvPr/>
        </p:nvSpPr>
        <p:spPr>
          <a:xfrm>
            <a:off x="1979712" y="4941169"/>
            <a:ext cx="288032" cy="648072"/>
          </a:xfrm>
          <a:prstGeom prst="ellips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2665924" y="5204601"/>
            <a:ext cx="288032" cy="648072"/>
          </a:xfrm>
          <a:prstGeom prst="ellips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89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 for analysis (1/2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: Topology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To investigate the raised issue of home Wi-Fi, we assume the WLAN system which operates on 2.4GHz band or 5GHz band for our analysis.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 11ax system which has been designed for dense environment including the residential use case is assumed.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And, to confirm the impact of the frequency characteristic, both 2.4GHz and 5GHz </a:t>
            </a:r>
            <a:r>
              <a:rPr lang="en-US" altLang="ko-KR" sz="1400" smtClean="0"/>
              <a:t>band are </a:t>
            </a:r>
            <a:r>
              <a:rPr lang="en-US" altLang="ko-KR" sz="1400" dirty="0" smtClean="0"/>
              <a:t>assumed for investigation.  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We investigate the performance of the WLAN system in realistic home environment </a:t>
            </a:r>
            <a:r>
              <a:rPr lang="en-US" altLang="ko-KR" sz="1400" dirty="0"/>
              <a:t>where we use the modified </a:t>
            </a:r>
            <a:r>
              <a:rPr lang="en-US" altLang="ko-KR" sz="1400" dirty="0" smtClean="0"/>
              <a:t>scenario from the simulation scenario-1[1]</a:t>
            </a:r>
            <a:r>
              <a:rPr lang="en-US" altLang="ko-KR" sz="1400" baseline="30000" dirty="0" smtClean="0"/>
              <a:t>  </a:t>
            </a:r>
            <a:r>
              <a:rPr lang="en-US" altLang="ko-KR" sz="1400" dirty="0" smtClean="0"/>
              <a:t>for </a:t>
            </a:r>
            <a:r>
              <a:rPr lang="en-US" altLang="ko-KR" sz="1400" dirty="0"/>
              <a:t>the </a:t>
            </a:r>
            <a:r>
              <a:rPr lang="en-US" altLang="ko-KR" sz="1400" dirty="0" smtClean="0"/>
              <a:t>simulation.</a:t>
            </a: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One </a:t>
            </a:r>
            <a:r>
              <a:rPr lang="en-US" altLang="ko-KR" sz="1200" dirty="0"/>
              <a:t>Apartment is constructed with four </a:t>
            </a:r>
            <a:r>
              <a:rPr lang="en-US" altLang="ko-KR" sz="1200" dirty="0" smtClean="0"/>
              <a:t>rooms  </a:t>
            </a:r>
            <a:endParaRPr lang="en-US" altLang="ko-KR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000" dirty="0"/>
              <a:t>Single </a:t>
            </a:r>
            <a:r>
              <a:rPr lang="en-US" altLang="ko-KR" sz="1000" dirty="0" smtClean="0"/>
              <a:t>AP, </a:t>
            </a:r>
            <a:r>
              <a:rPr lang="en-US" altLang="ko-KR" sz="1000" dirty="0"/>
              <a:t>Single STA per </a:t>
            </a:r>
            <a:r>
              <a:rPr lang="en-US" altLang="ko-KR" sz="1000" dirty="0" smtClean="0"/>
              <a:t>room</a:t>
            </a:r>
            <a:endParaRPr lang="ko-KR" altLang="en-US" sz="1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2599384" y="4629651"/>
            <a:ext cx="1900608" cy="1607661"/>
            <a:chOff x="776536" y="2132856"/>
            <a:chExt cx="2910703" cy="2426168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776536" y="2132856"/>
              <a:ext cx="2664296" cy="21602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9" name="직선 연결선 8"/>
            <p:cNvCxnSpPr>
              <a:stCxn id="8" idx="0"/>
              <a:endCxn id="8" idx="2"/>
            </p:cNvCxnSpPr>
            <p:nvPr/>
          </p:nvCxnSpPr>
          <p:spPr bwMode="auto">
            <a:xfrm>
              <a:off x="2108684" y="2132856"/>
              <a:ext cx="0" cy="2160240"/>
            </a:xfrm>
            <a:prstGeom prst="line">
              <a:avLst/>
            </a:prstGeom>
            <a:solidFill>
              <a:srgbClr val="BBE0E3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직선 연결선 9"/>
            <p:cNvCxnSpPr>
              <a:stCxn id="8" idx="1"/>
              <a:endCxn id="8" idx="3"/>
            </p:cNvCxnSpPr>
            <p:nvPr/>
          </p:nvCxnSpPr>
          <p:spPr bwMode="auto">
            <a:xfrm>
              <a:off x="776536" y="3212976"/>
              <a:ext cx="2664296" cy="0"/>
            </a:xfrm>
            <a:prstGeom prst="line">
              <a:avLst/>
            </a:prstGeom>
            <a:solidFill>
              <a:srgbClr val="BBE0E3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타원 10"/>
            <p:cNvSpPr/>
            <p:nvPr/>
          </p:nvSpPr>
          <p:spPr bwMode="auto">
            <a:xfrm>
              <a:off x="848544" y="2198330"/>
              <a:ext cx="216024" cy="216024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2" name="타원 11"/>
            <p:cNvSpPr/>
            <p:nvPr/>
          </p:nvSpPr>
          <p:spPr bwMode="auto">
            <a:xfrm>
              <a:off x="1231391" y="4005064"/>
              <a:ext cx="216024" cy="21602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3" name="타원 12"/>
            <p:cNvSpPr/>
            <p:nvPr/>
          </p:nvSpPr>
          <p:spPr bwMode="auto">
            <a:xfrm>
              <a:off x="3174973" y="3799653"/>
              <a:ext cx="216024" cy="21602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4" name="타원 13"/>
            <p:cNvSpPr/>
            <p:nvPr/>
          </p:nvSpPr>
          <p:spPr bwMode="auto">
            <a:xfrm>
              <a:off x="2601499" y="2460179"/>
              <a:ext cx="216024" cy="21602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41173" y="2486362"/>
              <a:ext cx="415498" cy="29238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rPr>
                <a:t>AP</a:t>
              </a:r>
              <a:endParaRPr kumimoji="1" lang="ko-KR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65423" y="2709823"/>
              <a:ext cx="598690" cy="29238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rPr>
                <a:t>STA1</a:t>
              </a:r>
              <a:endParaRPr kumimoji="1" lang="ko-KR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85793" y="4266636"/>
              <a:ext cx="598690" cy="29238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rPr>
                <a:t>STA2</a:t>
              </a:r>
              <a:endParaRPr kumimoji="1" lang="ko-KR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88549" y="4242609"/>
              <a:ext cx="598690" cy="29238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rPr>
                <a:t>STA3</a:t>
              </a:r>
              <a:endParaRPr kumimoji="1" lang="ko-KR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499992" y="4635713"/>
            <a:ext cx="3672408" cy="116955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342900" indent="-342900" defTabSz="914400" eaLnBrk="1" latinLnBrk="1" hangingPunct="1">
              <a:buClrTx/>
              <a:buSzTx/>
              <a:buFont typeface="+mj-lt"/>
              <a:buAutoNum type="arabicPeriod"/>
            </a:pPr>
            <a:r>
              <a:rPr kumimoji="1"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Number of wall traversed for each STA</a:t>
            </a:r>
          </a:p>
          <a:p>
            <a:pPr marL="627063" lvl="1" indent="-171450" defTabSz="914400" eaLnBrk="1" latin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One wall : STA 1, STA2</a:t>
            </a:r>
          </a:p>
          <a:p>
            <a:pPr marL="627063" lvl="1" indent="-171450" defTabSz="914400" eaLnBrk="1" latin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Two wall : STA3</a:t>
            </a:r>
          </a:p>
          <a:p>
            <a:pPr marL="627063" lvl="1" indent="-171450" defTabSz="914400" eaLnBrk="1" latinLnBrk="1" hangingPunct="1">
              <a:buClrTx/>
              <a:buSzTx/>
              <a:buFont typeface="Arial" panose="020B0604020202020204" pitchFamily="34" charset="0"/>
              <a:buChar char="•"/>
            </a:pPr>
            <a:endParaRPr kumimoji="1" lang="en-US" altLang="ko-KR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  <a:p>
            <a:pPr marL="342900" indent="-342900" defTabSz="914400" eaLnBrk="1" latinLnBrk="1" hangingPunct="1">
              <a:buClrTx/>
              <a:buSzTx/>
              <a:buFont typeface="+mj-lt"/>
              <a:buAutoNum type="arabicPeriod"/>
            </a:pPr>
            <a:r>
              <a:rPr kumimoji="1"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Distance of each STA</a:t>
            </a:r>
          </a:p>
          <a:p>
            <a:pPr marL="627063" lvl="1" indent="-171450" defTabSz="914400" eaLnBrk="1" latin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STA1 : 7m</a:t>
            </a:r>
          </a:p>
          <a:p>
            <a:pPr marL="627063" lvl="1" indent="-171450" defTabSz="914400" eaLnBrk="1" latin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STA2&amp;STA3 : 10m</a:t>
            </a:r>
            <a:endParaRPr kumimoji="1" lang="ko-KR" altLang="en-US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22" name="직선 화살표 연결선 21"/>
          <p:cNvCxnSpPr>
            <a:stCxn id="11" idx="6"/>
          </p:cNvCxnSpPr>
          <p:nvPr/>
        </p:nvCxnSpPr>
        <p:spPr bwMode="auto">
          <a:xfrm>
            <a:off x="2787461" y="4744609"/>
            <a:ext cx="1039699" cy="1735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직선 화살표 연결선 23"/>
          <p:cNvCxnSpPr>
            <a:stCxn id="11" idx="6"/>
            <a:endCxn id="13" idx="2"/>
          </p:cNvCxnSpPr>
          <p:nvPr/>
        </p:nvCxnSpPr>
        <p:spPr bwMode="auto">
          <a:xfrm>
            <a:off x="2787461" y="4744609"/>
            <a:ext cx="1378036" cy="10610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직선 화살표 연결선 25"/>
          <p:cNvCxnSpPr>
            <a:stCxn id="11" idx="5"/>
          </p:cNvCxnSpPr>
          <p:nvPr/>
        </p:nvCxnSpPr>
        <p:spPr bwMode="auto">
          <a:xfrm>
            <a:off x="2766804" y="4795218"/>
            <a:ext cx="206477" cy="10022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>
            <a:off x="2525713" y="4631462"/>
            <a:ext cx="0" cy="7157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2402503" y="4606268"/>
            <a:ext cx="0" cy="1421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21596" y="4782844"/>
            <a:ext cx="351378" cy="2308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5m</a:t>
            </a:r>
            <a:endParaRPr kumimoji="1" lang="ko-KR" altLang="en-US" sz="9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21278" y="5656722"/>
            <a:ext cx="415499" cy="2308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10m</a:t>
            </a:r>
            <a:endParaRPr kumimoji="1" lang="ko-KR" altLang="en-US" sz="9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23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1763688" y="2708920"/>
            <a:ext cx="5040560" cy="2880320"/>
            <a:chOff x="1691680" y="2708920"/>
            <a:chExt cx="5005795" cy="3024336"/>
          </a:xfrm>
        </p:grpSpPr>
        <p:pic>
          <p:nvPicPr>
            <p:cNvPr id="7" name="내용 개체 틀 13" descr="Data-detect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691680" y="2708920"/>
              <a:ext cx="5005795" cy="3024336"/>
            </a:xfrm>
            <a:prstGeom prst="rect">
              <a:avLst/>
            </a:prstGeom>
          </p:spPr>
        </p:pic>
        <p:cxnSp>
          <p:nvCxnSpPr>
            <p:cNvPr id="8" name="직선 연결선 7"/>
            <p:cNvCxnSpPr/>
            <p:nvPr/>
          </p:nvCxnSpPr>
          <p:spPr bwMode="auto">
            <a:xfrm>
              <a:off x="4499992" y="2993790"/>
              <a:ext cx="0" cy="243703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3530332" y="2993790"/>
              <a:ext cx="0" cy="243703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직사각형 9"/>
            <p:cNvSpPr/>
            <p:nvPr/>
          </p:nvSpPr>
          <p:spPr>
            <a:xfrm>
              <a:off x="2796895" y="2719953"/>
              <a:ext cx="292723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/>
                  </a:solidFill>
                </a:rPr>
                <a:t>RSSI of detected OBSS PPDU  ( 80MHz )</a:t>
              </a: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 for analysis (2/2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: OBSS interference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For the consideration of the influence of interference in home, the following interference measurement is assumed.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To measure the interference, we considered the RSSI of</a:t>
            </a:r>
            <a:r>
              <a:rPr lang="ko-KR" altLang="en-US" smtClean="0"/>
              <a:t> </a:t>
            </a:r>
            <a:r>
              <a:rPr lang="en-US" altLang="ko-KR" dirty="0" smtClean="0"/>
              <a:t>OBSS PPDU in residential environment as provided in [2].</a:t>
            </a:r>
            <a:endParaRPr lang="en-US" altLang="ko-KR" baseline="30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In the downlink, we can observe that the 10% of STAs are affected by interference larger than -62dBm and the 40% of STAs are influenced by interference larger than -72dBm.</a:t>
            </a:r>
          </a:p>
          <a:p>
            <a:pPr marL="457200" lvl="1" indent="0"/>
            <a:r>
              <a:rPr lang="en-US" altLang="ko-KR" dirty="0" smtClean="0"/>
              <a:t>=&gt; The environment used in the reference is a bit different from what we assumed in this presentation, but we simply assumed these two RSSI values as OBSS interference in our analysis. </a:t>
            </a:r>
            <a:r>
              <a:rPr lang="ko-KR" altLang="en-US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43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Required SNR per MCS for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FER Performance at 10% FER on 20MHz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Based on the frame formats which are defined in 11ax, we check the performance and further consider the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case in the simulation.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Required SNR of each MCS level at 10% FER (dB</a:t>
            </a:r>
            <a:r>
              <a:rPr lang="en-US" altLang="ko-KR" dirty="0" smtClean="0">
                <a:solidFill>
                  <a:schemeClr val="tx1"/>
                </a:solidFill>
              </a:rPr>
              <a:t>) – Simulation assumption is in Appendix</a:t>
            </a:r>
            <a:endParaRPr lang="en-US" altLang="ko-KR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245027"/>
              </p:ext>
            </p:extLst>
          </p:nvPr>
        </p:nvGraphicFramePr>
        <p:xfrm>
          <a:off x="4925328" y="3431725"/>
          <a:ext cx="3528392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2098"/>
                <a:gridCol w="882098"/>
                <a:gridCol w="882098"/>
                <a:gridCol w="882098"/>
              </a:tblGrid>
              <a:tr h="188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MCS level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SNR</a:t>
                      </a:r>
                      <a:r>
                        <a:rPr lang="en-US" altLang="ko-KR" sz="1000" b="1" baseline="30000" dirty="0" smtClean="0">
                          <a:latin typeface="+mn-lt"/>
                          <a:ea typeface="LG체_v0.1 Light" panose="020B0600000101010101" pitchFamily="50" charset="-127"/>
                        </a:rPr>
                        <a:t>1)</a:t>
                      </a:r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 (dB)</a:t>
                      </a:r>
                      <a:endParaRPr lang="ko-KR" altLang="en-US" sz="1000" b="1" baseline="30000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SNR</a:t>
                      </a:r>
                      <a:r>
                        <a:rPr lang="en-US" altLang="ko-KR" sz="1000" b="1" baseline="30000" dirty="0" smtClean="0">
                          <a:latin typeface="+mn-lt"/>
                          <a:ea typeface="LG체_v0.1 Light" panose="020B0600000101010101" pitchFamily="50" charset="-127"/>
                        </a:rPr>
                        <a:t>2) </a:t>
                      </a:r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(dB)</a:t>
                      </a:r>
                      <a:endParaRPr lang="ko-KR" altLang="en-US" sz="1000" b="1" baseline="30000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SNR</a:t>
                      </a:r>
                      <a:r>
                        <a:rPr lang="en-US" altLang="ko-KR" sz="1000" b="1" baseline="30000" dirty="0" smtClean="0">
                          <a:latin typeface="+mn-lt"/>
                          <a:ea typeface="LG체_v0.1 Light" panose="020B0600000101010101" pitchFamily="50" charset="-127"/>
                        </a:rPr>
                        <a:t>3) </a:t>
                      </a:r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(dB)</a:t>
                      </a:r>
                      <a:endParaRPr lang="ko-KR" altLang="en-US" sz="1000" b="1" baseline="30000" smtClean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0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8.5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4.4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1.9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11.2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6.9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4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15.1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10.5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5.7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3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16.7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12.1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9.5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4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21.1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16.5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11.9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20.3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13.7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6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27.3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22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15.6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7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29.1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24.1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17.2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8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33.8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28.1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21.6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9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36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29.5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23.6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671858" y="6202259"/>
            <a:ext cx="4309193" cy="24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FF">
                  <a:lumMod val="50000"/>
                </a:srgbClr>
              </a:buClr>
              <a:buSzTx/>
            </a:pPr>
            <a:r>
              <a:rPr kumimoji="1" lang="de-DE" altLang="ko-KR" sz="9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1) SU </a:t>
            </a:r>
            <a:r>
              <a:rPr kumimoji="1" lang="de-DE" altLang="ko-KR" sz="900" kern="0" dirty="0" smtClean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PPDU, </a:t>
            </a:r>
            <a:r>
              <a:rPr kumimoji="1" lang="de-DE" altLang="ko-KR" sz="9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2) Extended Range PPDU w/ </a:t>
            </a:r>
            <a:r>
              <a:rPr kumimoji="1" lang="de-DE" altLang="ko-KR" sz="900" kern="0" dirty="0" smtClean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106-tone RU, </a:t>
            </a:r>
            <a:r>
              <a:rPr kumimoji="1" lang="de-DE" altLang="ko-KR" sz="900" kern="0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3) SU-PPDU w/ 3x2 beamfomring</a:t>
            </a:r>
            <a:endParaRPr kumimoji="1" lang="ko-KR" altLang="en-US" sz="900" kern="0" dirty="0">
              <a:solidFill>
                <a:srgbClr val="000000"/>
              </a:solidFill>
              <a:latin typeface="Calibri" panose="020F0502020204030204" pitchFamily="34" charset="0"/>
              <a:ea typeface="맑은 고딕" panose="020B0503020000020004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261113"/>
              </p:ext>
            </p:extLst>
          </p:nvPr>
        </p:nvGraphicFramePr>
        <p:xfrm>
          <a:off x="1000175" y="3426460"/>
          <a:ext cx="3528392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2098"/>
                <a:gridCol w="882098"/>
                <a:gridCol w="882098"/>
                <a:gridCol w="882098"/>
              </a:tblGrid>
              <a:tr h="188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MCS level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SNR</a:t>
                      </a:r>
                      <a:r>
                        <a:rPr lang="en-US" altLang="ko-KR" sz="1000" b="1" baseline="30000" dirty="0" smtClean="0">
                          <a:latin typeface="+mn-lt"/>
                          <a:ea typeface="LG체_v0.1 Light" panose="020B0600000101010101" pitchFamily="50" charset="-127"/>
                        </a:rPr>
                        <a:t>1)</a:t>
                      </a:r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 (dB)</a:t>
                      </a:r>
                      <a:endParaRPr lang="ko-KR" altLang="en-US" sz="1000" b="1" baseline="30000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SNR</a:t>
                      </a:r>
                      <a:r>
                        <a:rPr lang="en-US" altLang="ko-KR" sz="1000" b="1" baseline="30000" dirty="0" smtClean="0">
                          <a:latin typeface="+mn-lt"/>
                          <a:ea typeface="LG체_v0.1 Light" panose="020B0600000101010101" pitchFamily="50" charset="-127"/>
                        </a:rPr>
                        <a:t>2) </a:t>
                      </a:r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(dB)</a:t>
                      </a:r>
                      <a:endParaRPr lang="ko-KR" altLang="en-US" sz="1000" b="1" baseline="30000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SNR</a:t>
                      </a:r>
                      <a:r>
                        <a:rPr lang="en-US" altLang="ko-KR" sz="1000" b="1" baseline="30000" dirty="0" smtClean="0">
                          <a:latin typeface="+mn-lt"/>
                          <a:ea typeface="LG체_v0.1 Light" panose="020B0600000101010101" pitchFamily="50" charset="-127"/>
                        </a:rPr>
                        <a:t>3) </a:t>
                      </a:r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(dB)</a:t>
                      </a:r>
                      <a:endParaRPr lang="ko-KR" altLang="en-US" sz="1000" b="1" baseline="30000" smtClean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0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8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3.3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0.8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11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6.2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2.3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15.8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10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3.5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3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16.6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11.5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5.6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4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21.6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16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8.4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24.5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19.5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12.6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6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26.6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21.3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14.2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7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28.8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23.6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15.5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8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31.4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26.8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20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  <a:tr h="2085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9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33.8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lt"/>
                          <a:ea typeface="LG체_v0.1 Light" panose="020B0600000101010101" pitchFamily="50" charset="-127"/>
                        </a:rPr>
                        <a:t>28.6</a:t>
                      </a:r>
                      <a:endParaRPr lang="ko-KR" altLang="en-US" sz="1000" b="1" dirty="0"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lt"/>
                          <a:ea typeface="LG체_v0.1 Light" panose="020B0600000101010101" pitchFamily="50" charset="-127"/>
                        </a:rPr>
                        <a:t>21.8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lt"/>
                        <a:ea typeface="LG체_v0.1 Light" panose="020B0600000101010101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64295" y="3140968"/>
            <a:ext cx="1140056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1) 5GHz band</a:t>
            </a:r>
            <a:endParaRPr kumimoji="1" lang="ko-KR" altLang="en-US" sz="1200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85288" y="3126627"/>
            <a:ext cx="1268297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</a:t>
            </a:r>
            <a:r>
              <a:rPr kumimoji="1" lang="en-US" altLang="ko-KR" sz="1200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) 2.4GHz band</a:t>
            </a:r>
            <a:endParaRPr kumimoji="1" lang="ko-KR" altLang="en-US" sz="1200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85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 dirty="0" smtClean="0"/>
              <a:t>Received </a:t>
            </a:r>
            <a:r>
              <a:rPr lang="en-US" altLang="ko-KR" sz="3000" dirty="0"/>
              <a:t>SINR </a:t>
            </a:r>
            <a:r>
              <a:rPr lang="en-US" altLang="ko-KR" sz="3000" dirty="0" smtClean="0"/>
              <a:t>per distance for analysis (1/2)</a:t>
            </a:r>
            <a:endParaRPr lang="ko-KR" altLang="en-US" sz="30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We used the Link budget described in appendix to find out how much SINR the STA can get according to environment in home. </a:t>
            </a: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In 5GHz band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957472" y="5384249"/>
            <a:ext cx="2638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Received SINR according to Distance</a:t>
            </a:r>
            <a:endParaRPr lang="ko-KR" altLang="en-US" sz="1200" b="1">
              <a:solidFill>
                <a:schemeClr val="tx1"/>
              </a:solidFill>
            </a:endParaRPr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416496" y="1185948"/>
            <a:ext cx="9073008" cy="491555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ko-KR" altLang="en-US" kern="0" dirty="0"/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404731"/>
              </p:ext>
            </p:extLst>
          </p:nvPr>
        </p:nvGraphicFramePr>
        <p:xfrm>
          <a:off x="1259632" y="5601149"/>
          <a:ext cx="2664296" cy="87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717"/>
                <a:gridCol w="651911"/>
                <a:gridCol w="706668"/>
              </a:tblGrid>
              <a:tr h="3762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Distance from AP / Interference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-72 </a:t>
                      </a:r>
                      <a:r>
                        <a:rPr lang="en-US" altLang="ko-KR" sz="800" b="1" dirty="0" err="1" smtClean="0">
                          <a:latin typeface="+mn-lt"/>
                          <a:ea typeface="LG체_v0.1OTF SemiBold" pitchFamily="34" charset="-127"/>
                        </a:rPr>
                        <a:t>dBm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-62 </a:t>
                      </a:r>
                      <a:r>
                        <a:rPr lang="en-US" altLang="ko-KR" sz="800" b="1" dirty="0" err="1" smtClean="0">
                          <a:latin typeface="+mn-lt"/>
                          <a:ea typeface="LG체_v0.1OTF SemiBold" pitchFamily="34" charset="-127"/>
                        </a:rPr>
                        <a:t>dBm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  <a:tr h="2489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7m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16.45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6.478</a:t>
                      </a:r>
                      <a:endParaRPr lang="ko-KR" altLang="en-US" sz="800" b="1" dirty="0" smtClean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  <a:tr h="2489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10m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11.03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1.057</a:t>
                      </a:r>
                      <a:endParaRPr lang="ko-KR" altLang="en-US" sz="800" b="1" dirty="0" smtClean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6" name="표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98702"/>
              </p:ext>
            </p:extLst>
          </p:nvPr>
        </p:nvGraphicFramePr>
        <p:xfrm>
          <a:off x="5097016" y="5669272"/>
          <a:ext cx="2715344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0735"/>
                <a:gridCol w="664402"/>
                <a:gridCol w="720207"/>
              </a:tblGrid>
              <a:tr h="3235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Distance from AP / Interference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-72 </a:t>
                      </a:r>
                      <a:r>
                        <a:rPr lang="en-US" altLang="ko-KR" sz="800" b="1" dirty="0" err="1" smtClean="0">
                          <a:latin typeface="+mn-lt"/>
                          <a:ea typeface="LG체_v0.1OTF SemiBold" pitchFamily="34" charset="-127"/>
                        </a:rPr>
                        <a:t>dBm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-62 </a:t>
                      </a:r>
                      <a:r>
                        <a:rPr lang="en-US" altLang="ko-KR" sz="800" b="1" dirty="0" err="1" smtClean="0">
                          <a:latin typeface="+mn-lt"/>
                          <a:ea typeface="LG체_v0.1OTF SemiBold" pitchFamily="34" charset="-127"/>
                        </a:rPr>
                        <a:t>dBm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  <a:tr h="1942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7m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5.454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-4.522</a:t>
                      </a:r>
                      <a:endParaRPr lang="ko-KR" altLang="en-US" sz="800" b="1" dirty="0" smtClean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  <a:tr h="1942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10m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0.032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-9.943</a:t>
                      </a:r>
                      <a:endParaRPr lang="ko-KR" altLang="en-US" sz="800" b="1" dirty="0" smtClean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213056" y="5340228"/>
            <a:ext cx="2638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Received SINR according to Distance</a:t>
            </a:r>
            <a:endParaRPr lang="ko-KR" altLang="en-US" sz="1200" b="1">
              <a:solidFill>
                <a:schemeClr val="tx1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961" y="2671458"/>
            <a:ext cx="3656505" cy="2745359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82" y="2665126"/>
            <a:ext cx="3656505" cy="274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 dirty="0" smtClean="0"/>
              <a:t>Received </a:t>
            </a:r>
            <a:r>
              <a:rPr lang="en-US" altLang="ko-KR" sz="3000" dirty="0"/>
              <a:t>SINR </a:t>
            </a:r>
            <a:r>
              <a:rPr lang="en-US" altLang="ko-KR" sz="3000" dirty="0" smtClean="0"/>
              <a:t>per distance for analysis (2/2)</a:t>
            </a:r>
            <a:endParaRPr lang="ko-KR" altLang="en-US" sz="30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591"/>
              </p:ext>
            </p:extLst>
          </p:nvPr>
        </p:nvGraphicFramePr>
        <p:xfrm>
          <a:off x="5004048" y="5661248"/>
          <a:ext cx="2556407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843"/>
                <a:gridCol w="625513"/>
                <a:gridCol w="678051"/>
              </a:tblGrid>
              <a:tr h="2732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Interference /Distance from AP 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-72 </a:t>
                      </a:r>
                      <a:r>
                        <a:rPr lang="en-US" altLang="ko-KR" sz="800" b="1" dirty="0" err="1" smtClean="0">
                          <a:latin typeface="+mn-lt"/>
                          <a:ea typeface="LG체_v0.1OTF SemiBold" pitchFamily="34" charset="-127"/>
                        </a:rPr>
                        <a:t>dBm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-62 </a:t>
                      </a:r>
                      <a:r>
                        <a:rPr lang="en-US" altLang="ko-KR" sz="800" b="1" dirty="0" err="1" smtClean="0">
                          <a:latin typeface="+mn-lt"/>
                          <a:ea typeface="LG체_v0.1OTF SemiBold" pitchFamily="34" charset="-127"/>
                        </a:rPr>
                        <a:t>dBm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  <a:tr h="1514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7m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10.69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0.8388</a:t>
                      </a:r>
                      <a:endParaRPr lang="ko-KR" altLang="en-US" sz="800" b="1" dirty="0" smtClean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  <a:tr h="1514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10m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5.268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-4.583</a:t>
                      </a:r>
                      <a:endParaRPr lang="ko-KR" altLang="en-US" sz="800" b="1" dirty="0" smtClean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276986"/>
              </p:ext>
            </p:extLst>
          </p:nvPr>
        </p:nvGraphicFramePr>
        <p:xfrm>
          <a:off x="1115616" y="5691336"/>
          <a:ext cx="2592288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0428"/>
                <a:gridCol w="634292"/>
                <a:gridCol w="687568"/>
              </a:tblGrid>
              <a:tr h="3098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Interference /Distance from AP 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-72 </a:t>
                      </a:r>
                      <a:r>
                        <a:rPr lang="en-US" altLang="ko-KR" sz="800" b="1" dirty="0" err="1" smtClean="0">
                          <a:latin typeface="+mn-lt"/>
                          <a:ea typeface="LG체_v0.1OTF SemiBold" pitchFamily="34" charset="-127"/>
                        </a:rPr>
                        <a:t>dBm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-62 </a:t>
                      </a:r>
                      <a:r>
                        <a:rPr lang="en-US" altLang="ko-KR" sz="800" b="1" dirty="0" err="1" smtClean="0">
                          <a:latin typeface="+mn-lt"/>
                          <a:ea typeface="LG체_v0.1OTF SemiBold" pitchFamily="34" charset="-127"/>
                        </a:rPr>
                        <a:t>dBm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  <a:tr h="1717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7m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21.69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11.84</a:t>
                      </a:r>
                      <a:endParaRPr lang="ko-KR" altLang="en-US" sz="800" b="1" dirty="0" smtClean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  <a:tr h="1717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10m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16.26</a:t>
                      </a:r>
                      <a:endParaRPr lang="ko-KR" altLang="en-US" sz="800" b="1" dirty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+mn-lt"/>
                          <a:ea typeface="LG체_v0.1OTF SemiBold" pitchFamily="34" charset="-127"/>
                        </a:rPr>
                        <a:t>6.417</a:t>
                      </a:r>
                      <a:endParaRPr lang="ko-KR" altLang="en-US" sz="800" b="1" dirty="0" smtClean="0">
                        <a:latin typeface="+mn-lt"/>
                        <a:ea typeface="LG체_v0.1OTF SemiBold" pitchFamily="34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957472" y="5373216"/>
            <a:ext cx="2638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Received SINR according to Distance</a:t>
            </a:r>
            <a:endParaRPr lang="ko-KR" altLang="en-US" sz="1200" b="1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2339" y="5412236"/>
            <a:ext cx="2638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Received SINR according to Distance</a:t>
            </a:r>
            <a:endParaRPr lang="ko-KR" altLang="en-US" sz="1200" b="1">
              <a:solidFill>
                <a:schemeClr val="tx1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99" y="2591736"/>
            <a:ext cx="3720020" cy="279304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359" y="2608418"/>
            <a:ext cx="3704614" cy="2781480"/>
          </a:xfrm>
          <a:prstGeom prst="rect">
            <a:avLst/>
          </a:prstGeom>
        </p:spPr>
      </p:pic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In 2.4GHz band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32916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Analysis: </a:t>
            </a:r>
            <a:r>
              <a:rPr lang="en-US" altLang="ko-KR" dirty="0" smtClean="0">
                <a:solidFill>
                  <a:schemeClr val="tx1"/>
                </a:solidFill>
              </a:rPr>
              <a:t>Required </a:t>
            </a:r>
            <a:r>
              <a:rPr lang="en-US" altLang="ko-KR" dirty="0">
                <a:solidFill>
                  <a:schemeClr val="tx1"/>
                </a:solidFill>
              </a:rPr>
              <a:t>additional </a:t>
            </a:r>
            <a:r>
              <a:rPr lang="en-US" altLang="ko-KR" dirty="0" smtClean="0">
                <a:solidFill>
                  <a:schemeClr val="tx1"/>
                </a:solidFill>
              </a:rPr>
              <a:t>SNR (1/5)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Comparing </a:t>
            </a:r>
            <a:r>
              <a:rPr lang="en-US" altLang="ko-KR" sz="1800" u="sng" dirty="0" smtClean="0"/>
              <a:t>received SINR</a:t>
            </a:r>
            <a:r>
              <a:rPr lang="en-US" altLang="ko-KR" sz="1800" dirty="0" smtClean="0"/>
              <a:t> with </a:t>
            </a:r>
            <a:r>
              <a:rPr lang="en-US" altLang="ko-KR" sz="1800" u="sng" dirty="0" smtClean="0"/>
              <a:t>required SNR </a:t>
            </a:r>
            <a:r>
              <a:rPr lang="en-US" altLang="ko-KR" sz="1800" u="sng" dirty="0"/>
              <a:t>at 10% FER </a:t>
            </a:r>
            <a:r>
              <a:rPr lang="en-US" altLang="ko-KR" sz="1800" u="sng" dirty="0" smtClean="0"/>
              <a:t>of MCS0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Based on the received SINR of previous slides, we check how much SNR improvement is required for Wi-Fi transmission depending on STA’s condition.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5GHz band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STA w/ </a:t>
            </a:r>
            <a:r>
              <a:rPr lang="en-US" altLang="ko-KR" sz="1200" dirty="0" smtClean="0"/>
              <a:t>-62dBm interference</a:t>
            </a:r>
            <a:endParaRPr lang="en-US" altLang="ko-KR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As </a:t>
            </a:r>
            <a:r>
              <a:rPr lang="en-US" altLang="ko-KR" sz="1400" dirty="0"/>
              <a:t>shown in results, it is difficult to support the full coverage without enhancement of </a:t>
            </a:r>
            <a:r>
              <a:rPr lang="en-US" altLang="ko-KR" sz="1400" dirty="0" smtClean="0"/>
              <a:t>SNR </a:t>
            </a:r>
            <a:r>
              <a:rPr lang="en-US" altLang="ko-KR" sz="1400" dirty="0"/>
              <a:t>and even though the transmit scheme such as </a:t>
            </a:r>
            <a:r>
              <a:rPr lang="en-US" altLang="ko-KR" sz="1400" dirty="0" err="1"/>
              <a:t>beamforming</a:t>
            </a:r>
            <a:r>
              <a:rPr lang="en-US" altLang="ko-KR" sz="1400" dirty="0"/>
              <a:t> (e.g. 3x2 BF) is used for </a:t>
            </a:r>
            <a:r>
              <a:rPr lang="en-US" altLang="ko-KR" sz="1400" dirty="0" smtClean="0"/>
              <a:t>transmission, the SNR larger </a:t>
            </a:r>
            <a:r>
              <a:rPr lang="en-US" altLang="ko-KR" sz="1400" dirty="0"/>
              <a:t>than 10dB is required in </a:t>
            </a:r>
            <a:r>
              <a:rPr lang="en-US" altLang="ko-KR" sz="1400" dirty="0" smtClean="0"/>
              <a:t>worst </a:t>
            </a:r>
            <a:r>
              <a:rPr lang="en-US" altLang="ko-KR" sz="1400" dirty="0"/>
              <a:t>case </a:t>
            </a:r>
            <a:r>
              <a:rPr lang="en-US" altLang="ko-KR" sz="1400" dirty="0" smtClean="0"/>
              <a:t>(18dB is required with the SU PPDU)</a:t>
            </a:r>
            <a:endParaRPr lang="en-US" altLang="ko-KR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2017</a:t>
            </a:r>
            <a:endParaRPr lang="en-GB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26959"/>
              </p:ext>
            </p:extLst>
          </p:nvPr>
        </p:nvGraphicFramePr>
        <p:xfrm>
          <a:off x="1475656" y="3414421"/>
          <a:ext cx="6568568" cy="1454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071"/>
                <a:gridCol w="821071"/>
                <a:gridCol w="1642142"/>
                <a:gridCol w="1642142"/>
                <a:gridCol w="1642142"/>
              </a:tblGrid>
              <a:tr h="266033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STA1 (7m, w/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 1wall</a:t>
                      </a: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STA2 (10m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, w/ 1wall</a:t>
                      </a: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STA3 (10m, w/ 2wall)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</a:tr>
              <a:tr h="26603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Received SINR (dB)</a:t>
                      </a:r>
                      <a:endParaRPr lang="ko-KR" altLang="en-US" sz="900" b="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6.478</a:t>
                      </a:r>
                      <a:endParaRPr lang="ko-KR" altLang="en-US" sz="900" b="1" i="0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1.057</a:t>
                      </a:r>
                      <a:endParaRPr lang="ko-KR" altLang="en-US" sz="900" b="1" i="0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-9.943</a:t>
                      </a:r>
                      <a:endParaRPr lang="ko-KR" altLang="en-US" sz="900" b="1" i="0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/>
                </a:tc>
              </a:tr>
              <a:tr h="26603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Required</a:t>
                      </a:r>
                      <a:r>
                        <a:rPr lang="en-US" altLang="ko-KR" sz="900" b="0" baseline="0" dirty="0" smtClean="0">
                          <a:latin typeface="+mn-lt"/>
                          <a:ea typeface="LG체_v0.1 Regular" panose="020B0600000101010101" pitchFamily="50" charset="-127"/>
                        </a:rPr>
                        <a:t> additional SNR (dB)</a:t>
                      </a:r>
                      <a:endParaRPr lang="ko-KR" altLang="en-US" sz="900" b="0" baseline="30000" dirty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SU PPDU</a:t>
                      </a:r>
                      <a:endParaRPr lang="ko-KR" altLang="en-US" sz="900" b="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1.5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7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18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90607">
                <a:tc vMerge="1"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latin typeface="LG체_v0.1 Regular" panose="020B0600000101010101" pitchFamily="50" charset="-127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ER w/ 106</a:t>
                      </a:r>
                      <a:endParaRPr lang="ko-KR" altLang="en-US" sz="900" b="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0</a:t>
                      </a:r>
                      <a:endParaRPr lang="ko-KR" altLang="en-US" sz="900" b="0" kern="1200" dirty="0" smtClean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2.2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13.2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6603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LG체_v0.1 Regular" panose="020B0600000101010101" pitchFamily="50" charset="-127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latin typeface="+mn-lt"/>
                          <a:ea typeface="LG체_v0.1 Regular" panose="020B0600000101010101" pitchFamily="50" charset="-127"/>
                        </a:rPr>
                        <a:t>3x2 BF</a:t>
                      </a:r>
                      <a:endParaRPr lang="ko-KR" altLang="en-US" sz="900" b="0" dirty="0" smtClean="0">
                        <a:latin typeface="+mn-lt"/>
                        <a:ea typeface="LG체_v0.1 Regular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OTF SemiBold" pitchFamily="34" charset="-127"/>
                          <a:cs typeface="+mn-cs"/>
                        </a:rPr>
                        <a:t>0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LG체_v0.1OTF SemiBold" pitchFamily="34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0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LG체_v0.1 Regular" panose="020B0600000101010101" pitchFamily="50" charset="-127"/>
                          <a:cs typeface="+mn-cs"/>
                        </a:rPr>
                        <a:t>10.7</a:t>
                      </a:r>
                      <a:endParaRPr lang="ko-KR" altLang="en-US" sz="900" b="1" i="1" kern="1200" dirty="0" smtClean="0">
                        <a:solidFill>
                          <a:srgbClr val="FF0000"/>
                        </a:solidFill>
                        <a:latin typeface="+mn-lt"/>
                        <a:ea typeface="LG체_v0.1 Regular" panose="020B0600000101010101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3203684"/>
            <a:ext cx="4190571" cy="3693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lvl="2" indent="0" algn="ctr" defTabSz="914400" eaLnBrk="1" latinLnBrk="1" hangingPunct="1">
              <a:buClrTx/>
              <a:buSzTx/>
            </a:pPr>
            <a:r>
              <a:rPr lang="en-US" altLang="ko-KR" sz="900" b="1" dirty="0" smtClean="0">
                <a:solidFill>
                  <a:schemeClr val="tx1"/>
                </a:solidFill>
              </a:rPr>
              <a:t>Required </a:t>
            </a:r>
            <a:r>
              <a:rPr lang="en-US" altLang="ko-KR" sz="900" b="1" dirty="0">
                <a:solidFill>
                  <a:schemeClr val="tx1"/>
                </a:solidFill>
              </a:rPr>
              <a:t>additional SNR </a:t>
            </a:r>
            <a:r>
              <a:rPr lang="en-US" altLang="ko-KR" sz="900" b="1" dirty="0" smtClean="0">
                <a:solidFill>
                  <a:schemeClr val="tx1"/>
                </a:solidFill>
              </a:rPr>
              <a:t>= </a:t>
            </a:r>
            <a:r>
              <a:rPr lang="en-US" altLang="ko-KR" sz="900" b="1" dirty="0">
                <a:solidFill>
                  <a:schemeClr val="tx1"/>
                </a:solidFill>
              </a:rPr>
              <a:t>required SNR at 10% FER of MCS0 – received SINR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endParaRPr kumimoji="1" lang="ko-KR" altLang="en-US" sz="900" b="1" dirty="0" err="1" smtClean="0">
              <a:solidFill>
                <a:schemeClr val="tx1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14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43199</TotalTime>
  <Words>2874</Words>
  <Application>Microsoft Office PowerPoint</Application>
  <PresentationFormat>화면 슬라이드 쇼(4:3)</PresentationFormat>
  <Paragraphs>607</Paragraphs>
  <Slides>29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42" baseType="lpstr">
      <vt:lpstr>Arial Unicode MS</vt:lpstr>
      <vt:lpstr>Intel Clear</vt:lpstr>
      <vt:lpstr>LG체_v0.1 Light</vt:lpstr>
      <vt:lpstr>LG체_v0.1 Regular</vt:lpstr>
      <vt:lpstr>LG체_v0.1OTF SemiBold</vt:lpstr>
      <vt:lpstr>MS Gothic</vt:lpstr>
      <vt:lpstr>굴림</vt:lpstr>
      <vt:lpstr>돋움</vt:lpstr>
      <vt:lpstr>Malgun Gothic</vt:lpstr>
      <vt:lpstr>Arial</vt:lpstr>
      <vt:lpstr>Calibri</vt:lpstr>
      <vt:lpstr>Times New Roman</vt:lpstr>
      <vt:lpstr>Office 테마</vt:lpstr>
      <vt:lpstr>Wi-Fi Enhancement for Full Coverage at Smart Home : Part-I (Coverage Investigation)</vt:lpstr>
      <vt:lpstr>Abstract </vt:lpstr>
      <vt:lpstr>Introduction </vt:lpstr>
      <vt:lpstr>Assumption for analysis (1/2) : Topology </vt:lpstr>
      <vt:lpstr>Assumption for analysis (2/2) : OBSS interference</vt:lpstr>
      <vt:lpstr>Required SNR per MCS for analysis</vt:lpstr>
      <vt:lpstr>Received SINR per distance for analysis (1/2)</vt:lpstr>
      <vt:lpstr>Received SINR per distance for analysis (2/2)</vt:lpstr>
      <vt:lpstr>Analysis: Required additional SNR (1/5)</vt:lpstr>
      <vt:lpstr>Analysis: Required additional SNR (2/5)</vt:lpstr>
      <vt:lpstr>Analysis: Required additional SNR (3/5)</vt:lpstr>
      <vt:lpstr>Analysis: Required additional SNR (4/5)</vt:lpstr>
      <vt:lpstr>Analysis: Required additional SNR (5/5)</vt:lpstr>
      <vt:lpstr>Discussion</vt:lpstr>
      <vt:lpstr>A possible solution : Narrow band transmission (i.e. NBT)</vt:lpstr>
      <vt:lpstr>Smart Home Use Case w/ NBT </vt:lpstr>
      <vt:lpstr>Considerations on NBT (1/2)</vt:lpstr>
      <vt:lpstr>Considerations on NBT (2/2)</vt:lpstr>
      <vt:lpstr>SNR improvement by NBT</vt:lpstr>
      <vt:lpstr>Conclusion </vt:lpstr>
      <vt:lpstr>Reference</vt:lpstr>
      <vt:lpstr>Appendix </vt:lpstr>
      <vt:lpstr>Assumption for simulation</vt:lpstr>
      <vt:lpstr>Link budget </vt:lpstr>
      <vt:lpstr>Wall loss </vt:lpstr>
      <vt:lpstr>Smart home services1)</vt:lpstr>
      <vt:lpstr>Link budget according to BW (1/3)</vt:lpstr>
      <vt:lpstr>Link budget according to BW (2/3)</vt:lpstr>
      <vt:lpstr>Link budget according to BW (3/3)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임동국/선임연구원/차세대표준(연)IoT팀(dongguk.lim@lge.com)</dc:creator>
  <cp:lastModifiedBy>최진수/책임연구원〉차세대표준(연)IoT팀(js.choi@lge.com)</cp:lastModifiedBy>
  <cp:revision>777</cp:revision>
  <cp:lastPrinted>1601-01-01T00:00:00Z</cp:lastPrinted>
  <dcterms:created xsi:type="dcterms:W3CDTF">2016-12-14T01:56:24Z</dcterms:created>
  <dcterms:modified xsi:type="dcterms:W3CDTF">2017-05-08T13:52:50Z</dcterms:modified>
</cp:coreProperties>
</file>