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0" r:id="rId3"/>
    <p:sldId id="269" r:id="rId4"/>
    <p:sldId id="283" r:id="rId5"/>
    <p:sldId id="280" r:id="rId6"/>
    <p:sldId id="284" r:id="rId7"/>
    <p:sldId id="281" r:id="rId8"/>
    <p:sldId id="266" r:id="rId9"/>
    <p:sldId id="271" r:id="rId10"/>
    <p:sldId id="285" r:id="rId11"/>
    <p:sldId id="286" r:id="rId12"/>
    <p:sldId id="287" r:id="rId13"/>
    <p:sldId id="274" r:id="rId14"/>
    <p:sldId id="282" r:id="rId15"/>
    <p:sldId id="275" r:id="rId16"/>
    <p:sldId id="278" r:id="rId17"/>
    <p:sldId id="267" r:id="rId18"/>
    <p:sldId id="277" r:id="rId19"/>
    <p:sldId id="279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C00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-159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802.11-17/0410r0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62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 of existing approaches and use cases of obtaining transmission opportunity from multiple channels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53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5300" y="3054573"/>
          <a:ext cx="7753350" cy="2606675"/>
        </p:xfrm>
        <a:graphic>
          <a:graphicData uri="http://schemas.openxmlformats.org/presentationml/2006/ole">
            <p:oleObj spid="_x0000_s3080" name="Document" r:id="rId4" imgW="8262412" imgH="2775914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4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Benefit of current approaches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1224136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sz="2200" dirty="0"/>
              <a:t>When channel loads are imbalanced among channels,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can be improved by switching the primary channel from congested one to idle one by the current approaches.</a:t>
            </a:r>
          </a:p>
          <a:p>
            <a:pPr>
              <a:buFont typeface="Arial" pitchFamily="34" charset="0"/>
              <a:buChar char="•"/>
            </a:pPr>
            <a:r>
              <a:rPr lang="en-GB" altLang="ja-JP" sz="2200" dirty="0"/>
              <a:t>As many STAs taking these approaches, average channel load will be more balanced among channels. </a:t>
            </a:r>
            <a:endParaRPr lang="en-GB" sz="2200" dirty="0"/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5508104" y="6165304"/>
            <a:ext cx="2808312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 flipH="1" flipV="1">
            <a:off x="5508104" y="4725144"/>
            <a:ext cx="8384" cy="14485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5585457" y="6114782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488694" y="6114782"/>
            <a:ext cx="630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b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360540" y="6114782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c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5508104" y="5085184"/>
            <a:ext cx="280831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5580112" y="5661248"/>
            <a:ext cx="648072" cy="4320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1</a:t>
            </a:r>
            <a:endParaRPr kumimoji="1" lang="ja-JP" altLang="en-US" sz="14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47679" y="5877272"/>
            <a:ext cx="648072" cy="2160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B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2</a:t>
            </a:r>
            <a:endParaRPr kumimoji="1" lang="ja-JP" altLang="en-US" sz="1400" dirty="0">
              <a:solidFill>
                <a:srgbClr val="00B05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308304" y="5445224"/>
            <a:ext cx="648072" cy="648072"/>
          </a:xfrm>
          <a:prstGeom prst="rect">
            <a:avLst/>
          </a:prstGeom>
          <a:noFill/>
          <a:ln w="28575">
            <a:solidFill>
              <a:srgbClr val="C000C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3</a:t>
            </a:r>
            <a:endParaRPr kumimoji="1" lang="ja-JP" altLang="en-US" sz="14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968411" y="438659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Resource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499992" y="4725144"/>
            <a:ext cx="990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Total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available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resource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44208" y="5373216"/>
            <a:ext cx="648072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5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580112" y="5373216"/>
            <a:ext cx="648072" cy="2160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4</a:t>
            </a:r>
            <a:endParaRPr kumimoji="1" lang="ja-JP" altLang="en-US" sz="1400" dirty="0">
              <a:solidFill>
                <a:srgbClr val="00B0F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60" name="Picture 3" descr="C:\cygwin64\home\yano\study\project\WLAN-CA\standardization\201703_plenary\my_presentation\measurement\2017年1月17日18_26_48_B_大阪駅busytime.tdms1.bin2.4GHz0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91680" y="3717032"/>
            <a:ext cx="2622340" cy="2298359"/>
          </a:xfrm>
          <a:prstGeom prst="rect">
            <a:avLst/>
          </a:prstGeom>
          <a:noFill/>
        </p:spPr>
      </p:pic>
      <p:sp>
        <p:nvSpPr>
          <p:cNvPr id="62" name="下カーブ矢印 61"/>
          <p:cNvSpPr/>
          <p:nvPr/>
        </p:nvSpPr>
        <p:spPr bwMode="auto">
          <a:xfrm>
            <a:off x="4427984" y="3954542"/>
            <a:ext cx="864096" cy="432048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92080" y="378904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Channel selection based on measured channel load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781459" y="6042774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627784" y="6042774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6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395838" y="6042774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2321" y="4542219"/>
            <a:ext cx="1639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Measurement of average channel load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68" name="直線矢印コネクタ 67"/>
          <p:cNvCxnSpPr/>
          <p:nvPr/>
        </p:nvCxnSpPr>
        <p:spPr bwMode="auto">
          <a:xfrm>
            <a:off x="1547664" y="3717032"/>
            <a:ext cx="0" cy="232574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Limitation of current approaches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846640" cy="288032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sz="2200" dirty="0"/>
              <a:t>The current 11aa and 11ai’s approaches will balance channel loads among channels. </a:t>
            </a:r>
          </a:p>
          <a:p>
            <a:pPr>
              <a:buFont typeface="Arial" pitchFamily="34" charset="0"/>
              <a:buChar char="•"/>
            </a:pPr>
            <a:r>
              <a:rPr lang="en-GB" altLang="ja-JP" sz="2200" dirty="0"/>
              <a:t>On the other hand, the total channel load is getting raised as the amount of traffic and the number of wireless LAN terminals increases.</a:t>
            </a:r>
          </a:p>
          <a:p>
            <a:pPr>
              <a:buFont typeface="Arial" pitchFamily="34" charset="0"/>
              <a:buChar char="•"/>
            </a:pPr>
            <a:r>
              <a:rPr lang="en-GB" altLang="ja-JP" sz="2200" dirty="0"/>
              <a:t>When the channel load is relatively high, </a:t>
            </a:r>
            <a:r>
              <a:rPr lang="en-US" altLang="ja-JP" sz="2200" dirty="0"/>
              <a:t>another </a:t>
            </a:r>
            <a:r>
              <a:rPr lang="en-GB" altLang="ja-JP" sz="2200" dirty="0"/>
              <a:t>approach will be necessary to further improve the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to meet the user’s demand.  </a:t>
            </a:r>
            <a:endParaRPr lang="en-GB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Short-term channel usage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5182344" cy="3816424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sz="2200" dirty="0"/>
              <a:t>In a short time, there are some unused periods on a channel unless the channel is full-loaded. </a:t>
            </a:r>
          </a:p>
          <a:p>
            <a:pPr>
              <a:buFont typeface="Arial" pitchFamily="34" charset="0"/>
              <a:buChar char="•"/>
            </a:pPr>
            <a:r>
              <a:rPr lang="en-GB" altLang="ja-JP" sz="2200" dirty="0"/>
              <a:t>These unused periods randomly and independently occur among channels even after the channel load is balanced. 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err="1"/>
              <a:t>QoS</a:t>
            </a:r>
            <a:r>
              <a:rPr lang="en-GB" sz="2200" dirty="0"/>
              <a:t> of each traffic will be improved if such </a:t>
            </a:r>
            <a:r>
              <a:rPr lang="en-GB" altLang="ja-JP" sz="2200" dirty="0"/>
              <a:t>unused periods are available. </a:t>
            </a:r>
            <a:endParaRPr lang="en-GB" sz="2200" dirty="0"/>
          </a:p>
        </p:txBody>
      </p:sp>
      <p:pic>
        <p:nvPicPr>
          <p:cNvPr id="7" name="Picture 4" descr="C:\cygwin64\home\yano\study\project\WLAN-CA\standardization\201703_plenary\my_presentation\measurement\cropped_2017年1月17日18_26_48_B_大阪駅busytime.tdms1.bin2.4GHz0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51043" y="1628800"/>
            <a:ext cx="2469429" cy="4307144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6674282" y="5898758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2655" y="5898758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6</a:t>
            </a:r>
            <a:endParaRPr kumimoji="1" lang="ja-JP" altLang="en-US" sz="16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Another </a:t>
            </a:r>
            <a:r>
              <a:rPr lang="en-US" altLang="ja-JP" dirty="0"/>
              <a:t>approach [4]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3168"/>
            <a:ext cx="5398368" cy="3103984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sz="2200" dirty="0"/>
              <a:t>To utilize unused periods which occur randomly and independently in multiple channels, a STA performs CCA and the </a:t>
            </a:r>
            <a:r>
              <a:rPr lang="en-GB" altLang="ja-JP" sz="2200" dirty="0" err="1"/>
              <a:t>backoff</a:t>
            </a:r>
            <a:r>
              <a:rPr lang="en-GB" altLang="ja-JP" sz="2200" dirty="0"/>
              <a:t> process on multiple channels in parallel to quickly obtains transmission opportunity on an idle channel. 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b="1" dirty="0"/>
              <a:t>This approach will be effective whether channel load is balanced or not.</a:t>
            </a:r>
          </a:p>
        </p:txBody>
      </p:sp>
      <p:pic>
        <p:nvPicPr>
          <p:cNvPr id="21" name="Picture 4" descr="C:\cygwin64\home\yano\study\project\WLAN-CA\standardization\201703_plenary\my_presentation\measurement\cropped_2017年1月17日18_26_48_B_大阪駅busytime.tdms1.bin2.4GHz0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51043" y="1628800"/>
            <a:ext cx="2469429" cy="4307144"/>
          </a:xfrm>
          <a:prstGeom prst="rect">
            <a:avLst/>
          </a:prstGeom>
          <a:noFill/>
        </p:spPr>
      </p:pic>
      <p:sp>
        <p:nvSpPr>
          <p:cNvPr id="22" name="テキスト ボックス 21"/>
          <p:cNvSpPr txBox="1"/>
          <p:nvPr/>
        </p:nvSpPr>
        <p:spPr>
          <a:xfrm>
            <a:off x="6674282" y="5898758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547664" y="5157192"/>
            <a:ext cx="410445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Utilize these idle resources scattered in multiple channels for channel access.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7736631" y="2564904"/>
            <a:ext cx="1008112" cy="144016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6440487" y="2780928"/>
            <a:ext cx="1008112" cy="119026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6440487" y="2996952"/>
            <a:ext cx="1008112" cy="97647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6440487" y="3284984"/>
            <a:ext cx="1008112" cy="432048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6440487" y="5013176"/>
            <a:ext cx="1008112" cy="72008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 flipH="1">
            <a:off x="5508104" y="5445224"/>
            <a:ext cx="1512168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4" name="正方形/長方形 23"/>
          <p:cNvSpPr/>
          <p:nvPr/>
        </p:nvSpPr>
        <p:spPr bwMode="auto">
          <a:xfrm>
            <a:off x="6440487" y="4895448"/>
            <a:ext cx="1008112" cy="4571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440487" y="5229200"/>
            <a:ext cx="1008112" cy="36004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6440487" y="5759544"/>
            <a:ext cx="1008112" cy="4571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6440487" y="5661248"/>
            <a:ext cx="1008112" cy="4571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736631" y="3140968"/>
            <a:ext cx="1008112" cy="72008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7736631" y="4624252"/>
            <a:ext cx="1008112" cy="7460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736631" y="2204864"/>
            <a:ext cx="1008112" cy="4571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736631" y="2303160"/>
            <a:ext cx="1008112" cy="4571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952655" y="5898758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6</a:t>
            </a:r>
            <a:endParaRPr kumimoji="1" lang="ja-JP" altLang="en-US" sz="16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 flipH="1">
            <a:off x="5508104" y="4653136"/>
            <a:ext cx="2664297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Use case of the new approach (1)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9181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By employing the new approach, a STA can obtain more transmission opportunities, and thus achievable throughput will be increased.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This approach will enhance the robustness of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support to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traffic in </a:t>
            </a:r>
            <a:r>
              <a:rPr lang="en-US" altLang="ja-JP" sz="2200" dirty="0"/>
              <a:t>relatively high-load situations </a:t>
            </a:r>
            <a:r>
              <a:rPr lang="en-GB" altLang="ja-JP" sz="2200" dirty="0"/>
              <a:t>whether or not the average channel load is balanced by current approaches.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This new approach would be more effective when there are many unmanaged BSSs, for example, in a </a:t>
            </a:r>
            <a:r>
              <a:rPr lang="en-US" altLang="ja-JP" sz="2200" dirty="0"/>
              <a:t>condominium building</a:t>
            </a:r>
            <a:r>
              <a:rPr lang="en-GB" altLang="ja-JP" sz="2200" dirty="0"/>
              <a:t> or a public space where many mobile routers are operated. </a:t>
            </a:r>
            <a:endParaRPr lang="en-GB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53336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Use case of the new approach (2)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1039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Transmission delay will be reduced by the new approach. It will help to support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traffic with severe requirement on latency.</a:t>
            </a:r>
          </a:p>
        </p:txBody>
      </p:sp>
      <p:cxnSp>
        <p:nvCxnSpPr>
          <p:cNvPr id="28" name="直線矢印コネクタ 27"/>
          <p:cNvCxnSpPr/>
          <p:nvPr/>
        </p:nvCxnSpPr>
        <p:spPr bwMode="auto">
          <a:xfrm>
            <a:off x="1915857" y="5639762"/>
            <a:ext cx="6112527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直線矢印コネクタ 28"/>
          <p:cNvCxnSpPr/>
          <p:nvPr/>
        </p:nvCxnSpPr>
        <p:spPr bwMode="auto">
          <a:xfrm flipV="1">
            <a:off x="1907704" y="3623538"/>
            <a:ext cx="0" cy="201622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113698" y="3830851"/>
            <a:ext cx="1781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a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(primary channel)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7504" y="5013176"/>
            <a:ext cx="1792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b</a:t>
            </a:r>
          </a:p>
          <a:p>
            <a:pPr algn="ctr"/>
            <a:r>
              <a:rPr kumimoji="1" lang="en-US" altLang="ja-JP" sz="1600" dirty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(another channel)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108545" y="549574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Time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713165" y="3284984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20113" y="5135706"/>
            <a:ext cx="1224136" cy="288032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Transmission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987865" y="5135706"/>
            <a:ext cx="1224136" cy="28803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Busy</a:t>
            </a:r>
            <a:endParaRPr kumimoji="1" lang="ja-JP" altLang="en-US" sz="14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284009" y="5135706"/>
            <a:ext cx="864096" cy="288032"/>
          </a:xfrm>
          <a:prstGeom prst="rect">
            <a:avLst/>
          </a:prstGeom>
          <a:noFill/>
          <a:ln w="19050">
            <a:solidFill>
              <a:srgbClr val="C000C0"/>
            </a:solidFill>
            <a:prstDash val="dash"/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 err="1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Backoff</a:t>
            </a:r>
            <a:endParaRPr kumimoji="1" lang="ja-JP" altLang="en-US" sz="14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596377" y="3983578"/>
            <a:ext cx="1224136" cy="288032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Transmission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987865" y="3983578"/>
            <a:ext cx="3600400" cy="28803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Busy</a:t>
            </a:r>
            <a:endParaRPr kumimoji="1" lang="ja-JP" altLang="en-US" sz="14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660273" y="3983578"/>
            <a:ext cx="864096" cy="288032"/>
          </a:xfrm>
          <a:prstGeom prst="rect">
            <a:avLst/>
          </a:prstGeom>
          <a:noFill/>
          <a:ln w="19050">
            <a:solidFill>
              <a:srgbClr val="C000C0"/>
            </a:solidFill>
            <a:prstDash val="dash"/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 err="1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Backoff</a:t>
            </a:r>
            <a:endParaRPr kumimoji="1" lang="ja-JP" altLang="en-US" sz="14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78" name="直線コネクタ 77"/>
          <p:cNvCxnSpPr/>
          <p:nvPr/>
        </p:nvCxnSpPr>
        <p:spPr bwMode="auto">
          <a:xfrm>
            <a:off x="1907704" y="4487634"/>
            <a:ext cx="597666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コネクタ 80"/>
          <p:cNvCxnSpPr/>
          <p:nvPr/>
        </p:nvCxnSpPr>
        <p:spPr bwMode="auto">
          <a:xfrm flipV="1">
            <a:off x="7812360" y="4415626"/>
            <a:ext cx="0" cy="108012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線コネクタ 83"/>
          <p:cNvCxnSpPr/>
          <p:nvPr/>
        </p:nvCxnSpPr>
        <p:spPr bwMode="auto">
          <a:xfrm flipV="1">
            <a:off x="5436096" y="4991690"/>
            <a:ext cx="0" cy="5040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線コネクタ 85"/>
          <p:cNvCxnSpPr/>
          <p:nvPr/>
        </p:nvCxnSpPr>
        <p:spPr bwMode="auto">
          <a:xfrm>
            <a:off x="5508104" y="5279722"/>
            <a:ext cx="223224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88" name="テキスト ボックス 87"/>
          <p:cNvSpPr txBox="1"/>
          <p:nvPr/>
        </p:nvSpPr>
        <p:spPr>
          <a:xfrm>
            <a:off x="5652120" y="4703658"/>
            <a:ext cx="1882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Reduced</a:t>
            </a:r>
          </a:p>
          <a:p>
            <a:pPr algn="ctr"/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transmission delay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Summary (1/2)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IEEE 802.11aa defines a procedure to manage OBSS. By using this, efficient resource sharing among BSSs is enabled.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sz="2200" dirty="0"/>
              <a:t>If a STA finds another BSS with enough available resource, and quickly sets up a link to the BSS by FILS defined in IEEE 802.11ai, the overload situation might be avoided.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200" dirty="0"/>
              <a:t>On the other hand, </a:t>
            </a:r>
            <a:r>
              <a:rPr lang="en-GB" altLang="ja-JP" sz="2200" dirty="0"/>
              <a:t>the total channel load is getting raised as the amount of traffic and the number of wireless LAN terminals increases.</a:t>
            </a:r>
          </a:p>
          <a:p>
            <a:pPr>
              <a:buFont typeface="Arial" pitchFamily="34" charset="0"/>
              <a:buChar char="•"/>
            </a:pPr>
            <a:r>
              <a:rPr lang="en-GB" altLang="ja-JP" sz="2200" dirty="0"/>
              <a:t>When the channel load is relatively high, </a:t>
            </a:r>
            <a:r>
              <a:rPr lang="en-US" altLang="ja-JP" sz="2200" dirty="0"/>
              <a:t>another </a:t>
            </a:r>
            <a:r>
              <a:rPr lang="en-GB" altLang="ja-JP" sz="2200" dirty="0"/>
              <a:t>approach will be necessary to further improve the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to meet the user’s demand.  </a:t>
            </a:r>
          </a:p>
          <a:p>
            <a:pPr>
              <a:buFont typeface="Times New Roman" pitchFamily="16" charset="0"/>
              <a:buChar char="•"/>
            </a:pPr>
            <a:endParaRPr lang="en-US" altLang="ja-JP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Summary (2/2)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ja-JP" sz="2200" dirty="0"/>
              <a:t>The new approach obtains</a:t>
            </a:r>
            <a:r>
              <a:rPr lang="en-GB" altLang="ja-JP" sz="2200" dirty="0"/>
              <a:t> transmission opportunity on a idle channel by performing CCA on</a:t>
            </a:r>
            <a:r>
              <a:rPr lang="en-US" altLang="ja-JP" sz="2200" dirty="0"/>
              <a:t> multiple channels in parallel.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This approach will enhance the robustness of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support to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traffic in </a:t>
            </a:r>
            <a:r>
              <a:rPr lang="en-US" altLang="ja-JP" sz="2200" dirty="0"/>
              <a:t>relatively high-load situations </a:t>
            </a:r>
            <a:r>
              <a:rPr lang="en-GB" altLang="ja-JP" sz="2200" dirty="0"/>
              <a:t>whether or not  the average channel load is balanced by current approaches.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This new approach would be more effective when there are many unmanaged BSSs.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/>
              <a:t>Do you agree that there are issues in </a:t>
            </a:r>
            <a:r>
              <a:rPr lang="en-GB" altLang="ja-JP" dirty="0" smtClean="0"/>
              <a:t>balanced and </a:t>
            </a:r>
            <a:r>
              <a:rPr lang="en-US" altLang="ja-JP" dirty="0" smtClean="0"/>
              <a:t>relatively </a:t>
            </a:r>
            <a:r>
              <a:rPr lang="en-US" altLang="ja-JP" dirty="0"/>
              <a:t>high-load situations</a:t>
            </a:r>
            <a:r>
              <a:rPr lang="en-GB" altLang="ja-JP" dirty="0"/>
              <a:t>, and it is hard to overcome only by existing approaches in IEEE 802.11 wireless LAN in some cases?</a:t>
            </a:r>
            <a:endParaRPr lang="en-US" altLang="ja-JP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/>
              <a:t>Y:</a:t>
            </a:r>
          </a:p>
          <a:p>
            <a:pPr marL="457200" lvl="1" indent="0"/>
            <a:r>
              <a:rPr lang="en-US" altLang="ja-JP" sz="2400" b="1" dirty="0"/>
              <a:t>N:</a:t>
            </a:r>
          </a:p>
          <a:p>
            <a:pPr marL="457200" lvl="1" indent="0"/>
            <a:r>
              <a:rPr lang="en-US" altLang="ja-JP" sz="2400" b="1" dirty="0"/>
              <a:t>Need more information</a:t>
            </a:r>
          </a:p>
          <a:p>
            <a:pPr marL="457200" lvl="1" indent="0"/>
            <a:r>
              <a:rPr lang="en-US" altLang="ja-JP" sz="2400" b="1" dirty="0"/>
              <a:t>Don’t care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/>
              <a:t>Do you think that IEEE 802.11 wireless LAN should have a new way to overcome some </a:t>
            </a:r>
            <a:r>
              <a:rPr lang="en-US" altLang="ja-JP" dirty="0"/>
              <a:t>relatively high-load situations</a:t>
            </a:r>
            <a:r>
              <a:rPr lang="en-US" altLang="ja-JP" sz="28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/>
              <a:t>Yes</a:t>
            </a:r>
          </a:p>
          <a:p>
            <a:pPr marL="457200" lvl="1" indent="0"/>
            <a:r>
              <a:rPr lang="en-US" altLang="ja-JP" sz="2400" b="1" dirty="0"/>
              <a:t>No</a:t>
            </a:r>
          </a:p>
          <a:p>
            <a:pPr marL="457200" lvl="1" indent="0"/>
            <a:r>
              <a:rPr lang="en-US" altLang="ja-JP" sz="2400" b="1" dirty="0"/>
              <a:t>Need further study/information</a:t>
            </a:r>
          </a:p>
          <a:p>
            <a:pPr marL="457200" lvl="1" indent="0"/>
            <a:r>
              <a:rPr lang="en-US" altLang="ja-JP" sz="2400" b="1" dirty="0"/>
              <a:t>Don’t care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This presentation: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b="1" dirty="0"/>
              <a:t>shows an example of spectrum usage in 2.4 GHz unlicensed band measured at a terminal station in Japan,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b="1" dirty="0"/>
              <a:t>briefly reviews current approaches such as IEEE 802.11aa and 11ai to select a good channel,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b="1" dirty="0"/>
              <a:t>shows the limitation of above approaches,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b="1" dirty="0"/>
              <a:t>also shows some use cases in which the new approach is necessary.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Cisco, “</a:t>
            </a:r>
            <a:r>
              <a:rPr lang="en-US" altLang="ja-JP" dirty="0"/>
              <a:t>Cisco Visual Networking Index: Global Mobile Data Traffic Forecast Update, 2016–2021,</a:t>
            </a:r>
            <a:r>
              <a:rPr lang="en-US" dirty="0"/>
              <a:t>” Cisco White Paper </a:t>
            </a:r>
            <a:r>
              <a:rPr lang="en-US" altLang="ja-JP" dirty="0"/>
              <a:t>C11-738429-00, February 2017. </a:t>
            </a:r>
            <a:endParaRPr lang="en-US" dirty="0"/>
          </a:p>
          <a:p>
            <a:r>
              <a:rPr lang="en-US" dirty="0"/>
              <a:t>[2] IEEE 802.11-2012.</a:t>
            </a:r>
          </a:p>
          <a:p>
            <a:r>
              <a:rPr lang="en-US" dirty="0"/>
              <a:t>[3] doc. IEEE 802.11-14/1437r1. </a:t>
            </a:r>
          </a:p>
          <a:p>
            <a:r>
              <a:rPr lang="en-US" dirty="0"/>
              <a:t>[4] doc. IEEE 802.11-17/0129r3.</a:t>
            </a:r>
          </a:p>
          <a:p>
            <a:r>
              <a:rPr lang="en-US" altLang="ja-JP" dirty="0"/>
              <a:t>[5] doc. IEEE 802.11-17/0146r0.</a:t>
            </a:r>
          </a:p>
          <a:p>
            <a:r>
              <a:rPr lang="en-US" altLang="ja-JP" dirty="0"/>
              <a:t>[6] IEEE 802.11aa-2012.</a:t>
            </a:r>
          </a:p>
          <a:p>
            <a:r>
              <a:rPr lang="en-US" altLang="ja-JP" dirty="0"/>
              <a:t>[7] IEEE 802.11 </a:t>
            </a:r>
            <a:r>
              <a:rPr lang="en-US" altLang="ja-JP" dirty="0" err="1"/>
              <a:t>TGai</a:t>
            </a:r>
            <a:r>
              <a:rPr lang="en-US" altLang="ja-JP" dirty="0"/>
              <a:t> D10.0.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 (1)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1980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The amount of wireless LAN traffic is still increasing. It is forecasted that the amount of the traffic will become four times larger from 2015 to 2020 [1]. Thus, enhancement of system throughput of the wireless LAN is still necessary. </a:t>
            </a:r>
          </a:p>
        </p:txBody>
      </p:sp>
      <p:pic>
        <p:nvPicPr>
          <p:cNvPr id="16386" name="Picture 2" descr="C:\cygwin64\home\yano\study\project\WLAN-CA\standardization\201703_plenary\my_presentation\cisco_whitepaper_fig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4595" y="3429000"/>
            <a:ext cx="6339773" cy="2614501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2531961" y="6042774"/>
            <a:ext cx="4092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Growth of IP traffic forecasted by Cisco [1].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 (2)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In current IEEE 802.11 wireless LAN, a BSS sets one primary channel on which each STA invokes the back-off procedure to transmit its data [2].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If the primary channel is congested, the STA hardly transmits its data even if other channels are vacant</a:t>
            </a:r>
            <a:r>
              <a:rPr lang="ja-JP" altLang="en-US" sz="2200" dirty="0"/>
              <a:t> </a:t>
            </a:r>
            <a:r>
              <a:rPr lang="en-US" altLang="ja-JP" sz="2200" dirty="0"/>
              <a:t>[3]</a:t>
            </a:r>
            <a:r>
              <a:rPr lang="en-GB" altLang="ja-JP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In the previous WNG SC session, we presented a new approach to overcome this issue by instantly obtaining transmission opportunity from vacant channels in the same or another frequency band [4].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A comment that IEEE 802.</a:t>
            </a:r>
            <a:r>
              <a:rPr lang="en-US" altLang="ja-JP" sz="2000" dirty="0"/>
              <a:t>11aa started with this problem by selecting the channel correctly was given</a:t>
            </a:r>
            <a:r>
              <a:rPr lang="en-GB" altLang="ja-JP" sz="2200" dirty="0"/>
              <a:t> for the previous presentation [5].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Issue of congested primary channel on current IEEE 802.11 wireless LAN [3, 4]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In the current IEEE 802.11 wireless LAN, a BSS sets one primary channel on which each STA invokes the back-off procedure to transmit its data [2].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If the primary channel is congested, the STA hardly transmits its data even if other channels are vacant</a:t>
            </a:r>
            <a:r>
              <a:rPr lang="ja-JP" altLang="en-US" sz="2200" dirty="0"/>
              <a:t> </a:t>
            </a:r>
            <a:r>
              <a:rPr lang="en-US" altLang="ja-JP" sz="2200" dirty="0"/>
              <a:t>[3]</a:t>
            </a:r>
            <a:r>
              <a:rPr lang="en-GB" altLang="ja-JP" sz="2200" dirty="0"/>
              <a:t>, and such unused resources cannot be available unless changing the primary channel.</a:t>
            </a:r>
          </a:p>
        </p:txBody>
      </p:sp>
      <p:sp>
        <p:nvSpPr>
          <p:cNvPr id="8" name="フリーフォーム 7"/>
          <p:cNvSpPr/>
          <p:nvPr/>
        </p:nvSpPr>
        <p:spPr bwMode="auto">
          <a:xfrm>
            <a:off x="1259632" y="5322694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1043608" y="5754742"/>
            <a:ext cx="69847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12596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23397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41987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449999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558011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66602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1462832" y="582675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86371" y="582675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b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72102" y="5826750"/>
            <a:ext cx="619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c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46611" y="582675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d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26731" y="582675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34905" y="5826750"/>
            <a:ext cx="574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f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>
            <a:off x="77403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1469244" y="5394702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busy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50493" y="5394702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idle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30612" y="5394702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idle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10733" y="5394702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idle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90852" y="5394702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idle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70973" y="5394702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idle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70085" y="6114782"/>
            <a:ext cx="164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primary channel</a:t>
            </a:r>
            <a:endParaRPr kumimoji="1" lang="ja-JP" altLang="en-US" sz="16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 flipV="1">
            <a:off x="2339752" y="5229200"/>
            <a:ext cx="432048" cy="2160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1835696" y="4869160"/>
            <a:ext cx="6312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Another STA cannot transmit its data if the primary channel is busy.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73336" y="530120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…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982024" y="576519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…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Example of channel usage at a </a:t>
            </a:r>
            <a:r>
              <a:rPr lang="en-US" altLang="ja-JP" dirty="0" smtClean="0"/>
              <a:t>railway terminal </a:t>
            </a:r>
            <a:r>
              <a:rPr lang="en-US" altLang="ja-JP" dirty="0"/>
              <a:t>station in Japan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94374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In some “busy locations,” radio channels are heavily congested. The congestion will become more severe in future.</a:t>
            </a:r>
          </a:p>
        </p:txBody>
      </p:sp>
      <p:pic>
        <p:nvPicPr>
          <p:cNvPr id="34" name="Picture 3" descr="C:\cygwin64\home\yano\study\project\WLAN-CA\standardization\201703_plenary\my_presentation\measurement\2017年1月17日18_26_48_B_大阪駅busytime.tdms1.bin2.4GHz0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81455" y="2954070"/>
            <a:ext cx="3276600" cy="2871787"/>
          </a:xfrm>
          <a:prstGeom prst="rect">
            <a:avLst/>
          </a:prstGeom>
          <a:noFill/>
        </p:spPr>
      </p:pic>
      <p:sp>
        <p:nvSpPr>
          <p:cNvPr id="35" name="テキスト ボックス 34"/>
          <p:cNvSpPr txBox="1"/>
          <p:nvPr/>
        </p:nvSpPr>
        <p:spPr>
          <a:xfrm>
            <a:off x="1271234" y="583439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17559" y="583439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6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85613" y="5834390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9512" y="417820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30 min.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1037439" y="2954070"/>
            <a:ext cx="0" cy="288032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218019" y="6114782"/>
            <a:ext cx="8720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Spectrogram of 2.4 GHz band measured in a “rush-hour” at a 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railway terminal 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station in Japan.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49407" y="2644552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time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45" name="Picture 3" descr="C:\cygwin64\home\yano\study\project\WLAN-CA\standardization\201703_plenary\my_presentation\measurement\2017年1月17日18_26_48_B_大阪駅busytime.tdms1.bin2.4GHz0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543873" y="2946430"/>
            <a:ext cx="3276599" cy="2871786"/>
          </a:xfrm>
          <a:prstGeom prst="rect">
            <a:avLst/>
          </a:prstGeom>
          <a:noFill/>
        </p:spPr>
      </p:pic>
      <p:sp>
        <p:nvSpPr>
          <p:cNvPr id="46" name="テキスト ボックス 45"/>
          <p:cNvSpPr txBox="1"/>
          <p:nvPr/>
        </p:nvSpPr>
        <p:spPr>
          <a:xfrm>
            <a:off x="5711316" y="582675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485633" y="582675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6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158252" y="5826750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11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59188" y="417056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500 ms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50" name="直線矢印コネクタ 49"/>
          <p:cNvCxnSpPr/>
          <p:nvPr/>
        </p:nvCxnSpPr>
        <p:spPr bwMode="auto">
          <a:xfrm>
            <a:off x="5399857" y="2946430"/>
            <a:ext cx="0" cy="288032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5111825" y="2636912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time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Possible approaches to overcome this issue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An AP selects a channel with enough available resource by using </a:t>
            </a:r>
            <a:r>
              <a:rPr lang="en-GB" altLang="ja-JP" sz="2200" dirty="0" err="1"/>
              <a:t>QLoad</a:t>
            </a:r>
            <a:r>
              <a:rPr lang="en-GB" altLang="ja-JP" sz="2200" dirty="0"/>
              <a:t> Report for management of OBSS defined in IEEE 802.11aa [6].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A non-AP STA searches a BSS with enough available resource by channel scanning and quickly sets up a link to the BSS by FILS defined in IEEE 802.11ai [7].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A STA instantly obtains transmission opportunity on another idle channel even when the primary channel is busy by performing CCA in parallel on multiple channels.</a:t>
            </a:r>
            <a:r>
              <a:rPr lang="en-GB" altLang="ja-JP" sz="2200" dirty="0">
                <a:solidFill>
                  <a:srgbClr val="FF0000"/>
                </a:solidFill>
              </a:rPr>
              <a:t> (new approach)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Using OBSS management in IEEE 802.11aa</a:t>
            </a:r>
            <a:r>
              <a:rPr lang="ja-JP" altLang="en-US" dirty="0"/>
              <a:t> </a:t>
            </a:r>
            <a:r>
              <a:rPr lang="en-US" altLang="ja-JP" dirty="0"/>
              <a:t>[6]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1196" y="1981200"/>
            <a:ext cx="8141608" cy="31039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IEEE 802.11aa defines a procedure to manage OBSS by using </a:t>
            </a:r>
            <a:r>
              <a:rPr lang="en-GB" altLang="ja-JP" sz="2200" dirty="0" err="1"/>
              <a:t>QLoad</a:t>
            </a:r>
            <a:r>
              <a:rPr lang="en-GB" altLang="ja-JP" sz="2200" dirty="0"/>
              <a:t> Report. It includes several information related with channel sharing policy, the number of allocated streams of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traffic,  amount of peak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 traffic, and so on.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IEEE 802.11aa also shows some examples of channel selection procedure using the </a:t>
            </a:r>
            <a:r>
              <a:rPr lang="en-GB" altLang="ja-JP" sz="2200" dirty="0" err="1"/>
              <a:t>QLoad</a:t>
            </a:r>
            <a:r>
              <a:rPr lang="en-GB" altLang="ja-JP" sz="2200" dirty="0"/>
              <a:t> Report for efficient resource sharing among BSSs.</a:t>
            </a:r>
            <a:endParaRPr lang="en-GB" sz="2200" dirty="0"/>
          </a:p>
        </p:txBody>
      </p:sp>
      <p:pic>
        <p:nvPicPr>
          <p:cNvPr id="7" name="Picture 152" descr="C:\Users\yano\AppData\Local\Microsoft\Windows\Temporary Internet Files\Content.IE5\RVZS0AZZ\MC900396920[1].wmf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8181581" y="4434084"/>
            <a:ext cx="461223" cy="72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2" descr="C:\Users\yano\AppData\Local\Microsoft\Windows\Temporary Internet Files\Content.IE5\RVZS0AZZ\MC900396920[1].wmf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4221141" y="5082156"/>
            <a:ext cx="461223" cy="72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2" descr="C:\Users\yano\AppData\Local\Microsoft\Windows\Temporary Internet Files\Content.IE5\RVZS0AZZ\MC900396920[1].wmf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7216302" y="5586212"/>
            <a:ext cx="461223" cy="72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円/楕円 9"/>
          <p:cNvSpPr/>
          <p:nvPr/>
        </p:nvSpPr>
        <p:spPr bwMode="auto">
          <a:xfrm>
            <a:off x="7893549" y="5298180"/>
            <a:ext cx="108000" cy="10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円/楕円 10"/>
          <p:cNvSpPr/>
          <p:nvPr/>
        </p:nvSpPr>
        <p:spPr bwMode="auto">
          <a:xfrm>
            <a:off x="7749533" y="5442196"/>
            <a:ext cx="108000" cy="10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7605517" y="5586212"/>
            <a:ext cx="108000" cy="10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線矢印コネクタ 13"/>
          <p:cNvCxnSpPr>
            <a:stCxn id="7" idx="1"/>
          </p:cNvCxnSpPr>
          <p:nvPr/>
        </p:nvCxnSpPr>
        <p:spPr bwMode="auto">
          <a:xfrm flipH="1">
            <a:off x="4538348" y="4795638"/>
            <a:ext cx="3643233" cy="5775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14"/>
          <p:cNvCxnSpPr>
            <a:stCxn id="9" idx="1"/>
          </p:cNvCxnSpPr>
          <p:nvPr/>
        </p:nvCxnSpPr>
        <p:spPr bwMode="auto">
          <a:xfrm flipH="1" flipV="1">
            <a:off x="4610356" y="5517232"/>
            <a:ext cx="2605946" cy="4305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 rot="521029">
            <a:off x="4911441" y="5824029"/>
            <a:ext cx="2182008" cy="33855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QLoad</a:t>
            </a:r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report element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21095369">
            <a:off x="5242093" y="4667400"/>
            <a:ext cx="2182008" cy="33855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QLoad</a:t>
            </a:r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report element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021987" y="6042774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178308" y="573325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066740" y="5157192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AP in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OBSS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529032" y="5949280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AP in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OBSS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 bwMode="auto">
          <a:xfrm>
            <a:off x="1225980" y="6237312"/>
            <a:ext cx="2808312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 flipH="1" flipV="1">
            <a:off x="1225980" y="4797152"/>
            <a:ext cx="8384" cy="14485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1303333" y="6165304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06570" y="6165304"/>
            <a:ext cx="630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b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078416" y="6165304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c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1225980" y="5157192"/>
            <a:ext cx="280831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297988" y="5373216"/>
            <a:ext cx="648072" cy="792088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OBSS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65555" y="5805264"/>
            <a:ext cx="648072" cy="36004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B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OBSS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B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00B05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26180" y="5517232"/>
            <a:ext cx="648072" cy="648072"/>
          </a:xfrm>
          <a:prstGeom prst="rect">
            <a:avLst/>
          </a:prstGeom>
          <a:noFill/>
          <a:ln w="19050">
            <a:solidFill>
              <a:srgbClr val="C000C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OBSS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74252" y="4653136"/>
            <a:ext cx="648072" cy="4320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own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6287" y="4458598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Resource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17868" y="4797152"/>
            <a:ext cx="990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Total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available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resource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62084" y="5301208"/>
            <a:ext cx="648072" cy="4320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own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722696" y="4581128"/>
            <a:ext cx="1811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Channel selection</a:t>
            </a:r>
            <a:endParaRPr kumimoji="1" lang="ja-JP" altLang="en-US" sz="16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Using FILS in IEEE 802.11ai</a:t>
            </a:r>
            <a:r>
              <a:rPr lang="ja-JP" altLang="en-US" dirty="0"/>
              <a:t> </a:t>
            </a:r>
            <a:r>
              <a:rPr lang="en-US" altLang="ja-JP" dirty="0"/>
              <a:t>[7]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1951856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sz="2200" dirty="0"/>
              <a:t>IEEE 802.11ai provide FILS</a:t>
            </a:r>
            <a:r>
              <a:rPr lang="en-US" altLang="ja-JP" sz="2200" dirty="0"/>
              <a:t> to minimize initial link setup time.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/>
              <a:t>If a non-AP STA obtains BSS load information from several BSSs by channel scan and sets up a link to a BSS with a low load, an overload situation might be avoided.</a:t>
            </a:r>
          </a:p>
        </p:txBody>
      </p:sp>
      <p:pic>
        <p:nvPicPr>
          <p:cNvPr id="7" name="Picture 152" descr="C:\Users\yano\AppData\Local\Microsoft\Windows\Temporary Internet Files\Content.IE5\RVZS0AZZ\MC900396920[1].wmf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1979712" y="3861048"/>
            <a:ext cx="461223" cy="72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2" descr="C:\Users\yano\AppData\Local\Microsoft\Windows\Temporary Internet Files\Content.IE5\RVZS0AZZ\MC900396920[1].wmf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7668344" y="3789040"/>
            <a:ext cx="461223" cy="72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矢印コネクタ 8"/>
          <p:cNvCxnSpPr>
            <a:stCxn id="8" idx="1"/>
            <a:endCxn id="11" idx="3"/>
          </p:cNvCxnSpPr>
          <p:nvPr/>
        </p:nvCxnSpPr>
        <p:spPr bwMode="auto">
          <a:xfrm flipH="1">
            <a:off x="5374382" y="4150594"/>
            <a:ext cx="2293962" cy="39967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 rot="359724">
            <a:off x="2530517" y="3989297"/>
            <a:ext cx="2109873" cy="33855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load information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1" name="Picture 160" descr="C:\Users\yano\AppData\Local\Microsoft\Windows\Temporary Internet Files\Content.IE5\RVZS0AZZ\MC90043392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293096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線矢印コネクタ 12"/>
          <p:cNvCxnSpPr/>
          <p:nvPr/>
        </p:nvCxnSpPr>
        <p:spPr bwMode="auto">
          <a:xfrm>
            <a:off x="2411760" y="4293096"/>
            <a:ext cx="2376264" cy="21602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 rot="21063500">
            <a:off x="5449586" y="3950950"/>
            <a:ext cx="2109873" cy="33855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load information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>
            <a:off x="1187624" y="4800180"/>
            <a:ext cx="280831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Picture 152" descr="C:\Users\yano\AppData\Local\Microsoft\Windows\Temporary Internet Files\Content.IE5\RVZS0AZZ\MC900396920[1].wmf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7783185" y="5292497"/>
            <a:ext cx="461223" cy="72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直線矢印コネクタ 18"/>
          <p:cNvCxnSpPr/>
          <p:nvPr/>
        </p:nvCxnSpPr>
        <p:spPr bwMode="auto">
          <a:xfrm>
            <a:off x="1187624" y="5880300"/>
            <a:ext cx="2808312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H="1" flipV="1">
            <a:off x="1187624" y="4509120"/>
            <a:ext cx="8384" cy="13795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1264977" y="5898758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68214" y="5898758"/>
            <a:ext cx="630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b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40060" y="589875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ch.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c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59632" y="5016204"/>
            <a:ext cx="648072" cy="792088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</a:t>
            </a:r>
            <a:r>
              <a:rPr kumimoji="1" lang="ja-JP" altLang="en-US" sz="14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14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27199" y="5229200"/>
            <a:ext cx="648072" cy="57909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B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2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00B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00B05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87824" y="5373216"/>
            <a:ext cx="648072" cy="435076"/>
          </a:xfrm>
          <a:prstGeom prst="rect">
            <a:avLst/>
          </a:prstGeom>
          <a:noFill/>
          <a:ln w="19050">
            <a:solidFill>
              <a:srgbClr val="C000C0"/>
            </a:solidFill>
          </a:ln>
        </p:spPr>
        <p:txBody>
          <a:bodyPr wrap="square" lIns="18000" tIns="18000" rIns="18000" bIns="18000" rtlCol="0" anchor="ctr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3</a:t>
            </a:r>
          </a:p>
          <a:p>
            <a:pPr algn="ctr">
              <a:lnSpc>
                <a:spcPts val="1400"/>
              </a:lnSpc>
            </a:pPr>
            <a:r>
              <a:rPr kumimoji="1" lang="en-US" altLang="ja-JP" sz="1400" dirty="0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load</a:t>
            </a:r>
            <a:endParaRPr kumimoji="1" lang="ja-JP" altLang="en-US" sz="14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83631" y="5685762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</a:t>
            </a:r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9512" y="4440140"/>
            <a:ext cx="990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Total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available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resource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1676" y="5229200"/>
            <a:ext cx="902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AP</a:t>
            </a:r>
          </a:p>
          <a:p>
            <a:pPr algn="ctr"/>
            <a:r>
              <a:rPr kumimoji="1" lang="en-US" altLang="ja-JP" sz="1600" dirty="0">
                <a:solidFill>
                  <a:srgbClr val="C00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(BSS 3)</a:t>
            </a:r>
            <a:endParaRPr kumimoji="1" lang="ja-JP" altLang="en-US" sz="16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2179" y="4170566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Resource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56376" y="3933056"/>
            <a:ext cx="902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00B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AP</a:t>
            </a:r>
          </a:p>
          <a:p>
            <a:pPr algn="ctr"/>
            <a:r>
              <a:rPr kumimoji="1" lang="en-US" altLang="ja-JP" sz="1600" dirty="0">
                <a:solidFill>
                  <a:srgbClr val="00B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(BSS 2)</a:t>
            </a:r>
            <a:endParaRPr kumimoji="1" lang="ja-JP" altLang="en-US" sz="1600" dirty="0">
              <a:solidFill>
                <a:srgbClr val="00B05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43608" y="3717032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AP (BSS 1)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 rot="1293613">
            <a:off x="5714093" y="4946871"/>
            <a:ext cx="2109873" cy="33855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BSS load information</a:t>
            </a:r>
            <a:endParaRPr kumimoji="1" lang="ja-JP" altLang="en-US" sz="160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 flipH="1" flipV="1">
            <a:off x="5292080" y="4797152"/>
            <a:ext cx="2448273" cy="93610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>
            <a:off x="5220072" y="4941168"/>
            <a:ext cx="2520280" cy="936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 rot="1293613">
            <a:off x="5443892" y="5431113"/>
            <a:ext cx="1555271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Fast link setup</a:t>
            </a:r>
            <a:endParaRPr kumimoji="1" lang="ja-JP" altLang="en-US" sz="16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2" name="円/楕円 51"/>
          <p:cNvSpPr/>
          <p:nvPr/>
        </p:nvSpPr>
        <p:spPr bwMode="auto">
          <a:xfrm>
            <a:off x="2843808" y="5013176"/>
            <a:ext cx="936104" cy="129614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35896" y="49411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Selected</a:t>
            </a:r>
            <a:endParaRPr kumimoji="1" lang="ja-JP" altLang="en-US" sz="16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1217</TotalTime>
  <Words>1922</Words>
  <Application>Microsoft Office PowerPoint</Application>
  <PresentationFormat>画面に合わせる (4:3)</PresentationFormat>
  <Paragraphs>336</Paragraphs>
  <Slides>20</Slides>
  <Notes>20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Review of existing approaches and use cases of obtaining transmission opportunity from multiple channels</vt:lpstr>
      <vt:lpstr>Abstract</vt:lpstr>
      <vt:lpstr>Background (1)</vt:lpstr>
      <vt:lpstr>Background (2)</vt:lpstr>
      <vt:lpstr>Issue of congested primary channel on current IEEE 802.11 wireless LAN [3, 4]</vt:lpstr>
      <vt:lpstr>Example of channel usage at a railway terminal station in Japan</vt:lpstr>
      <vt:lpstr>Possible approaches to overcome this issue</vt:lpstr>
      <vt:lpstr>Using OBSS management in IEEE 802.11aa [6]</vt:lpstr>
      <vt:lpstr>Using FILS in IEEE 802.11ai [7]</vt:lpstr>
      <vt:lpstr>Benefit of current approaches</vt:lpstr>
      <vt:lpstr>Limitation of current approaches</vt:lpstr>
      <vt:lpstr>Short-term channel usage</vt:lpstr>
      <vt:lpstr>Another approach [4]</vt:lpstr>
      <vt:lpstr>Use case of the new approach (1)</vt:lpstr>
      <vt:lpstr>Use case of the new approach (2)</vt:lpstr>
      <vt:lpstr>Summary (1/2)</vt:lpstr>
      <vt:lpstr>Summary (2/2)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existing approaches and use cases of obtaining transmission opportunity from multiple channels</dc:title>
  <dc:creator>Kazuto Yano</dc:creator>
  <cp:lastModifiedBy>yano</cp:lastModifiedBy>
  <cp:revision>714</cp:revision>
  <cp:lastPrinted>1601-01-01T00:00:00Z</cp:lastPrinted>
  <dcterms:created xsi:type="dcterms:W3CDTF">2017-01-04T01:17:49Z</dcterms:created>
  <dcterms:modified xsi:type="dcterms:W3CDTF">2017-03-12T07:49:29Z</dcterms:modified>
</cp:coreProperties>
</file>