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6" r:id="rId4"/>
    <p:sldId id="281" r:id="rId5"/>
    <p:sldId id="297" r:id="rId6"/>
    <p:sldId id="318" r:id="rId7"/>
    <p:sldId id="275" r:id="rId8"/>
    <p:sldId id="309" r:id="rId9"/>
    <p:sldId id="319" r:id="rId10"/>
    <p:sldId id="308" r:id="rId11"/>
    <p:sldId id="317" r:id="rId12"/>
    <p:sldId id="316" r:id="rId13"/>
    <p:sldId id="302" r:id="rId14"/>
    <p:sldId id="310" r:id="rId15"/>
    <p:sldId id="298" r:id="rId16"/>
    <p:sldId id="299" r:id="rId17"/>
    <p:sldId id="300" r:id="rId18"/>
    <p:sldId id="305" r:id="rId19"/>
    <p:sldId id="303" r:id="rId20"/>
    <p:sldId id="301" r:id="rId21"/>
    <p:sldId id="293" r:id="rId22"/>
    <p:sldId id="307" r:id="rId23"/>
    <p:sldId id="294" r:id="rId24"/>
    <p:sldId id="311" r:id="rId25"/>
    <p:sldId id="312" r:id="rId26"/>
    <p:sldId id="313" r:id="rId27"/>
    <p:sldId id="314" r:id="rId28"/>
    <p:sldId id="315" r:id="rId29"/>
    <p:sldId id="264" r:id="rId3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8" d="100"/>
          <a:sy n="78" d="100"/>
        </p:scale>
        <p:origin x="85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36" y="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2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6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6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6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9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0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30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0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3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5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1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1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0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5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802.11-16/0708r0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cn/16/15-16-0363-00-007a-text-input-lifi-low-bandwidth-phy-and-mac-d0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5/dcn/16/15-16-0356-01-007a-text-input-for-high-bandwidth-phy.zi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LiFi</a:t>
            </a:r>
            <a:r>
              <a:rPr lang="en-GB" dirty="0"/>
              <a:t>: Concept, Use-cases and Progress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9865"/>
              </p:ext>
            </p:extLst>
          </p:nvPr>
        </p:nvGraphicFramePr>
        <p:xfrm>
          <a:off x="520700" y="2279650"/>
          <a:ext cx="7905750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Document" r:id="rId5" imgW="8235535" imgH="3431497" progId="Word.Document.8">
                  <p:embed/>
                </p:oleObj>
              </mc:Choice>
              <mc:Fallback>
                <p:oleObj name="Document" r:id="rId5" imgW="8235535" imgH="343149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9650"/>
                        <a:ext cx="7905750" cy="329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DC-biased Optical-OFDM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9" name="Image1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48646" y="1844675"/>
            <a:ext cx="7521319" cy="44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567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Unipolar Optical-OFDM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8" name="Image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367644" y="1843841"/>
            <a:ext cx="6408712" cy="432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69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Unipolar Optical-OFDM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7" name="Image1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74663" y="1856151"/>
            <a:ext cx="6994674" cy="446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063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The Architecture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03548" y="1772816"/>
            <a:ext cx="1080120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800" dirty="0" smtClean="0">
                <a:solidFill>
                  <a:schemeClr val="tx1"/>
                </a:solidFill>
              </a:rPr>
              <a:t>Switch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963919"/>
            <a:ext cx="1440160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800" dirty="0" smtClean="0">
                <a:solidFill>
                  <a:schemeClr val="tx1"/>
                </a:solidFill>
              </a:rPr>
              <a:t>Gateway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DHCP Server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" name="Straight Connector 24"/>
          <p:cNvCxnSpPr>
            <a:stCxn id="2" idx="0"/>
            <a:endCxn id="8" idx="2"/>
          </p:cNvCxnSpPr>
          <p:nvPr/>
        </p:nvCxnSpPr>
        <p:spPr bwMode="auto">
          <a:xfrm flipV="1">
            <a:off x="1043608" y="1539983"/>
            <a:ext cx="0" cy="23283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1" name="Elbow Connector 9220"/>
          <p:cNvCxnSpPr>
            <a:stCxn id="2" idx="3"/>
            <a:endCxn id="17" idx="1"/>
          </p:cNvCxnSpPr>
          <p:nvPr/>
        </p:nvCxnSpPr>
        <p:spPr bwMode="auto">
          <a:xfrm>
            <a:off x="1583668" y="2060848"/>
            <a:ext cx="828091" cy="806647"/>
          </a:xfrm>
          <a:prstGeom prst="bentConnector3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3" name="Elbow Connector 9222"/>
          <p:cNvCxnSpPr>
            <a:stCxn id="2" idx="3"/>
            <a:endCxn id="92" idx="1"/>
          </p:cNvCxnSpPr>
          <p:nvPr/>
        </p:nvCxnSpPr>
        <p:spPr bwMode="auto">
          <a:xfrm>
            <a:off x="1583668" y="2060848"/>
            <a:ext cx="3129296" cy="806647"/>
          </a:xfrm>
          <a:prstGeom prst="bentConnector3">
            <a:avLst>
              <a:gd name="adj1" fmla="val 90333"/>
            </a:avLst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5" name="Elbow Connector 9224"/>
          <p:cNvCxnSpPr>
            <a:stCxn id="2" idx="3"/>
            <a:endCxn id="41" idx="1"/>
          </p:cNvCxnSpPr>
          <p:nvPr/>
        </p:nvCxnSpPr>
        <p:spPr bwMode="auto">
          <a:xfrm>
            <a:off x="1583668" y="2060848"/>
            <a:ext cx="5430500" cy="767182"/>
          </a:xfrm>
          <a:prstGeom prst="bentConnector3">
            <a:avLst>
              <a:gd name="adj1" fmla="val 95534"/>
            </a:avLst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38" name="Group 9237"/>
          <p:cNvGrpSpPr/>
          <p:nvPr/>
        </p:nvGrpSpPr>
        <p:grpSpPr>
          <a:xfrm>
            <a:off x="2411759" y="2501704"/>
            <a:ext cx="1377961" cy="731581"/>
            <a:chOff x="2411759" y="2504643"/>
            <a:chExt cx="1377961" cy="731581"/>
          </a:xfrm>
        </p:grpSpPr>
        <p:grpSp>
          <p:nvGrpSpPr>
            <p:cNvPr id="29" name="Group 28"/>
            <p:cNvGrpSpPr/>
            <p:nvPr/>
          </p:nvGrpSpPr>
          <p:grpSpPr>
            <a:xfrm>
              <a:off x="2411759" y="2504643"/>
              <a:ext cx="1377961" cy="731581"/>
              <a:chOff x="3593446" y="4809952"/>
              <a:chExt cx="1377961" cy="73158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847" y="5035977"/>
                <a:ext cx="630685" cy="456349"/>
              </a:xfrm>
              <a:prstGeom prst="rect">
                <a:avLst/>
              </a:prstGeom>
            </p:spPr>
          </p:pic>
          <p:cxnSp>
            <p:nvCxnSpPr>
              <p:cNvPr id="16" name="Elbow Connector 15"/>
              <p:cNvCxnSpPr>
                <a:stCxn id="9231" idx="0"/>
                <a:endCxn id="3" idx="0"/>
              </p:cNvCxnSpPr>
              <p:nvPr/>
            </p:nvCxnSpPr>
            <p:spPr bwMode="auto">
              <a:xfrm rot="5400000" flipH="1" flipV="1">
                <a:off x="4293597" y="4759768"/>
                <a:ext cx="48383" cy="600803"/>
              </a:xfrm>
              <a:prstGeom prst="bentConnector3">
                <a:avLst>
                  <a:gd name="adj1" fmla="val 306296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ectangle 16"/>
              <p:cNvSpPr/>
              <p:nvPr/>
            </p:nvSpPr>
            <p:spPr bwMode="auto">
              <a:xfrm>
                <a:off x="3593446" y="4809952"/>
                <a:ext cx="1377961" cy="73158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231" name="Picture 92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15000" r="16925" b="16401"/>
            <a:stretch/>
          </p:blipFill>
          <p:spPr>
            <a:xfrm>
              <a:off x="2531058" y="2779051"/>
              <a:ext cx="609284" cy="359698"/>
            </a:xfrm>
            <a:prstGeom prst="rect">
              <a:avLst/>
            </a:prstGeom>
          </p:spPr>
        </p:pic>
      </p:grpSp>
      <p:sp>
        <p:nvSpPr>
          <p:cNvPr id="9239" name="TextBox 9238"/>
          <p:cNvSpPr txBox="1"/>
          <p:nvPr/>
        </p:nvSpPr>
        <p:spPr>
          <a:xfrm>
            <a:off x="1763688" y="1648069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Power &amp; Data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712964" y="2501704"/>
            <a:ext cx="1377961" cy="731581"/>
            <a:chOff x="2411759" y="2504643"/>
            <a:chExt cx="1377961" cy="731581"/>
          </a:xfrm>
        </p:grpSpPr>
        <p:grpSp>
          <p:nvGrpSpPr>
            <p:cNvPr id="88" name="Group 87"/>
            <p:cNvGrpSpPr/>
            <p:nvPr/>
          </p:nvGrpSpPr>
          <p:grpSpPr>
            <a:xfrm>
              <a:off x="2411759" y="2504643"/>
              <a:ext cx="1377961" cy="731581"/>
              <a:chOff x="3593446" y="4809952"/>
              <a:chExt cx="1377961" cy="731581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847" y="5035977"/>
                <a:ext cx="630685" cy="456349"/>
              </a:xfrm>
              <a:prstGeom prst="rect">
                <a:avLst/>
              </a:prstGeom>
            </p:spPr>
          </p:pic>
          <p:cxnSp>
            <p:nvCxnSpPr>
              <p:cNvPr id="91" name="Elbow Connector 90"/>
              <p:cNvCxnSpPr>
                <a:stCxn id="89" idx="0"/>
                <a:endCxn id="90" idx="0"/>
              </p:cNvCxnSpPr>
              <p:nvPr/>
            </p:nvCxnSpPr>
            <p:spPr bwMode="auto">
              <a:xfrm rot="5400000" flipH="1" flipV="1">
                <a:off x="4293597" y="4759768"/>
                <a:ext cx="48383" cy="600803"/>
              </a:xfrm>
              <a:prstGeom prst="bentConnector3">
                <a:avLst>
                  <a:gd name="adj1" fmla="val 306296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Rectangle 91"/>
              <p:cNvSpPr/>
              <p:nvPr/>
            </p:nvSpPr>
            <p:spPr bwMode="auto">
              <a:xfrm>
                <a:off x="3593446" y="4809952"/>
                <a:ext cx="1377961" cy="73158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15000" r="16925" b="16401"/>
            <a:stretch/>
          </p:blipFill>
          <p:spPr>
            <a:xfrm>
              <a:off x="2531058" y="2779051"/>
              <a:ext cx="609284" cy="359698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7014168" y="2501704"/>
            <a:ext cx="1377961" cy="731581"/>
            <a:chOff x="2411759" y="2504643"/>
            <a:chExt cx="1377961" cy="731581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59" y="2504643"/>
              <a:ext cx="1377961" cy="731581"/>
              <a:chOff x="3593446" y="4809952"/>
              <a:chExt cx="1377961" cy="731581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847" y="5035977"/>
                <a:ext cx="630685" cy="456349"/>
              </a:xfrm>
              <a:prstGeom prst="rect">
                <a:avLst/>
              </a:prstGeom>
            </p:spPr>
          </p:pic>
          <p:cxnSp>
            <p:nvCxnSpPr>
              <p:cNvPr id="97" name="Elbow Connector 96"/>
              <p:cNvCxnSpPr>
                <a:stCxn id="95" idx="0"/>
                <a:endCxn id="96" idx="0"/>
              </p:cNvCxnSpPr>
              <p:nvPr/>
            </p:nvCxnSpPr>
            <p:spPr bwMode="auto">
              <a:xfrm rot="5400000" flipH="1" flipV="1">
                <a:off x="4293597" y="4759768"/>
                <a:ext cx="48383" cy="600803"/>
              </a:xfrm>
              <a:prstGeom prst="bentConnector3">
                <a:avLst>
                  <a:gd name="adj1" fmla="val 306296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8" name="Rectangle 97"/>
              <p:cNvSpPr/>
              <p:nvPr/>
            </p:nvSpPr>
            <p:spPr bwMode="auto">
              <a:xfrm>
                <a:off x="3593446" y="4809952"/>
                <a:ext cx="1377961" cy="73158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15000" r="16925" b="16401"/>
            <a:stretch/>
          </p:blipFill>
          <p:spPr>
            <a:xfrm>
              <a:off x="2531058" y="2779051"/>
              <a:ext cx="609284" cy="35969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513080" y="3512371"/>
            <a:ext cx="2645240" cy="2777768"/>
            <a:chOff x="1513080" y="3512371"/>
            <a:chExt cx="2645240" cy="2777768"/>
          </a:xfrm>
        </p:grpSpPr>
        <p:pic>
          <p:nvPicPr>
            <p:cNvPr id="9241" name="Picture 92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696" y="5517232"/>
              <a:ext cx="1092891" cy="772907"/>
            </a:xfrm>
            <a:prstGeom prst="rect">
              <a:avLst/>
            </a:prstGeom>
          </p:spPr>
        </p:pic>
        <p:sp>
          <p:nvSpPr>
            <p:cNvPr id="103" name="Isosceles Triangle 102"/>
            <p:cNvSpPr/>
            <p:nvPr/>
          </p:nvSpPr>
          <p:spPr bwMode="auto">
            <a:xfrm rot="10800000">
              <a:off x="1513080" y="3512371"/>
              <a:ext cx="2645240" cy="2427963"/>
            </a:xfrm>
            <a:prstGeom prst="triangle">
              <a:avLst/>
            </a:prstGeom>
            <a:solidFill>
              <a:srgbClr val="FF0000">
                <a:alpha val="4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93395" y="3501600"/>
            <a:ext cx="2645240" cy="2777768"/>
            <a:chOff x="1665480" y="3664771"/>
            <a:chExt cx="2645240" cy="2777768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96" y="5669632"/>
              <a:ext cx="1092891" cy="772907"/>
            </a:xfrm>
            <a:prstGeom prst="rect">
              <a:avLst/>
            </a:prstGeom>
          </p:spPr>
        </p:pic>
        <p:sp>
          <p:nvSpPr>
            <p:cNvPr id="108" name="Isosceles Triangle 107"/>
            <p:cNvSpPr/>
            <p:nvPr/>
          </p:nvSpPr>
          <p:spPr bwMode="auto">
            <a:xfrm rot="10800000">
              <a:off x="1665480" y="3664771"/>
              <a:ext cx="2645240" cy="2427963"/>
            </a:xfrm>
            <a:prstGeom prst="triangle">
              <a:avLst/>
            </a:prstGeom>
            <a:solidFill>
              <a:srgbClr val="FF0000">
                <a:alpha val="4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344988" y="3472701"/>
            <a:ext cx="2645240" cy="2777768"/>
            <a:chOff x="1665480" y="3664771"/>
            <a:chExt cx="2645240" cy="2777768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96" y="5669632"/>
              <a:ext cx="1092891" cy="772907"/>
            </a:xfrm>
            <a:prstGeom prst="rect">
              <a:avLst/>
            </a:prstGeom>
          </p:spPr>
        </p:pic>
        <p:sp>
          <p:nvSpPr>
            <p:cNvPr id="112" name="Isosceles Triangle 111"/>
            <p:cNvSpPr/>
            <p:nvPr/>
          </p:nvSpPr>
          <p:spPr bwMode="auto">
            <a:xfrm rot="10800000">
              <a:off x="1665480" y="3664771"/>
              <a:ext cx="2645240" cy="2427963"/>
            </a:xfrm>
            <a:prstGeom prst="triangle">
              <a:avLst/>
            </a:prstGeom>
            <a:solidFill>
              <a:srgbClr val="FF0000">
                <a:alpha val="4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166892" y="3402778"/>
            <a:ext cx="2645240" cy="2777768"/>
            <a:chOff x="1665480" y="3664771"/>
            <a:chExt cx="2645240" cy="2777768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96" y="5669632"/>
              <a:ext cx="1092891" cy="772907"/>
            </a:xfrm>
            <a:prstGeom prst="rect">
              <a:avLst/>
            </a:prstGeom>
          </p:spPr>
        </p:pic>
        <p:sp>
          <p:nvSpPr>
            <p:cNvPr id="115" name="Isosceles Triangle 114"/>
            <p:cNvSpPr/>
            <p:nvPr/>
          </p:nvSpPr>
          <p:spPr bwMode="auto">
            <a:xfrm rot="10800000">
              <a:off x="1665480" y="3664771"/>
              <a:ext cx="2645240" cy="2427963"/>
            </a:xfrm>
            <a:prstGeom prst="triangle">
              <a:avLst/>
            </a:prstGeom>
            <a:solidFill>
              <a:srgbClr val="FF0000">
                <a:alpha val="4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16" name="Isosceles Triangle 115"/>
          <p:cNvSpPr/>
          <p:nvPr/>
        </p:nvSpPr>
        <p:spPr bwMode="auto">
          <a:xfrm>
            <a:off x="4115326" y="3221067"/>
            <a:ext cx="2645240" cy="2427963"/>
          </a:xfrm>
          <a:prstGeom prst="triangle">
            <a:avLst/>
          </a:prstGeom>
          <a:solidFill>
            <a:srgbClr val="FFFF00">
              <a:alpha val="4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7" name="Isosceles Triangle 116"/>
          <p:cNvSpPr/>
          <p:nvPr/>
        </p:nvSpPr>
        <p:spPr bwMode="auto">
          <a:xfrm>
            <a:off x="6419818" y="3219403"/>
            <a:ext cx="2645240" cy="2427963"/>
          </a:xfrm>
          <a:prstGeom prst="triangle">
            <a:avLst/>
          </a:prstGeom>
          <a:solidFill>
            <a:srgbClr val="FFFF00">
              <a:alpha val="4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42" name="Isosceles Triangle 9241"/>
          <p:cNvSpPr/>
          <p:nvPr/>
        </p:nvSpPr>
        <p:spPr bwMode="auto">
          <a:xfrm>
            <a:off x="1825696" y="3233285"/>
            <a:ext cx="2645240" cy="2427963"/>
          </a:xfrm>
          <a:prstGeom prst="triangle">
            <a:avLst/>
          </a:prstGeom>
          <a:solidFill>
            <a:srgbClr val="FFFF00">
              <a:alpha val="4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38912" y="5940334"/>
            <a:ext cx="637544" cy="3390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337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9242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Energy Efficiency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Computational Efficiency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Proposed protocols have similar computational complexity to existing communication protocols such as 802.11 g/n/ac PHYs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Detailed specifications for a proposal can be found: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  <a:hlinkClick r:id="rId3"/>
              </a:rPr>
              <a:t>https://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  <a:hlinkClick r:id="rId3"/>
              </a:rPr>
              <a:t>mentor.ieee.org/802.15/dcn/16/15-16-0363-00-007a-text-input-lifi-low-bandwidth-phy-and-mac-d0.docx</a:t>
            </a:r>
            <a:endParaRPr lang="en-US" altLang="zh-CN" sz="16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  <a:hlinkClick r:id="rId4"/>
              </a:rPr>
              <a:t>https://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  <a:hlinkClick r:id="rId4"/>
              </a:rPr>
              <a:t>mentor.ieee.org/802.15/dcn/16/15-16-0356-01-007a-text-input-for-high-bandwidth-phy.zip</a:t>
            </a:r>
            <a:endParaRPr lang="en-US" altLang="zh-CN" sz="16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Availability of Energy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Lighting is already present and consuming power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Electromagnetic Radiated power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Smaller wavelength of light means it requires more energy to achieve the same distance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1037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IR vs. VLC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Time has changed the key factors for this technology: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Components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Constraints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Use-cases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Technology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High power devices can be produced with VL (regulation/</a:t>
            </a:r>
            <a:r>
              <a:rPr lang="en-US" altLang="zh-CN" sz="1600" dirty="0" err="1">
                <a:solidFill>
                  <a:schemeClr val="tx1"/>
                </a:solidFill>
                <a:ea typeface="宋体" pitchFamily="2" charset="-122"/>
              </a:rPr>
              <a:t>health&amp;safety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)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IR receiver technology is more developed today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Optical OFDM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Networking (Handover &amp; Multiple Access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)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233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Security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Cyber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Use of existing 802.1x capabilities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Physical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sz="1600" dirty="0" smtClean="0">
                <a:solidFill>
                  <a:schemeClr val="tx1"/>
                </a:solidFill>
              </a:rPr>
              <a:t>Light signals power degrades </a:t>
            </a:r>
            <a:r>
              <a:rPr lang="en-GB" sz="1600" dirty="0">
                <a:solidFill>
                  <a:schemeClr val="tx1"/>
                </a:solidFill>
              </a:rPr>
              <a:t>quicker than any other RF signal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Confined, clearly visible coverage area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Intuitive</a:t>
            </a:r>
            <a:endParaRPr lang="en-US" altLang="zh-CN" sz="1600" dirty="0" smtClean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40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Emitter Technology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0" y="1628800"/>
            <a:ext cx="8100392" cy="4456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414425" y="5437693"/>
            <a:ext cx="1378050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196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Receiver Technology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5800" y="5013176"/>
            <a:ext cx="8034116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043608" y="1772816"/>
            <a:ext cx="0" cy="4464496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751890" y="5268817"/>
            <a:ext cx="20361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PIN Photo-Diode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(PD)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7388" y="5282629"/>
            <a:ext cx="165481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Avalanche PD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(APD)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0447" y="5282629"/>
            <a:ext cx="219989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Single-photon APD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(SPAD)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85800" y="4347102"/>
            <a:ext cx="803411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>
                <a:lumMod val="50000"/>
                <a:alpha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85800" y="3681028"/>
            <a:ext cx="803411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>
                <a:lumMod val="50000"/>
                <a:alpha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85800" y="3014954"/>
            <a:ext cx="803411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>
                <a:lumMod val="50000"/>
                <a:alpha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2348880"/>
            <a:ext cx="803411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>
                <a:lumMod val="50000"/>
                <a:alpha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8017" y="1305206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Data Rate /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Gbps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17" y="206681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100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17" y="27841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017" y="34501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17" y="4116269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0.1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586981" y="3497261"/>
            <a:ext cx="365952" cy="35684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361818" y="3140415"/>
            <a:ext cx="365952" cy="35684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357420" y="2813983"/>
            <a:ext cx="365952" cy="975057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23" name="TextBox 9222"/>
          <p:cNvSpPr txBox="1"/>
          <p:nvPr/>
        </p:nvSpPr>
        <p:spPr>
          <a:xfrm>
            <a:off x="6884607" y="2349390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Research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224" name="Rectangle 9223"/>
          <p:cNvSpPr/>
          <p:nvPr/>
        </p:nvSpPr>
        <p:spPr bwMode="auto">
          <a:xfrm>
            <a:off x="6440447" y="2218792"/>
            <a:ext cx="2279469" cy="401852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66154" y="5265933"/>
            <a:ext cx="127278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Solar-cells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714773" y="4228052"/>
            <a:ext cx="365952" cy="35684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430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Impact of </a:t>
            </a:r>
            <a:r>
              <a:rPr lang="en-GB" dirty="0" err="1" smtClean="0">
                <a:solidFill>
                  <a:schemeClr val="tx1"/>
                </a:solidFill>
                <a:ea typeface="Kozuka Gothic Pr6N L"/>
              </a:rPr>
              <a:t>LiFi</a:t>
            </a: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 on CRI &amp; Lifetime of LEDs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“Provided adequate thermal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management is used, the average drive current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dictates the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emitted light quality (CRI, CCT and chromaticity) but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not the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instantaneous drive current. Hence to preserve the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expected light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quality of LEDs used for </a:t>
            </a:r>
            <a:r>
              <a:rPr lang="en-GB" altLang="zh-CN" sz="1600" dirty="0" err="1">
                <a:solidFill>
                  <a:schemeClr val="tx1"/>
                </a:solidFill>
                <a:ea typeface="宋体" pitchFamily="2" charset="-122"/>
              </a:rPr>
              <a:t>LiFi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, the modulating signal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must be balanced.”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GB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W. O. </a:t>
            </a:r>
            <a:r>
              <a:rPr lang="en-GB" altLang="zh-CN" sz="1600" dirty="0" err="1" smtClean="0">
                <a:solidFill>
                  <a:schemeClr val="tx1"/>
                </a:solidFill>
                <a:ea typeface="宋体" pitchFamily="2" charset="-122"/>
              </a:rPr>
              <a:t>Popoola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, “Impact of VLC on Light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Emission Quality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of White LEDs,”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Journal of Lightwave Technology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,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Vol.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34,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No.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10,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May15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,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2016.</a:t>
            </a:r>
            <a:endParaRPr lang="en-GB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651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exponential demand for wireless communications, estimated at over 70% CAGR, is set to continue. </a:t>
            </a:r>
            <a:r>
              <a:rPr lang="en-GB" dirty="0"/>
              <a:t>The electromagnetic spectrum is becoming increasingly </a:t>
            </a:r>
            <a:r>
              <a:rPr lang="en-GB" dirty="0" smtClean="0"/>
              <a:t>crowded</a:t>
            </a:r>
            <a:r>
              <a:rPr lang="en-GB" dirty="0"/>
              <a:t> </a:t>
            </a:r>
            <a:r>
              <a:rPr lang="en-GB" dirty="0" smtClean="0"/>
              <a:t>and alternative, unlicensed mediums are being explored.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Light offers a completely unlicensed and very well understood medium for wireless communications. The use of light to provide high speed, bidirectional and networked wireless communications is named </a:t>
            </a:r>
            <a:r>
              <a:rPr lang="en-GB" dirty="0" err="1" smtClean="0"/>
              <a:t>LiFi</a:t>
            </a:r>
            <a:r>
              <a:rPr lang="en-GB" dirty="0" smtClean="0"/>
              <a:t>.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802.11 vs. </a:t>
            </a:r>
            <a:r>
              <a:rPr lang="en-GB" dirty="0" err="1" smtClean="0">
                <a:solidFill>
                  <a:schemeClr val="tx1"/>
                </a:solidFill>
                <a:ea typeface="Kozuka Gothic Pr6N L"/>
              </a:rPr>
              <a:t>LiFi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00054"/>
              </p:ext>
            </p:extLst>
          </p:nvPr>
        </p:nvGraphicFramePr>
        <p:xfrm>
          <a:off x="1524000" y="1700808"/>
          <a:ext cx="60960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802.11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LiFi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Light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Signal</a:t>
                      </a:r>
                      <a:r>
                        <a:rPr lang="en-GB" baseline="0" dirty="0" smtClean="0"/>
                        <a:t> Modulation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Coherent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IM/DD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Duplex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Half (Full ?)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Hidden Node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Rarely Occurs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By Design</a:t>
                      </a:r>
                    </a:p>
                    <a:p>
                      <a:r>
                        <a:rPr lang="en-GB" dirty="0" smtClean="0"/>
                        <a:t>CSMA/CA does not work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134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Co-existence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89" y="1628800"/>
            <a:ext cx="7488834" cy="47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61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-1984408" y="467519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Co-existence</a:t>
            </a:r>
            <a:endParaRPr lang="en-US" dirty="0"/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550319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2545556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65125" y="5106194"/>
            <a:ext cx="2286000" cy="76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/>
          </a:p>
        </p:txBody>
      </p:sp>
      <p:cxnSp>
        <p:nvCxnSpPr>
          <p:cNvPr id="11" name="Straight Connector 10"/>
          <p:cNvCxnSpPr>
            <a:endCxn id="10" idx="2"/>
          </p:cNvCxnSpPr>
          <p:nvPr/>
        </p:nvCxnSpPr>
        <p:spPr>
          <a:xfrm rot="10800000" flipV="1">
            <a:off x="365125" y="3010694"/>
            <a:ext cx="819150" cy="2476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70137" y="5106194"/>
            <a:ext cx="2286000" cy="76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/>
          </a:p>
        </p:txBody>
      </p:sp>
      <p:cxnSp>
        <p:nvCxnSpPr>
          <p:cNvPr id="13" name="Straight Connector 12"/>
          <p:cNvCxnSpPr/>
          <p:nvPr/>
        </p:nvCxnSpPr>
        <p:spPr>
          <a:xfrm rot="10800000" flipV="1">
            <a:off x="2365375" y="3010694"/>
            <a:ext cx="819150" cy="2476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8575" y="3010694"/>
            <a:ext cx="817562" cy="2476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65125" y="5106194"/>
            <a:ext cx="2286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/>
          </a:p>
        </p:txBody>
      </p:sp>
      <p:cxnSp>
        <p:nvCxnSpPr>
          <p:cNvPr id="16" name="Straight Connector 15"/>
          <p:cNvCxnSpPr>
            <a:endCxn id="10" idx="6"/>
          </p:cNvCxnSpPr>
          <p:nvPr/>
        </p:nvCxnSpPr>
        <p:spPr>
          <a:xfrm>
            <a:off x="1831975" y="3010694"/>
            <a:ext cx="819150" cy="2476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>
            <a:off x="3940175" y="1346994"/>
            <a:ext cx="180975" cy="49688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/>
          </a:p>
        </p:txBody>
      </p:sp>
      <p:sp>
        <p:nvSpPr>
          <p:cNvPr id="18" name="Cloud 17"/>
          <p:cNvSpPr/>
          <p:nvPr/>
        </p:nvSpPr>
        <p:spPr>
          <a:xfrm>
            <a:off x="3429000" y="627856"/>
            <a:ext cx="1277937" cy="719138"/>
          </a:xfrm>
          <a:prstGeom prst="cloud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Network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2" y="1346994"/>
            <a:ext cx="4270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:\Users\Mike\Desktop\ericlemerdy_lap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4953794"/>
            <a:ext cx="7032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9500" y="5203031"/>
            <a:ext cx="75247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Cell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22575" y="5212556"/>
            <a:ext cx="752475" cy="569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Cell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65537" y="4639469"/>
            <a:ext cx="876300" cy="412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User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3412" y="5825331"/>
            <a:ext cx="1223963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Handover</a:t>
            </a:r>
          </a:p>
        </p:txBody>
      </p:sp>
      <p:sp>
        <p:nvSpPr>
          <p:cNvPr id="25" name="Bent-Up Arrow 24"/>
          <p:cNvSpPr/>
          <p:nvPr/>
        </p:nvSpPr>
        <p:spPr bwMode="auto">
          <a:xfrm rot="10800000">
            <a:off x="1323975" y="2061369"/>
            <a:ext cx="2678112" cy="69532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26" name="Bent-Up Arrow 25"/>
          <p:cNvSpPr/>
          <p:nvPr/>
        </p:nvSpPr>
        <p:spPr bwMode="auto">
          <a:xfrm rot="10800000">
            <a:off x="3319462" y="2061369"/>
            <a:ext cx="760413" cy="69532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03562" y="1843881"/>
            <a:ext cx="1873250" cy="582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Router and </a:t>
            </a:r>
            <a:r>
              <a:rPr lang="en-US" sz="1400" dirty="0" err="1">
                <a:solidFill>
                  <a:schemeClr val="bg1"/>
                </a:solidFill>
              </a:rPr>
              <a:t>WiFi</a:t>
            </a:r>
            <a:r>
              <a:rPr lang="en-US" sz="1400" dirty="0">
                <a:solidFill>
                  <a:schemeClr val="bg1"/>
                </a:solidFill>
              </a:rPr>
              <a:t> AP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50825" y="2472531"/>
            <a:ext cx="4456112" cy="374173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>
            <a:off x="3603625" y="3393281"/>
            <a:ext cx="174625" cy="1374775"/>
          </a:xfrm>
          <a:prstGeom prst="downArrow">
            <a:avLst>
              <a:gd name="adj1" fmla="val 50000"/>
              <a:gd name="adj2" fmla="val 50225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flipV="1">
            <a:off x="4002087" y="2555081"/>
            <a:ext cx="173038" cy="2212975"/>
          </a:xfrm>
          <a:prstGeom prst="downArrow">
            <a:avLst>
              <a:gd name="adj1" fmla="val 50000"/>
              <a:gd name="adj2" fmla="val 5003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1" name="TextBox 58"/>
          <p:cNvSpPr txBox="1"/>
          <p:nvPr/>
        </p:nvSpPr>
        <p:spPr>
          <a:xfrm>
            <a:off x="4081462" y="3409156"/>
            <a:ext cx="4572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RF</a:t>
            </a:r>
          </a:p>
        </p:txBody>
      </p:sp>
      <p:sp>
        <p:nvSpPr>
          <p:cNvPr id="32" name="TextBox 59"/>
          <p:cNvSpPr txBox="1"/>
          <p:nvPr/>
        </p:nvSpPr>
        <p:spPr>
          <a:xfrm>
            <a:off x="2822575" y="3869531"/>
            <a:ext cx="8826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009900"/>
                </a:solidFill>
                <a:latin typeface="+mn-lt"/>
              </a:rPr>
              <a:t>Optical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5187949" y="1579852"/>
            <a:ext cx="4031853" cy="484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VLC offloading WLAN and/or 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cellular traffic 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in a 3-tier </a:t>
            </a:r>
            <a:r>
              <a:rPr lang="en-US" altLang="zh-CN" sz="1600" dirty="0" err="1">
                <a:solidFill>
                  <a:schemeClr val="tx1"/>
                </a:solidFill>
                <a:ea typeface="宋体" pitchFamily="2" charset="-122"/>
              </a:rPr>
              <a:t>HetNet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RF for uplink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Data aggregation in RF and/or optical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Seamless connectivity in a mobile multiuser access scenario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Gigabit applications while supporting: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Illumination functionality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Color tunable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Dimmable 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High quality lighting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CCR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CRI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149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Co-existence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33" y="1884959"/>
            <a:ext cx="8496946" cy="38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47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  <a:ea typeface="Kozuka Gothic Pr6N L"/>
              </a:rPr>
              <a:t>The </a:t>
            </a:r>
            <a:r>
              <a:rPr lang="en-GB" dirty="0" err="1">
                <a:solidFill>
                  <a:schemeClr val="tx1"/>
                </a:solidFill>
                <a:ea typeface="Kozuka Gothic Pr6N L"/>
              </a:rPr>
              <a:t>LiFi</a:t>
            </a:r>
            <a:r>
              <a:rPr lang="en-GB" dirty="0">
                <a:solidFill>
                  <a:schemeClr val="tx1"/>
                </a:solidFill>
                <a:ea typeface="Kozuka Gothic Pr6N L"/>
              </a:rPr>
              <a:t> Optical </a:t>
            </a:r>
            <a:r>
              <a:rPr lang="en-GB" dirty="0" err="1">
                <a:solidFill>
                  <a:schemeClr val="tx1"/>
                </a:solidFill>
                <a:ea typeface="Kozuka Gothic Pr6N L"/>
              </a:rPr>
              <a:t>Atto</a:t>
            </a:r>
            <a:r>
              <a:rPr lang="en-GB" dirty="0">
                <a:solidFill>
                  <a:schemeClr val="tx1"/>
                </a:solidFill>
                <a:ea typeface="Kozuka Gothic Pr6N L"/>
              </a:rPr>
              <a:t>-cell Network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403185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Cellular network in a room: optical </a:t>
            </a:r>
            <a:r>
              <a:rPr lang="en-US" altLang="zh-CN" sz="1600" dirty="0" err="1">
                <a:solidFill>
                  <a:schemeClr val="tx1"/>
                </a:solidFill>
                <a:ea typeface="宋体" pitchFamily="2" charset="-122"/>
              </a:rPr>
              <a:t>atto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-cell network. 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Each light functions as a base station covering a very small area (typically 1-10 m</a:t>
            </a:r>
            <a:r>
              <a:rPr lang="en-US" altLang="zh-CN" sz="1600" baseline="30000" dirty="0">
                <a:solidFill>
                  <a:schemeClr val="tx1"/>
                </a:solidFill>
                <a:ea typeface="宋体" pitchFamily="2" charset="-122"/>
              </a:rPr>
              <a:t>2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).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Inherent properties of light reduce interference:</a:t>
            </a:r>
          </a:p>
          <a:p>
            <a:pPr marL="478631" lvl="1" indent="-135731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No signals outside the room</a:t>
            </a:r>
          </a:p>
          <a:p>
            <a:pPr marL="478631" lvl="1" indent="-135731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Easy </a:t>
            </a:r>
            <a:r>
              <a:rPr lang="en-US" altLang="zh-CN" sz="1600" dirty="0" err="1">
                <a:solidFill>
                  <a:schemeClr val="tx1"/>
                </a:solidFill>
                <a:ea typeface="宋体" pitchFamily="2" charset="-122"/>
              </a:rPr>
              <a:t>beamforming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 with optics</a:t>
            </a:r>
          </a:p>
          <a:p>
            <a:pPr marL="478631" lvl="1" indent="-135731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Enhanced security</a:t>
            </a:r>
          </a:p>
        </p:txBody>
      </p:sp>
      <p:pic>
        <p:nvPicPr>
          <p:cNvPr id="9" name="图片 11" descr="atto_cell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523" y="2003100"/>
            <a:ext cx="3945917" cy="366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544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Het. Nets = Small Cells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10" name="图片 11" descr="atto_ce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4227" y="2020729"/>
            <a:ext cx="3550132" cy="273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1628616" y="5291660"/>
            <a:ext cx="576693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4294"/>
            <a:r>
              <a:rPr lang="en-US" altLang="zh-CN" sz="1050" b="1" dirty="0" smtClean="0">
                <a:solidFill>
                  <a:schemeClr val="tx1"/>
                </a:solidFill>
                <a:ea typeface="宋体" pitchFamily="2" charset="-122"/>
              </a:rPr>
              <a:t>I. Stefan, H. Burchardt, and H. Haas, “Area spectral efficiency performance comparison between VLC and RF femtocell networks,” ICC, 2013.</a:t>
            </a:r>
            <a:endParaRPr lang="zh-CN" altLang="en-US" sz="1050" b="1" dirty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16829"/>
            <a:ext cx="4607187" cy="24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Interference Coordination in VLC</a:t>
            </a:r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971601" y="1628800"/>
            <a:ext cx="6700788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Spectrum reuse leads to co-channel interference (CCI).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Interference coordination techniques in OW:</a:t>
            </a:r>
          </a:p>
          <a:p>
            <a:pPr marL="407194" lvl="1" indent="-135731">
              <a:lnSpc>
                <a:spcPct val="130000"/>
              </a:lnSpc>
              <a:buClr>
                <a:schemeClr val="accent1"/>
              </a:buClr>
              <a:buFontTx/>
              <a:buChar char="-"/>
            </a:pPr>
            <a:r>
              <a:rPr lang="en-GB" altLang="zh-CN" sz="1600" b="1" dirty="0">
                <a:solidFill>
                  <a:schemeClr val="tx1"/>
                </a:solidFill>
                <a:ea typeface="宋体" pitchFamily="2" charset="-122"/>
              </a:rPr>
              <a:t>Traditional static resource partitioning </a:t>
            </a:r>
            <a:r>
              <a:rPr lang="en-GB" altLang="zh-CN" sz="1600" b="1" dirty="0" smtClean="0">
                <a:solidFill>
                  <a:schemeClr val="tx1"/>
                </a:solidFill>
                <a:ea typeface="宋体" pitchFamily="2" charset="-122"/>
              </a:rPr>
              <a:t>[2]</a:t>
            </a:r>
            <a:endParaRPr lang="en-GB" altLang="zh-CN" sz="1600" b="1" dirty="0">
              <a:solidFill>
                <a:schemeClr val="tx1"/>
              </a:solidFill>
              <a:ea typeface="宋体" pitchFamily="2" charset="-122"/>
            </a:endParaRPr>
          </a:p>
          <a:p>
            <a:pPr marL="407194" lvl="1" indent="-135731">
              <a:lnSpc>
                <a:spcPct val="130000"/>
              </a:lnSpc>
              <a:buClr>
                <a:schemeClr val="accent1"/>
              </a:buClr>
              <a:buFontTx/>
              <a:buChar char="-"/>
            </a:pPr>
            <a:r>
              <a:rPr lang="en-GB" altLang="zh-CN" sz="1600" b="1" dirty="0" smtClean="0">
                <a:solidFill>
                  <a:schemeClr val="tx1"/>
                </a:solidFill>
                <a:ea typeface="宋体" pitchFamily="2" charset="-122"/>
              </a:rPr>
              <a:t>Busy-burst-signalling-based interference-aware </a:t>
            </a:r>
            <a:r>
              <a:rPr lang="en-GB" altLang="zh-CN" sz="1600" b="1" dirty="0">
                <a:solidFill>
                  <a:schemeClr val="tx1"/>
                </a:solidFill>
                <a:ea typeface="宋体" pitchFamily="2" charset="-122"/>
              </a:rPr>
              <a:t>resource allocation </a:t>
            </a:r>
            <a:r>
              <a:rPr lang="en-GB" altLang="zh-CN" sz="1600" b="1" dirty="0" smtClean="0">
                <a:solidFill>
                  <a:schemeClr val="tx1"/>
                </a:solidFill>
                <a:ea typeface="宋体" pitchFamily="2" charset="-122"/>
              </a:rPr>
              <a:t>[3]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407194" lvl="1" indent="-135731">
              <a:lnSpc>
                <a:spcPct val="130000"/>
              </a:lnSpc>
              <a:buClr>
                <a:schemeClr val="accent1"/>
              </a:buClr>
              <a:buFontTx/>
              <a:buChar char="-"/>
            </a:pPr>
            <a:r>
              <a:rPr lang="en-GB" altLang="zh-CN" sz="1600" b="1" dirty="0">
                <a:solidFill>
                  <a:schemeClr val="tx1"/>
                </a:solidFill>
                <a:ea typeface="宋体" pitchFamily="2" charset="-122"/>
              </a:rPr>
              <a:t>Fractional frequency reuse </a:t>
            </a:r>
            <a:r>
              <a:rPr lang="en-GB" altLang="zh-CN" sz="1600" b="1" dirty="0" smtClean="0">
                <a:solidFill>
                  <a:schemeClr val="tx1"/>
                </a:solidFill>
                <a:ea typeface="宋体" pitchFamily="2" charset="-122"/>
              </a:rPr>
              <a:t>[4].</a:t>
            </a:r>
            <a:endParaRPr lang="en-GB" altLang="zh-CN" sz="16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6776442" y="2749630"/>
            <a:ext cx="2133240" cy="174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0025" indent="-200025"/>
            <a:r>
              <a:rPr lang="en-US" altLang="zh-CN" sz="825" b="1" dirty="0" smtClean="0">
                <a:solidFill>
                  <a:schemeClr val="tx1"/>
                </a:solidFill>
                <a:ea typeface="宋体" pitchFamily="2" charset="-122"/>
              </a:rPr>
              <a:t>[2]  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G. W. Marsh, J. M. Kahn, “Channel Reuse Strategies for Indoor Infrared Wireless Communications,” IEEE Trans. on </a:t>
            </a:r>
            <a:r>
              <a:rPr lang="en-US" altLang="zh-CN" sz="825" b="1" dirty="0" err="1">
                <a:solidFill>
                  <a:schemeClr val="tx1"/>
                </a:solidFill>
                <a:ea typeface="宋体" pitchFamily="2" charset="-122"/>
              </a:rPr>
              <a:t>Commun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.</a:t>
            </a:r>
            <a:r>
              <a:rPr lang="nl-NL" altLang="zh-CN" sz="825" b="1" dirty="0">
                <a:solidFill>
                  <a:schemeClr val="tx1"/>
                </a:solidFill>
                <a:ea typeface="宋体" pitchFamily="2" charset="-122"/>
              </a:rPr>
              <a:t>, 1997.</a:t>
            </a:r>
          </a:p>
          <a:p>
            <a:pPr marL="200025" indent="-200025"/>
            <a:r>
              <a:rPr lang="nl-NL" altLang="zh-CN" sz="825" b="1" dirty="0" smtClean="0">
                <a:solidFill>
                  <a:schemeClr val="tx1"/>
                </a:solidFill>
                <a:ea typeface="宋体" pitchFamily="2" charset="-122"/>
              </a:rPr>
              <a:t>[3]  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B. </a:t>
            </a:r>
            <a:r>
              <a:rPr lang="en-US" altLang="zh-CN" sz="825" b="1" dirty="0" err="1">
                <a:solidFill>
                  <a:schemeClr val="tx1"/>
                </a:solidFill>
                <a:ea typeface="宋体" pitchFamily="2" charset="-122"/>
              </a:rPr>
              <a:t>Ghimire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 and H. Haas, “Self </a:t>
            </a:r>
            <a:r>
              <a:rPr lang="en-US" altLang="zh-CN" sz="825" b="1" dirty="0" err="1">
                <a:solidFill>
                  <a:schemeClr val="tx1"/>
                </a:solidFill>
                <a:ea typeface="宋体" pitchFamily="2" charset="-122"/>
              </a:rPr>
              <a:t>Organising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 Interference Coordination in Optical Wireless Networks,” in </a:t>
            </a:r>
            <a:r>
              <a:rPr lang="en-GB" altLang="zh-CN" sz="825" b="1" dirty="0">
                <a:solidFill>
                  <a:schemeClr val="tx1"/>
                </a:solidFill>
                <a:ea typeface="宋体" pitchFamily="2" charset="-122"/>
              </a:rPr>
              <a:t>EURASIP </a:t>
            </a:r>
            <a:r>
              <a:rPr lang="en-GB" altLang="zh-CN" sz="825" b="1" i="1" dirty="0">
                <a:solidFill>
                  <a:schemeClr val="tx1"/>
                </a:solidFill>
                <a:ea typeface="宋体" pitchFamily="2" charset="-122"/>
              </a:rPr>
              <a:t>Journal on Wireless Communications and Networking</a:t>
            </a:r>
            <a:r>
              <a:rPr lang="en-GB" altLang="zh-CN" sz="825" b="1" dirty="0">
                <a:solidFill>
                  <a:schemeClr val="tx1"/>
                </a:solidFill>
                <a:ea typeface="宋体" pitchFamily="2" charset="-122"/>
              </a:rPr>
              <a:t>, 2012.</a:t>
            </a:r>
          </a:p>
          <a:p>
            <a:pPr marL="200025" indent="-200025"/>
            <a:r>
              <a:rPr lang="en-GB" altLang="zh-CN" sz="825" b="1" dirty="0" smtClean="0">
                <a:solidFill>
                  <a:schemeClr val="tx1"/>
                </a:solidFill>
                <a:ea typeface="宋体" pitchFamily="2" charset="-122"/>
              </a:rPr>
              <a:t>[4]  </a:t>
            </a:r>
            <a:r>
              <a:rPr lang="en-GB" altLang="zh-CN" sz="825" b="1" dirty="0">
                <a:solidFill>
                  <a:schemeClr val="tx1"/>
                </a:solidFill>
                <a:ea typeface="宋体" pitchFamily="2" charset="-122"/>
              </a:rPr>
              <a:t>C. Chen, et. al., “ Fractional frequency reuse in optical wireless networks,” in PIMRC, 2013.</a:t>
            </a:r>
            <a:endParaRPr lang="zh-CN" altLang="en-US" sz="825" b="1" dirty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10" name="图片 9" descr="cc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1" y="2283520"/>
            <a:ext cx="3556397" cy="185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394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Joint Transmission in VLC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471612" y="1852488"/>
            <a:ext cx="6034088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 indent="-200025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350">
                <a:solidFill>
                  <a:schemeClr val="tx2"/>
                </a:solidFill>
                <a:ea typeface="宋体" pitchFamily="2" charset="-122"/>
              </a:rPr>
              <a:t>LED array design:</a:t>
            </a:r>
          </a:p>
        </p:txBody>
      </p:sp>
      <p:pic>
        <p:nvPicPr>
          <p:cNvPr id="12" name="图片 11" descr="led_array_desig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413" y="2385888"/>
            <a:ext cx="3800475" cy="313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single_ce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3" y="2219201"/>
            <a:ext cx="3800475" cy="329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cellular_networ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1788" y="2252538"/>
            <a:ext cx="3117056" cy="323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region_divisi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2013" y="2252538"/>
            <a:ext cx="3108722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471612" y="1852488"/>
            <a:ext cx="6234113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 indent="-200025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350">
                <a:solidFill>
                  <a:schemeClr val="tx2"/>
                </a:solidFill>
                <a:ea typeface="宋体" pitchFamily="2" charset="-122"/>
              </a:rPr>
              <a:t>VLC Downlink network:</a:t>
            </a:r>
          </a:p>
        </p:txBody>
      </p:sp>
      <p:pic>
        <p:nvPicPr>
          <p:cNvPr id="17" name="图片 17" descr="cellular_networ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012" y="2252538"/>
            <a:ext cx="3111104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71612" y="1852488"/>
            <a:ext cx="6234113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 indent="-200025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350">
                <a:solidFill>
                  <a:schemeClr val="tx2"/>
                </a:solidFill>
                <a:ea typeface="宋体" pitchFamily="2" charset="-122"/>
              </a:rPr>
              <a:t>Transmission region division:</a:t>
            </a:r>
          </a:p>
        </p:txBody>
      </p:sp>
      <p:pic>
        <p:nvPicPr>
          <p:cNvPr id="19" name="图片 19" descr="frequency_pla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524001"/>
            <a:ext cx="6400800" cy="29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471612" y="1852488"/>
            <a:ext cx="6234113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 indent="-200025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350" dirty="0">
                <a:solidFill>
                  <a:schemeClr val="tx2"/>
                </a:solidFill>
                <a:ea typeface="宋体" pitchFamily="2" charset="-122"/>
              </a:rPr>
              <a:t>Frequency plan:</a:t>
            </a:r>
          </a:p>
        </p:txBody>
      </p:sp>
      <p:pic>
        <p:nvPicPr>
          <p:cNvPr id="21" name="图片 21" descr="jt_ill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8262" y="2752601"/>
            <a:ext cx="3225404" cy="24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4873625" y="5877272"/>
            <a:ext cx="1642591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936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8" grpId="0"/>
      <p:bldP spid="18" grpId="1"/>
      <p:bldP spid="20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Simulation Results</a:t>
            </a:r>
            <a:endParaRPr lang="en-US" dirty="0"/>
          </a:p>
        </p:txBody>
      </p:sp>
      <p:pic>
        <p:nvPicPr>
          <p:cNvPr id="11" name="图片 15" descr="SINR1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2191258"/>
            <a:ext cx="5994797" cy="32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1385020" y="1573149"/>
            <a:ext cx="6859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 algn="just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dirty="0">
                <a:solidFill>
                  <a:schemeClr val="tx1"/>
                </a:solidFill>
                <a:ea typeface="宋体" pitchFamily="2" charset="-122"/>
              </a:rPr>
              <a:t>Signal to Interference plus Noise Ratio (SINR):</a:t>
            </a:r>
          </a:p>
        </p:txBody>
      </p:sp>
      <p:pic>
        <p:nvPicPr>
          <p:cNvPr id="13" name="图片 17" descr="SINR1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3" y="2191258"/>
            <a:ext cx="5994797" cy="32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8" descr="SINR2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224595"/>
            <a:ext cx="596384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9" descr="SINR2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224595"/>
            <a:ext cx="596384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0" descr="SINR3_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191258"/>
            <a:ext cx="5979319" cy="32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21" descr="SINR3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191258"/>
            <a:ext cx="5979319" cy="32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5796136" y="5733256"/>
            <a:ext cx="1584176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185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29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8062664" cy="4208463"/>
          </a:xfrm>
          <a:ln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I. Stefan, H. Burchardt, and H. Haas, “Area spectral efficiency performance comparison between VLC and RF femtocell networks,” ICC, 2013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G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W. Marsh, J. M. Kahn, “Channel Reuse Strategies for Indoor Infrared Wireless Communications,” IEEE Trans. on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Commun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., 1997.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B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Ghimire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and H. Haas, “Self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Organising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Interference Coordination in Optical Wireless Networks,” in EURASIP Journal on Wireless Communications and Networking, 2012.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C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Chen, et. al., “ Fractional frequency reuse in optical wireless networks,” in PIMRC, 2013.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H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Haas, L. Yin, Y. Wang, and C. Chen, "What is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LiFi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?," in Journal of Lightwave Technology ,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vol.PP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no.99, 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2016</a:t>
            </a:r>
            <a:endParaRPr lang="en-US" altLang="zh-CN" sz="1400" b="0" dirty="0">
              <a:solidFill>
                <a:schemeClr val="tx1"/>
              </a:solidFill>
              <a:ea typeface="宋体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C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Chen, D. A.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Basnayaka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and H. Haas, "Downlink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Perormance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of Optical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Attocell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Networks," in IEEE Journal of Lightwave Technologies, vol. 34, no. 1, pp. 137-156, Jan. 2016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.</a:t>
            </a:r>
            <a:endParaRPr lang="en-US" altLang="zh-CN" sz="1400" b="0" dirty="0">
              <a:solidFill>
                <a:schemeClr val="tx1"/>
              </a:solidFill>
              <a:ea typeface="宋体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err="1" smtClean="0">
                <a:solidFill>
                  <a:schemeClr val="tx1"/>
                </a:solidFill>
                <a:ea typeface="宋体" pitchFamily="2" charset="-122"/>
              </a:rPr>
              <a:t>Dobroslav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Tsonev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Stefan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Videv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and Harald Haas, "Towards a 100 Gb/s visible light wireless access network," Opt. Express 23, 1627-1637 (2015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M.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Ayyash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H.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Elgala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A.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Khreishah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V.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Jungnickel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T. Little, S. Shao, M.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Rahaim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D. Schulz, Coexistence of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WiFi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and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LiFi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towards 5G: Concepts, Opportunities, and Challenges, IEEE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Communiations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Magazine, Optical Communications Series, vol. 54, no. 2, pp. 64-71, February 2016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1400" b="0" dirty="0" err="1">
                <a:solidFill>
                  <a:schemeClr val="tx1"/>
                </a:solidFill>
                <a:ea typeface="宋体" pitchFamily="2" charset="-122"/>
              </a:rPr>
              <a:t>Yunlu</a:t>
            </a:r>
            <a:r>
              <a:rPr lang="en-GB" altLang="zh-CN" sz="1400" b="0" dirty="0">
                <a:solidFill>
                  <a:schemeClr val="tx1"/>
                </a:solidFill>
                <a:ea typeface="宋体" pitchFamily="2" charset="-122"/>
              </a:rPr>
              <a:t> Wang and Harald Haas, “Dynamic Load Balancing with Handover in Hybrid Li-Fi </a:t>
            </a:r>
            <a:r>
              <a:rPr lang="en-GB" altLang="zh-CN" sz="1400" b="0" dirty="0" smtClean="0">
                <a:solidFill>
                  <a:schemeClr val="tx1"/>
                </a:solidFill>
                <a:ea typeface="宋体" pitchFamily="2" charset="-122"/>
              </a:rPr>
              <a:t>and RF </a:t>
            </a:r>
            <a:r>
              <a:rPr lang="en-GB" altLang="zh-CN" sz="1400" b="0" dirty="0">
                <a:solidFill>
                  <a:schemeClr val="tx1"/>
                </a:solidFill>
                <a:ea typeface="宋体" pitchFamily="2" charset="-122"/>
              </a:rPr>
              <a:t>Networks”, Journal of Lightwave Technology, vol. 33, no. 22, pp.4671-4682, 2015.</a:t>
            </a:r>
            <a:endParaRPr lang="en-US" altLang="zh-CN" sz="1400" b="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457200" indent="-457200">
              <a:buFont typeface="+mj-lt"/>
              <a:buAutoNum type="arabicPeriod"/>
            </a:pPr>
            <a:endParaRPr lang="zh-CN" altLang="en-US" sz="1400" b="0" dirty="0">
              <a:solidFill>
                <a:schemeClr val="tx1"/>
              </a:solidFill>
              <a:ea typeface="宋体" pitchFamily="2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sz="14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LiFi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" y="1898672"/>
            <a:ext cx="8129562" cy="4279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164288" y="5373216"/>
            <a:ext cx="1378050" cy="6480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150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err="1" smtClean="0">
                <a:ea typeface="Kozuka Gothic Pr6N L"/>
              </a:rPr>
              <a:t>LiFi</a:t>
            </a:r>
            <a:r>
              <a:rPr lang="en-GB" dirty="0" smtClean="0">
                <a:ea typeface="Kozuka Gothic Pr6N L"/>
              </a:rPr>
              <a:t>: Competitive Advantages</a:t>
            </a:r>
            <a:endParaRPr lang="en-US" dirty="0"/>
          </a:p>
        </p:txBody>
      </p:sp>
      <p:sp>
        <p:nvSpPr>
          <p:cNvPr id="20" name="CustomShape 2"/>
          <p:cNvSpPr/>
          <p:nvPr/>
        </p:nvSpPr>
        <p:spPr>
          <a:xfrm>
            <a:off x="746033" y="1672878"/>
            <a:ext cx="3598956" cy="38884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 i="1" dirty="0" smtClean="0">
                <a:solidFill>
                  <a:schemeClr val="tx1"/>
                </a:solidFill>
                <a:latin typeface="+mj-lt"/>
                <a:ea typeface="Kozuka Gothic Pr6N L"/>
              </a:rPr>
              <a:t>Security</a:t>
            </a:r>
            <a:br>
              <a:rPr lang="en-GB" b="1" i="1" dirty="0" smtClean="0">
                <a:solidFill>
                  <a:schemeClr val="tx1"/>
                </a:solidFill>
                <a:latin typeface="+mj-lt"/>
                <a:ea typeface="Kozuka Gothic Pr6N L"/>
              </a:rPr>
            </a:b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tx1"/>
              </a:solidFill>
              <a:latin typeface="+mj-lt"/>
            </a:endParaRPr>
          </a:p>
          <a:p>
            <a:r>
              <a:rPr lang="en-GB" b="1" i="1" dirty="0">
                <a:solidFill>
                  <a:schemeClr val="tx1"/>
                </a:solidFill>
              </a:rPr>
              <a:t>Safety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GB" b="1" i="1" dirty="0">
                <a:solidFill>
                  <a:schemeClr val="tx1"/>
                </a:solidFill>
              </a:rPr>
              <a:t>Localization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b="1" i="1" dirty="0" smtClean="0">
                <a:solidFill>
                  <a:schemeClr val="tx1"/>
                </a:solidFill>
                <a:latin typeface="+mj-lt"/>
              </a:rPr>
              <a:t>Data density</a:t>
            </a:r>
          </a:p>
          <a:p>
            <a:pPr>
              <a:lnSpc>
                <a:spcPct val="100000"/>
              </a:lnSpc>
            </a:pPr>
            <a:endParaRPr lang="en-GB" b="1" i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b="1" i="1" dirty="0" smtClean="0">
                <a:solidFill>
                  <a:schemeClr val="tx1"/>
                </a:solidFill>
                <a:latin typeface="+mj-lt"/>
              </a:rPr>
              <a:t>No Regulatory Constraints – Globally Unlicensed </a:t>
            </a:r>
            <a:endParaRPr lang="en-GB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Picture 4" descr="https://encrypted-tbn0.gstatic.com/images?q=tbn:ANd9GcR1wiu4TyohmhJUBkpLfs9Op3-LfuOam5PicrTUCZzN0N8twOKa3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58041"/>
            <a:ext cx="4304326" cy="285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22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Capacity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There are capacity bounds defined by Shannon’s Theory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OWC Channel not a Gaussian (non-negative, real-valued signal with an Average Power Constraint), but can be modeled to be similar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There is an upper bound (You/Kahn 2002)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DCO-OFDM + Good Coding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Improved waveform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U-OFDM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ACO-OFDM</a:t>
            </a:r>
          </a:p>
        </p:txBody>
      </p:sp>
    </p:spTree>
    <p:extLst>
      <p:ext uri="{BB962C8B-B14F-4D97-AF65-F5344CB8AC3E}">
        <p14:creationId xmlns:p14="http://schemas.microsoft.com/office/powerpoint/2010/main" val="3979358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Capacity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There are capacity bounds defined by Shannon’s Theory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OWC Channel not a Gaussian (non-negative, real-valued signal with an Average Power Constraint), but can be modeled to be similar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There is an upper bound (You/Kahn 2002)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DCO-OFDM + Good Coding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Improved waveform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U-OFDM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ACO-OFDM</a:t>
            </a:r>
          </a:p>
        </p:txBody>
      </p:sp>
    </p:spTree>
    <p:extLst>
      <p:ext uri="{BB962C8B-B14F-4D97-AF65-F5344CB8AC3E}">
        <p14:creationId xmlns:p14="http://schemas.microsoft.com/office/powerpoint/2010/main" val="1661903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Optical 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288" y="1700808"/>
            <a:ext cx="8215424" cy="3456384"/>
            <a:chOff x="464288" y="1700808"/>
            <a:chExt cx="8215424" cy="3456384"/>
          </a:xfrm>
        </p:grpSpPr>
        <p:grpSp>
          <p:nvGrpSpPr>
            <p:cNvPr id="3" name="Group 2"/>
            <p:cNvGrpSpPr/>
            <p:nvPr/>
          </p:nvGrpSpPr>
          <p:grpSpPr>
            <a:xfrm>
              <a:off x="464288" y="1700808"/>
              <a:ext cx="8215424" cy="3456384"/>
              <a:chOff x="464288" y="1700808"/>
              <a:chExt cx="8215424" cy="3456384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288" y="1700808"/>
                <a:ext cx="8215424" cy="3456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6070488" y="4293096"/>
                <a:ext cx="432048" cy="57606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TIA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1043608" y="2165183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100" dirty="0" smtClean="0">
                  <a:solidFill>
                    <a:schemeClr val="tx1"/>
                  </a:solidFill>
                </a:rPr>
                <a:t>Sym.</a:t>
              </a:r>
              <a:br>
                <a:rPr lang="en-GB" sz="1100" dirty="0" smtClean="0">
                  <a:solidFill>
                    <a:schemeClr val="tx1"/>
                  </a:solidFill>
                </a:rPr>
              </a:br>
              <a:r>
                <a:rPr lang="en-GB" sz="1100" dirty="0" smtClean="0">
                  <a:solidFill>
                    <a:schemeClr val="tx1"/>
                  </a:solidFill>
                </a:rPr>
                <a:t>Map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43608" y="4294536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100" dirty="0" smtClean="0">
                  <a:solidFill>
                    <a:schemeClr val="tx1"/>
                  </a:solidFill>
                </a:rPr>
                <a:t>Sym.</a:t>
              </a:r>
              <a:br>
                <a:rPr lang="en-GB" sz="1100" dirty="0" smtClean="0">
                  <a:solidFill>
                    <a:schemeClr val="tx1"/>
                  </a:solidFill>
                </a:rPr>
              </a:br>
              <a:r>
                <a:rPr lang="en-GB" sz="1100" dirty="0" smtClean="0">
                  <a:solidFill>
                    <a:schemeClr val="tx1"/>
                  </a:solidFill>
                </a:rPr>
                <a:t>DE-Map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2915816" y="1700808"/>
            <a:ext cx="1080120" cy="136815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04248" y="1769138"/>
            <a:ext cx="1875464" cy="346006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11961" y="2453215"/>
            <a:ext cx="2520279" cy="1446069"/>
            <a:chOff x="4211961" y="2453215"/>
            <a:chExt cx="2520279" cy="144606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211961" y="3162896"/>
              <a:ext cx="2086294" cy="736388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No Up-conversion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6286512" y="2453215"/>
              <a:ext cx="445728" cy="67952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" name="Rectangle 14"/>
          <p:cNvSpPr/>
          <p:nvPr/>
        </p:nvSpPr>
        <p:spPr bwMode="auto">
          <a:xfrm>
            <a:off x="7452320" y="5661248"/>
            <a:ext cx="792088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925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No Up-Conversion = Baseband Modulation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Incoherent Modulation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 Baseband signal is modulated by changing the </a:t>
            </a: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Intensity of the Light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 Baseband signal is detected by measuring </a:t>
            </a: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Directly Detecting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 the light intensity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“Morris Code” 2.0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b="1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Wavelength Division Multiplexing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 to utilize the entire Light Spectrum</a:t>
            </a:r>
            <a:endParaRPr lang="en-US" altLang="zh-CN" sz="1600" b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688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DC-biased Optical-OFDM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7" name="Grafik 32" descr="C:\Volker\D\IEEE 802.15.7r1\Draft input\bilder\16-0356-Fig-3-5 carrier mapping.em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194"/>
          <a:stretch/>
        </p:blipFill>
        <p:spPr bwMode="auto">
          <a:xfrm>
            <a:off x="529515" y="3600332"/>
            <a:ext cx="8084969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13853" y="2251288"/>
                <a:ext cx="4572000" cy="4619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=1,2,…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GB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53" y="2251288"/>
                <a:ext cx="4572000" cy="461921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75856" y="2905804"/>
                <a:ext cx="661463" cy="50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5804"/>
                <a:ext cx="661463" cy="5016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23805" y="2945815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is the DC biased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99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5647</TotalTime>
  <Words>1781</Words>
  <Application>Microsoft Office PowerPoint</Application>
  <PresentationFormat>On-screen Show (4:3)</PresentationFormat>
  <Paragraphs>388</Paragraphs>
  <Slides>29</Slides>
  <Notes>29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 Unicode MS</vt:lpstr>
      <vt:lpstr>MS Gothic</vt:lpstr>
      <vt:lpstr>宋体</vt:lpstr>
      <vt:lpstr>Arial</vt:lpstr>
      <vt:lpstr>Cambria Math</vt:lpstr>
      <vt:lpstr>Kozuka Gothic Pr6N L</vt:lpstr>
      <vt:lpstr>Times</vt:lpstr>
      <vt:lpstr>Times New Roman</vt:lpstr>
      <vt:lpstr>Wingdings 3</vt:lpstr>
      <vt:lpstr>Office Theme</vt:lpstr>
      <vt:lpstr>Document</vt:lpstr>
      <vt:lpstr>LiFi: Concept, Use-cases and Progress</vt:lpstr>
      <vt:lpstr>Abstract</vt:lpstr>
      <vt:lpstr>What is LiFi?</vt:lpstr>
      <vt:lpstr>LiFi: Competitive Advantages</vt:lpstr>
      <vt:lpstr>Capacity</vt:lpstr>
      <vt:lpstr>Capacity</vt:lpstr>
      <vt:lpstr>Optical OFDM</vt:lpstr>
      <vt:lpstr>No Up-Conversion = Baseband Modulation</vt:lpstr>
      <vt:lpstr>DC-biased Optical-OFDM</vt:lpstr>
      <vt:lpstr>DC-biased Optical-OFDM</vt:lpstr>
      <vt:lpstr>Unipolar Optical-OFDM</vt:lpstr>
      <vt:lpstr>Unipolar Optical-OFDM</vt:lpstr>
      <vt:lpstr>The Architecture</vt:lpstr>
      <vt:lpstr>Energy Efficiency</vt:lpstr>
      <vt:lpstr>IR vs. VLC</vt:lpstr>
      <vt:lpstr>Security</vt:lpstr>
      <vt:lpstr>Emitter Technology</vt:lpstr>
      <vt:lpstr>Receiver Technology</vt:lpstr>
      <vt:lpstr>Impact of LiFi on CRI &amp; Lifetime of LEDs</vt:lpstr>
      <vt:lpstr>802.11 vs. LiFi</vt:lpstr>
      <vt:lpstr>Co-existence</vt:lpstr>
      <vt:lpstr>Co-existence</vt:lpstr>
      <vt:lpstr>Co-existence</vt:lpstr>
      <vt:lpstr>The LiFi Optical Atto-cell Network</vt:lpstr>
      <vt:lpstr>Het. Nets = Small Cells</vt:lpstr>
      <vt:lpstr>Interference Coordination in VLC</vt:lpstr>
      <vt:lpstr>Joint Transmission in VLC</vt:lpstr>
      <vt:lpstr>Simulation Results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LiFi: Concept, Use-cases and Progress</dc:title>
  <dc:creator>Nikola Serafimovski</dc:creator>
  <cp:lastModifiedBy>Lansford, Jim</cp:lastModifiedBy>
  <cp:revision>62</cp:revision>
  <cp:lastPrinted>1601-01-01T00:00:00Z</cp:lastPrinted>
  <dcterms:created xsi:type="dcterms:W3CDTF">2016-03-12T20:23:00Z</dcterms:created>
  <dcterms:modified xsi:type="dcterms:W3CDTF">2016-05-18T07:58:00Z</dcterms:modified>
</cp:coreProperties>
</file>