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429" r:id="rId3"/>
    <p:sldId id="455" r:id="rId4"/>
    <p:sldId id="483" r:id="rId5"/>
    <p:sldId id="485" r:id="rId6"/>
    <p:sldId id="434" r:id="rId7"/>
    <p:sldId id="469" r:id="rId8"/>
    <p:sldId id="481" r:id="rId9"/>
    <p:sldId id="438" r:id="rId10"/>
    <p:sldId id="439" r:id="rId11"/>
    <p:sldId id="440" r:id="rId12"/>
    <p:sldId id="441" r:id="rId13"/>
    <p:sldId id="442" r:id="rId14"/>
    <p:sldId id="443" r:id="rId15"/>
    <p:sldId id="444" r:id="rId16"/>
    <p:sldId id="445" r:id="rId17"/>
    <p:sldId id="446" r:id="rId18"/>
    <p:sldId id="484" r:id="rId19"/>
    <p:sldId id="447" r:id="rId20"/>
    <p:sldId id="448" r:id="rId21"/>
    <p:sldId id="462" r:id="rId22"/>
    <p:sldId id="452" r:id="rId23"/>
    <p:sldId id="463" r:id="rId24"/>
    <p:sldId id="451"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varScale="1">
        <p:scale>
          <a:sx n="90" d="100"/>
          <a:sy n="90" d="100"/>
        </p:scale>
        <p:origin x="164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651789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extLst>
      <p:ext uri="{BB962C8B-B14F-4D97-AF65-F5344CB8AC3E}">
        <p14:creationId xmlns:p14="http://schemas.microsoft.com/office/powerpoint/2010/main" val="3195925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203509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708972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173023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18</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933634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23</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850786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802.11-16/0516r3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a:noFill/>
        </p:spPr>
        <p:txBody>
          <a:bodyPr/>
          <a:lstStyle/>
          <a:p>
            <a:r>
              <a:rPr lang="en-US" altLang="ko-KR" dirty="0" smtClean="0"/>
              <a:t>May </a:t>
            </a:r>
            <a:r>
              <a:rPr lang="en-US" dirty="0" smtClean="0"/>
              <a:t>2016</a:t>
            </a:r>
          </a:p>
        </p:txBody>
      </p:sp>
      <p:sp>
        <p:nvSpPr>
          <p:cNvPr id="1028"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2016</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2016-05-18</a:t>
            </a:r>
          </a:p>
        </p:txBody>
      </p:sp>
      <p:graphicFrame>
        <p:nvGraphicFramePr>
          <p:cNvPr id="1026" name="Object 11"/>
          <p:cNvGraphicFramePr>
            <a:graphicFrameLocks noChangeAspect="1"/>
          </p:cNvGraphicFramePr>
          <p:nvPr>
            <p:extLst>
              <p:ext uri="{D42A27DB-BD31-4B8C-83A1-F6EECF244321}">
                <p14:modId xmlns:p14="http://schemas.microsoft.com/office/powerpoint/2010/main" val="2941990294"/>
              </p:ext>
            </p:extLst>
          </p:nvPr>
        </p:nvGraphicFramePr>
        <p:xfrm>
          <a:off x="539750" y="2654300"/>
          <a:ext cx="7962900" cy="3790950"/>
        </p:xfrm>
        <a:graphic>
          <a:graphicData uri="http://schemas.openxmlformats.org/presentationml/2006/ole">
            <mc:AlternateContent xmlns:mc="http://schemas.openxmlformats.org/markup-compatibility/2006">
              <mc:Choice xmlns:v="urn:schemas-microsoft-com:vml" Requires="v">
                <p:oleObj spid="_x0000_s2374" name="Document" r:id="rId4" imgW="8940664" imgH="4248426" progId="Word.Document.8">
                  <p:embed/>
                </p:oleObj>
              </mc:Choice>
              <mc:Fallback>
                <p:oleObj name="Document" r:id="rId4" imgW="8940664" imgH="4248426" progId="Word.Document.8">
                  <p:embed/>
                  <p:pic>
                    <p:nvPicPr>
                      <p:cNvPr id="0" name="Picture 889"/>
                      <p:cNvPicPr>
                        <a:picLocks noChangeAspect="1" noChangeArrowheads="1"/>
                      </p:cNvPicPr>
                      <p:nvPr/>
                    </p:nvPicPr>
                    <p:blipFill>
                      <a:blip r:embed="rId5"/>
                      <a:srcRect/>
                      <a:stretch>
                        <a:fillRect/>
                      </a:stretch>
                    </p:blipFill>
                    <p:spPr bwMode="auto">
                      <a:xfrm>
                        <a:off x="539750" y="2654300"/>
                        <a:ext cx="7962900" cy="3790950"/>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between March 22</a:t>
            </a:r>
            <a:r>
              <a:rPr lang="en-US" altLang="ko-KR" baseline="30000" dirty="0"/>
              <a:t>th</a:t>
            </a:r>
            <a:r>
              <a:rPr lang="en-US" altLang="ko-KR" dirty="0"/>
              <a:t> 2016 and August 09</a:t>
            </a:r>
            <a:r>
              <a:rPr lang="en-US" altLang="ko-KR" baseline="30000" dirty="0"/>
              <a:t>th</a:t>
            </a:r>
            <a:r>
              <a:rPr lang="en-US" altLang="ko-KR" dirty="0"/>
              <a:t> </a:t>
            </a:r>
            <a:r>
              <a:rPr lang="en-US" altLang="ko-KR" dirty="0" smtClean="0"/>
              <a:t>2016 </a:t>
            </a:r>
            <a:r>
              <a:rPr lang="en-US" altLang="ko-KR" dirty="0"/>
              <a:t>(already approved in </a:t>
            </a:r>
            <a:r>
              <a:rPr lang="en-GB" altLang="ko-KR" dirty="0"/>
              <a:t>F2F </a:t>
            </a:r>
            <a:r>
              <a:rPr lang="en-GB" altLang="ko-KR" dirty="0" smtClean="0"/>
              <a:t>March meeting</a:t>
            </a:r>
            <a:r>
              <a:rPr lang="en-GB" altLang="ko-KR" dirty="0"/>
              <a:t>)</a:t>
            </a:r>
            <a:endParaRPr lang="en-US" altLang="ko-KR" dirty="0"/>
          </a:p>
          <a:p>
            <a:pPr lvl="1">
              <a:defRPr/>
            </a:pPr>
            <a:r>
              <a:rPr lang="en-US" altLang="ja-JP" dirty="0"/>
              <a:t>Tuesday 8PM ET</a:t>
            </a:r>
            <a:r>
              <a:rPr lang="ja-JP" altLang="en-US" dirty="0"/>
              <a:t> </a:t>
            </a:r>
            <a:r>
              <a:rPr lang="en-US" altLang="ja-JP" dirty="0"/>
              <a:t>for 2.5 </a:t>
            </a:r>
            <a:r>
              <a:rPr lang="en-US" altLang="ja-JP" dirty="0" smtClean="0"/>
              <a:t>hours</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10"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9"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0"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968214"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May 2016</a:t>
            </a:r>
          </a:p>
        </p:txBody>
      </p:sp>
      <p:sp>
        <p:nvSpPr>
          <p:cNvPr id="14339" name="Footer Placeholder 4"/>
          <p:cNvSpPr>
            <a:spLocks noGrp="1"/>
          </p:cNvSpPr>
          <p:nvPr>
            <p:ph type="ftr" sz="quarter" idx="11"/>
          </p:nvPr>
        </p:nvSpPr>
        <p:spPr>
          <a:xfrm>
            <a:off x="6348516" y="6475413"/>
            <a:ext cx="2195409"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18</a:t>
            </a:fld>
            <a:endParaRPr lang="en-US" altLang="ko-KR"/>
          </a:p>
        </p:txBody>
      </p:sp>
      <p:sp>
        <p:nvSpPr>
          <p:cNvPr id="23557" name="Rectangle 2"/>
          <p:cNvSpPr>
            <a:spLocks noGrp="1" noChangeArrowheads="1"/>
          </p:cNvSpPr>
          <p:nvPr>
            <p:ph type="title"/>
          </p:nvPr>
        </p:nvSpPr>
        <p:spPr/>
        <p:txBody>
          <a:bodyPr/>
          <a:lstStyle/>
          <a:p>
            <a:r>
              <a:rPr lang="en-US" altLang="en-US" dirty="0" smtClean="0"/>
              <a:t>Motion 1</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a:t>Motion to reconfirm </a:t>
            </a:r>
            <a:r>
              <a:rPr lang="en-US" altLang="en-US" dirty="0" smtClean="0"/>
              <a:t>the following </a:t>
            </a:r>
            <a:r>
              <a:rPr lang="en-GB" altLang="ko-KR" dirty="0" smtClean="0"/>
              <a:t>current </a:t>
            </a:r>
            <a:r>
              <a:rPr lang="en-US" altLang="ko-KR" dirty="0" err="1"/>
              <a:t>TGah</a:t>
            </a:r>
            <a:r>
              <a:rPr lang="en-US" altLang="ko-KR" dirty="0"/>
              <a:t> officers </a:t>
            </a:r>
            <a:r>
              <a:rPr lang="en-US" altLang="en-US" dirty="0" smtClean="0"/>
              <a:t>as Vice Chairs and Secretary </a:t>
            </a:r>
            <a:r>
              <a:rPr lang="en-US" altLang="en-US" dirty="0"/>
              <a:t>of the 802.11 </a:t>
            </a:r>
            <a:r>
              <a:rPr lang="en-US" altLang="en-US" dirty="0" err="1" smtClean="0"/>
              <a:t>TGah</a:t>
            </a:r>
            <a:endParaRPr lang="en-US" altLang="en-US" dirty="0" smtClean="0"/>
          </a:p>
          <a:p>
            <a:pPr lvl="1"/>
            <a:r>
              <a:rPr lang="en-US" altLang="ko-KR" dirty="0"/>
              <a:t>First Vice Chair : Alfred </a:t>
            </a:r>
            <a:r>
              <a:rPr lang="en-US" altLang="ko-KR" dirty="0" err="1"/>
              <a:t>Asterjadhi</a:t>
            </a:r>
            <a:r>
              <a:rPr lang="en-US" altLang="ko-KR" dirty="0"/>
              <a:t> (Qualcomm)</a:t>
            </a:r>
          </a:p>
          <a:p>
            <a:pPr lvl="1"/>
            <a:r>
              <a:rPr lang="en-US" altLang="ko-KR" dirty="0"/>
              <a:t>Second Vice Chair : Zander Lei (I2R)</a:t>
            </a:r>
          </a:p>
          <a:p>
            <a:pPr lvl="1"/>
            <a:r>
              <a:rPr lang="en-US" altLang="ko-KR" dirty="0"/>
              <a:t>Secretary: Zander Lei (I2R)</a:t>
            </a:r>
          </a:p>
          <a:p>
            <a:pPr marL="0" indent="0">
              <a:buNone/>
            </a:pPr>
            <a:endParaRPr lang="en-US" altLang="en-US" dirty="0" smtClean="0"/>
          </a:p>
          <a:p>
            <a:pPr lvl="1"/>
            <a:r>
              <a:rPr lang="en-US" altLang="ko-KR" dirty="0"/>
              <a:t>Move</a:t>
            </a:r>
            <a:r>
              <a:rPr lang="en-US" altLang="ko-KR" dirty="0" smtClean="0"/>
              <a:t>: Eugene Baik</a:t>
            </a:r>
            <a:r>
              <a:rPr lang="en-US" altLang="ko-KR" dirty="0"/>
              <a:t>	Second</a:t>
            </a:r>
            <a:r>
              <a:rPr lang="en-US" altLang="ko-KR" dirty="0" smtClean="0"/>
              <a:t>: James Wang</a:t>
            </a:r>
            <a:endParaRPr lang="en-US" altLang="ko-KR" dirty="0"/>
          </a:p>
          <a:p>
            <a:pPr lvl="1"/>
            <a:r>
              <a:rPr lang="en-US" altLang="ko-KR" dirty="0"/>
              <a:t>Discussions</a:t>
            </a:r>
            <a:r>
              <a:rPr lang="en-US" altLang="ko-KR" dirty="0" smtClean="0"/>
              <a:t>: None</a:t>
            </a:r>
            <a:endParaRPr lang="ko-KR" altLang="ko-KR" dirty="0"/>
          </a:p>
          <a:p>
            <a:pPr lvl="1"/>
            <a:r>
              <a:rPr lang="en-US" altLang="ko-KR" dirty="0" smtClean="0"/>
              <a:t>Result: 11Y, 0N, 2A</a:t>
            </a:r>
          </a:p>
          <a:p>
            <a:pPr lvl="1"/>
            <a:r>
              <a:rPr lang="en-US" altLang="ko-KR" dirty="0" smtClean="0"/>
              <a:t>Motion </a:t>
            </a:r>
            <a:r>
              <a:rPr lang="en-US" altLang="ko-KR" u="sng" dirty="0" smtClean="0"/>
              <a:t>passes</a:t>
            </a:r>
            <a:endParaRPr lang="en-GB" altLang="ko-KR" u="sng" dirty="0"/>
          </a:p>
        </p:txBody>
      </p:sp>
    </p:spTree>
    <p:extLst>
      <p:ext uri="{BB962C8B-B14F-4D97-AF65-F5344CB8AC3E}">
        <p14:creationId xmlns:p14="http://schemas.microsoft.com/office/powerpoint/2010/main" val="24347320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a:t>
            </a:r>
            <a:r>
              <a:rPr lang="en-GB" altLang="ko-KR" dirty="0" smtClean="0"/>
              <a:t>of </a:t>
            </a:r>
            <a:r>
              <a:rPr lang="en-GB" altLang="ko-KR" dirty="0"/>
              <a:t>F2F </a:t>
            </a:r>
            <a:r>
              <a:rPr lang="en-GB" altLang="ko-KR" dirty="0" smtClean="0"/>
              <a:t>March meeting </a:t>
            </a:r>
            <a:r>
              <a:rPr lang="en-GB" altLang="ko-KR" dirty="0"/>
              <a:t>(</a:t>
            </a:r>
            <a:r>
              <a:rPr lang="en-GB" altLang="ko-KR" dirty="0" smtClean="0"/>
              <a:t>11-16/0504r0</a:t>
            </a:r>
            <a:r>
              <a:rPr lang="en-GB" altLang="ko-KR" dirty="0"/>
              <a:t>) </a:t>
            </a:r>
            <a:r>
              <a:rPr lang="en-US" altLang="ko-KR" dirty="0" smtClean="0"/>
              <a:t>and </a:t>
            </a:r>
            <a:r>
              <a:rPr lang="en-US" altLang="ko-KR" dirty="0" err="1"/>
              <a:t>conf</a:t>
            </a:r>
            <a:r>
              <a:rPr lang="en-US" altLang="ko-KR" dirty="0"/>
              <a:t> call minutes (11-16/0544r0, </a:t>
            </a:r>
            <a:r>
              <a:rPr lang="en-US" altLang="ko-KR" dirty="0" smtClean="0"/>
              <a:t>11-16/0560r0)</a:t>
            </a:r>
            <a:endParaRPr lang="en-GB" altLang="ko-KR" dirty="0" smtClean="0"/>
          </a:p>
          <a:p>
            <a:endParaRPr lang="ko-KR" altLang="ko-KR" dirty="0"/>
          </a:p>
          <a:p>
            <a:pPr lvl="1"/>
            <a:r>
              <a:rPr lang="en-US" altLang="ko-KR" dirty="0" smtClean="0"/>
              <a:t>Move</a:t>
            </a:r>
            <a:r>
              <a:rPr lang="en-US" altLang="ko-KR" dirty="0" smtClean="0"/>
              <a:t>: Young Hoon Kwon</a:t>
            </a:r>
            <a:r>
              <a:rPr lang="en-US" altLang="ko-KR" dirty="0" smtClean="0"/>
              <a:t>	Second</a:t>
            </a:r>
            <a:r>
              <a:rPr lang="en-US" altLang="ko-KR" dirty="0" smtClean="0"/>
              <a:t>: Eugene Baik</a:t>
            </a:r>
            <a:endParaRPr lang="en-US" altLang="ko-KR" dirty="0" smtClean="0"/>
          </a:p>
          <a:p>
            <a:pPr lvl="1"/>
            <a:r>
              <a:rPr lang="en-US" altLang="ko-KR" dirty="0" smtClean="0"/>
              <a:t>Discussions</a:t>
            </a:r>
            <a:r>
              <a:rPr lang="en-US" altLang="ko-KR" dirty="0" smtClean="0"/>
              <a:t>: None</a:t>
            </a:r>
            <a:endParaRPr lang="ko-KR" altLang="ko-KR" dirty="0"/>
          </a:p>
          <a:p>
            <a:pPr lvl="1"/>
            <a:r>
              <a:rPr lang="en-US" altLang="ko-KR" dirty="0" smtClean="0"/>
              <a:t>Motion </a:t>
            </a:r>
            <a:r>
              <a:rPr lang="en-US" altLang="ko-KR" u="sng" dirty="0" smtClean="0"/>
              <a:t>passes with unanimous consent</a:t>
            </a:r>
            <a:endParaRPr lang="en-GB" altLang="ko-KR" u="sng"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March meeting minutes (11-16/0504r0)</a:t>
            </a:r>
          </a:p>
          <a:p>
            <a:pPr marL="1009650" lvl="1" indent="-609600"/>
            <a:r>
              <a:rPr lang="en-US" dirty="0"/>
              <a:t>Conference call </a:t>
            </a:r>
            <a:r>
              <a:rPr lang="en-US" dirty="0" smtClean="0"/>
              <a:t>minutes (11-16/0544r0, </a:t>
            </a:r>
            <a:r>
              <a:rPr lang="en-US" altLang="ko-KR" dirty="0" smtClean="0"/>
              <a:t>11-16/0560r0</a:t>
            </a:r>
            <a:r>
              <a:rPr lang="en-US" dirty="0" smtClean="0"/>
              <a:t>)</a:t>
            </a:r>
          </a:p>
          <a:p>
            <a:pPr marL="609600" indent="-609600"/>
            <a:r>
              <a:rPr lang="en-US" altLang="ko-KR" dirty="0" smtClean="0"/>
              <a:t>Address Sponsor Ballot comments for Draft 8.0 </a:t>
            </a:r>
          </a:p>
          <a:p>
            <a:pPr marL="1009650" lvl="1" indent="-609600"/>
            <a:r>
              <a:rPr lang="en-US" altLang="ko-KR" dirty="0" smtClean="0"/>
              <a:t>Comment Spreadsheet (11-16/0721r0)</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7"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11-16/0721r2 </a:t>
            </a:r>
            <a:r>
              <a:rPr lang="en-US" altLang="ko-KR" dirty="0"/>
              <a:t>for CID </a:t>
            </a:r>
            <a:r>
              <a:rPr lang="en-US" altLang="ko-KR" dirty="0" smtClean="0"/>
              <a:t>11001, and 11002</a:t>
            </a:r>
            <a:r>
              <a:rPr lang="en-US" altLang="ko-KR" dirty="0"/>
              <a:t>”</a:t>
            </a:r>
            <a:endParaRPr lang="en-US" altLang="ko-KR" dirty="0" smtClean="0"/>
          </a:p>
          <a:p>
            <a:endParaRPr lang="en-US" altLang="ko-KR" b="1" dirty="0" smtClean="0"/>
          </a:p>
          <a:p>
            <a:pPr lvl="1"/>
            <a:r>
              <a:rPr lang="en-US" altLang="ko-KR" dirty="0" smtClean="0"/>
              <a:t>Move</a:t>
            </a:r>
            <a:r>
              <a:rPr lang="en-US" altLang="ko-KR" dirty="0" smtClean="0"/>
              <a:t>: Eugene Baik</a:t>
            </a:r>
            <a:r>
              <a:rPr lang="en-US" altLang="ko-KR" dirty="0" smtClean="0"/>
              <a:t>	</a:t>
            </a:r>
            <a:r>
              <a:rPr lang="en-US" altLang="ko-KR" dirty="0" smtClean="0"/>
              <a:t>Second: James Wang</a:t>
            </a:r>
            <a:endParaRPr lang="ko-KR" altLang="ko-KR" dirty="0"/>
          </a:p>
          <a:p>
            <a:pPr lvl="1"/>
            <a:r>
              <a:rPr lang="en-US" altLang="ko-KR" dirty="0" smtClean="0"/>
              <a:t>Discussions</a:t>
            </a:r>
            <a:r>
              <a:rPr lang="en-US" altLang="ko-KR" dirty="0" smtClean="0"/>
              <a:t>: None.</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 passes with unanimous consent.</a:t>
            </a:r>
            <a:endParaRPr lang="en-US" altLang="ko-KR" dirty="0" smtClean="0"/>
          </a:p>
          <a:p>
            <a:pPr lvl="1"/>
            <a:endParaRPr lang="en-US"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5</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D8.x </a:t>
            </a:r>
            <a:r>
              <a:rPr lang="en-US" altLang="ko-KR" dirty="0"/>
              <a:t>of the draft based on motions passed in </a:t>
            </a:r>
            <a:r>
              <a:rPr lang="en-US" altLang="ko-KR" dirty="0" err="1"/>
              <a:t>TGah</a:t>
            </a:r>
            <a:r>
              <a:rPr lang="en-US" altLang="ko-KR" dirty="0"/>
              <a:t> at the </a:t>
            </a:r>
            <a:r>
              <a:rPr lang="en-US" altLang="ko-KR" dirty="0" smtClean="0"/>
              <a:t>May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a:t>May 2016</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968214"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May 2016</a:t>
            </a:r>
          </a:p>
        </p:txBody>
      </p:sp>
      <p:sp>
        <p:nvSpPr>
          <p:cNvPr id="14339" name="Footer Placeholder 4"/>
          <p:cNvSpPr>
            <a:spLocks noGrp="1"/>
          </p:cNvSpPr>
          <p:nvPr>
            <p:ph type="ftr" sz="quarter" idx="11"/>
          </p:nvPr>
        </p:nvSpPr>
        <p:spPr>
          <a:xfrm>
            <a:off x="6348516" y="6475413"/>
            <a:ext cx="2195409"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23</a:t>
            </a:fld>
            <a:endParaRPr lang="en-US" altLang="ko-KR"/>
          </a:p>
        </p:txBody>
      </p:sp>
      <p:sp>
        <p:nvSpPr>
          <p:cNvPr id="23557" name="Rectangle 2"/>
          <p:cNvSpPr>
            <a:spLocks noGrp="1" noChangeArrowheads="1"/>
          </p:cNvSpPr>
          <p:nvPr>
            <p:ph type="title"/>
          </p:nvPr>
        </p:nvSpPr>
        <p:spPr/>
        <p:txBody>
          <a:bodyPr/>
          <a:lstStyle/>
          <a:p>
            <a:r>
              <a:rPr lang="en-US" altLang="en-US" dirty="0" smtClean="0"/>
              <a:t>Motion 6</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 </a:t>
            </a:r>
            <a:r>
              <a:rPr lang="en-US" altLang="en-US" dirty="0"/>
              <a:t>Sponsor </a:t>
            </a:r>
            <a:r>
              <a:rPr lang="en-US" altLang="en-US" dirty="0" smtClean="0"/>
              <a:t>Recirculation Ballot on P802.11ah D8.0 </a:t>
            </a:r>
          </a:p>
          <a:p>
            <a:r>
              <a:rPr lang="en-US" altLang="en-US" dirty="0" smtClean="0"/>
              <a:t>Instruct the </a:t>
            </a:r>
            <a:r>
              <a:rPr lang="en-US" altLang="en-US" dirty="0" err="1" smtClean="0"/>
              <a:t>TGah</a:t>
            </a:r>
            <a:r>
              <a:rPr lang="en-US" altLang="en-US" dirty="0" smtClean="0"/>
              <a:t> editor to prepare P802.11ah D9.0 incorporating these resolutions and, </a:t>
            </a:r>
          </a:p>
          <a:p>
            <a:r>
              <a:rPr lang="en-US" altLang="en-US" dirty="0" smtClean="0"/>
              <a:t>Approve a 15 day </a:t>
            </a:r>
            <a:r>
              <a:rPr lang="en-US" altLang="en-US" dirty="0"/>
              <a:t>Sponsor Recirculation Ballot </a:t>
            </a:r>
            <a:r>
              <a:rPr lang="en-US" altLang="en-US" dirty="0" smtClean="0"/>
              <a:t>asking the question “Should P802.11ah D9.0 be forwarded to </a:t>
            </a:r>
            <a:r>
              <a:rPr lang="en-US" altLang="en-US" dirty="0" err="1" smtClean="0"/>
              <a:t>RevCom</a:t>
            </a:r>
            <a:r>
              <a:rPr lang="en-US" altLang="en-US" dirty="0" smtClean="0"/>
              <a: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a:t>
            </a:r>
            <a:r>
              <a:rPr lang="en-US" altLang="ko-KR" dirty="0" smtClean="0"/>
              <a:t>w poll</a:t>
            </a:r>
            <a:r>
              <a:rPr lang="en-US" altLang="ko-KR" dirty="0" smtClean="0"/>
              <a:t> </a:t>
            </a:r>
            <a:r>
              <a:rPr lang="en-US" altLang="ko-KR" dirty="0" smtClean="0"/>
              <a:t>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smtClean="0"/>
              <a:t>11001, and 11002</a:t>
            </a:r>
            <a:r>
              <a:rPr lang="en-US" altLang="ko-KR" dirty="0" smtClean="0"/>
              <a:t> </a:t>
            </a:r>
            <a:r>
              <a:rPr lang="en-GB" altLang="ko-KR" dirty="0" smtClean="0"/>
              <a:t>as shown in </a:t>
            </a:r>
            <a:r>
              <a:rPr lang="en-GB" altLang="ko-KR" dirty="0" smtClean="0"/>
              <a:t>11-16/0721r2? </a:t>
            </a:r>
          </a:p>
          <a:p>
            <a:pPr marL="0" indent="0">
              <a:buNone/>
            </a:pPr>
            <a:endParaRPr lang="en-GB" altLang="ko-KR" dirty="0"/>
          </a:p>
          <a:p>
            <a:pPr marL="0" indent="0">
              <a:buNone/>
            </a:pPr>
            <a:r>
              <a:rPr lang="en-GB" altLang="ko-KR" dirty="0" smtClean="0"/>
              <a:t>Result: No objections</a:t>
            </a:r>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2.0, 3.0, </a:t>
            </a:r>
            <a:r>
              <a:rPr lang="en-US" altLang="ko-KR" sz="1800" dirty="0" smtClean="0"/>
              <a:t>4.0, 5.0 and 6.0 </a:t>
            </a:r>
            <a:r>
              <a:rPr lang="en-US" altLang="ko-KR" sz="1800" dirty="0"/>
              <a:t>passed the WG motion</a:t>
            </a:r>
          </a:p>
          <a:p>
            <a:pPr lvl="2"/>
            <a:r>
              <a:rPr lang="en-US" altLang="ko-KR" sz="1800" dirty="0"/>
              <a:t>Can access </a:t>
            </a:r>
            <a:r>
              <a:rPr lang="en-US" altLang="ko-KR" sz="1800" dirty="0" err="1"/>
              <a:t>TGah</a:t>
            </a:r>
            <a:r>
              <a:rPr lang="en-US" altLang="ko-KR" sz="1800" dirty="0"/>
              <a:t> Draft </a:t>
            </a:r>
            <a:r>
              <a:rPr lang="en-US" altLang="ko-KR" sz="1800" dirty="0" smtClean="0"/>
              <a:t>6.0 </a:t>
            </a:r>
            <a:r>
              <a:rPr lang="en-US" altLang="ko-KR" sz="1800" dirty="0"/>
              <a:t>from IEEE store</a:t>
            </a: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(Wednesday AM1)</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a:t>May 2016</a:t>
            </a: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2067991961"/>
              </p:ext>
            </p:extLst>
          </p:nvPr>
        </p:nvGraphicFramePr>
        <p:xfrm>
          <a:off x="457202" y="24384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Sponsor Ballot Status</a:t>
            </a:r>
          </a:p>
          <a:p>
            <a:pPr lvl="1"/>
            <a:endParaRPr lang="en-US" altLang="ko-KR" dirty="0"/>
          </a:p>
          <a:p>
            <a:pPr marL="457200" lvl="1" indent="0">
              <a:buNone/>
            </a:pPr>
            <a:endParaRPr lang="en-US" altLang="ko-KR" dirty="0"/>
          </a:p>
          <a:p>
            <a:pPr marL="457200" lvl="1" indent="0">
              <a:buNone/>
            </a:pPr>
            <a:endParaRPr lang="en-US" altLang="ko-KR" dirty="0" smtClean="0"/>
          </a:p>
          <a:p>
            <a:pPr lvl="1"/>
            <a:endParaRPr lang="en-US" altLang="ko-KR" dirty="0" smtClean="0"/>
          </a:p>
          <a:p>
            <a:pPr lvl="1"/>
            <a:endParaRPr lang="en-US" altLang="ko-KR" dirty="0"/>
          </a:p>
          <a:p>
            <a:pPr marL="457200" lvl="1" indent="0">
              <a:buNone/>
            </a:pPr>
            <a:endParaRPr lang="en-US" altLang="ko-KR" dirty="0" smtClean="0"/>
          </a:p>
        </p:txBody>
      </p:sp>
      <p:sp>
        <p:nvSpPr>
          <p:cNvPr id="2" name="제목 1"/>
          <p:cNvSpPr>
            <a:spLocks noGrp="1"/>
          </p:cNvSpPr>
          <p:nvPr>
            <p:ph type="title"/>
          </p:nvPr>
        </p:nvSpPr>
        <p:spPr/>
        <p:txBody>
          <a:bodyPr/>
          <a:lstStyle/>
          <a:p>
            <a:r>
              <a:rPr lang="en-US" altLang="ko-KR" dirty="0"/>
              <a:t>Submissions (Wednesday AM1)</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a:t>May 2016</a:t>
            </a: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3367050313"/>
              </p:ext>
            </p:extLst>
          </p:nvPr>
        </p:nvGraphicFramePr>
        <p:xfrm>
          <a:off x="457202" y="2514600"/>
          <a:ext cx="8381998" cy="238125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02 March 2016</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6.0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81.25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90.83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14 April 2016</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7.0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83.52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8.16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91.85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17 May 2016</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8.0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84.65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altLang="ko-KR" dirty="0" smtClean="0"/>
              <a:t>Sponsor Ballot </a:t>
            </a:r>
            <a:r>
              <a:rPr lang="en-US" altLang="ko-KR" dirty="0"/>
              <a:t>Resolution </a:t>
            </a:r>
            <a:r>
              <a:rPr lang="en-US" altLang="ko-KR" dirty="0" smtClean="0"/>
              <a:t>Committee operation rule</a:t>
            </a:r>
          </a:p>
          <a:p>
            <a:pPr lvl="1"/>
            <a:r>
              <a:rPr lang="en-US" altLang="ko-KR" dirty="0" smtClean="0"/>
              <a:t>Any </a:t>
            </a:r>
            <a:r>
              <a:rPr lang="en-US" altLang="ko-KR" dirty="0"/>
              <a:t>voting member of </a:t>
            </a:r>
            <a:r>
              <a:rPr lang="en-US" altLang="ko-KR" dirty="0" smtClean="0"/>
              <a:t>IEEE 802.11 can </a:t>
            </a:r>
            <a:r>
              <a:rPr lang="en-US" altLang="ko-KR" dirty="0"/>
              <a:t>vote at </a:t>
            </a:r>
            <a:r>
              <a:rPr lang="en-US" altLang="ko-KR" dirty="0" err="1" smtClean="0"/>
              <a:t>TGah</a:t>
            </a:r>
            <a:r>
              <a:rPr lang="en-US" altLang="ko-KR" dirty="0" smtClean="0"/>
              <a:t> </a:t>
            </a:r>
            <a:r>
              <a:rPr lang="en-US" altLang="ko-KR" dirty="0"/>
              <a:t>meetings</a:t>
            </a:r>
          </a:p>
          <a:p>
            <a:pPr lvl="1"/>
            <a:r>
              <a:rPr lang="en-US" altLang="ko-KR" dirty="0" err="1" smtClean="0"/>
              <a:t>TGah</a:t>
            </a:r>
            <a:r>
              <a:rPr lang="en-US" altLang="ko-KR" dirty="0" smtClean="0"/>
              <a:t> </a:t>
            </a:r>
            <a:r>
              <a:rPr lang="en-US" altLang="ko-KR" dirty="0"/>
              <a:t>can consider motions (e.g. comment resolution,  other changes to the draft, to recirculate) in any of its meetings – including </a:t>
            </a:r>
            <a:r>
              <a:rPr lang="en-US" altLang="ko-KR" dirty="0" smtClean="0"/>
              <a:t>teleconferences</a:t>
            </a:r>
          </a:p>
          <a:p>
            <a:pPr lvl="1"/>
            <a:r>
              <a:rPr lang="en-US" altLang="ko-KR" dirty="0" smtClean="0"/>
              <a:t>Intellectual Property (IP) related comment is not discussed in teleconferences</a:t>
            </a:r>
          </a:p>
          <a:p>
            <a:pPr lvl="1"/>
            <a:r>
              <a:rPr lang="en-US" altLang="ko-KR" dirty="0" err="1" smtClean="0"/>
              <a:t>TGah</a:t>
            </a:r>
            <a:r>
              <a:rPr lang="en-US" altLang="ko-KR" dirty="0" smtClean="0"/>
              <a:t> </a:t>
            </a:r>
            <a:r>
              <a:rPr lang="en-US" altLang="ko-KR" dirty="0"/>
              <a:t>will meet during </a:t>
            </a:r>
            <a:r>
              <a:rPr lang="en-US" altLang="ko-KR" dirty="0" smtClean="0"/>
              <a:t>IEEE 802.11 </a:t>
            </a:r>
            <a:r>
              <a:rPr lang="en-US" altLang="ko-KR" dirty="0"/>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(Wednesday AM1)</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a:t>May 2016</a:t>
            </a:r>
          </a:p>
        </p:txBody>
      </p:sp>
      <p:sp>
        <p:nvSpPr>
          <p:cNvPr id="5" name="바닥글 개체 틀 4"/>
          <p:cNvSpPr>
            <a:spLocks noGrp="1"/>
          </p:cNvSpPr>
          <p:nvPr>
            <p:ph type="ftr" sz="quarter" idx="11"/>
          </p:nvPr>
        </p:nvSpPr>
        <p:spPr>
          <a:xfrm>
            <a:off x="6348516" y="6475413"/>
            <a:ext cx="2195409" cy="184666"/>
          </a:xfrm>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828003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endParaRPr lang="en-US" dirty="0"/>
          </a:p>
        </p:txBody>
      </p:sp>
      <p:sp>
        <p:nvSpPr>
          <p:cNvPr id="3" name="Content Placeholder 2"/>
          <p:cNvSpPr>
            <a:spLocks noGrp="1"/>
          </p:cNvSpPr>
          <p:nvPr>
            <p:ph idx="1"/>
          </p:nvPr>
        </p:nvSpPr>
        <p:spPr/>
        <p:txBody>
          <a:bodyPr/>
          <a:lstStyle/>
          <a:p>
            <a:r>
              <a:rPr lang="en-US" altLang="ko-KR" dirty="0"/>
              <a:t>PHY and MAC</a:t>
            </a:r>
          </a:p>
          <a:p>
            <a:pPr lvl="1">
              <a:buFont typeface="Arial" panose="020B0604020202020204" pitchFamily="34" charset="0"/>
              <a:buChar char="•"/>
            </a:pPr>
            <a:r>
              <a:rPr lang="en-US" altLang="ko-KR" dirty="0"/>
              <a:t>TBD</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968214" cy="276999"/>
          </a:xfrm>
          <a:noFill/>
        </p:spPr>
        <p:txBody>
          <a:bodyPr/>
          <a:lstStyle/>
          <a:p>
            <a:r>
              <a:rPr lang="en-US" altLang="ko-KR"/>
              <a:t>May 2016</a:t>
            </a:r>
            <a:endParaRPr lang="en-US" altLang="ko-KR" dirty="0"/>
          </a:p>
        </p:txBody>
      </p:sp>
      <p:sp>
        <p:nvSpPr>
          <p:cNvPr id="9" name="Content Placeholder 2"/>
          <p:cNvSpPr>
            <a:spLocks noGrp="1"/>
          </p:cNvSpPr>
          <p:nvPr>
            <p:ph idx="1"/>
          </p:nvPr>
        </p:nvSpPr>
        <p:spPr>
          <a:xfrm>
            <a:off x="685800" y="1981200"/>
            <a:ext cx="7772400" cy="4114800"/>
          </a:xfrm>
        </p:spPr>
        <p:txBody>
          <a:bodyPr/>
          <a:lstStyle/>
          <a:p>
            <a:r>
              <a:rPr lang="en-US" altLang="ko-KR" dirty="0" smtClean="0"/>
              <a:t>PHY and MAC</a:t>
            </a:r>
          </a:p>
          <a:p>
            <a:pPr lvl="1">
              <a:buFont typeface="Arial" panose="020B0604020202020204" pitchFamily="34" charset="0"/>
              <a:buChar char="•"/>
            </a:pPr>
            <a:r>
              <a:rPr lang="en-US" altLang="ko-KR" dirty="0">
                <a:solidFill>
                  <a:schemeClr val="bg2"/>
                </a:solidFill>
              </a:rPr>
              <a:t>R</a:t>
            </a:r>
            <a:r>
              <a:rPr lang="en-US" altLang="ko-KR" dirty="0" smtClean="0">
                <a:solidFill>
                  <a:schemeClr val="bg2"/>
                </a:solidFill>
              </a:rPr>
              <a:t>esolution for CIDs 11001</a:t>
            </a:r>
            <a:r>
              <a:rPr lang="en-US" altLang="ko-KR" dirty="0">
                <a:solidFill>
                  <a:schemeClr val="bg2"/>
                </a:solidFill>
              </a:rPr>
              <a:t>, and </a:t>
            </a:r>
            <a:r>
              <a:rPr lang="en-US" altLang="ko-KR" dirty="0" smtClean="0">
                <a:solidFill>
                  <a:schemeClr val="bg2"/>
                </a:solidFill>
              </a:rPr>
              <a:t>11002 (A. Asterjadhi, 16/0721r2)</a:t>
            </a:r>
            <a:endParaRPr lang="en-US" dirty="0">
              <a:solidFill>
                <a:schemeClr val="bg2"/>
              </a:solidFill>
            </a:endParaRPr>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
        <p:nvSpPr>
          <p:cNvPr id="9" name="Content Placeholder 2"/>
          <p:cNvSpPr>
            <a:spLocks noGrp="1"/>
          </p:cNvSpPr>
          <p:nvPr>
            <p:ph idx="1"/>
          </p:nvPr>
        </p:nvSpPr>
        <p:spPr>
          <a:xfrm>
            <a:off x="685800" y="1981200"/>
            <a:ext cx="7772400" cy="4114800"/>
          </a:xfrm>
        </p:spPr>
        <p:txBody>
          <a:bodyPr/>
          <a:lstStyle/>
          <a:p>
            <a:r>
              <a:rPr lang="en-GB" altLang="ko-KR" dirty="0"/>
              <a:t>Reaffirmation for current </a:t>
            </a:r>
            <a:r>
              <a:rPr lang="en-US" altLang="ko-KR" dirty="0" err="1"/>
              <a:t>TGah</a:t>
            </a:r>
            <a:r>
              <a:rPr lang="en-US" altLang="ko-KR" dirty="0"/>
              <a:t> officers</a:t>
            </a:r>
          </a:p>
          <a:p>
            <a:pPr lvl="1"/>
            <a:r>
              <a:rPr lang="en-US" altLang="ko-KR" dirty="0"/>
              <a:t>First Vice Chair : Alfred </a:t>
            </a:r>
            <a:r>
              <a:rPr lang="en-US" altLang="ko-KR" dirty="0" err="1"/>
              <a:t>Asterjadhi</a:t>
            </a:r>
            <a:r>
              <a:rPr lang="en-US" altLang="ko-KR" dirty="0"/>
              <a:t> (Qualcomm)</a:t>
            </a:r>
          </a:p>
          <a:p>
            <a:pPr lvl="1"/>
            <a:r>
              <a:rPr lang="en-US" altLang="ko-KR" dirty="0"/>
              <a:t>Second Vice Chair : Zander Lei (I2R)</a:t>
            </a:r>
          </a:p>
          <a:p>
            <a:pPr lvl="1"/>
            <a:r>
              <a:rPr lang="en-US" altLang="ko-KR" dirty="0"/>
              <a:t>Secretary: Zander Lei (I2R)</a:t>
            </a:r>
          </a:p>
          <a:p>
            <a:pPr marL="457200" lvl="1" indent="0">
              <a:buNone/>
            </a:pPr>
            <a:r>
              <a:rPr lang="en-US" altLang="ko-KR" dirty="0"/>
              <a:t>Note) </a:t>
            </a:r>
            <a:r>
              <a:rPr lang="en-GB" altLang="ko-KR" dirty="0"/>
              <a:t>Reaffirmation of </a:t>
            </a:r>
            <a:r>
              <a:rPr lang="en-US" altLang="ko-KR" dirty="0"/>
              <a:t>Task Group Chair is processed in WG plenary </a:t>
            </a:r>
            <a:r>
              <a:rPr lang="en-US" altLang="ko-KR" dirty="0" smtClean="0"/>
              <a:t>session</a:t>
            </a:r>
          </a:p>
          <a:p>
            <a:endParaRPr lang="en-US" altLang="ko-KR" dirty="0"/>
          </a:p>
          <a:p>
            <a:r>
              <a:rPr lang="en-US" altLang="ko-KR" dirty="0" smtClean="0"/>
              <a:t>PHY </a:t>
            </a:r>
            <a:r>
              <a:rPr lang="en-US" altLang="ko-KR" dirty="0"/>
              <a:t>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PM1)</a:t>
            </a:r>
            <a:endParaRPr lang="en-US" dirty="0"/>
          </a:p>
        </p:txBody>
      </p:sp>
      <p:sp>
        <p:nvSpPr>
          <p:cNvPr id="3" name="Content Placeholder 2"/>
          <p:cNvSpPr>
            <a:spLocks noGrp="1"/>
          </p:cNvSpPr>
          <p:nvPr>
            <p:ph idx="1"/>
          </p:nvPr>
        </p:nvSpPr>
        <p:spPr/>
        <p:txBody>
          <a:bodyPr/>
          <a:lstStyle/>
          <a:p>
            <a:r>
              <a:rPr lang="en-US" altLang="ko-KR" dirty="0" smtClean="0"/>
              <a:t>Submissions made during May F2F meeting and ready for motion on Thursday PM1</a:t>
            </a:r>
          </a:p>
          <a:p>
            <a:pPr lvl="1"/>
            <a:r>
              <a:rPr lang="en-US" altLang="ko-KR" dirty="0" smtClean="0"/>
              <a:t>TBD</a:t>
            </a:r>
            <a:endParaRPr lang="en-US" altLang="ko-KR" dirty="0" smtClean="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348516" y="6475413"/>
            <a:ext cx="2195409" cy="184666"/>
          </a:xfrm>
          <a:noFill/>
        </p:spPr>
        <p:txBody>
          <a:bodyPr/>
          <a:lstStyle/>
          <a:p>
            <a:r>
              <a:rPr lang="en-US" altLang="ko-KR" dirty="0"/>
              <a:t>Alfred </a:t>
            </a:r>
            <a:r>
              <a:rPr lang="en-US" altLang="ko-KR" dirty="0" err="1"/>
              <a:t>Asterjadhi</a:t>
            </a:r>
            <a:r>
              <a:rPr lang="en-US" altLang="ko-KR" dirty="0"/>
              <a:t> and Yongho </a:t>
            </a:r>
            <a:r>
              <a:rPr lang="en-US" altLang="ko-KR" dirty="0" err="1"/>
              <a:t>Seok</a:t>
            </a:r>
            <a:endParaRPr lang="en-US" altLang="ko-KR" dirty="0"/>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2016</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13163</TotalTime>
  <Words>1323</Words>
  <Application>Microsoft Office PowerPoint</Application>
  <PresentationFormat>On-screen Show (4:3)</PresentationFormat>
  <Paragraphs>420</Paragraphs>
  <Slides>24</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2" baseType="lpstr">
      <vt:lpstr>맑은 고딕</vt:lpstr>
      <vt:lpstr>Arial</vt:lpstr>
      <vt:lpstr>Arial</vt:lpstr>
      <vt:lpstr>Helvetica</vt:lpstr>
      <vt:lpstr>Monotype Sorts</vt:lpstr>
      <vt:lpstr>Times New Roman</vt:lpstr>
      <vt:lpstr>802-11-PathProtection</vt:lpstr>
      <vt:lpstr>Document</vt:lpstr>
      <vt:lpstr>IEEE 802.11ah Sub 1 GHz license-exempt operation Agenda for May 2016</vt:lpstr>
      <vt:lpstr>IEEE 802.11ah Agenda</vt:lpstr>
      <vt:lpstr>Submissions (Wednesday AM1)</vt:lpstr>
      <vt:lpstr>Submissions (Wednesday AM1)</vt:lpstr>
      <vt:lpstr>Submissions (Wednesday AM1)</vt:lpstr>
      <vt:lpstr>Submissions (Wednesday AM1)</vt:lpstr>
      <vt:lpstr>Submissions (Wednesday PM2)</vt:lpstr>
      <vt:lpstr>Submissions (Thursday AM1)</vt:lpstr>
      <vt:lpstr>Submissions (Thursday PM1)</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Motion 6</vt:lpstr>
      <vt:lpstr>Straw poll 1</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Alfred Asterjadhi</cp:lastModifiedBy>
  <cp:revision>1166</cp:revision>
  <cp:lastPrinted>1998-02-10T13:28:06Z</cp:lastPrinted>
  <dcterms:created xsi:type="dcterms:W3CDTF">2009-11-09T00:32:22Z</dcterms:created>
  <dcterms:modified xsi:type="dcterms:W3CDTF">2016-05-19T18:15:50Z</dcterms:modified>
</cp:coreProperties>
</file>