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81" r:id="rId17"/>
    <p:sldId id="278" r:id="rId18"/>
    <p:sldId id="279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533" autoAdjust="0"/>
  </p:normalViewPr>
  <p:slideViewPr>
    <p:cSldViewPr>
      <p:cViewPr varScale="1">
        <p:scale>
          <a:sx n="68" d="100"/>
          <a:sy n="68" d="100"/>
        </p:scale>
        <p:origin x="142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800" b="1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(1) PS-Poll</a:t>
            </a:r>
            <a:r>
              <a:rPr lang="en-US" sz="8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: STA wakes up periodically to receive beacon frames to see if there is data to receive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800" b="1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(2) U-APSD</a:t>
            </a:r>
            <a:r>
              <a:rPr lang="en-US" sz="8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: STA wakes up periodically and transmits a trigger frame to see if there is data to receive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800" b="1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(3) Target Wake Time (TWT)</a:t>
            </a:r>
            <a:r>
              <a:rPr lang="en-US" sz="8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: AP/STA schedules a next target wake time during the current packet exchange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(4) Proposed LP-WUR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: doesn’t need to receive beacons nor transmit triggering frames nor schedule TWT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(5) Proposed LP-WUR with  scheduling: 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consumes even less power  by waking up at scheduled times (e.g. TWT)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5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802.11-15/1307r1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Low-Power Wake-Up Receiver (LP-WUR) for </a:t>
            </a:r>
            <a:r>
              <a:rPr lang="en-US" dirty="0" smtClean="0"/>
              <a:t>802.11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449773"/>
              </p:ext>
            </p:extLst>
          </p:nvPr>
        </p:nvGraphicFramePr>
        <p:xfrm>
          <a:off x="460375" y="3051175"/>
          <a:ext cx="7985125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" name="Document" r:id="rId5" imgW="8248712" imgH="2558629" progId="Word.Document.8">
                  <p:embed/>
                </p:oleObj>
              </mc:Choice>
              <mc:Fallback>
                <p:oleObj name="Document" r:id="rId5" imgW="8248712" imgH="255862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3051175"/>
                        <a:ext cx="7985125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Usage Model </a:t>
            </a:r>
            <a:r>
              <a:rPr lang="en-US" sz="2800" dirty="0" smtClean="0"/>
              <a:t>2: Quick Status Query/Report</a:t>
            </a:r>
            <a:r>
              <a:rPr lang="en-US" sz="2800" dirty="0"/>
              <a:t>, </a:t>
            </a:r>
            <a:r>
              <a:rPr lang="en-US" sz="2800" dirty="0" smtClean="0"/>
              <a:t>Configuration Change Scenario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6587"/>
            <a:ext cx="3886200" cy="4113213"/>
          </a:xfrm>
        </p:spPr>
        <p:txBody>
          <a:bodyPr/>
          <a:lstStyle/>
          <a:p>
            <a:r>
              <a:rPr lang="en-US" dirty="0" smtClean="0"/>
              <a:t>(1) Without LP-WUR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00600" y="1906587"/>
            <a:ext cx="388620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US" kern="0" dirty="0" smtClean="0"/>
              <a:t>(2) With LP-WUR</a:t>
            </a:r>
            <a:endParaRPr lang="en-US" kern="0" dirty="0"/>
          </a:p>
        </p:txBody>
      </p:sp>
      <p:sp>
        <p:nvSpPr>
          <p:cNvPr id="8" name="Rectangle 7"/>
          <p:cNvSpPr/>
          <p:nvPr/>
        </p:nvSpPr>
        <p:spPr>
          <a:xfrm>
            <a:off x="1218745" y="3841177"/>
            <a:ext cx="517846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AP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5143" y="5050663"/>
            <a:ext cx="976893" cy="293773"/>
          </a:xfrm>
          <a:prstGeom prst="rect">
            <a:avLst/>
          </a:prstGeom>
          <a:solidFill>
            <a:srgbClr val="FFC00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Sleep/wake periodically</a:t>
            </a:r>
          </a:p>
        </p:txBody>
      </p:sp>
      <p:sp>
        <p:nvSpPr>
          <p:cNvPr id="10" name="Cloud 9"/>
          <p:cNvSpPr/>
          <p:nvPr/>
        </p:nvSpPr>
        <p:spPr>
          <a:xfrm>
            <a:off x="2514600" y="3048000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649531" y="3428326"/>
            <a:ext cx="856306" cy="2300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2" name="Rectangle 11"/>
          <p:cNvSpPr/>
          <p:nvPr/>
        </p:nvSpPr>
        <p:spPr>
          <a:xfrm>
            <a:off x="2005501" y="3605929"/>
            <a:ext cx="957055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query command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9296" y="3523415"/>
            <a:ext cx="884872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query command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92788" y="5775854"/>
            <a:ext cx="1021602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IOT device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</a:t>
            </a:r>
          </a:p>
        </p:txBody>
      </p:sp>
      <p:sp>
        <p:nvSpPr>
          <p:cNvPr id="15" name="Freeform 14"/>
          <p:cNvSpPr/>
          <p:nvPr/>
        </p:nvSpPr>
        <p:spPr>
          <a:xfrm>
            <a:off x="357135" y="3406684"/>
            <a:ext cx="874143" cy="401175"/>
          </a:xfrm>
          <a:custGeom>
            <a:avLst/>
            <a:gdLst>
              <a:gd name="connsiteX0" fmla="*/ 0 w 874143"/>
              <a:gd name="connsiteY0" fmla="*/ 0 h 563593"/>
              <a:gd name="connsiteX1" fmla="*/ 0 w 874143"/>
              <a:gd name="connsiteY1" fmla="*/ 557842 h 563593"/>
              <a:gd name="connsiteX2" fmla="*/ 868393 w 874143"/>
              <a:gd name="connsiteY2" fmla="*/ 563593 h 563593"/>
              <a:gd name="connsiteX3" fmla="*/ 874143 w 874143"/>
              <a:gd name="connsiteY3" fmla="*/ 0 h 56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4143" h="563593">
                <a:moveTo>
                  <a:pt x="0" y="0"/>
                </a:moveTo>
                <a:lnTo>
                  <a:pt x="0" y="557842"/>
                </a:lnTo>
                <a:lnTo>
                  <a:pt x="868393" y="563593"/>
                </a:lnTo>
                <a:cubicBezTo>
                  <a:pt x="870310" y="375729"/>
                  <a:pt x="872226" y="187864"/>
                  <a:pt x="874143" y="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1947" y="3080528"/>
            <a:ext cx="1411687" cy="275950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AP buffers data until the IOT device wakes up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43325" y="3492470"/>
            <a:ext cx="1015066" cy="510772"/>
          </a:xfrm>
          <a:prstGeom prst="rect">
            <a:avLst/>
          </a:prstGeom>
          <a:solidFill>
            <a:srgbClr val="B1BAB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Configuration  change command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39745" y="3613492"/>
            <a:ext cx="316519" cy="227685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722" y="5443969"/>
            <a:ext cx="379873" cy="22659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205" y="3389796"/>
            <a:ext cx="379671" cy="41607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748344" y="5728200"/>
            <a:ext cx="1230701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IOT device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802.11+LP-WUR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12967" y="3672370"/>
            <a:ext cx="517846" cy="179921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AP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097857" y="5035438"/>
            <a:ext cx="550958" cy="223233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Sleep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943752" y="3920142"/>
            <a:ext cx="1057687" cy="1002849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tailEnd type="arrow"/>
          </a:ln>
          <a:effectLst/>
        </p:spPr>
      </p:cxnSp>
      <p:sp>
        <p:nvSpPr>
          <p:cNvPr id="27" name="Cloud 26"/>
          <p:cNvSpPr/>
          <p:nvPr/>
        </p:nvSpPr>
        <p:spPr>
          <a:xfrm>
            <a:off x="6808822" y="2879193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943753" y="3259519"/>
            <a:ext cx="856306" cy="2300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grpSp>
        <p:nvGrpSpPr>
          <p:cNvPr id="29" name="Group 28"/>
          <p:cNvGrpSpPr/>
          <p:nvPr/>
        </p:nvGrpSpPr>
        <p:grpSpPr>
          <a:xfrm>
            <a:off x="6808821" y="4494523"/>
            <a:ext cx="1103279" cy="276624"/>
            <a:chOff x="6165795" y="2667939"/>
            <a:chExt cx="1007642" cy="276624"/>
          </a:xfrm>
        </p:grpSpPr>
        <p:sp>
          <p:nvSpPr>
            <p:cNvPr id="30" name="Rectangle 29"/>
            <p:cNvSpPr/>
            <p:nvPr/>
          </p:nvSpPr>
          <p:spPr>
            <a:xfrm>
              <a:off x="6252855" y="2671041"/>
              <a:ext cx="769246" cy="150062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65795" y="2667939"/>
              <a:ext cx="1007642" cy="276624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Intel Clear"/>
                  <a:ea typeface="+mn-ea"/>
                </a:rPr>
                <a:t>Wake-up packet</a:t>
              </a:r>
              <a:b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Intel Clear"/>
                  <a:ea typeface="+mn-ea"/>
                </a:rPr>
              </a:br>
              <a:endPara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6283083" y="3479128"/>
            <a:ext cx="954320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query command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408186" y="4043171"/>
            <a:ext cx="1001293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query command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766353" y="4295543"/>
            <a:ext cx="787581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+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5832558" y="4043172"/>
            <a:ext cx="933795" cy="879819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>
          <a:xfrm>
            <a:off x="5564277" y="4494523"/>
            <a:ext cx="676600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report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491876" y="3389797"/>
            <a:ext cx="1050461" cy="451106"/>
          </a:xfrm>
          <a:prstGeom prst="rect">
            <a:avLst/>
          </a:prstGeom>
          <a:solidFill>
            <a:srgbClr val="B1BAB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Configuration change command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188297" y="3480986"/>
            <a:ext cx="365637" cy="227685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061" y="5385233"/>
            <a:ext cx="379873" cy="22659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2874" y="3275166"/>
            <a:ext cx="379671" cy="416078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 bwMode="auto">
          <a:xfrm>
            <a:off x="154281" y="2286000"/>
            <a:ext cx="4183780" cy="3962400"/>
          </a:xfrm>
          <a:prstGeom prst="roundRect">
            <a:avLst>
              <a:gd name="adj" fmla="val 71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4776504" y="2265218"/>
            <a:ext cx="4183780" cy="3962400"/>
          </a:xfrm>
          <a:prstGeom prst="roundRect">
            <a:avLst>
              <a:gd name="adj" fmla="val 62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63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Comparisons: Legacy 802.11 </a:t>
            </a:r>
            <a:r>
              <a:rPr lang="en-US" sz="2800" dirty="0"/>
              <a:t>Power Save Modes versus LP-WUR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5628"/>
            <a:ext cx="8305800" cy="42687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Scenario: data packet interval &gt; polling interval (=latency requirement)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5" name="Left Brace 14"/>
          <p:cNvSpPr/>
          <p:nvPr/>
        </p:nvSpPr>
        <p:spPr bwMode="auto">
          <a:xfrm>
            <a:off x="773112" y="2590800"/>
            <a:ext cx="293688" cy="1676400"/>
          </a:xfrm>
          <a:prstGeom prst="leftBrace">
            <a:avLst>
              <a:gd name="adj1" fmla="val 39862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504469" y="3031020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Legacy 802.11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power save modes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Left Brace 16"/>
          <p:cNvSpPr/>
          <p:nvPr/>
        </p:nvSpPr>
        <p:spPr bwMode="auto">
          <a:xfrm>
            <a:off x="773112" y="4419600"/>
            <a:ext cx="293688" cy="1066800"/>
          </a:xfrm>
          <a:prstGeom prst="leftBrace">
            <a:avLst>
              <a:gd name="adj1" fmla="val 39862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27490" y="4612442"/>
            <a:ext cx="1101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Proposed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LP-WUR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100" y="2098399"/>
            <a:ext cx="7945100" cy="433621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147123" y="6240227"/>
            <a:ext cx="31822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(U-APSD: unscheduled automatic power save delivery)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>
            <a:off x="4953000" y="5181600"/>
            <a:ext cx="5334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028902" y="4953000"/>
            <a:ext cx="4427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2mS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14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Power Consumption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11388"/>
            <a:ext cx="4392543" cy="3883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Doc. 11-14/1444r2 [C. Yu, 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]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181600" y="2211388"/>
            <a:ext cx="4141856" cy="426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Doc. 11-15/1100r2 [C. Ghosh, Intel]</a:t>
            </a:r>
            <a:endParaRPr lang="en-US" sz="1800" kern="0" dirty="0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0" y="2666999"/>
            <a:ext cx="5119613" cy="236220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0280" y="2667000"/>
            <a:ext cx="3827520" cy="307559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240280" y="5269479"/>
            <a:ext cx="3805397" cy="401275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60747" y="3620729"/>
            <a:ext cx="1135866" cy="1349477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3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</a:t>
            </a:r>
            <a:r>
              <a:rPr lang="en-US" dirty="0" smtClean="0"/>
              <a:t>Using </a:t>
            </a:r>
            <a:r>
              <a:rPr lang="en-US" dirty="0" err="1"/>
              <a:t>TGax</a:t>
            </a:r>
            <a:r>
              <a:rPr lang="en-US" dirty="0"/>
              <a:t> </a:t>
            </a:r>
            <a:r>
              <a:rPr lang="en-US" dirty="0" smtClean="0"/>
              <a:t>Power Consumption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0813" cy="4189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Latency requirement: </a:t>
            </a:r>
            <a:r>
              <a:rPr lang="en-US" dirty="0"/>
              <a:t>100mS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4546" y="2522022"/>
            <a:ext cx="5410200" cy="39259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92220" y="4267200"/>
            <a:ext cx="1354858" cy="253916"/>
          </a:xfrm>
          <a:prstGeom prst="rect">
            <a:avLst/>
          </a:prstGeom>
          <a:solidFill>
            <a:sysClr val="window" lastClr="FFFFFF">
              <a:alpha val="50000"/>
            </a:sys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LP-WUR always 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92220" y="4953000"/>
            <a:ext cx="1846980" cy="415498"/>
          </a:xfrm>
          <a:prstGeom prst="rect">
            <a:avLst/>
          </a:prstGeom>
          <a:solidFill>
            <a:sysClr val="window" lastClr="FFFFFF">
              <a:alpha val="50000"/>
            </a:sys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LP-WUR duty-cycled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(2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mS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 active every 100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mS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877746" y="3851095"/>
            <a:ext cx="0" cy="60716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>
          <a:xfrm flipH="1">
            <a:off x="5762206" y="3855522"/>
            <a:ext cx="8769" cy="151325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318116" y="4765296"/>
            <a:ext cx="402354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 smtClean="0">
                <a:solidFill>
                  <a:srgbClr val="003C71"/>
                </a:solidFill>
                <a:latin typeface="Intel Clear"/>
                <a:ea typeface="+mn-ea"/>
              </a:rPr>
              <a:t>~224x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6087624" y="5488236"/>
            <a:ext cx="608747" cy="156197"/>
          </a:xfrm>
          <a:prstGeom prst="wedgeRectCallout">
            <a:avLst>
              <a:gd name="adj1" fmla="val -75451"/>
              <a:gd name="adj2" fmla="val -60287"/>
            </a:avLst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7 µW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6044201" y="4671617"/>
            <a:ext cx="608748" cy="156197"/>
          </a:xfrm>
          <a:prstGeom prst="wedgeRectCallout">
            <a:avLst>
              <a:gd name="adj1" fmla="val -72322"/>
              <a:gd name="adj2" fmla="val -64352"/>
            </a:avLst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105 µW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6091231" y="3855522"/>
            <a:ext cx="608748" cy="156197"/>
          </a:xfrm>
          <a:prstGeom prst="wedgeRectCallout">
            <a:avLst>
              <a:gd name="adj1" fmla="val -72322"/>
              <a:gd name="adj2" fmla="val -64352"/>
            </a:avLst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1.6 </a:t>
            </a:r>
            <a:r>
              <a:rPr kumimoji="0" lang="en-US" sz="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mW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3C7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31732" y="4053037"/>
            <a:ext cx="318998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 smtClean="0">
                <a:solidFill>
                  <a:srgbClr val="003C71"/>
                </a:solidFill>
                <a:latin typeface="Intel Clear"/>
                <a:ea typeface="+mn-ea"/>
              </a:rPr>
              <a:t>~15x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51994" y="3276600"/>
            <a:ext cx="1063112" cy="415498"/>
          </a:xfrm>
          <a:prstGeom prst="rect">
            <a:avLst/>
          </a:prstGeom>
          <a:solidFill>
            <a:sysClr val="window" lastClr="FFFFFF">
              <a:alpha val="50000"/>
            </a:sysClr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Legacy power </a:t>
            </a:r>
            <a:b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</a:b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save modes</a:t>
            </a:r>
          </a:p>
        </p:txBody>
      </p:sp>
      <p:sp>
        <p:nvSpPr>
          <p:cNvPr id="20" name="Oval 19"/>
          <p:cNvSpPr/>
          <p:nvPr/>
        </p:nvSpPr>
        <p:spPr>
          <a:xfrm>
            <a:off x="4907365" y="3656076"/>
            <a:ext cx="55982" cy="19001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717316"/>
              </p:ext>
            </p:extLst>
          </p:nvPr>
        </p:nvGraphicFramePr>
        <p:xfrm>
          <a:off x="108464" y="2895600"/>
          <a:ext cx="2939536" cy="3225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88014"/>
                <a:gridCol w="10515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Parameters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Wake-up</a:t>
                      </a:r>
                      <a:r>
                        <a:rPr lang="en-US" sz="1200" baseline="0" dirty="0" smtClean="0"/>
                        <a:t> packet length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500 µS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LP-WUR power</a:t>
                      </a:r>
                      <a:r>
                        <a:rPr lang="en-US" sz="1200" baseline="0" dirty="0" smtClean="0"/>
                        <a:t> </a:t>
                      </a:r>
                      <a:br>
                        <a:rPr lang="en-US" sz="1200" baseline="0" dirty="0" smtClean="0"/>
                      </a:br>
                      <a:r>
                        <a:rPr lang="en-US" sz="1200" baseline="0" dirty="0" smtClean="0"/>
                        <a:t>consumption in active 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 µW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LP-WUR active time duration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Channel access delay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1.5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802.11</a:t>
                      </a:r>
                      <a:r>
                        <a:rPr lang="en-US" sz="1200" baseline="0" dirty="0" smtClean="0"/>
                        <a:t> PHY rate (data/control)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6.5 Mbps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</a:t>
                      </a:r>
                      <a:r>
                        <a:rPr lang="en-US" sz="1200" baseline="0" dirty="0" smtClean="0"/>
                        <a:t> packet size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238 bytes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Beacon/polling interval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 bwMode="auto">
          <a:xfrm flipH="1">
            <a:off x="7162800" y="4458255"/>
            <a:ext cx="76200" cy="1137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>
            <a:off x="7124700" y="5325119"/>
            <a:ext cx="76200" cy="1137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0158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418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LP-WUR shows significant </a:t>
            </a:r>
            <a:r>
              <a:rPr lang="en-US" sz="2000" dirty="0" smtClean="0"/>
              <a:t>power saving over legacy power save modes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Power saving gain : 7x </a:t>
            </a:r>
            <a:r>
              <a:rPr lang="en-US" sz="1800" dirty="0"/>
              <a:t>(@5sec latency)~224x (@100mS latency</a:t>
            </a:r>
            <a:r>
              <a:rPr lang="en-US" sz="1800" dirty="0" smtClean="0"/>
              <a:t>)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LP-WUR enables a long battery </a:t>
            </a:r>
            <a:r>
              <a:rPr lang="en-US" sz="2000" dirty="0" smtClean="0"/>
              <a:t>life and low latency with a small battery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87624"/>
            <a:ext cx="9143999" cy="36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LP-WUR for 802.11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486399" y="4680362"/>
            <a:ext cx="3614134" cy="1600438"/>
          </a:xfrm>
          <a:prstGeom prst="rect">
            <a:avLst/>
          </a:prstGeom>
          <a:solidFill>
            <a:srgbClr val="F3D54E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[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LP-WUR receiver design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]</a:t>
            </a: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Small and simple OOK demodulator </a:t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– only decodes OOK modulated payload</a:t>
            </a: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Active power consumption &lt; 100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uW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Neo Sans Intel"/>
            </a:endParaRP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Meet 802.11 receiver performance requirements: e.g. minimum sensitivity </a:t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= -82dBm (MCS0), PER&lt;=10%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1735" y="4680362"/>
            <a:ext cx="2838465" cy="1169551"/>
          </a:xfrm>
          <a:prstGeom prst="rect">
            <a:avLst/>
          </a:prstGeom>
          <a:solidFill>
            <a:srgbClr val="F3D54E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[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Wake-up packet design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(1) Designed to coexist with 802.11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(2) Simple modulation scheme (OOK) for low power receiver design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(3) New packet format design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" y="4680362"/>
            <a:ext cx="2419336" cy="523220"/>
          </a:xfrm>
          <a:prstGeom prst="rect">
            <a:avLst/>
          </a:prstGeom>
          <a:solidFill>
            <a:srgbClr val="F3D54E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[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Wake-up packet transmitter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(1) Transmit a wake-up packet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224" y="2132013"/>
            <a:ext cx="4944285" cy="254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99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Comparison between LP-WUR and LRLP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365927"/>
              </p:ext>
            </p:extLst>
          </p:nvPr>
        </p:nvGraphicFramePr>
        <p:xfrm>
          <a:off x="533400" y="2707640"/>
          <a:ext cx="8001000" cy="2504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35814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LP-WUR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LRLP (long-range low-power)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User data transmission and reception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LP-WUR wakes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up the 802.11 radio when it receives a wake-up packet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User data is transmitted and received by the 802.11 radio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User data is transmitted and received by a new LRLP PHY/MAC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Metrics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Average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ower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consumption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Latency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Data transmission rate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Peak/average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power consumption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Transmission range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9327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Today’s 802.11 makes trade-offs between low power consumption and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proposed LP-WUR </a:t>
            </a:r>
            <a:r>
              <a:rPr lang="en-US" dirty="0" smtClean="0"/>
              <a:t>technique can enable low power </a:t>
            </a:r>
            <a:r>
              <a:rPr lang="en-US" dirty="0"/>
              <a:t>consumption and </a:t>
            </a:r>
            <a:r>
              <a:rPr lang="en-US" dirty="0" smtClean="0"/>
              <a:t>low latency at the same time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simple modulation </a:t>
            </a:r>
            <a:r>
              <a:rPr lang="en-US" dirty="0" smtClean="0"/>
              <a:t>scheme such as OOK can </a:t>
            </a:r>
            <a:r>
              <a:rPr lang="en-US" dirty="0"/>
              <a:t>enable a low power receiver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Our study shows significant </a:t>
            </a:r>
            <a:r>
              <a:rPr lang="en-US" dirty="0"/>
              <a:t>gain </a:t>
            </a:r>
            <a:r>
              <a:rPr lang="en-US" dirty="0" smtClean="0"/>
              <a:t>can be achieved using LP-WUR over </a:t>
            </a:r>
            <a:r>
              <a:rPr lang="en-US" dirty="0"/>
              <a:t>legacy </a:t>
            </a:r>
            <a:r>
              <a:rPr lang="en-US" dirty="0" smtClean="0"/>
              <a:t>802.11 power </a:t>
            </a:r>
            <a:r>
              <a:rPr lang="en-US" dirty="0"/>
              <a:t>save </a:t>
            </a:r>
            <a:r>
              <a:rPr lang="en-US" dirty="0" smtClean="0"/>
              <a:t>modes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8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basic concept of the LP-WUR technique in this presentation for standardization in the 802.11WG?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Y: 65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N: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A:  51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10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This presentation introduces </a:t>
            </a:r>
            <a:r>
              <a:rPr lang="en-US" dirty="0"/>
              <a:t>a low-power wake-up receiver (</a:t>
            </a:r>
            <a:r>
              <a:rPr lang="en-US" dirty="0" smtClean="0"/>
              <a:t>LP-WUR) design that enables low </a:t>
            </a:r>
            <a:r>
              <a:rPr lang="en-US" dirty="0"/>
              <a:t>power consumption and low </a:t>
            </a:r>
            <a:r>
              <a:rPr lang="en-US" dirty="0" smtClean="0"/>
              <a:t>latency for 802.11.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Escaping the Duty-Cycle Trap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6732"/>
            <a:ext cx="8686800" cy="42976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duty-cycled operation, low power consumption and low latency are conflicting goals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 increase battery life, a device needs to sleep </a:t>
            </a:r>
            <a:r>
              <a:rPr lang="en-US" sz="1800" dirty="0" smtClean="0"/>
              <a:t>more </a:t>
            </a:r>
            <a:r>
              <a:rPr lang="en-US" sz="1800" dirty="0" smtClean="0">
                <a:sym typeface="Wingdings" panose="05000000000000000000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dirty="0"/>
              <a:t>increased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 receive data with low latency, a device needs to sleep </a:t>
            </a:r>
            <a:r>
              <a:rPr lang="en-US" sz="1800" dirty="0" smtClean="0"/>
              <a:t>less </a:t>
            </a:r>
            <a:r>
              <a:rPr lang="en-US" sz="1800" dirty="0" smtClean="0">
                <a:sym typeface="Wingdings" panose="05000000000000000000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dirty="0"/>
              <a:t>shorter battery life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08174" y="4904997"/>
            <a:ext cx="1841157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>
          <a:xfrm flipV="1">
            <a:off x="4505626" y="4052381"/>
            <a:ext cx="2" cy="170523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5650968" y="4723770"/>
            <a:ext cx="234779" cy="34804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5722376" y="4680104"/>
            <a:ext cx="82379" cy="45719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50968" y="4987842"/>
            <a:ext cx="234779" cy="885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50968" y="4899286"/>
            <a:ext cx="234779" cy="885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50968" y="4812326"/>
            <a:ext cx="234779" cy="885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50968" y="4723770"/>
            <a:ext cx="234779" cy="885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1386" y="4755548"/>
            <a:ext cx="234779" cy="34804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3287586" y="4703157"/>
            <a:ext cx="82379" cy="50291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11386" y="5019620"/>
            <a:ext cx="234779" cy="88556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344988" y="3657600"/>
            <a:ext cx="321276" cy="369895"/>
            <a:chOff x="4439678" y="2255916"/>
            <a:chExt cx="321276" cy="369895"/>
          </a:xfrm>
        </p:grpSpPr>
        <p:sp>
          <p:nvSpPr>
            <p:cNvPr id="19" name="Oval 18"/>
            <p:cNvSpPr/>
            <p:nvPr/>
          </p:nvSpPr>
          <p:spPr>
            <a:xfrm>
              <a:off x="4439678" y="2301635"/>
              <a:ext cx="321276" cy="324176"/>
            </a:xfrm>
            <a:prstGeom prst="ellipse">
              <a:avLst/>
            </a:prstGeom>
            <a:solidFill>
              <a:srgbClr val="00B05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4557854" y="2255916"/>
              <a:ext cx="82379" cy="45719"/>
            </a:xfrm>
            <a:prstGeom prst="rect">
              <a:avLst/>
            </a:prstGeom>
            <a:solidFill>
              <a:sysClr val="windowText" lastClr="0000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2100000" flipV="1">
              <a:off x="4692169" y="2290999"/>
              <a:ext cx="45719" cy="45719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2" name="Pie 21"/>
            <p:cNvSpPr/>
            <p:nvPr/>
          </p:nvSpPr>
          <p:spPr>
            <a:xfrm>
              <a:off x="4442254" y="2306522"/>
              <a:ext cx="318700" cy="319289"/>
            </a:xfrm>
            <a:prstGeom prst="pie">
              <a:avLst>
                <a:gd name="adj1" fmla="val 18363445"/>
                <a:gd name="adj2" fmla="val 16200000"/>
              </a:avLst>
            </a:prstGeom>
            <a:solidFill>
              <a:sysClr val="window" lastClr="FFFFFF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355414" y="5763225"/>
            <a:ext cx="321276" cy="369895"/>
            <a:chOff x="4425590" y="4022126"/>
            <a:chExt cx="321276" cy="369895"/>
          </a:xfrm>
        </p:grpSpPr>
        <p:sp>
          <p:nvSpPr>
            <p:cNvPr id="24" name="Oval 23"/>
            <p:cNvSpPr/>
            <p:nvPr/>
          </p:nvSpPr>
          <p:spPr>
            <a:xfrm>
              <a:off x="4425590" y="4067845"/>
              <a:ext cx="321276" cy="324176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 flipV="1">
              <a:off x="4543766" y="4022126"/>
              <a:ext cx="82379" cy="45719"/>
            </a:xfrm>
            <a:prstGeom prst="rect">
              <a:avLst/>
            </a:prstGeom>
            <a:solidFill>
              <a:sysClr val="windowText" lastClr="0000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rot="2100000" flipV="1">
              <a:off x="4678081" y="4057209"/>
              <a:ext cx="45719" cy="45719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7" name="Pie 26"/>
            <p:cNvSpPr/>
            <p:nvPr/>
          </p:nvSpPr>
          <p:spPr>
            <a:xfrm>
              <a:off x="4428166" y="4072732"/>
              <a:ext cx="318700" cy="319289"/>
            </a:xfrm>
            <a:prstGeom prst="pie">
              <a:avLst>
                <a:gd name="adj1" fmla="val 13450924"/>
                <a:gd name="adj2" fmla="val 16200000"/>
              </a:avLst>
            </a:prstGeom>
            <a:solidFill>
              <a:sysClr val="window" lastClr="FFFFFF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sp>
        <p:nvSpPr>
          <p:cNvPr id="28" name="Isosceles Triangle 27"/>
          <p:cNvSpPr/>
          <p:nvPr/>
        </p:nvSpPr>
        <p:spPr>
          <a:xfrm rot="2400000">
            <a:off x="4528609" y="3711295"/>
            <a:ext cx="45719" cy="177010"/>
          </a:xfrm>
          <a:prstGeom prst="triangle">
            <a:avLst/>
          </a:prstGeom>
          <a:solidFill>
            <a:sysClr val="windowText" lastClr="0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9" name="Isosceles Triangle 28"/>
          <p:cNvSpPr/>
          <p:nvPr/>
        </p:nvSpPr>
        <p:spPr>
          <a:xfrm rot="18720000">
            <a:off x="4454207" y="5839630"/>
            <a:ext cx="45719" cy="177010"/>
          </a:xfrm>
          <a:prstGeom prst="triangle">
            <a:avLst/>
          </a:prstGeom>
          <a:solidFill>
            <a:sysClr val="windowText" lastClr="0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91011" y="3882965"/>
            <a:ext cx="1814599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1600" dirty="0" smtClean="0">
                <a:solidFill>
                  <a:prstClr val="black"/>
                </a:solidFill>
                <a:cs typeface="Neo Sans Intel"/>
              </a:rPr>
              <a:t>Low latency </a:t>
            </a:r>
          </a:p>
          <a:p>
            <a:pPr algn="r"/>
            <a:r>
              <a:rPr lang="en-US" sz="1600" dirty="0" smtClean="0">
                <a:solidFill>
                  <a:prstClr val="black"/>
                </a:solidFill>
                <a:cs typeface="Neo Sans Intel"/>
              </a:rPr>
              <a:t>(but short battery life)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565089" y="5235911"/>
            <a:ext cx="1463542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cs typeface="Neo Sans Intel"/>
              </a:rPr>
              <a:t>Long battery life </a:t>
            </a:r>
          </a:p>
          <a:p>
            <a:r>
              <a:rPr lang="en-US" sz="1600" dirty="0" smtClean="0">
                <a:solidFill>
                  <a:prstClr val="black"/>
                </a:solidFill>
                <a:cs typeface="Neo Sans Intel"/>
              </a:rPr>
              <a:t>(but long latency)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3561924" y="4052381"/>
            <a:ext cx="759940" cy="457627"/>
          </a:xfrm>
          <a:prstGeom prst="roundRect">
            <a:avLst/>
          </a:prstGeom>
          <a:solidFill>
            <a:srgbClr val="FFDA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Sleep less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689390" y="5278501"/>
            <a:ext cx="748627" cy="411729"/>
          </a:xfrm>
          <a:prstGeom prst="roundRect">
            <a:avLst/>
          </a:prstGeom>
          <a:solidFill>
            <a:srgbClr val="0071C5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Sleep more</a:t>
            </a:r>
          </a:p>
        </p:txBody>
      </p:sp>
      <p:sp>
        <p:nvSpPr>
          <p:cNvPr id="34" name="Oval 33"/>
          <p:cNvSpPr/>
          <p:nvPr/>
        </p:nvSpPr>
        <p:spPr>
          <a:xfrm>
            <a:off x="5003508" y="4052381"/>
            <a:ext cx="336550" cy="323027"/>
          </a:xfrm>
          <a:prstGeom prst="ellipse">
            <a:avLst/>
          </a:prstGeom>
          <a:pattFill prst="dkUpDiag">
            <a:fgClr>
              <a:srgbClr val="00B050"/>
            </a:fgClr>
            <a:bgClr>
              <a:sysClr val="window" lastClr="FFFFFF"/>
            </a:bgClr>
          </a:patt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5219408" y="3960535"/>
            <a:ext cx="641350" cy="228888"/>
          </a:xfrm>
          <a:custGeom>
            <a:avLst/>
            <a:gdLst>
              <a:gd name="connsiteX0" fmla="*/ 0 w 641350"/>
              <a:gd name="connsiteY0" fmla="*/ 196850 h 228888"/>
              <a:gd name="connsiteX1" fmla="*/ 254000 w 641350"/>
              <a:gd name="connsiteY1" fmla="*/ 50800 h 228888"/>
              <a:gd name="connsiteX2" fmla="*/ 285750 w 641350"/>
              <a:gd name="connsiteY2" fmla="*/ 228600 h 228888"/>
              <a:gd name="connsiteX3" fmla="*/ 641350 w 641350"/>
              <a:gd name="connsiteY3" fmla="*/ 0 h 22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1350" h="228888">
                <a:moveTo>
                  <a:pt x="0" y="196850"/>
                </a:moveTo>
                <a:cubicBezTo>
                  <a:pt x="103187" y="121179"/>
                  <a:pt x="206375" y="45508"/>
                  <a:pt x="254000" y="50800"/>
                </a:cubicBezTo>
                <a:cubicBezTo>
                  <a:pt x="301625" y="56092"/>
                  <a:pt x="221192" y="237067"/>
                  <a:pt x="285750" y="228600"/>
                </a:cubicBezTo>
                <a:cubicBezTo>
                  <a:pt x="350308" y="220133"/>
                  <a:pt x="495829" y="110066"/>
                  <a:pt x="641350" y="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85747" y="3823427"/>
            <a:ext cx="45685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i="1" dirty="0" smtClean="0">
                <a:solidFill>
                  <a:prstClr val="black"/>
                </a:solidFill>
                <a:cs typeface="Neo Sans Intel"/>
              </a:rPr>
              <a:t>Goal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88501" y="5977710"/>
            <a:ext cx="5886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  <a:latin typeface="Neo Sans Intel"/>
                <a:cs typeface="Neo Sans Intel"/>
              </a:rPr>
              <a:t>latency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06278" y="4689625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  <a:latin typeface="Neo Sans Intel"/>
                <a:cs typeface="Neo Sans Intel"/>
              </a:rPr>
              <a:t>battery</a:t>
            </a:r>
          </a:p>
          <a:p>
            <a:r>
              <a:rPr lang="en-US" sz="1000" dirty="0" smtClean="0">
                <a:solidFill>
                  <a:schemeClr val="tx1"/>
                </a:solidFill>
                <a:latin typeface="Neo Sans Intel"/>
                <a:cs typeface="Neo Sans Intel"/>
              </a:rPr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34360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Problem: </a:t>
            </a:r>
            <a:r>
              <a:rPr lang="en-US" sz="2800" dirty="0" smtClean="0"/>
              <a:t>Internet-of-Things (</a:t>
            </a:r>
            <a:r>
              <a:rPr lang="en-US" sz="2800" dirty="0" err="1" smtClean="0"/>
              <a:t>IoT</a:t>
            </a:r>
            <a:r>
              <a:rPr lang="en-US" sz="2800" dirty="0" smtClean="0"/>
              <a:t>) </a:t>
            </a:r>
            <a:r>
              <a:rPr lang="en-US" sz="2800" dirty="0"/>
              <a:t>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30388"/>
            <a:ext cx="8610600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Today without </a:t>
            </a:r>
            <a:r>
              <a:rPr lang="en-US" dirty="0" smtClean="0"/>
              <a:t>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User </a:t>
            </a:r>
            <a:r>
              <a:rPr lang="en-US" dirty="0" smtClean="0"/>
              <a:t>cannot </a:t>
            </a:r>
            <a:r>
              <a:rPr lang="en-US" dirty="0"/>
              <a:t>access </a:t>
            </a:r>
            <a:r>
              <a:rPr lang="en-US" dirty="0" smtClean="0"/>
              <a:t>the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device </a:t>
            </a:r>
            <a:r>
              <a:rPr lang="en-US" dirty="0" smtClean="0"/>
              <a:t>while the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device </a:t>
            </a:r>
            <a:r>
              <a:rPr lang="en-US" dirty="0" smtClean="0"/>
              <a:t>is off to save power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510259" y="5285494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prstClr val="black"/>
                </a:solidFill>
                <a:latin typeface="Intel Clear"/>
              </a:rPr>
              <a:t>IoT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 device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28842">
            <a:off x="1482548" y="4866435"/>
            <a:ext cx="583924" cy="486603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5033887" y="4032313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Access Point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728168" y="3497185"/>
            <a:ext cx="819097" cy="40331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273978" y="3986915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Access Point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082010" y="4263914"/>
            <a:ext cx="429455" cy="58363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690166" y="5378273"/>
            <a:ext cx="2475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Configuration change command</a:t>
            </a:r>
          </a:p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(e.g. collect data every 10 min)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3046439" y="3540398"/>
            <a:ext cx="963719" cy="312913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Cloud 14"/>
          <p:cNvSpPr/>
          <p:nvPr/>
        </p:nvSpPr>
        <p:spPr>
          <a:xfrm>
            <a:off x="3817646" y="3145810"/>
            <a:ext cx="1108200" cy="523823"/>
          </a:xfrm>
          <a:prstGeom prst="cloud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38767" y="5285494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User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89985" y="4546738"/>
            <a:ext cx="899605" cy="276999"/>
            <a:chOff x="2337622" y="2627148"/>
            <a:chExt cx="899605" cy="276999"/>
          </a:xfrm>
        </p:grpSpPr>
        <p:sp>
          <p:nvSpPr>
            <p:cNvPr id="18" name="Rectangle 17"/>
            <p:cNvSpPr/>
            <p:nvPr/>
          </p:nvSpPr>
          <p:spPr bwMode="auto">
            <a:xfrm>
              <a:off x="2371045" y="2673315"/>
              <a:ext cx="866182" cy="184666"/>
            </a:xfrm>
            <a:prstGeom prst="rect">
              <a:avLst/>
            </a:prstGeom>
            <a:solidFill>
              <a:srgbClr val="0071C5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72" tIns="45688" rIns="91372" bIns="45688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5000"/>
                </a:lnSpc>
                <a:spcBef>
                  <a:spcPct val="30000"/>
                </a:spcBef>
                <a:spcAft>
                  <a:spcPct val="0"/>
                </a:spcAft>
                <a:buClr>
                  <a:prstClr val="white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l Clear"/>
                <a:cs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37622" y="2627148"/>
              <a:ext cx="8996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tel Clear"/>
                </a:rPr>
                <a:t>command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642681" y="3747705"/>
            <a:ext cx="2465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Waits until </a:t>
            </a:r>
            <a:r>
              <a:rPr lang="en-US" sz="1200" b="1" dirty="0" err="1" smtClean="0">
                <a:solidFill>
                  <a:prstClr val="black"/>
                </a:solidFill>
                <a:latin typeface="Intel Clear"/>
              </a:rPr>
              <a:t>IoT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 device wakes up</a:t>
            </a:r>
          </a:p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(worst case = 1 hour)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33558" y="5562493"/>
            <a:ext cx="483277" cy="276999"/>
          </a:xfrm>
          <a:prstGeom prst="rect">
            <a:avLst/>
          </a:prstGeom>
          <a:solidFill>
            <a:srgbClr val="B1BAB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</a:rPr>
              <a:t>OFF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46991" y="5895201"/>
            <a:ext cx="1888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(wakes up every 1 hour)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30445" y="5560344"/>
            <a:ext cx="483277" cy="276999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</a:rPr>
              <a:t>ON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371837" y="4209370"/>
            <a:ext cx="321276" cy="369895"/>
            <a:chOff x="4425590" y="4022126"/>
            <a:chExt cx="321276" cy="369895"/>
          </a:xfrm>
        </p:grpSpPr>
        <p:sp>
          <p:nvSpPr>
            <p:cNvPr id="25" name="Oval 24"/>
            <p:cNvSpPr/>
            <p:nvPr/>
          </p:nvSpPr>
          <p:spPr>
            <a:xfrm>
              <a:off x="4425590" y="4067845"/>
              <a:ext cx="321276" cy="324176"/>
            </a:xfrm>
            <a:prstGeom prst="ellips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err="1" smtClean="0">
                <a:solidFill>
                  <a:prstClr val="black"/>
                </a:solidFill>
                <a:latin typeface="Intel Clear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flipV="1">
              <a:off x="4543766" y="4022126"/>
              <a:ext cx="82379" cy="45719"/>
            </a:xfrm>
            <a:prstGeom prst="rect">
              <a:avLst/>
            </a:prstGeom>
            <a:solidFill>
              <a:sysClr val="windowText" lastClr="0000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err="1" smtClean="0">
                <a:solidFill>
                  <a:prstClr val="black"/>
                </a:solidFill>
                <a:latin typeface="Intel Clear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 rot="2100000" flipV="1">
              <a:off x="4678081" y="4057209"/>
              <a:ext cx="45719" cy="45719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err="1" smtClean="0">
                <a:solidFill>
                  <a:prstClr val="black"/>
                </a:solidFill>
                <a:latin typeface="Intel Clear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491734" y="4266114"/>
            <a:ext cx="75895" cy="307500"/>
            <a:chOff x="7351314" y="2553541"/>
            <a:chExt cx="75895" cy="307500"/>
          </a:xfrm>
        </p:grpSpPr>
        <p:sp>
          <p:nvSpPr>
            <p:cNvPr id="29" name="Down Arrow 28"/>
            <p:cNvSpPr/>
            <p:nvPr/>
          </p:nvSpPr>
          <p:spPr bwMode="auto">
            <a:xfrm>
              <a:off x="7351314" y="2705331"/>
              <a:ext cx="75895" cy="155710"/>
            </a:xfrm>
            <a:prstGeom prst="downArrow">
              <a:avLst>
                <a:gd name="adj1" fmla="val 50000"/>
                <a:gd name="adj2" fmla="val 83467"/>
              </a:avLst>
            </a:prstGeom>
            <a:solidFill>
              <a:sysClr val="window" lastClr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72" tIns="45688" rIns="91372" bIns="45688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5000"/>
                </a:lnSpc>
                <a:spcBef>
                  <a:spcPct val="30000"/>
                </a:spcBef>
                <a:spcAft>
                  <a:spcPct val="0"/>
                </a:spcAft>
                <a:buClr>
                  <a:prstClr val="white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30" name="Down Arrow 29"/>
            <p:cNvSpPr/>
            <p:nvPr/>
          </p:nvSpPr>
          <p:spPr bwMode="auto">
            <a:xfrm flipV="1">
              <a:off x="7351314" y="2553541"/>
              <a:ext cx="75895" cy="155710"/>
            </a:xfrm>
            <a:prstGeom prst="downArrow">
              <a:avLst>
                <a:gd name="adj1" fmla="val 50000"/>
                <a:gd name="adj2" fmla="val 83467"/>
              </a:avLst>
            </a:prstGeom>
            <a:solidFill>
              <a:sysClr val="windowText" lastClr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72" tIns="45688" rIns="91372" bIns="45688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5000"/>
                </a:lnSpc>
                <a:spcBef>
                  <a:spcPct val="30000"/>
                </a:spcBef>
                <a:spcAft>
                  <a:spcPct val="0"/>
                </a:spcAft>
                <a:buClr>
                  <a:prstClr val="white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cs typeface="Arial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564475" y="3586243"/>
            <a:ext cx="446036" cy="489064"/>
            <a:chOff x="2424055" y="2110853"/>
            <a:chExt cx="446036" cy="489064"/>
          </a:xfrm>
        </p:grpSpPr>
        <p:cxnSp>
          <p:nvCxnSpPr>
            <p:cNvPr id="32" name="Straight Connector 31"/>
            <p:cNvCxnSpPr/>
            <p:nvPr/>
          </p:nvCxnSpPr>
          <p:spPr bwMode="auto">
            <a:xfrm>
              <a:off x="2598730" y="2110853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2795355" y="2221464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055" y="2221464"/>
              <a:ext cx="446036" cy="378453"/>
            </a:xfrm>
            <a:prstGeom prst="rect">
              <a:avLst/>
            </a:prstGeom>
          </p:spPr>
        </p:pic>
      </p:grpSp>
      <p:cxnSp>
        <p:nvCxnSpPr>
          <p:cNvPr id="35" name="Straight Connector 34"/>
          <p:cNvCxnSpPr/>
          <p:nvPr/>
        </p:nvCxnSpPr>
        <p:spPr bwMode="auto">
          <a:xfrm>
            <a:off x="5734265" y="3600657"/>
            <a:ext cx="0" cy="16681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5930890" y="3711268"/>
            <a:ext cx="0" cy="16681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9590" y="3711268"/>
            <a:ext cx="446036" cy="378453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 bwMode="auto">
          <a:xfrm>
            <a:off x="6230320" y="4343969"/>
            <a:ext cx="412361" cy="401494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0445" y="4958109"/>
            <a:ext cx="483277" cy="28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13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98 -0.05393 L 0.13386 -0.20856 L 0.3092 -0.32199 L 0.40209 -0.3206 L 0.5467 -0.20185 " pathEditMode="relative" rAng="0" ptsTypes="AAAAA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86" y="-1340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67 -0.20185 L 0.63976 0.0182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10995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Solution: Low-Power Wake-Up </a:t>
            </a:r>
            <a:r>
              <a:rPr lang="en-US" sz="2800" dirty="0" smtClean="0"/>
              <a:t>Receiver </a:t>
            </a:r>
            <a:br>
              <a:rPr lang="en-US" sz="2800" dirty="0" smtClean="0"/>
            </a:br>
            <a:r>
              <a:rPr lang="en-US" sz="2800" dirty="0" smtClean="0"/>
              <a:t>(LP-WUR</a:t>
            </a:r>
            <a:r>
              <a:rPr lang="en-US" sz="2800" dirty="0"/>
              <a:t>) as </a:t>
            </a:r>
            <a:r>
              <a:rPr lang="en-US" sz="2800" dirty="0" smtClean="0"/>
              <a:t>Companion Radio for </a:t>
            </a:r>
            <a:r>
              <a:rPr lang="en-US" sz="2800" dirty="0"/>
              <a:t>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30389"/>
            <a:ext cx="6781800" cy="50085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/>
              <a:t>Comm. Subsystem = Main radio (802.11) +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Main </a:t>
            </a:r>
            <a:r>
              <a:rPr lang="en-US" b="1" dirty="0"/>
              <a:t>radio (802.11): </a:t>
            </a:r>
            <a:r>
              <a:rPr lang="en-US" b="1" dirty="0" smtClean="0"/>
              <a:t>for user data transmission and reception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Main radio is off unless there is something to transmit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wakes up the main radio when there is a packet to </a:t>
            </a:r>
            <a:r>
              <a:rPr lang="en-US" sz="1600" dirty="0" smtClean="0"/>
              <a:t>receive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User data is transmitted and received by the main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LP-WUR: </a:t>
            </a:r>
            <a:r>
              <a:rPr lang="en-US" b="1" u="sng" dirty="0" smtClean="0"/>
              <a:t>not</a:t>
            </a:r>
            <a:r>
              <a:rPr lang="en-US" b="1" dirty="0" smtClean="0"/>
              <a:t> for user data; serves as a simple “wake-up” receiver for the main radio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LP-WUR is a simple </a:t>
            </a:r>
            <a:r>
              <a:rPr lang="en-US" sz="1600" u="sng" dirty="0" smtClean="0"/>
              <a:t>receiver</a:t>
            </a:r>
            <a:r>
              <a:rPr lang="en-US" sz="1600" dirty="0" smtClean="0"/>
              <a:t> (doesn’t have a transmitter)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Active </a:t>
            </a:r>
            <a:r>
              <a:rPr lang="en-US" sz="1600" dirty="0"/>
              <a:t>while the main radio is off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power consumption &lt; 100 µW in the active state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Simple modulation scheme </a:t>
            </a:r>
            <a:r>
              <a:rPr lang="en-US" sz="1400" dirty="0" smtClean="0"/>
              <a:t>such as On-Off-Keying (OOK)</a:t>
            </a:r>
            <a:endParaRPr lang="en-US" sz="14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Narrow bandwidth (e.g. &lt; 5 MHz)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transmission range: LP-WUR = Today’s </a:t>
            </a:r>
            <a:r>
              <a:rPr lang="en-US" sz="1600" dirty="0" smtClean="0"/>
              <a:t>802.11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419" y="2112904"/>
            <a:ext cx="2145978" cy="1767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093310"/>
            <a:ext cx="2639797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and Operation of LP-WUR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65" name="Rounded Rectangle 64"/>
          <p:cNvSpPr/>
          <p:nvPr/>
        </p:nvSpPr>
        <p:spPr>
          <a:xfrm>
            <a:off x="5695575" y="3170377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23812" y="3275652"/>
            <a:ext cx="762000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821132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819282" y="3273022"/>
            <a:ext cx="767361" cy="533205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819113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219200" y="3124200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823812" y="3968225"/>
            <a:ext cx="762000" cy="359842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LP-WUR</a:t>
            </a:r>
          </a:p>
        </p:txBody>
      </p:sp>
      <p:cxnSp>
        <p:nvCxnSpPr>
          <p:cNvPr id="72" name="Straight Arrow Connector 71"/>
          <p:cNvCxnSpPr>
            <a:stCxn id="71" idx="0"/>
          </p:cNvCxnSpPr>
          <p:nvPr/>
        </p:nvCxnSpPr>
        <p:spPr>
          <a:xfrm flipV="1">
            <a:off x="6204812" y="3803596"/>
            <a:ext cx="0" cy="164629"/>
          </a:xfrm>
          <a:prstGeom prst="straightConnector1">
            <a:avLst/>
          </a:prstGeom>
          <a:noFill/>
          <a:ln w="120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>
          <a:xfrm flipH="1" flipV="1">
            <a:off x="5466975" y="3493353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4" name="Straight Connector 73"/>
          <p:cNvCxnSpPr/>
          <p:nvPr/>
        </p:nvCxnSpPr>
        <p:spPr>
          <a:xfrm flipH="1" flipV="1">
            <a:off x="5469622" y="4147591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5" name="Straight Connector 74"/>
          <p:cNvCxnSpPr/>
          <p:nvPr/>
        </p:nvCxnSpPr>
        <p:spPr>
          <a:xfrm>
            <a:off x="5466974" y="3267868"/>
            <a:ext cx="0" cy="23371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6" name="Isosceles Triangle 75"/>
          <p:cNvSpPr/>
          <p:nvPr/>
        </p:nvSpPr>
        <p:spPr>
          <a:xfrm flipV="1">
            <a:off x="5390775" y="3207549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622795" y="4041276"/>
            <a:ext cx="450318" cy="213738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3042446" y="3455436"/>
            <a:ext cx="631583" cy="593759"/>
            <a:chOff x="1133117" y="2164012"/>
            <a:chExt cx="631583" cy="593759"/>
          </a:xfrm>
        </p:grpSpPr>
        <p:sp>
          <p:nvSpPr>
            <p:cNvPr id="79" name="Rectangle 78"/>
            <p:cNvSpPr/>
            <p:nvPr/>
          </p:nvSpPr>
          <p:spPr>
            <a:xfrm>
              <a:off x="1217275" y="2164012"/>
              <a:ext cx="352430" cy="14342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207246" y="2164012"/>
              <a:ext cx="105747" cy="14342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114481" y="2653751"/>
            <a:ext cx="473200" cy="534456"/>
            <a:chOff x="1188215" y="1784238"/>
            <a:chExt cx="473200" cy="534456"/>
          </a:xfrm>
        </p:grpSpPr>
        <p:sp>
          <p:nvSpPr>
            <p:cNvPr id="83" name="Rectangle 82"/>
            <p:cNvSpPr/>
            <p:nvPr/>
          </p:nvSpPr>
          <p:spPr>
            <a:xfrm>
              <a:off x="1188215" y="2172133"/>
              <a:ext cx="457200" cy="146561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193338" y="1784238"/>
              <a:ext cx="46807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Data </a:t>
              </a:r>
            </a:p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205185" y="3807255"/>
            <a:ext cx="946940" cy="169866"/>
            <a:chOff x="3220510" y="2432329"/>
            <a:chExt cx="946940" cy="169866"/>
          </a:xfrm>
        </p:grpSpPr>
        <p:cxnSp>
          <p:nvCxnSpPr>
            <p:cNvPr id="86" name="Straight Arrow Connector 85"/>
            <p:cNvCxnSpPr/>
            <p:nvPr/>
          </p:nvCxnSpPr>
          <p:spPr>
            <a:xfrm flipV="1">
              <a:off x="3220510" y="2432329"/>
              <a:ext cx="0" cy="164629"/>
            </a:xfrm>
            <a:prstGeom prst="straightConnector1">
              <a:avLst/>
            </a:prstGeom>
            <a:noFill/>
            <a:ln w="12000" cap="flat" cmpd="sng" algn="ctr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3268165" y="2448307"/>
              <a:ext cx="89928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 smtClean="0">
                  <a:solidFill>
                    <a:srgbClr val="FF0000"/>
                  </a:solidFill>
                  <a:latin typeface="Intel Clear"/>
                  <a:ea typeface="+mn-ea"/>
                  <a:cs typeface="Neo Sans Intel"/>
                </a:rPr>
                <a:t>Wake-up signal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457361" y="2815580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Transmitter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741026" y="3489269"/>
            <a:ext cx="764227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+</a:t>
            </a:r>
            <a:endParaRPr kumimoji="0" lang="en-US" sz="1200" b="1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 flipV="1">
            <a:off x="2503026" y="3776772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91" name="Straight Connector 90"/>
          <p:cNvCxnSpPr/>
          <p:nvPr/>
        </p:nvCxnSpPr>
        <p:spPr>
          <a:xfrm>
            <a:off x="2859862" y="3501584"/>
            <a:ext cx="1" cy="27518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92" name="Isosceles Triangle 91"/>
          <p:cNvSpPr/>
          <p:nvPr/>
        </p:nvSpPr>
        <p:spPr>
          <a:xfrm flipV="1">
            <a:off x="2783663" y="3442722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341" y="4958721"/>
            <a:ext cx="1876279" cy="248500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3124200" y="5432115"/>
            <a:ext cx="60917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Payload modulated with On-Off Keying (OOK)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Payload = [Wakeup preamble | MAC header (Receiver address) | Frame body | FCS]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OOK modulation can be done using OFDM transmitter with modification</a:t>
            </a:r>
            <a:b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(OFDM: orthogonal frequency division multiplexing; FCS: frame check sequence)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46865" y="5384057"/>
            <a:ext cx="29297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preamble for coexistence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Use L-SIG to protect the packet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for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3</a:t>
            </a:r>
            <a:r>
              <a:rPr lang="en-US" sz="1200" baseline="30000" dirty="0" smtClean="0">
                <a:solidFill>
                  <a:prstClr val="black"/>
                </a:solidFill>
                <a:latin typeface="Intel Clear"/>
                <a:ea typeface="+mn-ea"/>
              </a:rPr>
              <a:t>rd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party legacy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stations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u="sng" dirty="0" smtClean="0">
                <a:solidFill>
                  <a:prstClr val="black"/>
                </a:solidFill>
                <a:latin typeface="Intel Clear"/>
                <a:ea typeface="+mn-ea"/>
              </a:rPr>
              <a:t>not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decoded by LP-WUR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(L-SIG: legacy SIGNAL field)</a:t>
            </a:r>
            <a:endParaRPr lang="en-US" sz="105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681444" y="5201163"/>
            <a:ext cx="488004" cy="22023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 flipV="1">
            <a:off x="4171427" y="5315976"/>
            <a:ext cx="116228" cy="12825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8" name="Left Brace 97"/>
          <p:cNvSpPr/>
          <p:nvPr/>
        </p:nvSpPr>
        <p:spPr>
          <a:xfrm rot="16200000">
            <a:off x="4090414" y="4378890"/>
            <a:ext cx="90550" cy="1765867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cxnSp>
        <p:nvCxnSpPr>
          <p:cNvPr id="99" name="Straight Arrow Connector 98"/>
          <p:cNvCxnSpPr/>
          <p:nvPr/>
        </p:nvCxnSpPr>
        <p:spPr bwMode="auto">
          <a:xfrm flipH="1" flipV="1">
            <a:off x="6465018" y="4237863"/>
            <a:ext cx="349394" cy="458971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6242336" y="4685616"/>
            <a:ext cx="2797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Extremely low power </a:t>
            </a:r>
            <a:b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 design (&lt; 100 </a:t>
            </a:r>
            <a:r>
              <a:rPr lang="en-US" sz="1200" b="1" dirty="0" err="1" smtClean="0">
                <a:solidFill>
                  <a:prstClr val="black"/>
                </a:solidFill>
                <a:latin typeface="Intel Clear"/>
                <a:ea typeface="+mn-ea"/>
              </a:rPr>
              <a:t>uW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)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- Small and simple OOK demodulator</a:t>
            </a:r>
            <a:endParaRPr lang="en-US" sz="12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3107766" y="4179719"/>
            <a:ext cx="1132877" cy="79148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2" name="Straight Connector 101"/>
          <p:cNvCxnSpPr/>
          <p:nvPr/>
        </p:nvCxnSpPr>
        <p:spPr>
          <a:xfrm>
            <a:off x="4635695" y="4152872"/>
            <a:ext cx="355357" cy="77900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3" name="Straight Connector 102"/>
          <p:cNvCxnSpPr/>
          <p:nvPr/>
        </p:nvCxnSpPr>
        <p:spPr>
          <a:xfrm>
            <a:off x="5466974" y="3489269"/>
            <a:ext cx="1" cy="6588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 flipH="1" flipV="1">
            <a:off x="3114481" y="2653339"/>
            <a:ext cx="2157232" cy="4775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5999360" y="2809494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463135" y="2391831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Transmission range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91375" y="2619516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= LP-WUR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639715" y="3428237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6641830" y="3427065"/>
            <a:ext cx="434586" cy="242580"/>
          </a:xfrm>
          <a:prstGeom prst="rect">
            <a:avLst/>
          </a:prstGeom>
          <a:solidFill>
            <a:sysClr val="windowText" lastClr="000000">
              <a:lumMod val="50000"/>
              <a:lumOff val="50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639715" y="3420393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639546" y="3420394"/>
            <a:ext cx="434586" cy="252282"/>
          </a:xfrm>
          <a:prstGeom prst="rect">
            <a:avLst/>
          </a:prstGeom>
          <a:solidFill>
            <a:srgbClr val="B1BAB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4203497" y="3987958"/>
            <a:ext cx="631583" cy="593760"/>
            <a:chOff x="1133117" y="2164011"/>
            <a:chExt cx="631583" cy="593760"/>
          </a:xfrm>
        </p:grpSpPr>
        <p:sp>
          <p:nvSpPr>
            <p:cNvPr id="113" name="Rectangle 112"/>
            <p:cNvSpPr/>
            <p:nvPr/>
          </p:nvSpPr>
          <p:spPr>
            <a:xfrm>
              <a:off x="1217275" y="2164011"/>
              <a:ext cx="348040" cy="152303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207246" y="2164011"/>
              <a:ext cx="116827" cy="15230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35580" y="2374794"/>
            <a:ext cx="446036" cy="489064"/>
            <a:chOff x="2407112" y="1879697"/>
            <a:chExt cx="446036" cy="489064"/>
          </a:xfrm>
        </p:grpSpPr>
        <p:cxnSp>
          <p:nvCxnSpPr>
            <p:cNvPr id="117" name="Straight Connector 116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120" name="Picture 119" descr="Aava_Smartphone_alpha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3099" y="2400692"/>
            <a:ext cx="270369" cy="437648"/>
          </a:xfrm>
          <a:prstGeom prst="rect">
            <a:avLst/>
          </a:prstGeom>
          <a:effectLst/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9372" y="2542430"/>
            <a:ext cx="379873" cy="226591"/>
          </a:xfrm>
          <a:prstGeom prst="rect">
            <a:avLst/>
          </a:prstGeom>
        </p:spPr>
      </p:pic>
      <p:sp>
        <p:nvSpPr>
          <p:cNvPr id="122" name="TextBox 121"/>
          <p:cNvSpPr txBox="1"/>
          <p:nvPr/>
        </p:nvSpPr>
        <p:spPr>
          <a:xfrm>
            <a:off x="6168450" y="2517719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  <a:endParaRPr lang="en-US" sz="11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6284" y="3618270"/>
            <a:ext cx="6799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prstClr val="black"/>
                </a:solidFill>
                <a:latin typeface="Intel Clear"/>
              </a:rPr>
              <a:t>802.11</a:t>
            </a:r>
            <a:endParaRPr lang="en-US" sz="1200" b="1" kern="0" baseline="30000" dirty="0">
              <a:solidFill>
                <a:prstClr val="black"/>
              </a:solidFill>
              <a:latin typeface="Intel Clear"/>
            </a:endParaRPr>
          </a:p>
        </p:txBody>
      </p:sp>
    </p:spTree>
    <p:extLst>
      <p:ext uri="{BB962C8B-B14F-4D97-AF65-F5344CB8AC3E}">
        <p14:creationId xmlns:p14="http://schemas.microsoft.com/office/powerpoint/2010/main" val="343090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45679E-6 L 0.22673 0.1416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7" y="7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19809 0.0688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96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1" grpId="0" animBg="1"/>
      <p:bldP spid="77" grpId="0" animBg="1"/>
      <p:bldP spid="94" grpId="0"/>
      <p:bldP spid="95" grpId="0"/>
      <p:bldP spid="98" grpId="0" animBg="1"/>
      <p:bldP spid="100" grpId="0"/>
      <p:bldP spid="106" grpId="0"/>
      <p:bldP spid="107" grpId="0"/>
      <p:bldP spid="109" grpId="0" animBg="1"/>
      <p:bldP spid="110" grpId="0" animBg="1"/>
      <p:bldP spid="1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scheme using </a:t>
            </a:r>
            <a:r>
              <a:rPr lang="en-US" dirty="0" smtClean="0"/>
              <a:t>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User can access </a:t>
            </a:r>
            <a:r>
              <a:rPr lang="en-US" dirty="0" smtClean="0"/>
              <a:t>the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device with </a:t>
            </a:r>
            <a:r>
              <a:rPr lang="en-US" b="1" dirty="0" smtClean="0"/>
              <a:t>low latency </a:t>
            </a:r>
            <a:r>
              <a:rPr lang="en-US" dirty="0" smtClean="0"/>
              <a:t>and the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device can have </a:t>
            </a:r>
            <a:r>
              <a:rPr lang="en-US" b="1" dirty="0"/>
              <a:t>long battery life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807413" y="5492484"/>
            <a:ext cx="93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err="1" smtClean="0">
                <a:solidFill>
                  <a:prstClr val="black"/>
                </a:solidFill>
                <a:latin typeface="Intel Clear"/>
                <a:ea typeface="+mn-ea"/>
              </a:rPr>
              <a:t>IoT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 Device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28842">
            <a:off x="1779702" y="5073425"/>
            <a:ext cx="583924" cy="486603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5331041" y="4239303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Access Point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025322" y="3704175"/>
            <a:ext cx="819097" cy="40331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571132" y="4193905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Access Point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379164" y="4470904"/>
            <a:ext cx="429455" cy="58363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987320" y="5585263"/>
            <a:ext cx="2475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Configuration change command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(e.g. collect data every 10 min)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3343593" y="3747388"/>
            <a:ext cx="963719" cy="312913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Cloud 14"/>
          <p:cNvSpPr/>
          <p:nvPr/>
        </p:nvSpPr>
        <p:spPr>
          <a:xfrm>
            <a:off x="4114800" y="3352800"/>
            <a:ext cx="1108200" cy="523823"/>
          </a:xfrm>
          <a:prstGeom prst="cloud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35921" y="5492484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User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7139" y="4753728"/>
            <a:ext cx="899605" cy="276999"/>
            <a:chOff x="2337622" y="2627148"/>
            <a:chExt cx="899605" cy="276999"/>
          </a:xfrm>
        </p:grpSpPr>
        <p:sp>
          <p:nvSpPr>
            <p:cNvPr id="18" name="Rectangle 17"/>
            <p:cNvSpPr/>
            <p:nvPr/>
          </p:nvSpPr>
          <p:spPr bwMode="auto">
            <a:xfrm>
              <a:off x="2371045" y="2673315"/>
              <a:ext cx="866182" cy="184666"/>
            </a:xfrm>
            <a:prstGeom prst="rect">
              <a:avLst/>
            </a:prstGeom>
            <a:solidFill>
              <a:srgbClr val="0071C5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72" tIns="45688" rIns="91372" bIns="45688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5000"/>
                </a:lnSpc>
                <a:spcBef>
                  <a:spcPct val="30000"/>
                </a:spcBef>
                <a:spcAft>
                  <a:spcPts val="0"/>
                </a:spcAft>
                <a:buClr>
                  <a:prstClr val="white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+mn-ea"/>
                <a:cs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37622" y="2627148"/>
              <a:ext cx="8996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tel Clear"/>
                  <a:ea typeface="+mn-ea"/>
                </a:rPr>
                <a:t>command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663039" y="4517744"/>
            <a:ext cx="631583" cy="522302"/>
            <a:chOff x="5225465" y="2598181"/>
            <a:chExt cx="631583" cy="522302"/>
          </a:xfrm>
        </p:grpSpPr>
        <p:sp>
          <p:nvSpPr>
            <p:cNvPr id="21" name="Rectangle 20"/>
            <p:cNvSpPr/>
            <p:nvPr/>
          </p:nvSpPr>
          <p:spPr>
            <a:xfrm>
              <a:off x="5498413" y="2598181"/>
              <a:ext cx="313155" cy="14342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Corbel"/>
                <a:ea typeface="+mn-ea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88384" y="2598182"/>
              <a:ext cx="105747" cy="14342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Corbel"/>
                <a:ea typeface="+mn-ea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25465" y="2751151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030712" y="5769483"/>
            <a:ext cx="476412" cy="276999"/>
          </a:xfrm>
          <a:prstGeom prst="rect">
            <a:avLst/>
          </a:prstGeom>
          <a:solidFill>
            <a:srgbClr val="B1BABF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30712" y="5769483"/>
            <a:ext cx="483277" cy="276999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844686" y="3799260"/>
            <a:ext cx="446036" cy="489064"/>
            <a:chOff x="2407112" y="1879697"/>
            <a:chExt cx="446036" cy="489064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cxnSp>
        <p:nvCxnSpPr>
          <p:cNvPr id="30" name="Straight Connector 29"/>
          <p:cNvCxnSpPr/>
          <p:nvPr/>
        </p:nvCxnSpPr>
        <p:spPr bwMode="auto">
          <a:xfrm>
            <a:off x="6014476" y="3813674"/>
            <a:ext cx="0" cy="16681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6211101" y="3924285"/>
            <a:ext cx="0" cy="16681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9801" y="3924285"/>
            <a:ext cx="446036" cy="378453"/>
          </a:xfrm>
          <a:prstGeom prst="rect">
            <a:avLst/>
          </a:prstGeom>
        </p:spPr>
      </p:pic>
      <p:cxnSp>
        <p:nvCxnSpPr>
          <p:cNvPr id="33" name="Straight Arrow Connector 32"/>
          <p:cNvCxnSpPr/>
          <p:nvPr/>
        </p:nvCxnSpPr>
        <p:spPr bwMode="auto">
          <a:xfrm>
            <a:off x="6398387" y="4561734"/>
            <a:ext cx="453033" cy="56083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4011" y="5262695"/>
            <a:ext cx="483277" cy="288271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340941" y="6047601"/>
            <a:ext cx="1888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(wakes up every 1 hour)</a:t>
            </a:r>
          </a:p>
        </p:txBody>
      </p:sp>
    </p:spTree>
    <p:extLst>
      <p:ext uri="{BB962C8B-B14F-4D97-AF65-F5344CB8AC3E}">
        <p14:creationId xmlns:p14="http://schemas.microsoft.com/office/powerpoint/2010/main" val="304660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98 -0.05401 L 0.13386 -0.20864 L 0.3092 -0.32192 L 0.40226 -0.32068 L 0.54688 -0.20185 " pathEditMode="relative" ptsTypes="AAAAA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19753E-6 L 0.07674 0.1064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53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67 -0.20185 L 0.63976 0.0123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1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685800"/>
            <a:ext cx="8383588" cy="1065213"/>
          </a:xfrm>
        </p:spPr>
        <p:txBody>
          <a:bodyPr/>
          <a:lstStyle/>
          <a:p>
            <a:r>
              <a:rPr lang="en-US" sz="2800" dirty="0" smtClean="0"/>
              <a:t>LP-WUR Designs from University and Industry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875" y="4495800"/>
            <a:ext cx="7770813" cy="1903413"/>
          </a:xfrm>
        </p:spPr>
        <p:txBody>
          <a:bodyPr/>
          <a:lstStyle/>
          <a:p>
            <a:r>
              <a:rPr lang="en-US" sz="1100" dirty="0"/>
              <a:t>References: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CICC [2007] : N. </a:t>
            </a:r>
            <a:r>
              <a:rPr lang="en-US" sz="1100" dirty="0" err="1"/>
              <a:t>Pletcher</a:t>
            </a:r>
            <a:r>
              <a:rPr lang="en-US" sz="1100" dirty="0"/>
              <a:t>, S. </a:t>
            </a:r>
            <a:r>
              <a:rPr lang="en-US" sz="1100" dirty="0" err="1"/>
              <a:t>Gambini</a:t>
            </a:r>
            <a:r>
              <a:rPr lang="en-US" sz="1100" dirty="0"/>
              <a:t>, and J. </a:t>
            </a:r>
            <a:r>
              <a:rPr lang="en-US" sz="1100" dirty="0" err="1"/>
              <a:t>Rabaey</a:t>
            </a:r>
            <a:r>
              <a:rPr lang="en-US" sz="1100" dirty="0"/>
              <a:t>, “A 65</a:t>
            </a:r>
            <a:r>
              <a:rPr lang="el-GR" sz="1100" dirty="0"/>
              <a:t>μ</a:t>
            </a:r>
            <a:r>
              <a:rPr lang="en-US" sz="1100" dirty="0"/>
              <a:t>W, 1.9 GHz RF to Digital Baseband Wakeup Receiver for Wireless Sensor Nodes,” IEEE Custom Integration Circuits Conference (CICC), 2007.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ISSCC [2008]: N. </a:t>
            </a:r>
            <a:r>
              <a:rPr lang="en-US" sz="1100" dirty="0" err="1"/>
              <a:t>Pletcher</a:t>
            </a:r>
            <a:r>
              <a:rPr lang="en-US" sz="1100" dirty="0"/>
              <a:t>, S. </a:t>
            </a:r>
            <a:r>
              <a:rPr lang="en-US" sz="1100" dirty="0" err="1"/>
              <a:t>Gambini</a:t>
            </a:r>
            <a:r>
              <a:rPr lang="en-US" sz="1100" dirty="0"/>
              <a:t>, and J. </a:t>
            </a:r>
            <a:r>
              <a:rPr lang="en-US" sz="1100" dirty="0" err="1"/>
              <a:t>Rabaey</a:t>
            </a:r>
            <a:r>
              <a:rPr lang="en-US" sz="1100" dirty="0"/>
              <a:t>, “A 2 GHz 52 </a:t>
            </a:r>
            <a:r>
              <a:rPr lang="el-GR" sz="1100" dirty="0"/>
              <a:t>μ</a:t>
            </a:r>
            <a:r>
              <a:rPr lang="en-US" sz="1100" dirty="0"/>
              <a:t>W Wake-Up Receiver with -72 </a:t>
            </a:r>
            <a:r>
              <a:rPr lang="en-US" sz="1100" dirty="0" err="1"/>
              <a:t>dBm</a:t>
            </a:r>
            <a:r>
              <a:rPr lang="en-US" sz="1100" dirty="0"/>
              <a:t> Sensitivity Using Uncertain-IF Architecture,” IEEE International Solid-State Circuits Conference, 2008.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VLSI [2014]: T. Abe, and et. al., “An Ultra-Low-Power 2-step Wake-Up Receiver for IEEE 802.15.4g Wireless Sensor Networks”, Symposium on VLSI Circuits Digest of Technical Papers,” 2014.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JSSC[2014]: X. Huang, and et. al., “A 780-950 MHz, 64-146 </a:t>
            </a:r>
            <a:r>
              <a:rPr lang="el-GR" sz="1100" dirty="0"/>
              <a:t>μ</a:t>
            </a:r>
            <a:r>
              <a:rPr lang="en-US" sz="1100" dirty="0"/>
              <a:t>W Power-Scalable Synchronized-Switching OOK Receiver for Wireless Event-Driven Applications,” IEEE Journal of Solid-State Circuits, Vol.49, No.5, May 2014.</a:t>
            </a:r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469506"/>
              </p:ext>
            </p:extLst>
          </p:nvPr>
        </p:nvGraphicFramePr>
        <p:xfrm>
          <a:off x="319578" y="1957251"/>
          <a:ext cx="8443423" cy="2293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405"/>
                <a:gridCol w="1033717"/>
                <a:gridCol w="1114743"/>
                <a:gridCol w="700614"/>
                <a:gridCol w="1016317"/>
                <a:gridCol w="709930"/>
                <a:gridCol w="760730"/>
                <a:gridCol w="755967"/>
              </a:tblGrid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Publications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Frequency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(GHz)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Modulation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Power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(µW)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Sensitivity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dBm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Rate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(kbps)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Tech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CMOS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(nm)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Active 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area 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(mm</a:t>
                      </a:r>
                      <a:r>
                        <a:rPr lang="en-US" sz="1400" b="1" baseline="30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CICC [2007] – UC Berkeley</a:t>
                      </a:r>
                      <a:endParaRPr lang="en-US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</a:t>
                      </a:r>
                      <a:endParaRPr lang="en-US" sz="1400" dirty="0"/>
                    </a:p>
                  </a:txBody>
                  <a:tcPr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OOK</a:t>
                      </a:r>
                      <a:endParaRPr lang="en-US" sz="1400" dirty="0"/>
                    </a:p>
                  </a:txBody>
                  <a:tcPr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65</a:t>
                      </a:r>
                      <a:endParaRPr lang="en-US" sz="1400" dirty="0"/>
                    </a:p>
                  </a:txBody>
                  <a:tcPr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-50</a:t>
                      </a:r>
                      <a:endParaRPr lang="en-US" sz="1400" dirty="0"/>
                    </a:p>
                  </a:txBody>
                  <a:tcPr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0.16</a:t>
                      </a:r>
                      <a:endParaRPr lang="en-US" sz="1400" dirty="0"/>
                    </a:p>
                  </a:txBody>
                  <a:tcPr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ISSCC [2008] – UC Berkeley</a:t>
                      </a:r>
                      <a:endParaRPr lang="en-US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OOK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-72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</a:t>
                      </a:r>
                      <a:endParaRPr lang="en-US" sz="1400" dirty="0"/>
                    </a:p>
                  </a:txBody>
                  <a:tcPr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VLSI[2014]</a:t>
                      </a:r>
                      <a:r>
                        <a:rPr lang="en-US" sz="1400" baseline="0" dirty="0" smtClean="0"/>
                        <a:t> – Panasonic</a:t>
                      </a:r>
                      <a:endParaRPr lang="en-US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0.925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OOK/FSK*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45.5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-87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65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1.27</a:t>
                      </a:r>
                      <a:endParaRPr lang="en-US" sz="1400" dirty="0"/>
                    </a:p>
                  </a:txBody>
                  <a:tcPr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JSSC[2014] - IMEC</a:t>
                      </a:r>
                      <a:endParaRPr lang="en-US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0.78-0.915</a:t>
                      </a:r>
                      <a:endParaRPr lang="en-US" sz="1400" dirty="0"/>
                    </a:p>
                  </a:txBody>
                  <a:tcPr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OOK</a:t>
                      </a:r>
                      <a:endParaRPr lang="en-US" sz="1400" dirty="0"/>
                    </a:p>
                  </a:txBody>
                  <a:tcPr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123</a:t>
                      </a:r>
                      <a:endParaRPr lang="en-US" sz="1400" dirty="0"/>
                    </a:p>
                  </a:txBody>
                  <a:tcPr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-86</a:t>
                      </a:r>
                      <a:endParaRPr lang="en-US" sz="1400" dirty="0"/>
                    </a:p>
                  </a:txBody>
                  <a:tcPr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1.27</a:t>
                      </a:r>
                      <a:endParaRPr lang="en-US" sz="1400" dirty="0"/>
                    </a:p>
                  </a:txBody>
                  <a:tcPr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6830" y="4250871"/>
            <a:ext cx="17828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*) FSK: frequency-shift keying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7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Usage Model </a:t>
            </a:r>
            <a:r>
              <a:rPr lang="en-US" sz="2800" dirty="0" smtClean="0"/>
              <a:t>1: Quick Message/Incoming Call Notification Scenario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742" y="1856453"/>
            <a:ext cx="3886200" cy="4113213"/>
          </a:xfrm>
        </p:spPr>
        <p:txBody>
          <a:bodyPr/>
          <a:lstStyle/>
          <a:p>
            <a:r>
              <a:rPr lang="en-US" dirty="0" smtClean="0"/>
              <a:t>(1) Without LP-WUR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066565" y="3377207"/>
            <a:ext cx="658470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or</a:t>
            </a:r>
          </a:p>
        </p:txBody>
      </p:sp>
      <p:sp>
        <p:nvSpPr>
          <p:cNvPr id="8" name="Rectangle 7"/>
          <p:cNvSpPr/>
          <p:nvPr/>
        </p:nvSpPr>
        <p:spPr>
          <a:xfrm>
            <a:off x="2425649" y="4657311"/>
            <a:ext cx="976893" cy="293773"/>
          </a:xfrm>
          <a:prstGeom prst="rect">
            <a:avLst/>
          </a:prstGeom>
          <a:solidFill>
            <a:srgbClr val="FFC00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Sleep/wake periodically</a:t>
            </a:r>
          </a:p>
        </p:txBody>
      </p:sp>
      <p:sp>
        <p:nvSpPr>
          <p:cNvPr id="9" name="Cloud 8"/>
          <p:cNvSpPr/>
          <p:nvPr/>
        </p:nvSpPr>
        <p:spPr>
          <a:xfrm>
            <a:off x="2425649" y="2743874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Internet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60580" y="3124200"/>
            <a:ext cx="856306" cy="2300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281837" y="3336049"/>
            <a:ext cx="692798" cy="111616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message</a:t>
            </a:r>
          </a:p>
        </p:txBody>
      </p:sp>
      <p:sp>
        <p:nvSpPr>
          <p:cNvPr id="12" name="Freeform 11"/>
          <p:cNvSpPr/>
          <p:nvPr/>
        </p:nvSpPr>
        <p:spPr>
          <a:xfrm>
            <a:off x="276407" y="3223854"/>
            <a:ext cx="712764" cy="241996"/>
          </a:xfrm>
          <a:custGeom>
            <a:avLst/>
            <a:gdLst>
              <a:gd name="connsiteX0" fmla="*/ 0 w 874143"/>
              <a:gd name="connsiteY0" fmla="*/ 0 h 563593"/>
              <a:gd name="connsiteX1" fmla="*/ 0 w 874143"/>
              <a:gd name="connsiteY1" fmla="*/ 557842 h 563593"/>
              <a:gd name="connsiteX2" fmla="*/ 868393 w 874143"/>
              <a:gd name="connsiteY2" fmla="*/ 563593 h 563593"/>
              <a:gd name="connsiteX3" fmla="*/ 874143 w 874143"/>
              <a:gd name="connsiteY3" fmla="*/ 0 h 56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4143" h="563593">
                <a:moveTo>
                  <a:pt x="0" y="0"/>
                </a:moveTo>
                <a:lnTo>
                  <a:pt x="0" y="557842"/>
                </a:lnTo>
                <a:lnTo>
                  <a:pt x="868393" y="563593"/>
                </a:lnTo>
                <a:cubicBezTo>
                  <a:pt x="870310" y="375729"/>
                  <a:pt x="872226" y="187864"/>
                  <a:pt x="874143" y="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4281" y="2898797"/>
            <a:ext cx="1093862" cy="275950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AP buffers data until the client wakes up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97128" y="5428936"/>
            <a:ext cx="254093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100" kern="0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Main radio needs to wake up periodically to receive a notification within a latency requirement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35538" y="4982962"/>
            <a:ext cx="311749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or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612" y="5002675"/>
            <a:ext cx="227380" cy="320821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975806" y="3331358"/>
            <a:ext cx="692798" cy="153354"/>
          </a:xfrm>
          <a:prstGeom prst="rect">
            <a:avLst/>
          </a:prstGeom>
          <a:solidFill>
            <a:srgbClr val="F3D54E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message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6563" y="5204148"/>
            <a:ext cx="780133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</a:t>
            </a:r>
          </a:p>
        </p:txBody>
      </p:sp>
      <p:pic>
        <p:nvPicPr>
          <p:cNvPr id="19" name="Picture 18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5273" y="4960667"/>
            <a:ext cx="270369" cy="437648"/>
          </a:xfrm>
          <a:prstGeom prst="rect">
            <a:avLst/>
          </a:prstGeom>
          <a:effectLst/>
        </p:spPr>
      </p:pic>
      <p:pic>
        <p:nvPicPr>
          <p:cNvPr id="20" name="Picture 19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8143" y="3593106"/>
            <a:ext cx="270369" cy="437648"/>
          </a:xfrm>
          <a:prstGeom prst="rect">
            <a:avLst/>
          </a:prstGeom>
          <a:effectLst/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674" y="3049772"/>
            <a:ext cx="379671" cy="416078"/>
          </a:xfrm>
          <a:prstGeom prst="rect">
            <a:avLst/>
          </a:prstGeom>
        </p:spPr>
      </p:pic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5418246" y="1825293"/>
            <a:ext cx="388620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 smtClean="0"/>
              <a:t>(2) With LP-WUR</a:t>
            </a:r>
            <a:endParaRPr lang="en-US" kern="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383461" y="3795365"/>
            <a:ext cx="1057687" cy="1002849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tailEnd type="arrow"/>
          </a:ln>
          <a:effectLst/>
        </p:spPr>
      </p:cxnSp>
      <p:sp>
        <p:nvSpPr>
          <p:cNvPr id="24" name="Cloud 23"/>
          <p:cNvSpPr/>
          <p:nvPr/>
        </p:nvSpPr>
        <p:spPr>
          <a:xfrm>
            <a:off x="6248531" y="2754416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Internet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383462" y="3134742"/>
            <a:ext cx="856306" cy="2300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26" name="Rectangle 25"/>
          <p:cNvSpPr/>
          <p:nvPr/>
        </p:nvSpPr>
        <p:spPr>
          <a:xfrm>
            <a:off x="5611146" y="3346591"/>
            <a:ext cx="692798" cy="153354"/>
          </a:xfrm>
          <a:prstGeom prst="rect">
            <a:avLst/>
          </a:prstGeom>
          <a:solidFill>
            <a:srgbClr val="F3D54E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message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03261" y="3881900"/>
            <a:ext cx="692798" cy="149241"/>
          </a:xfrm>
          <a:prstGeom prst="rect">
            <a:avLst/>
          </a:prstGeom>
          <a:solidFill>
            <a:srgbClr val="F3D54E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message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324426" y="4229474"/>
            <a:ext cx="664108" cy="24267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Wake-up packet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24426" y="3998901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+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367562" y="5025644"/>
            <a:ext cx="311749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or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918918" y="5045082"/>
            <a:ext cx="1967466" cy="320821"/>
          </a:xfrm>
          <a:prstGeom prst="rect">
            <a:avLst/>
          </a:prstGeom>
          <a:solidFill>
            <a:srgbClr val="B1BAB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Sleep until wake-up packet is received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918917" y="5423383"/>
            <a:ext cx="1967467" cy="359938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Wake-up upon reception of wake-up packet and receive message</a:t>
            </a: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636" y="5045357"/>
            <a:ext cx="227380" cy="32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5440023" y="5413500"/>
            <a:ext cx="1180885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802.11+LP-WUR</a:t>
            </a:r>
          </a:p>
        </p:txBody>
      </p:sp>
      <p:pic>
        <p:nvPicPr>
          <p:cNvPr id="35" name="Picture 34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2707" y="3598018"/>
            <a:ext cx="270369" cy="437648"/>
          </a:xfrm>
          <a:prstGeom prst="rect">
            <a:avLst/>
          </a:prstGeom>
          <a:effectLst/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8238" y="3054684"/>
            <a:ext cx="379671" cy="416078"/>
          </a:xfrm>
          <a:prstGeom prst="rect">
            <a:avLst/>
          </a:prstGeom>
        </p:spPr>
      </p:pic>
      <p:pic>
        <p:nvPicPr>
          <p:cNvPr id="37" name="Picture 36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6927" y="4975852"/>
            <a:ext cx="270369" cy="437648"/>
          </a:xfrm>
          <a:prstGeom prst="rect">
            <a:avLst/>
          </a:prstGeom>
          <a:effectLst/>
        </p:spPr>
      </p:pic>
      <p:sp>
        <p:nvSpPr>
          <p:cNvPr id="38" name="Rounded Rectangle 37"/>
          <p:cNvSpPr/>
          <p:nvPr/>
        </p:nvSpPr>
        <p:spPr bwMode="auto">
          <a:xfrm>
            <a:off x="154281" y="2286000"/>
            <a:ext cx="4183780" cy="3962400"/>
          </a:xfrm>
          <a:prstGeom prst="roundRect">
            <a:avLst>
              <a:gd name="adj" fmla="val 71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4776504" y="2265218"/>
            <a:ext cx="4183780" cy="3962400"/>
          </a:xfrm>
          <a:prstGeom prst="roundRect">
            <a:avLst>
              <a:gd name="adj" fmla="val 62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570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7232</TotalTime>
  <Words>1561</Words>
  <Application>Microsoft Office PowerPoint</Application>
  <PresentationFormat>On-screen Show (4:3)</PresentationFormat>
  <Paragraphs>342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 Unicode MS</vt:lpstr>
      <vt:lpstr>MS Gothic</vt:lpstr>
      <vt:lpstr>Neo Sans Intel</vt:lpstr>
      <vt:lpstr>Arial</vt:lpstr>
      <vt:lpstr>Arial Narrow</vt:lpstr>
      <vt:lpstr>Calibri</vt:lpstr>
      <vt:lpstr>Corbel</vt:lpstr>
      <vt:lpstr>Intel Clear</vt:lpstr>
      <vt:lpstr>Times New Roman</vt:lpstr>
      <vt:lpstr>Wingdings</vt:lpstr>
      <vt:lpstr>Office Theme</vt:lpstr>
      <vt:lpstr>Document</vt:lpstr>
      <vt:lpstr>Low-Power Wake-Up Receiver (LP-WUR) for 802.11</vt:lpstr>
      <vt:lpstr>Abstract</vt:lpstr>
      <vt:lpstr>Problem: Escaping the Duty-Cycle Trap</vt:lpstr>
      <vt:lpstr>Problem: Internet-of-Things (IoT) Use Case</vt:lpstr>
      <vt:lpstr>Solution: Low-Power Wake-Up Receiver  (LP-WUR) as Companion Radio for 802.11</vt:lpstr>
      <vt:lpstr>Design and Operation of LP-WUR</vt:lpstr>
      <vt:lpstr>IoT Use Case</vt:lpstr>
      <vt:lpstr>LP-WUR Designs from University and Industry</vt:lpstr>
      <vt:lpstr>Usage Model 1: Quick Message/Incoming Call Notification Scenario</vt:lpstr>
      <vt:lpstr>Usage Model 2: Quick Status Query/Report, Configuration Change Scenario</vt:lpstr>
      <vt:lpstr>Comparisons: Legacy 802.11 Power Save Modes versus LP-WUR </vt:lpstr>
      <vt:lpstr>TGax Power Consumption Model</vt:lpstr>
      <vt:lpstr>Comparison Using TGax Power Consumption Model</vt:lpstr>
      <vt:lpstr>Comparison Summary</vt:lpstr>
      <vt:lpstr>Overview of LP-WUR for 802.11</vt:lpstr>
      <vt:lpstr>Comparison between LP-WUR and LRLP</vt:lpstr>
      <vt:lpstr>Summary</vt:lpstr>
      <vt:lpstr>Straw Poll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Park, Minyoung</cp:lastModifiedBy>
  <cp:revision>140</cp:revision>
  <cp:lastPrinted>1601-01-01T00:00:00Z</cp:lastPrinted>
  <dcterms:created xsi:type="dcterms:W3CDTF">2015-10-31T00:33:08Z</dcterms:created>
  <dcterms:modified xsi:type="dcterms:W3CDTF">2015-11-12T17:06:32Z</dcterms:modified>
</cp:coreProperties>
</file>