
<file path=[Content_Types].xml><?xml version="1.0" encoding="utf-8"?>
<Types xmlns="http://schemas.openxmlformats.org/package/2006/content-types">
  <Default Extension="xml" ContentType="application/xml"/>
  <Default Extension="doc" ContentType="application/msword"/>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08" r:id="rId2"/>
    <p:sldMasterId id="2147483810" r:id="rId3"/>
  </p:sldMasterIdLst>
  <p:notesMasterIdLst>
    <p:notesMasterId r:id="rId41"/>
  </p:notesMasterIdLst>
  <p:handoutMasterIdLst>
    <p:handoutMasterId r:id="rId42"/>
  </p:handoutMasterIdLst>
  <p:sldIdLst>
    <p:sldId id="295" r:id="rId4"/>
    <p:sldId id="321" r:id="rId5"/>
    <p:sldId id="322" r:id="rId6"/>
    <p:sldId id="354" r:id="rId7"/>
    <p:sldId id="355" r:id="rId8"/>
    <p:sldId id="350" r:id="rId9"/>
    <p:sldId id="351" r:id="rId10"/>
    <p:sldId id="352" r:id="rId11"/>
    <p:sldId id="353" r:id="rId12"/>
    <p:sldId id="356" r:id="rId13"/>
    <p:sldId id="361" r:id="rId14"/>
    <p:sldId id="349" r:id="rId15"/>
    <p:sldId id="357" r:id="rId16"/>
    <p:sldId id="359" r:id="rId17"/>
    <p:sldId id="360" r:id="rId18"/>
    <p:sldId id="376" r:id="rId19"/>
    <p:sldId id="358" r:id="rId20"/>
    <p:sldId id="344" r:id="rId21"/>
    <p:sldId id="346" r:id="rId22"/>
    <p:sldId id="345" r:id="rId23"/>
    <p:sldId id="347" r:id="rId24"/>
    <p:sldId id="348" r:id="rId25"/>
    <p:sldId id="336" r:id="rId26"/>
    <p:sldId id="362"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128"/>
        <a:cs typeface="+mn-cs"/>
      </a:defRPr>
    </a:lvl5pPr>
    <a:lvl6pPr marL="2286000" algn="l" defTabSz="914400" rtl="0" eaLnBrk="1" latinLnBrk="0" hangingPunct="1">
      <a:defRPr sz="1200" kern="1200">
        <a:solidFill>
          <a:schemeClr val="tx1"/>
        </a:solidFill>
        <a:latin typeface="Times New Roman" charset="0"/>
        <a:ea typeface="ＭＳ Ｐゴシック" charset="-128"/>
        <a:cs typeface="+mn-cs"/>
      </a:defRPr>
    </a:lvl6pPr>
    <a:lvl7pPr marL="2743200" algn="l" defTabSz="914400" rtl="0" eaLnBrk="1" latinLnBrk="0" hangingPunct="1">
      <a:defRPr sz="1200" kern="1200">
        <a:solidFill>
          <a:schemeClr val="tx1"/>
        </a:solidFill>
        <a:latin typeface="Times New Roman" charset="0"/>
        <a:ea typeface="ＭＳ Ｐゴシック" charset="-128"/>
        <a:cs typeface="+mn-cs"/>
      </a:defRPr>
    </a:lvl7pPr>
    <a:lvl8pPr marL="3200400" algn="l" defTabSz="914400" rtl="0" eaLnBrk="1" latinLnBrk="0" hangingPunct="1">
      <a:defRPr sz="1200" kern="1200">
        <a:solidFill>
          <a:schemeClr val="tx1"/>
        </a:solidFill>
        <a:latin typeface="Times New Roman" charset="0"/>
        <a:ea typeface="ＭＳ Ｐゴシック" charset="-128"/>
        <a:cs typeface="+mn-cs"/>
      </a:defRPr>
    </a:lvl8pPr>
    <a:lvl9pPr marL="3657600" algn="l" defTabSz="914400" rtl="0" eaLnBrk="1" latinLnBrk="0" hangingPunct="1">
      <a:defRPr sz="12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0000"/>
    <a:srgbClr val="660033"/>
    <a:srgbClr val="993366"/>
    <a:srgbClr val="990033"/>
    <a:srgbClr val="00B05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33"/>
    <p:restoredTop sz="94647"/>
  </p:normalViewPr>
  <p:slideViewPr>
    <p:cSldViewPr>
      <p:cViewPr varScale="1">
        <p:scale>
          <a:sx n="151" d="100"/>
          <a:sy n="151" d="100"/>
        </p:scale>
        <p:origin x="976" y="200"/>
      </p:cViewPr>
      <p:guideLst>
        <p:guide orient="horz" pos="2160"/>
        <p:guide pos="2880"/>
      </p:guideLst>
    </p:cSldViewPr>
  </p:slideViewPr>
  <p:outlineViewPr>
    <p:cViewPr>
      <p:scale>
        <a:sx n="25" d="100"/>
        <a:sy n="25" d="100"/>
      </p:scale>
      <p:origin x="372" y="353514"/>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24" y="390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charset="0"/>
                <a:ea typeface="ＭＳ Ｐゴシック" charset="0"/>
              </a:defRPr>
            </a:lvl1pPr>
          </a:lstStyle>
          <a:p>
            <a:pPr>
              <a:defRPr/>
            </a:pPr>
            <a:endParaRPr lang="de-DE"/>
          </a:p>
        </p:txBody>
      </p:sp>
      <p:sp>
        <p:nvSpPr>
          <p:cNvPr id="3075" name="Rectangle 3"/>
          <p:cNvSpPr>
            <a:spLocks noGrp="1" noChangeArrowheads="1"/>
          </p:cNvSpPr>
          <p:nvPr>
            <p:ph type="dt" sz="quarter" idx="1"/>
          </p:nvPr>
        </p:nvSpPr>
        <p:spPr bwMode="auto">
          <a:xfrm>
            <a:off x="695325" y="177800"/>
            <a:ext cx="1552575"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defRPr>
            </a:lvl1pPr>
          </a:lstStyle>
          <a:p>
            <a:pPr>
              <a:defRPr/>
            </a:pPr>
            <a:r>
              <a:rPr lang="en-US"/>
              <a:t>Nov 2009</a:t>
            </a:r>
          </a:p>
        </p:txBody>
      </p:sp>
      <p:sp>
        <p:nvSpPr>
          <p:cNvPr id="3076" name="Rectangle 4"/>
          <p:cNvSpPr>
            <a:spLocks noGrp="1" noChangeArrowheads="1"/>
          </p:cNvSpPr>
          <p:nvPr>
            <p:ph type="ftr" sz="quarter" idx="2"/>
          </p:nvPr>
        </p:nvSpPr>
        <p:spPr bwMode="auto">
          <a:xfrm>
            <a:off x="4691063" y="8982075"/>
            <a:ext cx="1627187"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pitchFamily="18" charset="0"/>
                <a:ea typeface="+mn-ea"/>
              </a:defRPr>
            </a:lvl1pPr>
          </a:lstStyle>
          <a:p>
            <a:pPr>
              <a:defRPr/>
            </a:pPr>
            <a:r>
              <a:rPr lang="en-US"/>
              <a:t>Peter Ecclesine (Cisco Systems)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ea typeface="ＭＳ Ｐゴシック" charset="-128"/>
              </a:defRPr>
            </a:lvl1pPr>
          </a:lstStyle>
          <a:p>
            <a:pPr>
              <a:defRPr/>
            </a:pPr>
            <a:r>
              <a:rPr lang="en-US" altLang="de-DE"/>
              <a:t>Page </a:t>
            </a:r>
            <a:fld id="{0674022E-786A-7347-B837-726251ED0F91}" type="slidenum">
              <a:rPr lang="en-US" altLang="de-DE"/>
              <a:pPr>
                <a:defRPr/>
              </a:pPr>
              <a:t>‹Nr.›</a:t>
            </a:fld>
            <a:endParaRPr lang="en-US" altLang="de-DE"/>
          </a:p>
        </p:txBody>
      </p:sp>
      <p:sp>
        <p:nvSpPr>
          <p:cNvPr id="12294"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43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charset="0"/>
                <a:ea typeface="ＭＳ Ｐゴシック" charset="-128"/>
              </a:defRPr>
            </a:lvl1pPr>
            <a:lvl2pPr marL="742950" indent="-285750" defTabSz="933450">
              <a:defRPr sz="1200">
                <a:solidFill>
                  <a:schemeClr val="tx1"/>
                </a:solidFill>
                <a:latin typeface="Times New Roman" charset="0"/>
                <a:ea typeface="ＭＳ Ｐゴシック" charset="-128"/>
              </a:defRPr>
            </a:lvl2pPr>
            <a:lvl3pPr marL="1143000" indent="-228600" defTabSz="933450">
              <a:defRPr sz="1200">
                <a:solidFill>
                  <a:schemeClr val="tx1"/>
                </a:solidFill>
                <a:latin typeface="Times New Roman" charset="0"/>
                <a:ea typeface="ＭＳ Ｐゴシック" charset="-128"/>
              </a:defRPr>
            </a:lvl3pPr>
            <a:lvl4pPr marL="1600200" indent="-228600" defTabSz="933450">
              <a:defRPr sz="1200">
                <a:solidFill>
                  <a:schemeClr val="tx1"/>
                </a:solidFill>
                <a:latin typeface="Times New Roman" charset="0"/>
                <a:ea typeface="ＭＳ Ｐゴシック" charset="-128"/>
              </a:defRPr>
            </a:lvl4pPr>
            <a:lvl5pPr marL="2057400" indent="-228600" defTabSz="933450">
              <a:defRPr sz="1200">
                <a:solidFill>
                  <a:schemeClr val="tx1"/>
                </a:solidFill>
                <a:latin typeface="Times New Roman" charset="0"/>
                <a:ea typeface="ＭＳ Ｐゴシック" charset="-128"/>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128"/>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128"/>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128"/>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128"/>
              </a:defRPr>
            </a:lvl9pPr>
          </a:lstStyle>
          <a:p>
            <a:pPr>
              <a:defRPr/>
            </a:pPr>
            <a:r>
              <a:rPr lang="en-US" altLang="de-DE" smtClean="0"/>
              <a:t>Submission</a:t>
            </a:r>
          </a:p>
        </p:txBody>
      </p:sp>
      <p:sp>
        <p:nvSpPr>
          <p:cNvPr id="12296"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159856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charset="0"/>
                <a:ea typeface="ＭＳ Ｐゴシック" charset="0"/>
              </a:defRPr>
            </a:lvl1pPr>
          </a:lstStyle>
          <a:p>
            <a:pPr>
              <a:defRPr/>
            </a:pPr>
            <a:endParaRPr lang="de-DE"/>
          </a:p>
        </p:txBody>
      </p:sp>
      <p:sp>
        <p:nvSpPr>
          <p:cNvPr id="2051" name="Rectangle 3"/>
          <p:cNvSpPr>
            <a:spLocks noGrp="1" noChangeArrowheads="1"/>
          </p:cNvSpPr>
          <p:nvPr>
            <p:ph type="dt" idx="1"/>
          </p:nvPr>
        </p:nvSpPr>
        <p:spPr bwMode="auto">
          <a:xfrm>
            <a:off x="654050" y="98425"/>
            <a:ext cx="1552575"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defRPr>
            </a:lvl1pPr>
          </a:lstStyle>
          <a:p>
            <a:pPr>
              <a:defRPr/>
            </a:pPr>
            <a:r>
              <a:rPr lang="en-US"/>
              <a:t>Nov 2009</a:t>
            </a:r>
          </a:p>
        </p:txBody>
      </p:sp>
      <p:sp>
        <p:nvSpPr>
          <p:cNvPr id="11268" name="Rectangle 4"/>
          <p:cNvSpPr>
            <a:spLocks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4197350" y="8985250"/>
            <a:ext cx="2084388"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ea typeface="+mn-ea"/>
              </a:defRPr>
            </a:lvl5pPr>
          </a:lstStyle>
          <a:p>
            <a:pPr lvl="4">
              <a:defRPr/>
            </a:pPr>
            <a:r>
              <a:rPr lang="en-US"/>
              <a:t>Peter Ecclesine (Cisco Systems)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ea typeface="ＭＳ Ｐゴシック" charset="-128"/>
              </a:defRPr>
            </a:lvl1pPr>
          </a:lstStyle>
          <a:p>
            <a:pPr>
              <a:defRPr/>
            </a:pPr>
            <a:r>
              <a:rPr lang="en-US" altLang="de-DE"/>
              <a:t>Page </a:t>
            </a:r>
            <a:fld id="{1B34A240-A966-0244-BF76-795DA7665EEF}" type="slidenum">
              <a:rPr lang="en-US" altLang="de-DE"/>
              <a:pPr>
                <a:defRPr/>
              </a:pPr>
              <a:t>‹Nr.›</a:t>
            </a:fld>
            <a:endParaRPr lang="en-US" altLang="de-DE"/>
          </a:p>
        </p:txBody>
      </p:sp>
      <p:sp>
        <p:nvSpPr>
          <p:cNvPr id="15368"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128"/>
              </a:defRPr>
            </a:lvl9pPr>
          </a:lstStyle>
          <a:p>
            <a:pPr>
              <a:defRPr/>
            </a:pPr>
            <a:r>
              <a:rPr lang="en-US" altLang="de-DE" smtClean="0"/>
              <a:t>Submission</a:t>
            </a:r>
          </a:p>
        </p:txBody>
      </p:sp>
      <p:sp>
        <p:nvSpPr>
          <p:cNvPr id="1127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127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980690626"/>
      </p:ext>
    </p:extLst>
  </p:cSld>
  <p:clrMap bg1="lt1" tx1="dk1" bg2="lt2" tx2="dk2" accent1="accent1" accent2="accent2" accent3="accent3" accent4="accent4" accent5="accent5" accent6="accent6" hlink="hlink" folHlink="folHlink"/>
  <p:hf hdr="0"/>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charset="0"/>
                <a:ea typeface="ＭＳ Ｐゴシック" charset="-128"/>
              </a:defRPr>
            </a:lvl1pPr>
            <a:lvl2pPr marL="742950" indent="-285750" defTabSz="933450">
              <a:spcBef>
                <a:spcPct val="30000"/>
              </a:spcBef>
              <a:defRPr sz="1200">
                <a:solidFill>
                  <a:schemeClr val="tx1"/>
                </a:solidFill>
                <a:latin typeface="Times New Roman" charset="0"/>
                <a:ea typeface="ＭＳ Ｐゴシック" charset="-128"/>
              </a:defRPr>
            </a:lvl2pPr>
            <a:lvl3pPr marL="1143000" indent="-228600" defTabSz="933450">
              <a:spcBef>
                <a:spcPct val="30000"/>
              </a:spcBef>
              <a:defRPr sz="1200">
                <a:solidFill>
                  <a:schemeClr val="tx1"/>
                </a:solidFill>
                <a:latin typeface="Times New Roman" charset="0"/>
                <a:ea typeface="ＭＳ Ｐゴシック" charset="-128"/>
              </a:defRPr>
            </a:lvl3pPr>
            <a:lvl4pPr marL="1600200" indent="-228600" defTabSz="933450">
              <a:spcBef>
                <a:spcPct val="30000"/>
              </a:spcBef>
              <a:defRPr sz="1200">
                <a:solidFill>
                  <a:schemeClr val="tx1"/>
                </a:solidFill>
                <a:latin typeface="Times New Roman" charset="0"/>
                <a:ea typeface="ＭＳ Ｐゴシック" charset="-128"/>
              </a:defRPr>
            </a:lvl4pPr>
            <a:lvl5pPr marL="2057400" indent="-228600" defTabSz="933450">
              <a:spcBef>
                <a:spcPct val="30000"/>
              </a:spcBef>
              <a:defRPr sz="1200">
                <a:solidFill>
                  <a:schemeClr val="tx1"/>
                </a:solidFill>
                <a:latin typeface="Times New Roman" charset="0"/>
                <a:ea typeface="ＭＳ Ｐゴシック" charset="-128"/>
              </a:defRPr>
            </a:lvl5pPr>
            <a:lvl6pPr marL="25146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r>
              <a:rPr lang="en-US" altLang="de-DE" sz="1400"/>
              <a:t>Nov 2009</a:t>
            </a:r>
          </a:p>
        </p:txBody>
      </p:sp>
      <p:sp>
        <p:nvSpPr>
          <p:cNvPr id="1433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charset="0"/>
                <a:ea typeface="ＭＳ Ｐゴシック" charset="-128"/>
              </a:defRPr>
            </a:lvl1pPr>
            <a:lvl2pPr marL="742950" indent="-285750" defTabSz="933450">
              <a:spcBef>
                <a:spcPct val="30000"/>
              </a:spcBef>
              <a:defRPr sz="1200">
                <a:solidFill>
                  <a:schemeClr val="tx1"/>
                </a:solidFill>
                <a:latin typeface="Times New Roman" charset="0"/>
                <a:ea typeface="ＭＳ Ｐゴシック" charset="-128"/>
              </a:defRPr>
            </a:lvl2pPr>
            <a:lvl3pPr marL="1143000" indent="-228600" defTabSz="933450">
              <a:spcBef>
                <a:spcPct val="30000"/>
              </a:spcBef>
              <a:defRPr sz="1200">
                <a:solidFill>
                  <a:schemeClr val="tx1"/>
                </a:solidFill>
                <a:latin typeface="Times New Roman" charset="0"/>
                <a:ea typeface="ＭＳ Ｐゴシック" charset="-128"/>
              </a:defRPr>
            </a:lvl3pPr>
            <a:lvl4pPr marL="1600200" indent="-228600" defTabSz="933450">
              <a:spcBef>
                <a:spcPct val="30000"/>
              </a:spcBef>
              <a:defRPr sz="1200">
                <a:solidFill>
                  <a:schemeClr val="tx1"/>
                </a:solidFill>
                <a:latin typeface="Times New Roman" charset="0"/>
                <a:ea typeface="ＭＳ Ｐゴシック" charset="-128"/>
              </a:defRPr>
            </a:lvl4pPr>
            <a:lvl5pPr marL="2057400" indent="-228600" defTabSz="933450">
              <a:spcBef>
                <a:spcPct val="30000"/>
              </a:spcBef>
              <a:defRPr sz="1200">
                <a:solidFill>
                  <a:schemeClr val="tx1"/>
                </a:solidFill>
                <a:latin typeface="Times New Roman" charset="0"/>
                <a:ea typeface="ＭＳ Ｐゴシック" charset="-128"/>
              </a:defRPr>
            </a:lvl5pPr>
            <a:lvl6pPr marL="25146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r>
              <a:rPr lang="en-US" altLang="de-DE" sz="1400" b="1"/>
              <a:t>July 2007</a:t>
            </a:r>
          </a:p>
        </p:txBody>
      </p:sp>
      <p:sp>
        <p:nvSpPr>
          <p:cNvPr id="14340"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charset="0"/>
                <a:ea typeface="ＭＳ Ｐゴシック" charset="-128"/>
              </a:defRPr>
            </a:lvl1pPr>
            <a:lvl2pPr marL="742950" indent="-285750" defTabSz="933450">
              <a:spcBef>
                <a:spcPct val="30000"/>
              </a:spcBef>
              <a:defRPr sz="1200">
                <a:solidFill>
                  <a:schemeClr val="tx1"/>
                </a:solidFill>
                <a:latin typeface="Times New Roman" charset="0"/>
                <a:ea typeface="ＭＳ Ｐゴシック" charset="-128"/>
              </a:defRPr>
            </a:lvl2pPr>
            <a:lvl3pPr marL="1143000" indent="-228600" defTabSz="933450">
              <a:spcBef>
                <a:spcPct val="30000"/>
              </a:spcBef>
              <a:defRPr sz="1200">
                <a:solidFill>
                  <a:schemeClr val="tx1"/>
                </a:solidFill>
                <a:latin typeface="Times New Roman" charset="0"/>
                <a:ea typeface="ＭＳ Ｐゴシック" charset="-128"/>
              </a:defRPr>
            </a:lvl3pPr>
            <a:lvl4pPr marL="1600200" indent="-228600" defTabSz="933450">
              <a:spcBef>
                <a:spcPct val="30000"/>
              </a:spcBef>
              <a:defRPr sz="1200">
                <a:solidFill>
                  <a:schemeClr val="tx1"/>
                </a:solidFill>
                <a:latin typeface="Times New Roman" charset="0"/>
                <a:ea typeface="ＭＳ Ｐゴシック" charset="-128"/>
              </a:defRPr>
            </a:lvl4pPr>
            <a:lvl5pPr marL="457200" defTabSz="933450">
              <a:spcBef>
                <a:spcPct val="30000"/>
              </a:spcBef>
              <a:defRPr sz="1200">
                <a:solidFill>
                  <a:schemeClr val="tx1"/>
                </a:solidFill>
                <a:latin typeface="Times New Roman" charset="0"/>
                <a:ea typeface="ＭＳ Ｐゴシック" charset="-128"/>
              </a:defRPr>
            </a:lvl5pPr>
            <a:lvl6pPr marL="914400" defTabSz="933450" eaLnBrk="0" fontAlgn="base" hangingPunct="0">
              <a:spcBef>
                <a:spcPct val="30000"/>
              </a:spcBef>
              <a:spcAft>
                <a:spcPct val="0"/>
              </a:spcAft>
              <a:defRPr sz="1200">
                <a:solidFill>
                  <a:schemeClr val="tx1"/>
                </a:solidFill>
                <a:latin typeface="Times New Roman" charset="0"/>
                <a:ea typeface="ＭＳ Ｐゴシック" charset="-128"/>
              </a:defRPr>
            </a:lvl6pPr>
            <a:lvl7pPr marL="1371600" defTabSz="933450" eaLnBrk="0" fontAlgn="base" hangingPunct="0">
              <a:spcBef>
                <a:spcPct val="30000"/>
              </a:spcBef>
              <a:spcAft>
                <a:spcPct val="0"/>
              </a:spcAft>
              <a:defRPr sz="1200">
                <a:solidFill>
                  <a:schemeClr val="tx1"/>
                </a:solidFill>
                <a:latin typeface="Times New Roman" charset="0"/>
                <a:ea typeface="ＭＳ Ｐゴシック" charset="-128"/>
              </a:defRPr>
            </a:lvl7pPr>
            <a:lvl8pPr marL="1828800" defTabSz="933450" eaLnBrk="0" fontAlgn="base" hangingPunct="0">
              <a:spcBef>
                <a:spcPct val="30000"/>
              </a:spcBef>
              <a:spcAft>
                <a:spcPct val="0"/>
              </a:spcAft>
              <a:defRPr sz="1200">
                <a:solidFill>
                  <a:schemeClr val="tx1"/>
                </a:solidFill>
                <a:latin typeface="Times New Roman" charset="0"/>
                <a:ea typeface="ＭＳ Ｐゴシック" charset="-128"/>
              </a:defRPr>
            </a:lvl8pPr>
            <a:lvl9pPr marL="2286000" defTabSz="933450" eaLnBrk="0" fontAlgn="base" hangingPunct="0">
              <a:spcBef>
                <a:spcPct val="30000"/>
              </a:spcBef>
              <a:spcAft>
                <a:spcPct val="0"/>
              </a:spcAft>
              <a:defRPr sz="1200">
                <a:solidFill>
                  <a:schemeClr val="tx1"/>
                </a:solidFill>
                <a:latin typeface="Times New Roman" charset="0"/>
                <a:ea typeface="ＭＳ Ｐゴシック" charset="-128"/>
              </a:defRPr>
            </a:lvl9pPr>
          </a:lstStyle>
          <a:p>
            <a:pPr lvl="4">
              <a:spcBef>
                <a:spcPct val="0"/>
              </a:spcBef>
            </a:pPr>
            <a:r>
              <a:rPr lang="en-US" altLang="de-DE"/>
              <a:t>Peter Ecclesine (Cisco Systems)</a:t>
            </a:r>
          </a:p>
        </p:txBody>
      </p:sp>
      <p:sp>
        <p:nvSpPr>
          <p:cNvPr id="143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charset="0"/>
                <a:ea typeface="ＭＳ Ｐゴシック" charset="-128"/>
              </a:defRPr>
            </a:lvl1pPr>
            <a:lvl2pPr marL="742950" indent="-285750" defTabSz="933450">
              <a:spcBef>
                <a:spcPct val="30000"/>
              </a:spcBef>
              <a:defRPr sz="1200">
                <a:solidFill>
                  <a:schemeClr val="tx1"/>
                </a:solidFill>
                <a:latin typeface="Times New Roman" charset="0"/>
                <a:ea typeface="ＭＳ Ｐゴシック" charset="-128"/>
              </a:defRPr>
            </a:lvl2pPr>
            <a:lvl3pPr marL="1143000" indent="-228600" defTabSz="933450">
              <a:spcBef>
                <a:spcPct val="30000"/>
              </a:spcBef>
              <a:defRPr sz="1200">
                <a:solidFill>
                  <a:schemeClr val="tx1"/>
                </a:solidFill>
                <a:latin typeface="Times New Roman" charset="0"/>
                <a:ea typeface="ＭＳ Ｐゴシック" charset="-128"/>
              </a:defRPr>
            </a:lvl3pPr>
            <a:lvl4pPr marL="1600200" indent="-228600" defTabSz="933450">
              <a:spcBef>
                <a:spcPct val="30000"/>
              </a:spcBef>
              <a:defRPr sz="1200">
                <a:solidFill>
                  <a:schemeClr val="tx1"/>
                </a:solidFill>
                <a:latin typeface="Times New Roman" charset="0"/>
                <a:ea typeface="ＭＳ Ｐゴシック" charset="-128"/>
              </a:defRPr>
            </a:lvl4pPr>
            <a:lvl5pPr marL="2057400" indent="-228600" defTabSz="933450">
              <a:spcBef>
                <a:spcPct val="30000"/>
              </a:spcBef>
              <a:defRPr sz="1200">
                <a:solidFill>
                  <a:schemeClr val="tx1"/>
                </a:solidFill>
                <a:latin typeface="Times New Roman" charset="0"/>
                <a:ea typeface="ＭＳ Ｐゴシック" charset="-128"/>
              </a:defRPr>
            </a:lvl5pPr>
            <a:lvl6pPr marL="25146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r>
              <a:rPr lang="en-US" altLang="de-DE"/>
              <a:t>Page </a:t>
            </a:r>
            <a:fld id="{5312170E-5ECA-834E-8817-6692DDEAD66C}" type="slidenum">
              <a:rPr lang="en-US" altLang="de-DE"/>
              <a:pPr>
                <a:spcBef>
                  <a:spcPct val="0"/>
                </a:spcBef>
              </a:pPr>
              <a:t>1</a:t>
            </a:fld>
            <a:endParaRPr lang="en-US" altLang="de-DE"/>
          </a:p>
        </p:txBody>
      </p:sp>
      <p:sp>
        <p:nvSpPr>
          <p:cNvPr id="14342" name="Rectangle 2"/>
          <p:cNvSpPr>
            <a:spLocks noChangeArrowheads="1" noTextEdit="1"/>
          </p:cNvSpPr>
          <p:nvPr>
            <p:ph type="sldImg"/>
          </p:nvPr>
        </p:nvSpPr>
        <p:spPr>
          <a:xfrm>
            <a:off x="1154113" y="701675"/>
            <a:ext cx="4625975" cy="3468688"/>
          </a:xfrm>
          <a:ln/>
        </p:spPr>
      </p:sp>
      <p:sp>
        <p:nvSpPr>
          <p:cNvPr id="143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de-DE">
              <a:latin typeface="Times New Roman" charset="0"/>
              <a:ea typeface="ＭＳ Ｐゴシック" charset="-128"/>
            </a:endParaRPr>
          </a:p>
        </p:txBody>
      </p:sp>
    </p:spTree>
    <p:extLst>
      <p:ext uri="{BB962C8B-B14F-4D97-AF65-F5344CB8AC3E}">
        <p14:creationId xmlns:p14="http://schemas.microsoft.com/office/powerpoint/2010/main" val="1438537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charset="0"/>
                <a:ea typeface="ＭＳ Ｐゴシック" charset="-128"/>
              </a:defRPr>
            </a:lvl1pPr>
            <a:lvl2pPr marL="742950" indent="-285750" defTabSz="933450">
              <a:spcBef>
                <a:spcPct val="30000"/>
              </a:spcBef>
              <a:defRPr sz="1200">
                <a:solidFill>
                  <a:schemeClr val="tx1"/>
                </a:solidFill>
                <a:latin typeface="Times New Roman" charset="0"/>
                <a:ea typeface="ＭＳ Ｐゴシック" charset="-128"/>
              </a:defRPr>
            </a:lvl2pPr>
            <a:lvl3pPr marL="1143000" indent="-228600" defTabSz="933450">
              <a:spcBef>
                <a:spcPct val="30000"/>
              </a:spcBef>
              <a:defRPr sz="1200">
                <a:solidFill>
                  <a:schemeClr val="tx1"/>
                </a:solidFill>
                <a:latin typeface="Times New Roman" charset="0"/>
                <a:ea typeface="ＭＳ Ｐゴシック" charset="-128"/>
              </a:defRPr>
            </a:lvl3pPr>
            <a:lvl4pPr marL="1600200" indent="-228600" defTabSz="933450">
              <a:spcBef>
                <a:spcPct val="30000"/>
              </a:spcBef>
              <a:defRPr sz="1200">
                <a:solidFill>
                  <a:schemeClr val="tx1"/>
                </a:solidFill>
                <a:latin typeface="Times New Roman" charset="0"/>
                <a:ea typeface="ＭＳ Ｐゴシック" charset="-128"/>
              </a:defRPr>
            </a:lvl4pPr>
            <a:lvl5pPr marL="2057400" indent="-228600" defTabSz="933450">
              <a:spcBef>
                <a:spcPct val="30000"/>
              </a:spcBef>
              <a:defRPr sz="1200">
                <a:solidFill>
                  <a:schemeClr val="tx1"/>
                </a:solidFill>
                <a:latin typeface="Times New Roman" charset="0"/>
                <a:ea typeface="ＭＳ Ｐゴシック" charset="-128"/>
              </a:defRPr>
            </a:lvl5pPr>
            <a:lvl6pPr marL="25146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r>
              <a:rPr lang="en-US" altLang="de-DE" sz="1400"/>
              <a:t>Nov 2009</a:t>
            </a:r>
          </a:p>
        </p:txBody>
      </p:sp>
      <p:sp>
        <p:nvSpPr>
          <p:cNvPr id="16387" name="Rectangle 2"/>
          <p:cNvSpPr>
            <a:spLocks noChangeArrowheads="1" noTextEdit="1"/>
          </p:cNvSpPr>
          <p:nvPr>
            <p:ph type="sldImg"/>
          </p:nvPr>
        </p:nvSpPr>
        <p:spPr>
          <a:xfrm>
            <a:off x="1154113" y="701675"/>
            <a:ext cx="4625975" cy="3468688"/>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de-DE">
              <a:latin typeface="Times New Roman" charset="0"/>
              <a:ea typeface="ＭＳ Ｐゴシック" charset="-128"/>
            </a:endParaRPr>
          </a:p>
        </p:txBody>
      </p:sp>
    </p:spTree>
    <p:extLst>
      <p:ext uri="{BB962C8B-B14F-4D97-AF65-F5344CB8AC3E}">
        <p14:creationId xmlns:p14="http://schemas.microsoft.com/office/powerpoint/2010/main" val="1577418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4113" y="701675"/>
            <a:ext cx="4625975" cy="3468688"/>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he-IL" altLang="de-DE">
              <a:latin typeface="Times New Roman" charset="0"/>
              <a:ea typeface="ＭＳ Ｐゴシック"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charset="0"/>
                <a:ea typeface="ＭＳ Ｐゴシック" charset="-128"/>
              </a:defRPr>
            </a:lvl1pPr>
            <a:lvl2pPr marL="742950" indent="-285750" defTabSz="933450">
              <a:spcBef>
                <a:spcPct val="30000"/>
              </a:spcBef>
              <a:defRPr sz="1200">
                <a:solidFill>
                  <a:schemeClr val="tx1"/>
                </a:solidFill>
                <a:latin typeface="Times New Roman" charset="0"/>
                <a:ea typeface="ＭＳ Ｐゴシック" charset="-128"/>
              </a:defRPr>
            </a:lvl2pPr>
            <a:lvl3pPr marL="1143000" indent="-228600" defTabSz="933450">
              <a:spcBef>
                <a:spcPct val="30000"/>
              </a:spcBef>
              <a:defRPr sz="1200">
                <a:solidFill>
                  <a:schemeClr val="tx1"/>
                </a:solidFill>
                <a:latin typeface="Times New Roman" charset="0"/>
                <a:ea typeface="ＭＳ Ｐゴシック" charset="-128"/>
              </a:defRPr>
            </a:lvl3pPr>
            <a:lvl4pPr marL="1600200" indent="-228600" defTabSz="933450">
              <a:spcBef>
                <a:spcPct val="30000"/>
              </a:spcBef>
              <a:defRPr sz="1200">
                <a:solidFill>
                  <a:schemeClr val="tx1"/>
                </a:solidFill>
                <a:latin typeface="Times New Roman" charset="0"/>
                <a:ea typeface="ＭＳ Ｐゴシック" charset="-128"/>
              </a:defRPr>
            </a:lvl4pPr>
            <a:lvl5pPr marL="2057400" indent="-228600" defTabSz="933450">
              <a:spcBef>
                <a:spcPct val="30000"/>
              </a:spcBef>
              <a:defRPr sz="1200">
                <a:solidFill>
                  <a:schemeClr val="tx1"/>
                </a:solidFill>
                <a:latin typeface="Times New Roman" charset="0"/>
                <a:ea typeface="ＭＳ Ｐゴシック" charset="-128"/>
              </a:defRPr>
            </a:lvl5pPr>
            <a:lvl6pPr marL="25146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E478A551-F2AF-5349-A79D-882A1E4CFF7B}" type="slidenum">
              <a:rPr lang="en-US" altLang="de-DE"/>
              <a:pPr>
                <a:spcBef>
                  <a:spcPct val="0"/>
                </a:spcBef>
              </a:pPr>
              <a:t>7</a:t>
            </a:fld>
            <a:endParaRPr lang="en-US" altLang="de-DE"/>
          </a:p>
        </p:txBody>
      </p:sp>
    </p:spTree>
    <p:extLst>
      <p:ext uri="{BB962C8B-B14F-4D97-AF65-F5344CB8AC3E}">
        <p14:creationId xmlns:p14="http://schemas.microsoft.com/office/powerpoint/2010/main" val="326551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July </a:t>
            </a:r>
            <a:r>
              <a:rPr lang="en-US" smtClean="0"/>
              <a:t>2015</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de-DE"/>
              <a:t>Slide </a:t>
            </a:r>
            <a:fld id="{83DBBC0A-81F7-F74A-9611-EBC1597ADE4A}" type="slidenum">
              <a:rPr lang="en-US" altLang="de-DE"/>
              <a:pPr>
                <a:defRPr/>
              </a:pPr>
              <a:t>‹Nr.›</a:t>
            </a:fld>
            <a:endParaRPr lang="en-US" altLang="de-DE"/>
          </a:p>
        </p:txBody>
      </p:sp>
    </p:spTree>
    <p:extLst>
      <p:ext uri="{BB962C8B-B14F-4D97-AF65-F5344CB8AC3E}">
        <p14:creationId xmlns:p14="http://schemas.microsoft.com/office/powerpoint/2010/main" val="50785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July 2015</a:t>
            </a:r>
          </a:p>
        </p:txBody>
      </p:sp>
      <p:sp>
        <p:nvSpPr>
          <p:cNvPr id="5" name="Rectangle 6"/>
          <p:cNvSpPr>
            <a:spLocks noGrp="1" noChangeArrowheads="1"/>
          </p:cNvSpPr>
          <p:nvPr>
            <p:ph type="sldNum" sz="quarter" idx="11"/>
          </p:nvPr>
        </p:nvSpPr>
        <p:spPr/>
        <p:txBody>
          <a:bodyPr/>
          <a:lstStyle>
            <a:lvl1pPr>
              <a:defRPr/>
            </a:lvl1pPr>
          </a:lstStyle>
          <a:p>
            <a:pPr>
              <a:defRPr/>
            </a:pPr>
            <a:r>
              <a:rPr lang="en-US" altLang="de-DE"/>
              <a:t>Slide </a:t>
            </a:r>
            <a:fld id="{BBECEE68-0850-904A-9015-716823088D2E}" type="slidenum">
              <a:rPr lang="en-US" altLang="de-DE"/>
              <a:pPr>
                <a:defRPr/>
              </a:pPr>
              <a:t>‹Nr.›</a:t>
            </a:fld>
            <a:endParaRPr lang="en-US" altLang="de-DE"/>
          </a:p>
        </p:txBody>
      </p:sp>
    </p:spTree>
    <p:extLst>
      <p:ext uri="{BB962C8B-B14F-4D97-AF65-F5344CB8AC3E}">
        <p14:creationId xmlns:p14="http://schemas.microsoft.com/office/powerpoint/2010/main" val="863043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July 2015</a:t>
            </a:r>
          </a:p>
        </p:txBody>
      </p:sp>
      <p:sp>
        <p:nvSpPr>
          <p:cNvPr id="5" name="Rectangle 6"/>
          <p:cNvSpPr>
            <a:spLocks noGrp="1" noChangeArrowheads="1"/>
          </p:cNvSpPr>
          <p:nvPr>
            <p:ph type="sldNum" sz="quarter" idx="11"/>
          </p:nvPr>
        </p:nvSpPr>
        <p:spPr/>
        <p:txBody>
          <a:bodyPr/>
          <a:lstStyle>
            <a:lvl1pPr>
              <a:defRPr/>
            </a:lvl1pPr>
          </a:lstStyle>
          <a:p>
            <a:pPr>
              <a:defRPr/>
            </a:pPr>
            <a:r>
              <a:rPr lang="en-US" altLang="de-DE"/>
              <a:t>Slide </a:t>
            </a:r>
            <a:fld id="{64C30B00-2D80-614A-8A79-82C818991EBE}" type="slidenum">
              <a:rPr lang="en-US" altLang="de-DE"/>
              <a:pPr>
                <a:defRPr/>
              </a:pPr>
              <a:t>‹Nr.›</a:t>
            </a:fld>
            <a:endParaRPr lang="en-US" altLang="de-DE"/>
          </a:p>
        </p:txBody>
      </p:sp>
    </p:spTree>
    <p:extLst>
      <p:ext uri="{BB962C8B-B14F-4D97-AF65-F5344CB8AC3E}">
        <p14:creationId xmlns:p14="http://schemas.microsoft.com/office/powerpoint/2010/main" val="136864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p:txBody>
          <a:bodyPr/>
          <a:lstStyle>
            <a:lvl1pPr>
              <a:defRPr/>
            </a:lvl1pPr>
          </a:lstStyle>
          <a:p>
            <a:pPr>
              <a:defRPr/>
            </a:pPr>
            <a:r>
              <a:rPr lang="en-US"/>
              <a:t>July 2015</a:t>
            </a:r>
          </a:p>
        </p:txBody>
      </p:sp>
      <p:sp>
        <p:nvSpPr>
          <p:cNvPr id="6" name="Rectangle 6"/>
          <p:cNvSpPr>
            <a:spLocks noGrp="1" noChangeArrowheads="1"/>
          </p:cNvSpPr>
          <p:nvPr>
            <p:ph type="sldNum" sz="quarter" idx="11"/>
          </p:nvPr>
        </p:nvSpPr>
        <p:spPr/>
        <p:txBody>
          <a:bodyPr/>
          <a:lstStyle>
            <a:lvl1pPr>
              <a:defRPr/>
            </a:lvl1pPr>
          </a:lstStyle>
          <a:p>
            <a:pPr>
              <a:defRPr/>
            </a:pPr>
            <a:r>
              <a:rPr lang="en-US" altLang="de-DE"/>
              <a:t>Slide </a:t>
            </a:r>
            <a:fld id="{C1856701-AA77-714A-87EF-94F8C97DC448}" type="slidenum">
              <a:rPr lang="en-US" altLang="de-DE"/>
              <a:pPr>
                <a:defRPr/>
              </a:pPr>
              <a:t>‹Nr.›</a:t>
            </a:fld>
            <a:endParaRPr lang="en-US" altLang="de-DE"/>
          </a:p>
        </p:txBody>
      </p:sp>
    </p:spTree>
    <p:extLst>
      <p:ext uri="{BB962C8B-B14F-4D97-AF65-F5344CB8AC3E}">
        <p14:creationId xmlns:p14="http://schemas.microsoft.com/office/powerpoint/2010/main" val="1865033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1778252" y="3275932"/>
            <a:ext cx="5708066" cy="1026060"/>
          </a:xfrm>
          <a:prstGeom prst="rect">
            <a:avLst/>
          </a:prstGeom>
        </p:spPr>
        <p:txBody>
          <a:bodyPr vert="horz"/>
          <a:lstStyle>
            <a:lvl1pPr marL="0" indent="0">
              <a:buNone/>
              <a:defRPr sz="2400" b="1" baseline="0">
                <a:solidFill>
                  <a:srgbClr val="E35205"/>
                </a:solidFill>
                <a:latin typeface="Open Sans"/>
                <a:cs typeface="Open Sans"/>
              </a:defRPr>
            </a:lvl1pPr>
          </a:lstStyle>
          <a:p>
            <a:pPr lvl="0"/>
            <a:r>
              <a:rPr lang="de-DE" dirty="0" smtClean="0"/>
              <a:t>Titel </a:t>
            </a:r>
            <a:r>
              <a:rPr lang="de-DE" dirty="0" err="1" smtClean="0"/>
              <a:t>of</a:t>
            </a:r>
            <a:r>
              <a:rPr lang="de-DE" dirty="0" smtClean="0"/>
              <a:t> </a:t>
            </a:r>
            <a:r>
              <a:rPr lang="de-DE" dirty="0" err="1" smtClean="0"/>
              <a:t>presentation</a:t>
            </a:r>
            <a:r>
              <a:rPr lang="de-DE" dirty="0" smtClean="0"/>
              <a:t> Open Sans 24pt </a:t>
            </a:r>
            <a:r>
              <a:rPr lang="de-DE" dirty="0" err="1" smtClean="0"/>
              <a:t>bold</a:t>
            </a:r>
            <a:r>
              <a:rPr lang="de-DE" dirty="0" smtClean="0"/>
              <a:t> orange</a:t>
            </a:r>
            <a:endParaRPr lang="de-DE" dirty="0"/>
          </a:p>
        </p:txBody>
      </p:sp>
      <p:sp>
        <p:nvSpPr>
          <p:cNvPr id="9" name="Textplatzhalter 8"/>
          <p:cNvSpPr>
            <a:spLocks noGrp="1"/>
          </p:cNvSpPr>
          <p:nvPr>
            <p:ph type="body" sz="quarter" idx="12" hasCustomPrompt="1"/>
          </p:nvPr>
        </p:nvSpPr>
        <p:spPr>
          <a:xfrm>
            <a:off x="1778000" y="4301992"/>
            <a:ext cx="5708318" cy="978534"/>
          </a:xfrm>
          <a:prstGeom prst="rect">
            <a:avLst/>
          </a:prstGeom>
        </p:spPr>
        <p:txBody>
          <a:bodyPr vert="horz"/>
          <a:lstStyle>
            <a:lvl1pPr marL="0" indent="0">
              <a:buNone/>
              <a:defRPr sz="1600" b="0" i="0" baseline="0">
                <a:solidFill>
                  <a:srgbClr val="666666"/>
                </a:solidFill>
                <a:latin typeface="Open Sans"/>
                <a:cs typeface="Open Sans"/>
              </a:defRPr>
            </a:lvl1pPr>
          </a:lstStyle>
          <a:p>
            <a:pPr lvl="0"/>
            <a:r>
              <a:rPr lang="de-DE" dirty="0" smtClean="0"/>
              <a:t>Speaker</a:t>
            </a:r>
            <a:br>
              <a:rPr lang="de-DE" dirty="0" smtClean="0"/>
            </a:br>
            <a:r>
              <a:rPr lang="de-DE" dirty="0" smtClean="0"/>
              <a:t>Date, Location – Open Sans 16pt, </a:t>
            </a:r>
            <a:r>
              <a:rPr lang="de-DE" dirty="0" err="1" smtClean="0"/>
              <a:t>regular</a:t>
            </a:r>
            <a:r>
              <a:rPr lang="de-DE" dirty="0" smtClean="0"/>
              <a:t>, 60% </a:t>
            </a:r>
            <a:r>
              <a:rPr lang="de-DE" dirty="0" err="1" smtClean="0"/>
              <a:t>black</a:t>
            </a:r>
            <a:endParaRPr lang="de-DE" dirty="0"/>
          </a:p>
        </p:txBody>
      </p:sp>
    </p:spTree>
    <p:extLst>
      <p:ext uri="{BB962C8B-B14F-4D97-AF65-F5344CB8AC3E}">
        <p14:creationId xmlns:p14="http://schemas.microsoft.com/office/powerpoint/2010/main" val="43695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IGHTS Layout1">
    <p:spTree>
      <p:nvGrpSpPr>
        <p:cNvPr id="1" name=""/>
        <p:cNvGrpSpPr/>
        <p:nvPr/>
      </p:nvGrpSpPr>
      <p:grpSpPr>
        <a:xfrm>
          <a:off x="0" y="0"/>
          <a:ext cx="0" cy="0"/>
          <a:chOff x="0" y="0"/>
          <a:chExt cx="0" cy="0"/>
        </a:xfrm>
      </p:grpSpPr>
      <p:sp>
        <p:nvSpPr>
          <p:cNvPr id="6" name="Textplatzhalter 2"/>
          <p:cNvSpPr>
            <a:spLocks noGrp="1"/>
          </p:cNvSpPr>
          <p:nvPr>
            <p:ph type="body" sz="quarter" idx="13" hasCustomPrompt="1"/>
          </p:nvPr>
        </p:nvSpPr>
        <p:spPr>
          <a:xfrm>
            <a:off x="628650" y="348079"/>
            <a:ext cx="6617034" cy="508000"/>
          </a:xfrm>
          <a:prstGeom prst="rect">
            <a:avLst/>
          </a:prstGeom>
        </p:spPr>
        <p:txBody>
          <a:bodyPr vert="horz"/>
          <a:lstStyle>
            <a:lvl1pPr marL="0" indent="0">
              <a:buNone/>
              <a:defRPr sz="2400" b="1" i="0" baseline="0">
                <a:solidFill>
                  <a:srgbClr val="E35205"/>
                </a:solidFill>
                <a:latin typeface="Open Sans"/>
                <a:cs typeface="Open Sans"/>
              </a:defRPr>
            </a:lvl1pPr>
          </a:lstStyle>
          <a:p>
            <a:pPr lvl="0"/>
            <a:r>
              <a:rPr lang="de-DE" dirty="0" smtClean="0"/>
              <a:t>HEADLINE OPEN SANS 24PT BOLD ORANGE</a:t>
            </a:r>
          </a:p>
        </p:txBody>
      </p:sp>
      <p:sp>
        <p:nvSpPr>
          <p:cNvPr id="7" name="Textplatzhalter 9"/>
          <p:cNvSpPr>
            <a:spLocks noGrp="1"/>
          </p:cNvSpPr>
          <p:nvPr>
            <p:ph type="body" sz="quarter" idx="14" hasCustomPrompt="1"/>
          </p:nvPr>
        </p:nvSpPr>
        <p:spPr>
          <a:xfrm>
            <a:off x="628650" y="868866"/>
            <a:ext cx="6202363" cy="495300"/>
          </a:xfrm>
          <a:prstGeom prst="rect">
            <a:avLst/>
          </a:prstGeom>
        </p:spPr>
        <p:txBody>
          <a:bodyPr vert="horz"/>
          <a:lstStyle>
            <a:lvl1pPr marL="0" indent="0">
              <a:buNone/>
              <a:defRPr sz="2200" b="0" i="0" baseline="0">
                <a:solidFill>
                  <a:srgbClr val="1A1A1A"/>
                </a:solidFill>
                <a:latin typeface="Open Sans"/>
                <a:cs typeface="Open Sans"/>
              </a:defRPr>
            </a:lvl1pPr>
          </a:lstStyle>
          <a:p>
            <a:pPr lvl="0"/>
            <a:r>
              <a:rPr lang="de-DE" dirty="0" err="1" smtClean="0"/>
              <a:t>Subline</a:t>
            </a:r>
            <a:r>
              <a:rPr lang="de-DE" dirty="0" smtClean="0"/>
              <a:t> Open Sans – 22pt 90% </a:t>
            </a:r>
            <a:r>
              <a:rPr lang="de-DE" dirty="0" err="1" smtClean="0"/>
              <a:t>black</a:t>
            </a:r>
            <a:endParaRPr lang="de-DE" dirty="0" smtClean="0"/>
          </a:p>
        </p:txBody>
      </p:sp>
      <p:sp>
        <p:nvSpPr>
          <p:cNvPr id="8" name="Textplatzhalter 13"/>
          <p:cNvSpPr>
            <a:spLocks noGrp="1"/>
          </p:cNvSpPr>
          <p:nvPr>
            <p:ph type="body" sz="quarter" idx="15" hasCustomPrompt="1"/>
          </p:nvPr>
        </p:nvSpPr>
        <p:spPr>
          <a:xfrm>
            <a:off x="3916364" y="2025650"/>
            <a:ext cx="4770436" cy="554038"/>
          </a:xfrm>
          <a:prstGeom prst="rect">
            <a:avLst/>
          </a:prstGeom>
        </p:spPr>
        <p:txBody>
          <a:bodyPr vert="horz"/>
          <a:lstStyle>
            <a:lvl1pPr marL="0" indent="0">
              <a:buNone/>
              <a:defRPr sz="2000" baseline="0">
                <a:solidFill>
                  <a:srgbClr val="EC4B1A"/>
                </a:solidFill>
                <a:latin typeface="Open Sans"/>
                <a:cs typeface="Open Sans"/>
              </a:defRPr>
            </a:lvl1pPr>
          </a:lstStyle>
          <a:p>
            <a:pPr lvl="0"/>
            <a:r>
              <a:rPr lang="de-DE" dirty="0" smtClean="0"/>
              <a:t>2nd </a:t>
            </a:r>
            <a:r>
              <a:rPr lang="de-DE" dirty="0" err="1" smtClean="0"/>
              <a:t>Subline</a:t>
            </a:r>
            <a:r>
              <a:rPr lang="de-DE" dirty="0" smtClean="0"/>
              <a:t> </a:t>
            </a:r>
            <a:r>
              <a:rPr lang="de-DE" dirty="0" err="1" smtClean="0"/>
              <a:t>Lorem</a:t>
            </a:r>
            <a:r>
              <a:rPr lang="de-DE" dirty="0" smtClean="0"/>
              <a:t> </a:t>
            </a:r>
            <a:r>
              <a:rPr lang="de-DE" dirty="0" err="1" smtClean="0"/>
              <a:t>ipsum</a:t>
            </a:r>
            <a:r>
              <a:rPr lang="de-DE" dirty="0" smtClean="0"/>
              <a:t> Blindtext</a:t>
            </a:r>
            <a:endParaRPr lang="de-DE" dirty="0"/>
          </a:p>
        </p:txBody>
      </p:sp>
      <p:sp>
        <p:nvSpPr>
          <p:cNvPr id="9" name="Textplatzhalter 19"/>
          <p:cNvSpPr>
            <a:spLocks noGrp="1"/>
          </p:cNvSpPr>
          <p:nvPr>
            <p:ph type="body" sz="quarter" idx="18" hasCustomPrompt="1"/>
          </p:nvPr>
        </p:nvSpPr>
        <p:spPr>
          <a:xfrm>
            <a:off x="3916363" y="2579688"/>
            <a:ext cx="4770437" cy="197961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latin typeface="Open Sans"/>
                <a:cs typeface="Open Sans"/>
              </a:defRPr>
            </a:lvl1pPr>
            <a:lvl2pPr>
              <a:defRPr sz="1400"/>
            </a:lvl2pPr>
            <a:lvl3pPr>
              <a:defRPr sz="1400"/>
            </a:lvl3pPr>
            <a:lvl4pPr>
              <a:defRPr sz="1400"/>
            </a:lvl4pPr>
            <a:lvl5pPr>
              <a:defRPr sz="1400"/>
            </a:lvl5pPr>
          </a:lstStyle>
          <a:p>
            <a:r>
              <a:rPr lang="de-DE" dirty="0" err="1" smtClean="0"/>
              <a:t>Running</a:t>
            </a:r>
            <a:r>
              <a:rPr lang="de-DE" dirty="0" smtClean="0"/>
              <a:t> Text  Open Sans 14 </a:t>
            </a:r>
            <a:r>
              <a:rPr lang="de-DE" dirty="0" err="1" smtClean="0"/>
              <a:t>pt</a:t>
            </a:r>
            <a:r>
              <a:rPr lang="de-DE" dirty="0" smtClean="0"/>
              <a:t> </a:t>
            </a:r>
            <a:r>
              <a:rPr lang="de-DE" dirty="0" err="1" smtClean="0"/>
              <a:t>regular</a:t>
            </a:r>
            <a:r>
              <a:rPr lang="de-DE" dirty="0" smtClean="0"/>
              <a:t> 90% </a:t>
            </a:r>
            <a:r>
              <a:rPr lang="de-DE" dirty="0" err="1" smtClean="0"/>
              <a:t>black</a:t>
            </a:r>
            <a:r>
              <a:rPr lang="de-DE" dirty="0" smtClean="0"/>
              <a:t> </a:t>
            </a:r>
            <a:r>
              <a:rPr lang="de-DE" dirty="0" err="1" smtClean="0"/>
              <a:t>natoque</a:t>
            </a:r>
            <a:r>
              <a:rPr lang="de-DE" dirty="0" smtClean="0"/>
              <a:t> </a:t>
            </a:r>
            <a:r>
              <a:rPr lang="de-DE" dirty="0" err="1" smtClean="0"/>
              <a:t>penatibus</a:t>
            </a:r>
            <a:r>
              <a:rPr lang="de-DE" dirty="0" smtClean="0"/>
              <a:t> et </a:t>
            </a:r>
            <a:r>
              <a:rPr lang="de-DE" dirty="0" err="1" smtClean="0"/>
              <a:t>magnis</a:t>
            </a:r>
            <a:r>
              <a:rPr lang="de-DE" dirty="0" smtClean="0"/>
              <a:t> </a:t>
            </a:r>
            <a:r>
              <a:rPr lang="de-DE" dirty="0" err="1" smtClean="0"/>
              <a:t>dis</a:t>
            </a:r>
            <a:r>
              <a:rPr lang="de-DE" dirty="0" smtClean="0"/>
              <a:t> </a:t>
            </a:r>
            <a:r>
              <a:rPr lang="de-DE" dirty="0" err="1" smtClean="0"/>
              <a:t>parturent</a:t>
            </a:r>
            <a:r>
              <a:rPr lang="de-DE" dirty="0" smtClean="0"/>
              <a:t> </a:t>
            </a:r>
            <a:r>
              <a:rPr lang="de-DE" dirty="0" err="1" smtClean="0"/>
              <a:t>ontes</a:t>
            </a:r>
            <a:r>
              <a:rPr lang="de-DE" dirty="0" smtClean="0"/>
              <a:t>, </a:t>
            </a:r>
            <a:r>
              <a:rPr lang="de-DE" dirty="0" err="1" smtClean="0"/>
              <a:t>nasqure</a:t>
            </a:r>
            <a:r>
              <a:rPr lang="de-DE" dirty="0" smtClean="0"/>
              <a:t> </a:t>
            </a:r>
            <a:r>
              <a:rPr lang="de-DE" dirty="0" err="1" smtClean="0"/>
              <a:t>ridiculus</a:t>
            </a:r>
            <a:r>
              <a:rPr lang="de-DE" dirty="0" smtClean="0"/>
              <a:t> </a:t>
            </a:r>
            <a:r>
              <a:rPr lang="de-DE" dirty="0" err="1" smtClean="0"/>
              <a:t>mus</a:t>
            </a:r>
            <a:r>
              <a:rPr lang="de-DE" dirty="0" smtClean="0"/>
              <a:t>. </a:t>
            </a:r>
            <a:r>
              <a:rPr lang="de-DE" dirty="0" err="1" smtClean="0"/>
              <a:t>Donec</a:t>
            </a:r>
            <a:r>
              <a:rPr lang="de-DE" dirty="0" smtClean="0"/>
              <a:t> </a:t>
            </a:r>
            <a:r>
              <a:rPr lang="de-DE" dirty="0" err="1" smtClean="0"/>
              <a:t>quam</a:t>
            </a:r>
            <a:r>
              <a:rPr lang="de-DE" dirty="0" smtClean="0"/>
              <a:t> </a:t>
            </a:r>
            <a:r>
              <a:rPr lang="de-DE" dirty="0" err="1" smtClean="0"/>
              <a:t>felis</a:t>
            </a:r>
            <a:r>
              <a:rPr lang="de-DE" dirty="0" smtClean="0"/>
              <a:t>, </a:t>
            </a:r>
            <a:r>
              <a:rPr lang="de-DE" dirty="0" err="1" smtClean="0"/>
              <a:t>ulricis</a:t>
            </a:r>
            <a:r>
              <a:rPr lang="de-DE" dirty="0" smtClean="0"/>
              <a:t> </a:t>
            </a:r>
            <a:r>
              <a:rPr lang="de-DE" dirty="0" err="1" smtClean="0"/>
              <a:t>papalapap</a:t>
            </a:r>
            <a:r>
              <a:rPr lang="de-DE" dirty="0" smtClean="0"/>
              <a:t>. </a:t>
            </a:r>
            <a:r>
              <a:rPr lang="de-DE" dirty="0" err="1" smtClean="0"/>
              <a:t>Nulla</a:t>
            </a:r>
            <a:r>
              <a:rPr lang="de-DE" dirty="0" smtClean="0"/>
              <a:t> </a:t>
            </a:r>
            <a:r>
              <a:rPr lang="de-DE" dirty="0" err="1" smtClean="0"/>
              <a:t>consequant</a:t>
            </a:r>
            <a:r>
              <a:rPr lang="de-DE" dirty="0" smtClean="0"/>
              <a:t>.</a:t>
            </a:r>
          </a:p>
          <a:p>
            <a:endParaRPr lang="de-DE" dirty="0" smtClean="0"/>
          </a:p>
          <a:p>
            <a:r>
              <a:rPr lang="de-DE" dirty="0" smtClean="0"/>
              <a:t>- Open Sans 14 </a:t>
            </a:r>
            <a:r>
              <a:rPr lang="de-DE" dirty="0" err="1" smtClean="0"/>
              <a:t>pt</a:t>
            </a:r>
            <a:r>
              <a:rPr lang="de-DE" dirty="0" smtClean="0"/>
              <a:t> </a:t>
            </a:r>
            <a:r>
              <a:rPr lang="de-DE" dirty="0" err="1" smtClean="0"/>
              <a:t>regular</a:t>
            </a:r>
            <a:r>
              <a:rPr lang="de-DE" dirty="0" smtClean="0"/>
              <a:t> 90% </a:t>
            </a:r>
            <a:r>
              <a:rPr lang="de-DE" dirty="0" err="1" smtClean="0"/>
              <a:t>black</a:t>
            </a:r>
            <a:endParaRPr lang="de-DE" dirty="0" smtClean="0"/>
          </a:p>
          <a:p>
            <a:r>
              <a:rPr lang="de-DE" dirty="0" smtClean="0"/>
              <a:t>- </a:t>
            </a:r>
            <a:r>
              <a:rPr lang="de-DE" dirty="0" err="1" smtClean="0"/>
              <a:t>Lorem</a:t>
            </a:r>
            <a:r>
              <a:rPr lang="de-DE" dirty="0" smtClean="0"/>
              <a:t> </a:t>
            </a:r>
            <a:r>
              <a:rPr lang="de-DE" dirty="0" err="1" smtClean="0"/>
              <a:t>ipsum</a:t>
            </a:r>
            <a:r>
              <a:rPr lang="de-DE" dirty="0" smtClean="0"/>
              <a:t> </a:t>
            </a:r>
            <a:r>
              <a:rPr lang="de-DE" dirty="0" err="1" smtClean="0"/>
              <a:t>sans</a:t>
            </a:r>
            <a:r>
              <a:rPr lang="de-DE" dirty="0" smtClean="0"/>
              <a:t> </a:t>
            </a:r>
            <a:r>
              <a:rPr lang="de-DE" dirty="0" err="1" smtClean="0"/>
              <a:t>sit</a:t>
            </a:r>
            <a:r>
              <a:rPr lang="de-DE" dirty="0" smtClean="0"/>
              <a:t> </a:t>
            </a:r>
            <a:r>
              <a:rPr lang="de-DE" dirty="0" err="1" smtClean="0"/>
              <a:t>amet</a:t>
            </a:r>
            <a:endParaRPr lang="de-DE" dirty="0" smtClean="0"/>
          </a:p>
          <a:p>
            <a:r>
              <a:rPr lang="de-DE" dirty="0" smtClean="0"/>
              <a:t>- In </a:t>
            </a:r>
            <a:r>
              <a:rPr lang="de-DE" dirty="0" err="1" smtClean="0"/>
              <a:t>alto</a:t>
            </a:r>
            <a:r>
              <a:rPr lang="de-DE" dirty="0" smtClean="0"/>
              <a:t> </a:t>
            </a:r>
            <a:r>
              <a:rPr lang="de-DE" dirty="0" err="1" smtClean="0"/>
              <a:t>gegnas</a:t>
            </a:r>
            <a:r>
              <a:rPr lang="de-DE" dirty="0" smtClean="0"/>
              <a:t> </a:t>
            </a:r>
            <a:r>
              <a:rPr lang="de-DE" dirty="0" err="1" smtClean="0"/>
              <a:t>monte</a:t>
            </a:r>
            <a:r>
              <a:rPr lang="de-DE" dirty="0" smtClean="0"/>
              <a:t> oh </a:t>
            </a:r>
            <a:r>
              <a:rPr lang="de-DE" dirty="0" err="1" smtClean="0"/>
              <a:t>abies</a:t>
            </a:r>
            <a:endParaRPr lang="de-DE" dirty="0" smtClean="0"/>
          </a:p>
          <a:p>
            <a:endParaRPr lang="de-DE" dirty="0" smtClean="0"/>
          </a:p>
          <a:p>
            <a:endParaRPr lang="de-DE" dirty="0" smtClean="0"/>
          </a:p>
          <a:p>
            <a:endParaRPr lang="de-DE" sz="1400" dirty="0" smtClean="0">
              <a:solidFill>
                <a:schemeClr val="tx1">
                  <a:lumMod val="75000"/>
                  <a:lumOff val="25000"/>
                </a:schemeClr>
              </a:solidFill>
              <a:latin typeface="Open Sans"/>
              <a:cs typeface="Open Sans"/>
            </a:endParaRPr>
          </a:p>
        </p:txBody>
      </p:sp>
      <p:sp>
        <p:nvSpPr>
          <p:cNvPr id="10" name="Textplatzhalter 21"/>
          <p:cNvSpPr>
            <a:spLocks noGrp="1"/>
          </p:cNvSpPr>
          <p:nvPr>
            <p:ph type="body" sz="quarter" idx="19" hasCustomPrompt="1"/>
          </p:nvPr>
        </p:nvSpPr>
        <p:spPr>
          <a:xfrm>
            <a:off x="3916363" y="4986338"/>
            <a:ext cx="3824287" cy="1082675"/>
          </a:xfrm>
          <a:prstGeom prst="rect">
            <a:avLst/>
          </a:prstGeom>
        </p:spPr>
        <p:txBody>
          <a:bodyPr vert="horz"/>
          <a:lstStyle>
            <a:lvl1pPr marL="0" indent="0">
              <a:buNone/>
              <a:defRPr sz="1600" baseline="0">
                <a:solidFill>
                  <a:srgbClr val="EC4B1A"/>
                </a:solidFill>
                <a:latin typeface="Open Sans"/>
                <a:cs typeface="Open Sans"/>
              </a:defRPr>
            </a:lvl1pPr>
          </a:lstStyle>
          <a:p>
            <a:pPr lvl="0"/>
            <a:r>
              <a:rPr lang="de-DE" dirty="0" err="1" smtClean="0"/>
              <a:t>Emphasized</a:t>
            </a:r>
            <a:r>
              <a:rPr lang="de-DE" dirty="0" smtClean="0"/>
              <a:t> </a:t>
            </a:r>
            <a:r>
              <a:rPr lang="de-DE" dirty="0" err="1" smtClean="0"/>
              <a:t>text</a:t>
            </a:r>
            <a:r>
              <a:rPr lang="de-DE" dirty="0" smtClean="0"/>
              <a:t> – Open </a:t>
            </a:r>
            <a:r>
              <a:rPr lang="de-DE" dirty="0" err="1" smtClean="0"/>
              <a:t>sans</a:t>
            </a:r>
            <a:r>
              <a:rPr lang="de-DE" dirty="0" smtClean="0"/>
              <a:t> </a:t>
            </a:r>
            <a:r>
              <a:rPr lang="de-DE" dirty="0" err="1" smtClean="0"/>
              <a:t>regular</a:t>
            </a:r>
            <a:r>
              <a:rPr lang="de-DE" dirty="0" smtClean="0"/>
              <a:t> 16pt orange </a:t>
            </a:r>
            <a:r>
              <a:rPr lang="de-DE" dirty="0" err="1" smtClean="0"/>
              <a:t>rgb</a:t>
            </a:r>
            <a:r>
              <a:rPr lang="de-DE" dirty="0" smtClean="0"/>
              <a:t> 227/82/5.</a:t>
            </a:r>
            <a:endParaRPr lang="de-DE" dirty="0"/>
          </a:p>
        </p:txBody>
      </p:sp>
      <p:sp>
        <p:nvSpPr>
          <p:cNvPr id="11" name="Bildplatzhalter 24"/>
          <p:cNvSpPr>
            <a:spLocks noGrp="1"/>
          </p:cNvSpPr>
          <p:nvPr>
            <p:ph type="pic" sz="quarter" idx="20"/>
          </p:nvPr>
        </p:nvSpPr>
        <p:spPr>
          <a:xfrm>
            <a:off x="628650" y="2025650"/>
            <a:ext cx="3021013" cy="3508375"/>
          </a:xfrm>
          <a:prstGeom prst="rect">
            <a:avLst/>
          </a:prstGeom>
        </p:spPr>
        <p:txBody>
          <a:bodyPr vert="horz"/>
          <a:lstStyle>
            <a:lvl1pPr>
              <a:defRPr>
                <a:latin typeface="Open Sans"/>
                <a:cs typeface="Open Sans"/>
              </a:defRPr>
            </a:lvl1pPr>
          </a:lstStyle>
          <a:p>
            <a:r>
              <a:rPr lang="de-DE" dirty="0" smtClean="0"/>
              <a:t>Bild</a:t>
            </a:r>
            <a:endParaRPr lang="de-DE" dirty="0"/>
          </a:p>
        </p:txBody>
      </p:sp>
      <p:sp>
        <p:nvSpPr>
          <p:cNvPr id="16" name="Datumsplatzhalter 13"/>
          <p:cNvSpPr>
            <a:spLocks noGrp="1"/>
          </p:cNvSpPr>
          <p:nvPr>
            <p:ph type="dt" sz="half" idx="2"/>
          </p:nvPr>
        </p:nvSpPr>
        <p:spPr>
          <a:xfrm>
            <a:off x="457200" y="6436558"/>
            <a:ext cx="2133600" cy="365125"/>
          </a:xfrm>
          <a:prstGeom prst="rect">
            <a:avLst/>
          </a:prstGeom>
        </p:spPr>
        <p:txBody>
          <a:bodyPr vert="horz" lIns="91440" tIns="45720" rIns="91440" bIns="45720" rtlCol="0" anchor="ctr"/>
          <a:lstStyle>
            <a:lvl1pPr algn="l">
              <a:defRPr sz="1100">
                <a:solidFill>
                  <a:schemeClr val="bg1"/>
                </a:solidFill>
                <a:latin typeface="Open Sans"/>
                <a:cs typeface="Open Sans"/>
              </a:defRPr>
            </a:lvl1pPr>
          </a:lstStyle>
          <a:p>
            <a:fld id="{9825F077-5FF8-6D42-B4A3-64A6E919269B}" type="datetime1">
              <a:rPr lang="de-DE" smtClean="0">
                <a:solidFill>
                  <a:prstClr val="white"/>
                </a:solidFill>
              </a:rPr>
              <a:pPr/>
              <a:t>09.07.15</a:t>
            </a:fld>
            <a:endParaRPr lang="de-DE" dirty="0">
              <a:solidFill>
                <a:prstClr val="white"/>
              </a:solidFill>
            </a:endParaRPr>
          </a:p>
        </p:txBody>
      </p:sp>
      <p:sp>
        <p:nvSpPr>
          <p:cNvPr id="17" name="Fußzeilenplatzhalter 14"/>
          <p:cNvSpPr>
            <a:spLocks noGrp="1"/>
          </p:cNvSpPr>
          <p:nvPr>
            <p:ph type="ftr" sz="quarter" idx="3"/>
          </p:nvPr>
        </p:nvSpPr>
        <p:spPr>
          <a:xfrm>
            <a:off x="3124200" y="6436558"/>
            <a:ext cx="2895600" cy="365125"/>
          </a:xfrm>
          <a:prstGeom prst="rect">
            <a:avLst/>
          </a:prstGeom>
        </p:spPr>
        <p:txBody>
          <a:bodyPr vert="horz" lIns="91440" tIns="45720" rIns="91440" bIns="45720" rtlCol="0" anchor="ctr"/>
          <a:lstStyle>
            <a:lvl1pPr algn="ctr">
              <a:defRPr sz="1100">
                <a:solidFill>
                  <a:srgbClr val="FFFFFF"/>
                </a:solidFill>
                <a:latin typeface="Open Sans"/>
                <a:cs typeface="Open Sans"/>
              </a:defRPr>
            </a:lvl1pPr>
          </a:lstStyle>
          <a:p>
            <a:r>
              <a:rPr lang="de-DE" dirty="0" smtClean="0"/>
              <a:t>Titel</a:t>
            </a:r>
          </a:p>
        </p:txBody>
      </p:sp>
      <p:sp>
        <p:nvSpPr>
          <p:cNvPr id="18" name="Foliennummernplatzhalter 15"/>
          <p:cNvSpPr>
            <a:spLocks noGrp="1"/>
          </p:cNvSpPr>
          <p:nvPr>
            <p:ph type="sldNum" sz="quarter" idx="4"/>
          </p:nvPr>
        </p:nvSpPr>
        <p:spPr>
          <a:xfrm>
            <a:off x="6553200" y="6436558"/>
            <a:ext cx="2133600" cy="365125"/>
          </a:xfrm>
          <a:prstGeom prst="rect">
            <a:avLst/>
          </a:prstGeom>
        </p:spPr>
        <p:txBody>
          <a:bodyPr vert="horz" lIns="91440" tIns="45720" rIns="91440" bIns="45720" rtlCol="0" anchor="ctr"/>
          <a:lstStyle>
            <a:lvl1pPr algn="r">
              <a:defRPr sz="1100">
                <a:solidFill>
                  <a:srgbClr val="EC4B1A"/>
                </a:solidFill>
                <a:latin typeface="Open Sans"/>
                <a:cs typeface="Open Sans"/>
              </a:defRPr>
            </a:lvl1pPr>
          </a:lstStyle>
          <a:p>
            <a:fld id="{728298F8-74B7-774F-8895-EBE0C4B123AC}" type="slidenum">
              <a:rPr lang="de-DE" smtClean="0"/>
              <a:pPr/>
              <a:t>‹Nr.›</a:t>
            </a:fld>
            <a:endParaRPr lang="de-DE" dirty="0"/>
          </a:p>
        </p:txBody>
      </p:sp>
    </p:spTree>
    <p:extLst>
      <p:ext uri="{BB962C8B-B14F-4D97-AF65-F5344CB8AC3E}">
        <p14:creationId xmlns:p14="http://schemas.microsoft.com/office/powerpoint/2010/main" val="1104028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GHTS Layout 2">
    <p:spTree>
      <p:nvGrpSpPr>
        <p:cNvPr id="1" name=""/>
        <p:cNvGrpSpPr/>
        <p:nvPr/>
      </p:nvGrpSpPr>
      <p:grpSpPr>
        <a:xfrm>
          <a:off x="0" y="0"/>
          <a:ext cx="0" cy="0"/>
          <a:chOff x="0" y="0"/>
          <a:chExt cx="0" cy="0"/>
        </a:xfrm>
      </p:grpSpPr>
      <p:sp>
        <p:nvSpPr>
          <p:cNvPr id="6" name="Textplatzhalter 2"/>
          <p:cNvSpPr>
            <a:spLocks noGrp="1"/>
          </p:cNvSpPr>
          <p:nvPr>
            <p:ph type="body" sz="quarter" idx="13" hasCustomPrompt="1"/>
          </p:nvPr>
        </p:nvSpPr>
        <p:spPr>
          <a:xfrm>
            <a:off x="628650" y="348079"/>
            <a:ext cx="6617034" cy="508000"/>
          </a:xfrm>
          <a:prstGeom prst="rect">
            <a:avLst/>
          </a:prstGeom>
        </p:spPr>
        <p:txBody>
          <a:bodyPr vert="horz"/>
          <a:lstStyle>
            <a:lvl1pPr marL="0" indent="0">
              <a:buNone/>
              <a:defRPr sz="2400" b="1" i="0" baseline="0">
                <a:solidFill>
                  <a:srgbClr val="E35205"/>
                </a:solidFill>
                <a:latin typeface="Open Sans"/>
                <a:cs typeface="Open Sans"/>
              </a:defRPr>
            </a:lvl1pPr>
          </a:lstStyle>
          <a:p>
            <a:pPr lvl="0"/>
            <a:r>
              <a:rPr lang="de-DE" dirty="0" smtClean="0"/>
              <a:t>HEADLINE OPEN SANS 24PT BOLD ORANGE</a:t>
            </a:r>
          </a:p>
        </p:txBody>
      </p:sp>
      <p:sp>
        <p:nvSpPr>
          <p:cNvPr id="7" name="Textplatzhalter 9"/>
          <p:cNvSpPr>
            <a:spLocks noGrp="1"/>
          </p:cNvSpPr>
          <p:nvPr>
            <p:ph type="body" sz="quarter" idx="14" hasCustomPrompt="1"/>
          </p:nvPr>
        </p:nvSpPr>
        <p:spPr>
          <a:xfrm>
            <a:off x="628650" y="868866"/>
            <a:ext cx="6202363" cy="495300"/>
          </a:xfrm>
          <a:prstGeom prst="rect">
            <a:avLst/>
          </a:prstGeom>
        </p:spPr>
        <p:txBody>
          <a:bodyPr vert="horz"/>
          <a:lstStyle>
            <a:lvl1pPr marL="0" indent="0">
              <a:buNone/>
              <a:defRPr sz="2200" b="0" i="0" baseline="0">
                <a:solidFill>
                  <a:srgbClr val="1A1A1A"/>
                </a:solidFill>
                <a:latin typeface="Open Sans"/>
                <a:cs typeface="Open Sans"/>
              </a:defRPr>
            </a:lvl1pPr>
          </a:lstStyle>
          <a:p>
            <a:pPr lvl="0"/>
            <a:r>
              <a:rPr lang="de-DE" dirty="0" err="1" smtClean="0"/>
              <a:t>Subline</a:t>
            </a:r>
            <a:r>
              <a:rPr lang="de-DE" dirty="0" smtClean="0"/>
              <a:t> Open Sans – 22pt 90% </a:t>
            </a:r>
            <a:r>
              <a:rPr lang="de-DE" dirty="0" err="1" smtClean="0"/>
              <a:t>black</a:t>
            </a:r>
            <a:endParaRPr lang="de-DE" dirty="0" smtClean="0"/>
          </a:p>
        </p:txBody>
      </p:sp>
      <p:sp>
        <p:nvSpPr>
          <p:cNvPr id="8" name="Textplatzhalter 13"/>
          <p:cNvSpPr>
            <a:spLocks noGrp="1"/>
          </p:cNvSpPr>
          <p:nvPr>
            <p:ph type="body" sz="quarter" idx="15" hasCustomPrompt="1"/>
          </p:nvPr>
        </p:nvSpPr>
        <p:spPr>
          <a:xfrm>
            <a:off x="628650" y="1878602"/>
            <a:ext cx="4770436" cy="554038"/>
          </a:xfrm>
          <a:prstGeom prst="rect">
            <a:avLst/>
          </a:prstGeom>
        </p:spPr>
        <p:txBody>
          <a:bodyPr vert="horz"/>
          <a:lstStyle>
            <a:lvl1pPr marL="0" indent="0">
              <a:buNone/>
              <a:defRPr sz="2000" baseline="0">
                <a:solidFill>
                  <a:srgbClr val="EC4B1A"/>
                </a:solidFill>
                <a:latin typeface="Open Sans"/>
                <a:cs typeface="Open Sans"/>
              </a:defRPr>
            </a:lvl1pPr>
          </a:lstStyle>
          <a:p>
            <a:pPr lvl="0"/>
            <a:r>
              <a:rPr lang="de-DE" dirty="0" smtClean="0"/>
              <a:t>2nd </a:t>
            </a:r>
            <a:r>
              <a:rPr lang="de-DE" dirty="0" err="1" smtClean="0"/>
              <a:t>Sublines</a:t>
            </a:r>
            <a:r>
              <a:rPr lang="de-DE" dirty="0" smtClean="0"/>
              <a:t> </a:t>
            </a:r>
            <a:r>
              <a:rPr lang="de-DE" dirty="0" err="1" smtClean="0"/>
              <a:t>Lorem</a:t>
            </a:r>
            <a:r>
              <a:rPr lang="de-DE" dirty="0" smtClean="0"/>
              <a:t> </a:t>
            </a:r>
            <a:r>
              <a:rPr lang="de-DE" dirty="0" err="1" smtClean="0"/>
              <a:t>ipsum</a:t>
            </a:r>
            <a:r>
              <a:rPr lang="de-DE" dirty="0" smtClean="0"/>
              <a:t> Blindtext</a:t>
            </a:r>
            <a:endParaRPr lang="de-DE" dirty="0"/>
          </a:p>
        </p:txBody>
      </p:sp>
      <p:sp>
        <p:nvSpPr>
          <p:cNvPr id="9" name="Textplatzhalter 19"/>
          <p:cNvSpPr>
            <a:spLocks noGrp="1"/>
          </p:cNvSpPr>
          <p:nvPr>
            <p:ph type="body" sz="quarter" idx="18" hasCustomPrompt="1"/>
          </p:nvPr>
        </p:nvSpPr>
        <p:spPr>
          <a:xfrm>
            <a:off x="628649" y="2445600"/>
            <a:ext cx="6617035" cy="90988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latin typeface="Open Sans"/>
                <a:cs typeface="Open Sans"/>
              </a:defRPr>
            </a:lvl1pPr>
            <a:lvl2pPr>
              <a:defRPr sz="1400"/>
            </a:lvl2pPr>
            <a:lvl3pPr>
              <a:defRPr sz="1400"/>
            </a:lvl3pPr>
            <a:lvl4pPr>
              <a:defRPr sz="1400"/>
            </a:lvl4pPr>
            <a:lvl5pPr>
              <a:defRPr sz="1400"/>
            </a:lvl5pPr>
          </a:lstStyle>
          <a:p>
            <a:r>
              <a:rPr lang="de-DE" dirty="0" err="1" smtClean="0"/>
              <a:t>Running</a:t>
            </a:r>
            <a:r>
              <a:rPr lang="de-DE" dirty="0" smtClean="0"/>
              <a:t> Text Open Sans 14 </a:t>
            </a:r>
            <a:r>
              <a:rPr lang="de-DE" dirty="0" err="1" smtClean="0"/>
              <a:t>pt</a:t>
            </a:r>
            <a:r>
              <a:rPr lang="de-DE" dirty="0" smtClean="0"/>
              <a:t> </a:t>
            </a:r>
            <a:r>
              <a:rPr lang="de-DE" dirty="0" err="1" smtClean="0"/>
              <a:t>regular</a:t>
            </a:r>
            <a:r>
              <a:rPr lang="de-DE" dirty="0" smtClean="0"/>
              <a:t> 90% </a:t>
            </a:r>
            <a:r>
              <a:rPr lang="de-DE" dirty="0" err="1" smtClean="0"/>
              <a:t>black</a:t>
            </a:r>
            <a:r>
              <a:rPr lang="de-DE" dirty="0" smtClean="0"/>
              <a:t> </a:t>
            </a:r>
            <a:r>
              <a:rPr lang="de-DE" dirty="0" err="1" smtClean="0"/>
              <a:t>natoquepenatibus</a:t>
            </a:r>
            <a:r>
              <a:rPr lang="de-DE" dirty="0" smtClean="0"/>
              <a:t> et </a:t>
            </a:r>
            <a:r>
              <a:rPr lang="de-DE" dirty="0" err="1" smtClean="0"/>
              <a:t>magnis</a:t>
            </a:r>
            <a:r>
              <a:rPr lang="de-DE" dirty="0" smtClean="0"/>
              <a:t> </a:t>
            </a:r>
            <a:r>
              <a:rPr lang="de-DE" dirty="0" err="1" smtClean="0"/>
              <a:t>dis</a:t>
            </a:r>
            <a:r>
              <a:rPr lang="de-DE" dirty="0" smtClean="0"/>
              <a:t> </a:t>
            </a:r>
            <a:r>
              <a:rPr lang="de-DE" dirty="0" err="1" smtClean="0"/>
              <a:t>parturent</a:t>
            </a:r>
            <a:r>
              <a:rPr lang="de-DE" dirty="0" smtClean="0"/>
              <a:t> </a:t>
            </a:r>
            <a:r>
              <a:rPr lang="de-DE" dirty="0" err="1" smtClean="0"/>
              <a:t>ontes</a:t>
            </a:r>
            <a:r>
              <a:rPr lang="de-DE" dirty="0" smtClean="0"/>
              <a:t>, </a:t>
            </a:r>
            <a:r>
              <a:rPr lang="de-DE" dirty="0" err="1" smtClean="0"/>
              <a:t>nasqure</a:t>
            </a:r>
            <a:r>
              <a:rPr lang="de-DE" dirty="0" smtClean="0"/>
              <a:t> </a:t>
            </a:r>
            <a:r>
              <a:rPr lang="de-DE" dirty="0" err="1" smtClean="0"/>
              <a:t>ridiculus</a:t>
            </a:r>
            <a:r>
              <a:rPr lang="de-DE" dirty="0" smtClean="0"/>
              <a:t> </a:t>
            </a:r>
            <a:r>
              <a:rPr lang="de-DE" dirty="0" err="1" smtClean="0"/>
              <a:t>mus</a:t>
            </a:r>
            <a:r>
              <a:rPr lang="de-DE" dirty="0" smtClean="0"/>
              <a:t>. </a:t>
            </a:r>
            <a:r>
              <a:rPr lang="de-DE" dirty="0" err="1" smtClean="0"/>
              <a:t>Donec</a:t>
            </a:r>
            <a:r>
              <a:rPr lang="de-DE" dirty="0" smtClean="0"/>
              <a:t> </a:t>
            </a:r>
            <a:r>
              <a:rPr lang="de-DE" dirty="0" err="1" smtClean="0"/>
              <a:t>quam</a:t>
            </a:r>
            <a:r>
              <a:rPr lang="de-DE" dirty="0" smtClean="0"/>
              <a:t> </a:t>
            </a:r>
            <a:r>
              <a:rPr lang="de-DE" dirty="0" err="1" smtClean="0"/>
              <a:t>felis</a:t>
            </a:r>
            <a:r>
              <a:rPr lang="de-DE" dirty="0" smtClean="0"/>
              <a:t>, </a:t>
            </a:r>
            <a:r>
              <a:rPr lang="de-DE" dirty="0" err="1" smtClean="0"/>
              <a:t>ulricis</a:t>
            </a:r>
            <a:r>
              <a:rPr lang="de-DE" dirty="0" smtClean="0"/>
              <a:t> </a:t>
            </a:r>
            <a:r>
              <a:rPr lang="de-DE" dirty="0" err="1" smtClean="0"/>
              <a:t>papalapap</a:t>
            </a:r>
            <a:r>
              <a:rPr lang="de-DE" dirty="0" smtClean="0"/>
              <a:t>. </a:t>
            </a:r>
            <a:r>
              <a:rPr lang="de-DE" dirty="0" err="1" smtClean="0"/>
              <a:t>Nulla</a:t>
            </a:r>
            <a:r>
              <a:rPr lang="de-DE" dirty="0" smtClean="0"/>
              <a:t> </a:t>
            </a:r>
            <a:r>
              <a:rPr lang="de-DE" dirty="0" err="1" smtClean="0"/>
              <a:t>consequant</a:t>
            </a:r>
            <a:r>
              <a:rPr lang="de-DE" dirty="0" smtClean="0"/>
              <a:t>.</a:t>
            </a:r>
          </a:p>
          <a:p>
            <a:endParaRPr lang="de-DE" dirty="0" smtClean="0"/>
          </a:p>
          <a:p>
            <a:endParaRPr lang="de-DE" sz="1400" dirty="0" smtClean="0">
              <a:solidFill>
                <a:schemeClr val="tx1">
                  <a:lumMod val="75000"/>
                  <a:lumOff val="25000"/>
                </a:schemeClr>
              </a:solidFill>
              <a:latin typeface="Open Sans"/>
              <a:cs typeface="Open Sans"/>
            </a:endParaRPr>
          </a:p>
        </p:txBody>
      </p:sp>
      <p:sp>
        <p:nvSpPr>
          <p:cNvPr id="10" name="Bildplatzhalter 12"/>
          <p:cNvSpPr>
            <a:spLocks noGrp="1"/>
          </p:cNvSpPr>
          <p:nvPr>
            <p:ph type="pic" sz="quarter" idx="19"/>
          </p:nvPr>
        </p:nvSpPr>
        <p:spPr>
          <a:xfrm>
            <a:off x="628650" y="3355488"/>
            <a:ext cx="7138988" cy="2192407"/>
          </a:xfrm>
          <a:prstGeom prst="rect">
            <a:avLst/>
          </a:prstGeom>
        </p:spPr>
        <p:txBody>
          <a:bodyPr vert="horz"/>
          <a:lstStyle/>
          <a:p>
            <a:endParaRPr lang="de-DE"/>
          </a:p>
        </p:txBody>
      </p:sp>
      <p:sp>
        <p:nvSpPr>
          <p:cNvPr id="11" name="Datumsplatzhalter 13"/>
          <p:cNvSpPr>
            <a:spLocks noGrp="1"/>
          </p:cNvSpPr>
          <p:nvPr>
            <p:ph type="dt" sz="half" idx="2"/>
          </p:nvPr>
        </p:nvSpPr>
        <p:spPr>
          <a:xfrm>
            <a:off x="457200" y="6436558"/>
            <a:ext cx="2133600" cy="365125"/>
          </a:xfrm>
          <a:prstGeom prst="rect">
            <a:avLst/>
          </a:prstGeom>
        </p:spPr>
        <p:txBody>
          <a:bodyPr vert="horz" lIns="91440" tIns="45720" rIns="91440" bIns="45720" rtlCol="0" anchor="ctr"/>
          <a:lstStyle>
            <a:lvl1pPr algn="l">
              <a:defRPr sz="1100">
                <a:solidFill>
                  <a:schemeClr val="bg1"/>
                </a:solidFill>
                <a:latin typeface="Open Sans"/>
                <a:cs typeface="Open Sans"/>
              </a:defRPr>
            </a:lvl1pPr>
          </a:lstStyle>
          <a:p>
            <a:fld id="{A56AD95B-C7C1-CC4A-A797-3188A4CA3A2C}" type="datetime1">
              <a:rPr lang="de-DE" smtClean="0">
                <a:solidFill>
                  <a:prstClr val="white"/>
                </a:solidFill>
              </a:rPr>
              <a:pPr/>
              <a:t>09.07.15</a:t>
            </a:fld>
            <a:endParaRPr lang="de-DE" dirty="0">
              <a:solidFill>
                <a:prstClr val="white"/>
              </a:solidFill>
            </a:endParaRPr>
          </a:p>
        </p:txBody>
      </p:sp>
      <p:sp>
        <p:nvSpPr>
          <p:cNvPr id="12" name="Fußzeilenplatzhalter 14"/>
          <p:cNvSpPr>
            <a:spLocks noGrp="1"/>
          </p:cNvSpPr>
          <p:nvPr>
            <p:ph type="ftr" sz="quarter" idx="3"/>
          </p:nvPr>
        </p:nvSpPr>
        <p:spPr>
          <a:xfrm>
            <a:off x="3124200" y="6436558"/>
            <a:ext cx="2895600" cy="365125"/>
          </a:xfrm>
          <a:prstGeom prst="rect">
            <a:avLst/>
          </a:prstGeom>
        </p:spPr>
        <p:txBody>
          <a:bodyPr vert="horz" lIns="91440" tIns="45720" rIns="91440" bIns="45720" rtlCol="0" anchor="ctr"/>
          <a:lstStyle>
            <a:lvl1pPr algn="ctr">
              <a:defRPr sz="1100">
                <a:solidFill>
                  <a:srgbClr val="FFFFFF"/>
                </a:solidFill>
                <a:latin typeface="Open Sans"/>
                <a:cs typeface="Open Sans"/>
              </a:defRPr>
            </a:lvl1pPr>
          </a:lstStyle>
          <a:p>
            <a:r>
              <a:rPr lang="de-DE" dirty="0" smtClean="0"/>
              <a:t>Titel</a:t>
            </a:r>
          </a:p>
        </p:txBody>
      </p:sp>
      <p:sp>
        <p:nvSpPr>
          <p:cNvPr id="13" name="Foliennummernplatzhalter 15"/>
          <p:cNvSpPr>
            <a:spLocks noGrp="1"/>
          </p:cNvSpPr>
          <p:nvPr>
            <p:ph type="sldNum" sz="quarter" idx="4"/>
          </p:nvPr>
        </p:nvSpPr>
        <p:spPr>
          <a:xfrm>
            <a:off x="6553200" y="6436558"/>
            <a:ext cx="2133600" cy="365125"/>
          </a:xfrm>
          <a:prstGeom prst="rect">
            <a:avLst/>
          </a:prstGeom>
        </p:spPr>
        <p:txBody>
          <a:bodyPr vert="horz" lIns="91440" tIns="45720" rIns="91440" bIns="45720" rtlCol="0" anchor="ctr"/>
          <a:lstStyle>
            <a:lvl1pPr algn="r">
              <a:defRPr sz="1100">
                <a:solidFill>
                  <a:srgbClr val="EC4B1A"/>
                </a:solidFill>
                <a:latin typeface="Open Sans"/>
                <a:cs typeface="Open Sans"/>
              </a:defRPr>
            </a:lvl1pPr>
          </a:lstStyle>
          <a:p>
            <a:fld id="{728298F8-74B7-774F-8895-EBE0C4B123AC}" type="slidenum">
              <a:rPr lang="de-DE" smtClean="0"/>
              <a:pPr/>
              <a:t>‹Nr.›</a:t>
            </a:fld>
            <a:endParaRPr lang="de-DE" dirty="0"/>
          </a:p>
        </p:txBody>
      </p:sp>
    </p:spTree>
    <p:extLst>
      <p:ext uri="{BB962C8B-B14F-4D97-AF65-F5344CB8AC3E}">
        <p14:creationId xmlns:p14="http://schemas.microsoft.com/office/powerpoint/2010/main" val="1132205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July </a:t>
            </a:r>
            <a:r>
              <a:rPr lang="en-US" smtClean="0"/>
              <a:t>2015</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de-DE"/>
              <a:t>Slide </a:t>
            </a:r>
            <a:fld id="{7C94CC53-9186-C64E-9B99-A972BEE84664}" type="slidenum">
              <a:rPr lang="en-US" altLang="de-DE"/>
              <a:pPr>
                <a:defRPr/>
              </a:pPr>
              <a:t>‹Nr.›</a:t>
            </a:fld>
            <a:endParaRPr lang="en-US" altLang="de-DE"/>
          </a:p>
        </p:txBody>
      </p:sp>
    </p:spTree>
    <p:extLst>
      <p:ext uri="{BB962C8B-B14F-4D97-AF65-F5344CB8AC3E}">
        <p14:creationId xmlns:p14="http://schemas.microsoft.com/office/powerpoint/2010/main" val="1610670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July </a:t>
            </a:r>
            <a:r>
              <a:rPr lang="en-US" smtClean="0"/>
              <a:t>2015</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de-DE"/>
              <a:t>Slide </a:t>
            </a:r>
            <a:fld id="{10BD6C98-A605-0847-B056-1DF6C73CF889}" type="slidenum">
              <a:rPr lang="en-US" altLang="de-DE"/>
              <a:pPr>
                <a:defRPr/>
              </a:pPr>
              <a:t>‹Nr.›</a:t>
            </a:fld>
            <a:endParaRPr lang="en-US" altLang="de-DE"/>
          </a:p>
        </p:txBody>
      </p:sp>
    </p:spTree>
    <p:extLst>
      <p:ext uri="{BB962C8B-B14F-4D97-AF65-F5344CB8AC3E}">
        <p14:creationId xmlns:p14="http://schemas.microsoft.com/office/powerpoint/2010/main" val="143863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p:txBody>
          <a:bodyPr/>
          <a:lstStyle>
            <a:lvl1pPr>
              <a:defRPr/>
            </a:lvl1pPr>
          </a:lstStyle>
          <a:p>
            <a:pPr>
              <a:defRPr/>
            </a:pPr>
            <a:r>
              <a:rPr lang="en-US"/>
              <a:t>July 2015</a:t>
            </a:r>
          </a:p>
        </p:txBody>
      </p:sp>
      <p:sp>
        <p:nvSpPr>
          <p:cNvPr id="6" name="Rectangle 6"/>
          <p:cNvSpPr>
            <a:spLocks noGrp="1" noChangeArrowheads="1"/>
          </p:cNvSpPr>
          <p:nvPr>
            <p:ph type="sldNum" sz="quarter" idx="11"/>
          </p:nvPr>
        </p:nvSpPr>
        <p:spPr/>
        <p:txBody>
          <a:bodyPr/>
          <a:lstStyle>
            <a:lvl1pPr>
              <a:defRPr/>
            </a:lvl1pPr>
          </a:lstStyle>
          <a:p>
            <a:pPr>
              <a:defRPr/>
            </a:pPr>
            <a:r>
              <a:rPr lang="en-US" altLang="de-DE"/>
              <a:t>Slide </a:t>
            </a:r>
            <a:fld id="{841BE7A4-DDEA-9642-B256-CC1E980645C9}" type="slidenum">
              <a:rPr lang="en-US" altLang="de-DE"/>
              <a:pPr>
                <a:defRPr/>
              </a:pPr>
              <a:t>‹Nr.›</a:t>
            </a:fld>
            <a:endParaRPr lang="en-US" altLang="de-DE"/>
          </a:p>
        </p:txBody>
      </p:sp>
    </p:spTree>
    <p:extLst>
      <p:ext uri="{BB962C8B-B14F-4D97-AF65-F5344CB8AC3E}">
        <p14:creationId xmlns:p14="http://schemas.microsoft.com/office/powerpoint/2010/main" val="1110980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r>
              <a:rPr lang="en-US"/>
              <a:t>July 2015</a:t>
            </a:r>
          </a:p>
        </p:txBody>
      </p:sp>
      <p:sp>
        <p:nvSpPr>
          <p:cNvPr id="8" name="Rectangle 6"/>
          <p:cNvSpPr>
            <a:spLocks noGrp="1" noChangeArrowheads="1"/>
          </p:cNvSpPr>
          <p:nvPr>
            <p:ph type="sldNum" sz="quarter" idx="11"/>
          </p:nvPr>
        </p:nvSpPr>
        <p:spPr/>
        <p:txBody>
          <a:bodyPr/>
          <a:lstStyle>
            <a:lvl1pPr>
              <a:defRPr/>
            </a:lvl1pPr>
          </a:lstStyle>
          <a:p>
            <a:pPr>
              <a:defRPr/>
            </a:pPr>
            <a:r>
              <a:rPr lang="en-US" altLang="de-DE"/>
              <a:t>Slide </a:t>
            </a:r>
            <a:fld id="{8F419388-3E36-244C-B8BD-874905D311E0}" type="slidenum">
              <a:rPr lang="en-US" altLang="de-DE"/>
              <a:pPr>
                <a:defRPr/>
              </a:pPr>
              <a:t>‹Nr.›</a:t>
            </a:fld>
            <a:endParaRPr lang="en-US" altLang="de-DE"/>
          </a:p>
        </p:txBody>
      </p:sp>
    </p:spTree>
    <p:extLst>
      <p:ext uri="{BB962C8B-B14F-4D97-AF65-F5344CB8AC3E}">
        <p14:creationId xmlns:p14="http://schemas.microsoft.com/office/powerpoint/2010/main" val="1213735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July 2015</a:t>
            </a:r>
          </a:p>
        </p:txBody>
      </p:sp>
      <p:sp>
        <p:nvSpPr>
          <p:cNvPr id="4" name="Rectangle 6"/>
          <p:cNvSpPr>
            <a:spLocks noGrp="1" noChangeArrowheads="1"/>
          </p:cNvSpPr>
          <p:nvPr>
            <p:ph type="sldNum" sz="quarter" idx="11"/>
          </p:nvPr>
        </p:nvSpPr>
        <p:spPr/>
        <p:txBody>
          <a:bodyPr/>
          <a:lstStyle>
            <a:lvl1pPr>
              <a:defRPr/>
            </a:lvl1pPr>
          </a:lstStyle>
          <a:p>
            <a:pPr>
              <a:defRPr/>
            </a:pPr>
            <a:r>
              <a:rPr lang="en-US" altLang="de-DE"/>
              <a:t>Slide </a:t>
            </a:r>
            <a:fld id="{CDD13434-DDE4-8E42-B2F6-C32F46BEA50B}" type="slidenum">
              <a:rPr lang="en-US" altLang="de-DE"/>
              <a:pPr>
                <a:defRPr/>
              </a:pPr>
              <a:t>‹Nr.›</a:t>
            </a:fld>
            <a:endParaRPr lang="en-US" altLang="de-DE"/>
          </a:p>
        </p:txBody>
      </p:sp>
    </p:spTree>
    <p:extLst>
      <p:ext uri="{BB962C8B-B14F-4D97-AF65-F5344CB8AC3E}">
        <p14:creationId xmlns:p14="http://schemas.microsoft.com/office/powerpoint/2010/main" val="701062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a:t>July 2015</a:t>
            </a:r>
          </a:p>
        </p:txBody>
      </p:sp>
      <p:sp>
        <p:nvSpPr>
          <p:cNvPr id="3" name="Rectangle 6"/>
          <p:cNvSpPr>
            <a:spLocks noGrp="1" noChangeArrowheads="1"/>
          </p:cNvSpPr>
          <p:nvPr>
            <p:ph type="sldNum" sz="quarter" idx="11"/>
          </p:nvPr>
        </p:nvSpPr>
        <p:spPr/>
        <p:txBody>
          <a:bodyPr/>
          <a:lstStyle>
            <a:lvl1pPr>
              <a:defRPr/>
            </a:lvl1pPr>
          </a:lstStyle>
          <a:p>
            <a:pPr>
              <a:defRPr/>
            </a:pPr>
            <a:r>
              <a:rPr lang="en-US" altLang="de-DE"/>
              <a:t>Slide </a:t>
            </a:r>
            <a:fld id="{0DF1D818-2E9D-7849-836D-8F945ECFE89A}" type="slidenum">
              <a:rPr lang="en-US" altLang="de-DE"/>
              <a:pPr>
                <a:defRPr/>
              </a:pPr>
              <a:t>‹Nr.›</a:t>
            </a:fld>
            <a:endParaRPr lang="en-US" altLang="de-DE"/>
          </a:p>
        </p:txBody>
      </p:sp>
    </p:spTree>
    <p:extLst>
      <p:ext uri="{BB962C8B-B14F-4D97-AF65-F5344CB8AC3E}">
        <p14:creationId xmlns:p14="http://schemas.microsoft.com/office/powerpoint/2010/main" val="1320399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en-US"/>
              <a:t>July 2015</a:t>
            </a:r>
          </a:p>
        </p:txBody>
      </p:sp>
      <p:sp>
        <p:nvSpPr>
          <p:cNvPr id="6" name="Rectangle 6"/>
          <p:cNvSpPr>
            <a:spLocks noGrp="1" noChangeArrowheads="1"/>
          </p:cNvSpPr>
          <p:nvPr>
            <p:ph type="sldNum" sz="quarter" idx="11"/>
          </p:nvPr>
        </p:nvSpPr>
        <p:spPr/>
        <p:txBody>
          <a:bodyPr/>
          <a:lstStyle>
            <a:lvl1pPr>
              <a:defRPr/>
            </a:lvl1pPr>
          </a:lstStyle>
          <a:p>
            <a:pPr>
              <a:defRPr/>
            </a:pPr>
            <a:r>
              <a:rPr lang="en-US" altLang="de-DE"/>
              <a:t>Slide </a:t>
            </a:r>
            <a:fld id="{B97AE04D-B651-7E46-B4FD-4E57509E9271}" type="slidenum">
              <a:rPr lang="en-US" altLang="de-DE"/>
              <a:pPr>
                <a:defRPr/>
              </a:pPr>
              <a:t>‹Nr.›</a:t>
            </a:fld>
            <a:endParaRPr lang="en-US" altLang="de-DE"/>
          </a:p>
        </p:txBody>
      </p:sp>
    </p:spTree>
    <p:extLst>
      <p:ext uri="{BB962C8B-B14F-4D97-AF65-F5344CB8AC3E}">
        <p14:creationId xmlns:p14="http://schemas.microsoft.com/office/powerpoint/2010/main" val="121827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en-US"/>
              <a:t>July 2015</a:t>
            </a:r>
          </a:p>
        </p:txBody>
      </p:sp>
      <p:sp>
        <p:nvSpPr>
          <p:cNvPr id="6" name="Rectangle 6"/>
          <p:cNvSpPr>
            <a:spLocks noGrp="1" noChangeArrowheads="1"/>
          </p:cNvSpPr>
          <p:nvPr>
            <p:ph type="sldNum" sz="quarter" idx="11"/>
          </p:nvPr>
        </p:nvSpPr>
        <p:spPr/>
        <p:txBody>
          <a:bodyPr/>
          <a:lstStyle>
            <a:lvl1pPr>
              <a:defRPr/>
            </a:lvl1pPr>
          </a:lstStyle>
          <a:p>
            <a:pPr>
              <a:defRPr/>
            </a:pPr>
            <a:r>
              <a:rPr lang="en-US" altLang="de-DE"/>
              <a:t>Slide </a:t>
            </a:r>
            <a:fld id="{221C37BC-9F3F-C143-9623-E013D9D343CD}" type="slidenum">
              <a:rPr lang="en-US" altLang="de-DE"/>
              <a:pPr>
                <a:defRPr/>
              </a:pPr>
              <a:t>‹Nr.›</a:t>
            </a:fld>
            <a:endParaRPr lang="en-US" altLang="de-DE"/>
          </a:p>
        </p:txBody>
      </p:sp>
    </p:spTree>
    <p:extLst>
      <p:ext uri="{BB962C8B-B14F-4D97-AF65-F5344CB8AC3E}">
        <p14:creationId xmlns:p14="http://schemas.microsoft.com/office/powerpoint/2010/main" val="19182588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ltLang="de-DE"/>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1028" name="Rectangle 4"/>
          <p:cNvSpPr>
            <a:spLocks noGrp="1" noChangeArrowheads="1"/>
          </p:cNvSpPr>
          <p:nvPr>
            <p:ph type="dt" sz="half" idx="2"/>
          </p:nvPr>
        </p:nvSpPr>
        <p:spPr bwMode="auto">
          <a:xfrm>
            <a:off x="696913" y="334963"/>
            <a:ext cx="942975"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atin typeface="Times New Roman" pitchFamily="18" charset="0"/>
                <a:ea typeface="+mn-ea"/>
              </a:defRPr>
            </a:lvl1pPr>
          </a:lstStyle>
          <a:p>
            <a:pPr>
              <a:defRPr/>
            </a:pPr>
            <a:r>
              <a:rPr lang="en-US"/>
              <a:t>July </a:t>
            </a:r>
            <a:r>
              <a:rPr lang="en-US" smtClean="0"/>
              <a:t>2015</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atin typeface="Times New Roman" charset="0"/>
                <a:ea typeface="ＭＳ Ｐゴシック" charset="-128"/>
              </a:defRPr>
            </a:lvl1pPr>
          </a:lstStyle>
          <a:p>
            <a:pPr>
              <a:defRPr/>
            </a:pPr>
            <a:r>
              <a:rPr lang="en-US" altLang="de-DE"/>
              <a:t>Slide </a:t>
            </a:r>
            <a:fld id="{AF834318-85F8-6C46-9B7F-B06BB7270991}" type="slidenum">
              <a:rPr lang="en-US" altLang="de-DE"/>
              <a:pPr>
                <a:defRPr/>
              </a:pPr>
              <a:t>‹Nr.›</a:t>
            </a:fld>
            <a:endParaRPr lang="en-US" altLang="de-DE"/>
          </a:p>
        </p:txBody>
      </p:sp>
      <p:sp>
        <p:nvSpPr>
          <p:cNvPr id="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1"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128"/>
              </a:defRPr>
            </a:lvl9pPr>
          </a:lstStyle>
          <a:p>
            <a:pPr>
              <a:defRPr/>
            </a:pPr>
            <a:r>
              <a:rPr lang="en-US" altLang="de-DE" smtClean="0"/>
              <a:t>Submission</a:t>
            </a:r>
          </a:p>
        </p:txBody>
      </p:sp>
      <p:sp>
        <p:nvSpPr>
          <p:cNvPr id="1032"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11"/>
          <p:cNvSpPr>
            <a:spLocks noChangeArrowheads="1"/>
          </p:cNvSpPr>
          <p:nvPr userDrawn="1"/>
        </p:nvSpPr>
        <p:spPr bwMode="auto">
          <a:xfrm>
            <a:off x="4495800" y="334189"/>
            <a:ext cx="3949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342900" indent="-342900">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457200">
              <a:defRPr sz="1200">
                <a:solidFill>
                  <a:schemeClr val="tx1"/>
                </a:solidFill>
                <a:latin typeface="Times New Roman" charset="0"/>
                <a:ea typeface="ＭＳ Ｐゴシック" charset="-128"/>
              </a:defRPr>
            </a:lvl5pPr>
            <a:lvl6pPr marL="914400" eaLnBrk="0" fontAlgn="base" hangingPunct="0">
              <a:spcBef>
                <a:spcPct val="0"/>
              </a:spcBef>
              <a:spcAft>
                <a:spcPct val="0"/>
              </a:spcAft>
              <a:defRPr sz="1200">
                <a:solidFill>
                  <a:schemeClr val="tx1"/>
                </a:solidFill>
                <a:latin typeface="Times New Roman" charset="0"/>
                <a:ea typeface="ＭＳ Ｐゴシック" charset="-128"/>
              </a:defRPr>
            </a:lvl6pPr>
            <a:lvl7pPr marL="1371600" eaLnBrk="0" fontAlgn="base" hangingPunct="0">
              <a:spcBef>
                <a:spcPct val="0"/>
              </a:spcBef>
              <a:spcAft>
                <a:spcPct val="0"/>
              </a:spcAft>
              <a:defRPr sz="1200">
                <a:solidFill>
                  <a:schemeClr val="tx1"/>
                </a:solidFill>
                <a:latin typeface="Times New Roman" charset="0"/>
                <a:ea typeface="ＭＳ Ｐゴシック" charset="-128"/>
              </a:defRPr>
            </a:lvl7pPr>
            <a:lvl8pPr marL="1828800" eaLnBrk="0" fontAlgn="base" hangingPunct="0">
              <a:spcBef>
                <a:spcPct val="0"/>
              </a:spcBef>
              <a:spcAft>
                <a:spcPct val="0"/>
              </a:spcAft>
              <a:defRPr sz="1200">
                <a:solidFill>
                  <a:schemeClr val="tx1"/>
                </a:solidFill>
                <a:latin typeface="Times New Roman" charset="0"/>
                <a:ea typeface="ＭＳ Ｐゴシック" charset="-128"/>
              </a:defRPr>
            </a:lvl8pPr>
            <a:lvl9pPr marL="2286000" eaLnBrk="0" fontAlgn="base" hangingPunct="0">
              <a:spcBef>
                <a:spcPct val="0"/>
              </a:spcBef>
              <a:spcAft>
                <a:spcPct val="0"/>
              </a:spcAft>
              <a:defRPr sz="1200">
                <a:solidFill>
                  <a:schemeClr val="tx1"/>
                </a:solidFill>
                <a:latin typeface="Times New Roman" charset="0"/>
                <a:ea typeface="ＭＳ Ｐゴシック" charset="-128"/>
              </a:defRPr>
            </a:lvl9pPr>
          </a:lstStyle>
          <a:p>
            <a:pPr lvl="4" algn="r">
              <a:defRPr/>
            </a:pPr>
            <a:r>
              <a:rPr lang="en-US" altLang="de-DE" sz="1800" b="1" dirty="0" smtClean="0"/>
              <a:t>doc.: </a:t>
            </a:r>
            <a:r>
              <a:rPr lang="en-US" altLang="de-DE" sz="1800" b="1" dirty="0" smtClean="0"/>
              <a:t>802.11-15/0776r00</a:t>
            </a:r>
            <a:endParaRPr lang="en-US" altLang="de-DE" sz="1800" b="1" dirty="0" smtClean="0"/>
          </a:p>
        </p:txBody>
      </p:sp>
      <p:sp>
        <p:nvSpPr>
          <p:cNvPr id="1034" name="Rectangle 9"/>
          <p:cNvSpPr>
            <a:spLocks noChangeArrowheads="1"/>
          </p:cNvSpPr>
          <p:nvPr userDrawn="1"/>
        </p:nvSpPr>
        <p:spPr bwMode="auto">
          <a:xfrm>
            <a:off x="6400800" y="6477000"/>
            <a:ext cx="2505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128"/>
              </a:defRPr>
            </a:lvl9pPr>
          </a:lstStyle>
          <a:p>
            <a:pPr>
              <a:defRPr/>
            </a:pPr>
            <a:r>
              <a:rPr lang="en-US" altLang="de-DE" smtClean="0"/>
              <a:t>Friedbert Berens (FBConsulting Sarl)</a:t>
            </a: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hf hdr="0"/>
  <p:txStyles>
    <p:titleStyle>
      <a:lvl1pPr algn="ctr" rtl="0" eaLnBrk="0" fontAlgn="base" hangingPunct="0">
        <a:spcBef>
          <a:spcPct val="0"/>
        </a:spcBef>
        <a:spcAft>
          <a:spcPct val="0"/>
        </a:spcAft>
        <a:defRPr sz="3200" b="1">
          <a:solidFill>
            <a:schemeClr val="tx2"/>
          </a:solidFill>
          <a:latin typeface="+mj-lt"/>
          <a:ea typeface="ＭＳ Ｐゴシック" charset="0"/>
          <a:cs typeface="+mj-cs"/>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Bild 4" descr="HIGHTS_ppt_Background.png"/>
          <p:cNvPicPr>
            <a:picLocks noChangeAspect="1"/>
          </p:cNvPicPr>
          <p:nvPr userDrawn="1"/>
        </p:nvPicPr>
        <p:blipFill rotWithShape="1">
          <a:blip r:embed="rId3">
            <a:extLst>
              <a:ext uri="{28A0092B-C50C-407E-A947-70E740481C1C}">
                <a14:useLocalDpi xmlns:a14="http://schemas.microsoft.com/office/drawing/2010/main" val="0"/>
              </a:ext>
            </a:extLst>
          </a:blip>
          <a:srcRect l="142" t="7896" r="64" b="350"/>
          <a:stretch/>
        </p:blipFill>
        <p:spPr>
          <a:xfrm>
            <a:off x="-133684" y="-106944"/>
            <a:ext cx="9397999" cy="6991684"/>
          </a:xfrm>
          <a:prstGeom prst="rect">
            <a:avLst/>
          </a:prstGeom>
        </p:spPr>
      </p:pic>
      <p:pic>
        <p:nvPicPr>
          <p:cNvPr id="2" name="Bild 1" descr="HIGHTS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8443" y="596233"/>
            <a:ext cx="3557370" cy="2387352"/>
          </a:xfrm>
          <a:prstGeom prst="rect">
            <a:avLst/>
          </a:prstGeom>
        </p:spPr>
      </p:pic>
    </p:spTree>
    <p:extLst>
      <p:ext uri="{BB962C8B-B14F-4D97-AF65-F5344CB8AC3E}">
        <p14:creationId xmlns:p14="http://schemas.microsoft.com/office/powerpoint/2010/main" val="364196342"/>
      </p:ext>
    </p:extLst>
  </p:cSld>
  <p:clrMap bg1="lt1" tx1="dk1" bg2="lt2" tx2="dk2" accent1="accent1" accent2="accent2" accent3="accent3" accent4="accent4" accent5="accent5" accent6="accent6" hlink="hlink" folHlink="folHlink"/>
  <p:sldLayoutIdLst>
    <p:sldLayoutId id="2147483809"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 9" descr="HIGHTS_ppt_Background.png"/>
          <p:cNvPicPr>
            <a:picLocks noChangeAspect="1"/>
          </p:cNvPicPr>
          <p:nvPr userDrawn="1"/>
        </p:nvPicPr>
        <p:blipFill rotWithShape="1">
          <a:blip r:embed="rId4">
            <a:extLst>
              <a:ext uri="{28A0092B-C50C-407E-A947-70E740481C1C}">
                <a14:useLocalDpi xmlns:a14="http://schemas.microsoft.com/office/drawing/2010/main" val="0"/>
              </a:ext>
            </a:extLst>
          </a:blip>
          <a:srcRect l="142" t="7896" r="64" b="350"/>
          <a:stretch/>
        </p:blipFill>
        <p:spPr>
          <a:xfrm>
            <a:off x="-481266" y="0"/>
            <a:ext cx="10332383" cy="7686823"/>
          </a:xfrm>
          <a:prstGeom prst="rect">
            <a:avLst/>
          </a:prstGeom>
        </p:spPr>
      </p:pic>
      <p:pic>
        <p:nvPicPr>
          <p:cNvPr id="9" name="Bild 8" descr="HIGHTS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95471" y="191905"/>
            <a:ext cx="1751750" cy="1175600"/>
          </a:xfrm>
          <a:prstGeom prst="rect">
            <a:avLst/>
          </a:prstGeom>
        </p:spPr>
      </p:pic>
      <p:sp>
        <p:nvSpPr>
          <p:cNvPr id="20" name="Datumsplatzhalter 13"/>
          <p:cNvSpPr>
            <a:spLocks noGrp="1"/>
          </p:cNvSpPr>
          <p:nvPr>
            <p:ph type="dt" sz="half" idx="2"/>
          </p:nvPr>
        </p:nvSpPr>
        <p:spPr>
          <a:xfrm>
            <a:off x="457200" y="6436558"/>
            <a:ext cx="2133600" cy="365125"/>
          </a:xfrm>
          <a:prstGeom prst="rect">
            <a:avLst/>
          </a:prstGeom>
        </p:spPr>
        <p:txBody>
          <a:bodyPr vert="horz" lIns="91440" tIns="45720" rIns="91440" bIns="45720" rtlCol="0" anchor="ctr"/>
          <a:lstStyle>
            <a:lvl1pPr algn="l">
              <a:defRPr sz="1100">
                <a:solidFill>
                  <a:schemeClr val="bg1"/>
                </a:solidFill>
                <a:latin typeface="Open Sans"/>
                <a:cs typeface="Open Sans"/>
              </a:defRPr>
            </a:lvl1pPr>
          </a:lstStyle>
          <a:p>
            <a:pPr defTabSz="457200" eaLnBrk="1" fontAlgn="auto" hangingPunct="1">
              <a:spcBef>
                <a:spcPts val="0"/>
              </a:spcBef>
              <a:spcAft>
                <a:spcPts val="0"/>
              </a:spcAft>
            </a:pPr>
            <a:fld id="{281E189E-F077-6340-903C-F002F5EB5585}" type="datetime1">
              <a:rPr lang="de-DE" smtClean="0">
                <a:solidFill>
                  <a:prstClr val="white"/>
                </a:solidFill>
                <a:ea typeface=""/>
              </a:rPr>
              <a:pPr defTabSz="457200" eaLnBrk="1" fontAlgn="auto" hangingPunct="1">
                <a:spcBef>
                  <a:spcPts val="0"/>
                </a:spcBef>
                <a:spcAft>
                  <a:spcPts val="0"/>
                </a:spcAft>
              </a:pPr>
              <a:t>09.07.15</a:t>
            </a:fld>
            <a:endParaRPr lang="de-DE" dirty="0">
              <a:solidFill>
                <a:prstClr val="white"/>
              </a:solidFill>
              <a:ea typeface=""/>
            </a:endParaRPr>
          </a:p>
        </p:txBody>
      </p:sp>
      <p:sp>
        <p:nvSpPr>
          <p:cNvPr id="21" name="Fußzeilenplatzhalter 14"/>
          <p:cNvSpPr>
            <a:spLocks noGrp="1"/>
          </p:cNvSpPr>
          <p:nvPr>
            <p:ph type="ftr" sz="quarter" idx="3"/>
          </p:nvPr>
        </p:nvSpPr>
        <p:spPr>
          <a:xfrm>
            <a:off x="3124200" y="6436558"/>
            <a:ext cx="2895600" cy="365125"/>
          </a:xfrm>
          <a:prstGeom prst="rect">
            <a:avLst/>
          </a:prstGeom>
        </p:spPr>
        <p:txBody>
          <a:bodyPr vert="horz" lIns="91440" tIns="45720" rIns="91440" bIns="45720" rtlCol="0" anchor="ctr"/>
          <a:lstStyle>
            <a:lvl1pPr algn="ctr">
              <a:defRPr sz="1100">
                <a:solidFill>
                  <a:srgbClr val="FFFFFF"/>
                </a:solidFill>
                <a:latin typeface="Open Sans"/>
                <a:cs typeface="Open Sans"/>
              </a:defRPr>
            </a:lvl1pPr>
          </a:lstStyle>
          <a:p>
            <a:pPr defTabSz="457200" eaLnBrk="1" fontAlgn="auto" hangingPunct="1">
              <a:spcBef>
                <a:spcPts val="0"/>
              </a:spcBef>
              <a:spcAft>
                <a:spcPts val="0"/>
              </a:spcAft>
            </a:pPr>
            <a:r>
              <a:rPr lang="de-DE" dirty="0" smtClean="0">
                <a:ea typeface=""/>
              </a:rPr>
              <a:t>Titel</a:t>
            </a:r>
          </a:p>
        </p:txBody>
      </p:sp>
      <p:sp>
        <p:nvSpPr>
          <p:cNvPr id="22" name="Foliennummernplatzhalter 15"/>
          <p:cNvSpPr>
            <a:spLocks noGrp="1"/>
          </p:cNvSpPr>
          <p:nvPr>
            <p:ph type="sldNum" sz="quarter" idx="4"/>
          </p:nvPr>
        </p:nvSpPr>
        <p:spPr>
          <a:xfrm>
            <a:off x="6553200" y="6436558"/>
            <a:ext cx="2133600" cy="365125"/>
          </a:xfrm>
          <a:prstGeom prst="rect">
            <a:avLst/>
          </a:prstGeom>
        </p:spPr>
        <p:txBody>
          <a:bodyPr vert="horz" lIns="91440" tIns="45720" rIns="91440" bIns="45720" rtlCol="0" anchor="ctr"/>
          <a:lstStyle>
            <a:lvl1pPr algn="r">
              <a:defRPr sz="1100">
                <a:solidFill>
                  <a:srgbClr val="EC4B1A"/>
                </a:solidFill>
                <a:latin typeface="Open Sans"/>
                <a:cs typeface="Open Sans"/>
              </a:defRPr>
            </a:lvl1pPr>
          </a:lstStyle>
          <a:p>
            <a:pPr defTabSz="457200" eaLnBrk="1" fontAlgn="auto" hangingPunct="1">
              <a:spcBef>
                <a:spcPts val="0"/>
              </a:spcBef>
              <a:spcAft>
                <a:spcPts val="0"/>
              </a:spcAft>
            </a:pPr>
            <a:fld id="{728298F8-74B7-774F-8895-EBE0C4B123AC}" type="slidenum">
              <a:rPr lang="de-DE" smtClean="0">
                <a:ea typeface=""/>
              </a:rPr>
              <a:pPr defTabSz="457200" eaLnBrk="1" fontAlgn="auto" hangingPunct="1">
                <a:spcBef>
                  <a:spcPts val="0"/>
                </a:spcBef>
                <a:spcAft>
                  <a:spcPts val="0"/>
                </a:spcAft>
              </a:pPr>
              <a:t>‹Nr.›</a:t>
            </a:fld>
            <a:endParaRPr lang="de-DE" dirty="0">
              <a:ea typeface=""/>
            </a:endParaRPr>
          </a:p>
        </p:txBody>
      </p:sp>
    </p:spTree>
    <p:extLst>
      <p:ext uri="{BB962C8B-B14F-4D97-AF65-F5344CB8AC3E}">
        <p14:creationId xmlns:p14="http://schemas.microsoft.com/office/powerpoint/2010/main" val="191471704"/>
      </p:ext>
    </p:extLst>
  </p:cSld>
  <p:clrMap bg1="lt1" tx1="dk1" bg2="lt2" tx2="dk2" accent1="accent1" accent2="accent2" accent3="accent3" accent4="accent4" accent5="accent5" accent6="accent6" hlink="hlink" folHlink="folHlink"/>
  <p:sldLayoutIdLst>
    <p:sldLayoutId id="2147483811" r:id="rId1"/>
    <p:sldLayoutId id="2147483812" r:id="rId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Word_97-_2004-Dokument1.doc"/><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hyperlink" Target="http://www.google.co.uk/imgres?imgurl=http://techdigest.tv/benq_w10000_high_definition_projector.jpg&amp;imgrefurl=http://www.techdigest.tv/cgi-bin/mt/mt-search.fcgi?IncludeBlogs=2&amp;tag=video%20projector&amp;limit=20&amp;usg=__um66Fvv_mXGH1smX3XVeZaNOayQ=&amp;h=310&amp;w=602&amp;sz=41&amp;hl=en&amp;start=20&amp;zoom=1&amp;itbs=1&amp;tbnid=brExioX1gdtaFM:&amp;tbnh=70&amp;tbnw=135&amp;prev=/search?q=video+projector&amp;hl=en&amp;sa=X&amp;rls=com.microsoft:en-gb:IE-SearchBox&amp;rlz=1I7GGLG&amp;tbm=isch&amp;prmd=ivns&amp;ei=S2e5TbzdOI-q8AOhlOUt" TargetMode="External"/><Relationship Id="rId7" Type="http://schemas.openxmlformats.org/officeDocument/2006/relationships/image" Target="../media/image9.jpeg"/><Relationship Id="rId8"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1" Type="http://schemas.openxmlformats.org/officeDocument/2006/relationships/image" Target="../media/image25.jpg"/><Relationship Id="rId12" Type="http://schemas.openxmlformats.org/officeDocument/2006/relationships/image" Target="../media/image26.gif"/><Relationship Id="rId13" Type="http://schemas.openxmlformats.org/officeDocument/2006/relationships/image" Target="../media/image27.jpg"/><Relationship Id="rId14" Type="http://schemas.openxmlformats.org/officeDocument/2006/relationships/image" Target="../media/image28.png"/><Relationship Id="rId15" Type="http://schemas.openxmlformats.org/officeDocument/2006/relationships/image" Target="../media/image29.jpg"/><Relationship Id="rId1" Type="http://schemas.openxmlformats.org/officeDocument/2006/relationships/slideLayout" Target="../slideLayouts/slideLayout15.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jpg"/><Relationship Id="rId5" Type="http://schemas.openxmlformats.org/officeDocument/2006/relationships/image" Target="../media/image19.emf"/><Relationship Id="rId6" Type="http://schemas.openxmlformats.org/officeDocument/2006/relationships/image" Target="../media/image20.png"/><Relationship Id="rId7" Type="http://schemas.openxmlformats.org/officeDocument/2006/relationships/image" Target="../media/image21.emf"/><Relationship Id="rId8" Type="http://schemas.openxmlformats.org/officeDocument/2006/relationships/image" Target="../media/image22.png"/><Relationship Id="rId9" Type="http://schemas.openxmlformats.org/officeDocument/2006/relationships/image" Target="../media/image23.emf"/><Relationship Id="rId10"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mentor.ieee.org/802.11/dcn/11/11-11-0743-00-0wng-6-9ghz-extensions-to-802-11.ppt" TargetMode="External"/><Relationship Id="rId4" Type="http://schemas.openxmlformats.org/officeDocument/2006/relationships/hyperlink" Target="https://mentor.ieee.org/802.11/dcn/11/11-11-0385-01-0wng-ultrwideband-spectrum-for-802-11.ppt" TargetMode="External"/><Relationship Id="rId1" Type="http://schemas.openxmlformats.org/officeDocument/2006/relationships/slideLayout" Target="../slideLayouts/slideLayout2.xml"/><Relationship Id="rId2" Type="http://schemas.openxmlformats.org/officeDocument/2006/relationships/hyperlink" Target="https://mentor.ieee.org/802.11/dcn/12/11-12-0096-00-0wng-6-10ghz-extensions-to-802-11ac-part2.pp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8B589227-0541-2B43-8043-E61F809A350A}" type="slidenum">
              <a:rPr lang="en-US" altLang="de-DE" sz="1200" b="0"/>
              <a:pPr>
                <a:spcBef>
                  <a:spcPct val="0"/>
                </a:spcBef>
                <a:buFontTx/>
                <a:buNone/>
              </a:pPr>
              <a:t>1</a:t>
            </a:fld>
            <a:endParaRPr lang="en-US" altLang="de-DE" sz="1200" b="0"/>
          </a:p>
        </p:txBody>
      </p:sp>
      <p:sp>
        <p:nvSpPr>
          <p:cNvPr id="13315" name="Rectangle 2"/>
          <p:cNvSpPr>
            <a:spLocks noGrp="1" noChangeArrowheads="1"/>
          </p:cNvSpPr>
          <p:nvPr>
            <p:ph type="title"/>
          </p:nvPr>
        </p:nvSpPr>
        <p:spPr>
          <a:xfrm>
            <a:off x="685800" y="914400"/>
            <a:ext cx="7772400" cy="914400"/>
          </a:xfrm>
          <a:noFill/>
        </p:spPr>
        <p:txBody>
          <a:bodyPr/>
          <a:lstStyle/>
          <a:p>
            <a:r>
              <a:rPr lang="en-US" altLang="de-DE">
                <a:ea typeface="ＭＳ Ｐゴシック" charset="-128"/>
              </a:rPr>
              <a:t>Regulatory frame work for the expansion of 802.11ac to 6-10GHz</a:t>
            </a:r>
          </a:p>
        </p:txBody>
      </p:sp>
      <p:sp>
        <p:nvSpPr>
          <p:cNvPr id="13316" name="Rectangle 3"/>
          <p:cNvSpPr>
            <a:spLocks noGrp="1" noChangeArrowheads="1"/>
          </p:cNvSpPr>
          <p:nvPr>
            <p:ph type="body" idx="1"/>
          </p:nvPr>
        </p:nvSpPr>
        <p:spPr>
          <a:xfrm>
            <a:off x="685800" y="2133600"/>
            <a:ext cx="7772400" cy="381000"/>
          </a:xfrm>
          <a:noFill/>
        </p:spPr>
        <p:txBody>
          <a:bodyPr/>
          <a:lstStyle/>
          <a:p>
            <a:pPr algn="ctr">
              <a:lnSpc>
                <a:spcPct val="90000"/>
              </a:lnSpc>
              <a:buFontTx/>
              <a:buNone/>
            </a:pPr>
            <a:r>
              <a:rPr lang="en-US" altLang="de-DE" sz="2000">
                <a:ea typeface="ＭＳ Ｐゴシック" charset="-128"/>
              </a:rPr>
              <a:t>Date:</a:t>
            </a:r>
            <a:r>
              <a:rPr lang="en-US" altLang="de-DE" sz="2000" b="0">
                <a:ea typeface="ＭＳ Ｐゴシック" charset="-128"/>
              </a:rPr>
              <a:t> 2015-07-13</a:t>
            </a:r>
          </a:p>
        </p:txBody>
      </p:sp>
      <p:sp>
        <p:nvSpPr>
          <p:cNvPr id="13317" name="Rectangle 5"/>
          <p:cNvSpPr>
            <a:spLocks noChangeArrowheads="1"/>
          </p:cNvSpPr>
          <p:nvPr/>
        </p:nvSpPr>
        <p:spPr bwMode="auto">
          <a:xfrm>
            <a:off x="533400" y="2362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buFontTx/>
              <a:buNone/>
            </a:pPr>
            <a:r>
              <a:rPr lang="en-US" altLang="de-DE" sz="2000"/>
              <a:t>Authors:</a:t>
            </a:r>
            <a:endParaRPr lang="en-US" altLang="de-DE" sz="2000" b="0"/>
          </a:p>
        </p:txBody>
      </p:sp>
      <p:sp>
        <p:nvSpPr>
          <p:cNvPr id="13318"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t>July 2015</a:t>
            </a:r>
          </a:p>
        </p:txBody>
      </p:sp>
      <p:graphicFrame>
        <p:nvGraphicFramePr>
          <p:cNvPr id="13319" name="Object 4"/>
          <p:cNvGraphicFramePr>
            <a:graphicFrameLocks noChangeAspect="1"/>
          </p:cNvGraphicFramePr>
          <p:nvPr>
            <p:extLst>
              <p:ext uri="{D42A27DB-BD31-4B8C-83A1-F6EECF244321}">
                <p14:modId xmlns:p14="http://schemas.microsoft.com/office/powerpoint/2010/main" val="709163925"/>
              </p:ext>
            </p:extLst>
          </p:nvPr>
        </p:nvGraphicFramePr>
        <p:xfrm>
          <a:off x="503238" y="2800350"/>
          <a:ext cx="8137525" cy="2416175"/>
        </p:xfrm>
        <a:graphic>
          <a:graphicData uri="http://schemas.openxmlformats.org/presentationml/2006/ole">
            <mc:AlternateContent xmlns:mc="http://schemas.openxmlformats.org/markup-compatibility/2006">
              <mc:Choice xmlns:v="urn:schemas-microsoft-com:vml" Requires="v">
                <p:oleObj spid="_x0000_s13327" name="Dokument" r:id="rId4" imgW="8597900" imgH="2552700" progId="Word.Document.8">
                  <p:embed/>
                </p:oleObj>
              </mc:Choice>
              <mc:Fallback>
                <p:oleObj name="Dokument" r:id="rId4" imgW="8597900" imgH="2552700" progId="Word.Document.8">
                  <p:embed/>
                  <p:pic>
                    <p:nvPicPr>
                      <p:cNvPr id="0" name="Object 4"/>
                      <p:cNvPicPr>
                        <a:picLocks noChangeAspect="1" noChangeArrowheads="1"/>
                      </p:cNvPicPr>
                      <p:nvPr/>
                    </p:nvPicPr>
                    <p:blipFill>
                      <a:blip r:embed="rId5"/>
                      <a:srcRect/>
                      <a:stretch>
                        <a:fillRect/>
                      </a:stretch>
                    </p:blipFill>
                    <p:spPr bwMode="auto">
                      <a:xfrm>
                        <a:off x="503238" y="2800350"/>
                        <a:ext cx="8137525" cy="241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304800" y="685800"/>
            <a:ext cx="8382000" cy="1066800"/>
          </a:xfrm>
        </p:spPr>
        <p:txBody>
          <a:bodyPr/>
          <a:lstStyle/>
          <a:p>
            <a:r>
              <a:rPr lang="en-GB" altLang="de-DE">
                <a:ea typeface="ＭＳ Ｐゴシック" charset="-128"/>
              </a:rPr>
              <a:t>Identified issues with 11ac in 6GHz to 10GHz</a:t>
            </a:r>
          </a:p>
        </p:txBody>
      </p:sp>
      <p:sp>
        <p:nvSpPr>
          <p:cNvPr id="39938" name="Inhaltsplatzhalter 2"/>
          <p:cNvSpPr>
            <a:spLocks noGrp="1"/>
          </p:cNvSpPr>
          <p:nvPr>
            <p:ph idx="1"/>
          </p:nvPr>
        </p:nvSpPr>
        <p:spPr>
          <a:xfrm>
            <a:off x="304800" y="1793875"/>
            <a:ext cx="8534400" cy="4302125"/>
          </a:xfrm>
        </p:spPr>
        <p:txBody>
          <a:bodyPr/>
          <a:lstStyle/>
          <a:p>
            <a:pPr>
              <a:defRPr/>
            </a:pPr>
            <a:r>
              <a:rPr lang="en-GB" altLang="de-DE" dirty="0" smtClean="0">
                <a:ea typeface="ＭＳ Ｐゴシック" panose="020B0600070205080204" pitchFamily="34" charset="-128"/>
              </a:rPr>
              <a:t>US regulation for UWB (FCC Part 15.500):</a:t>
            </a:r>
          </a:p>
          <a:p>
            <a:pPr lvl="1">
              <a:defRPr/>
            </a:pPr>
            <a:r>
              <a:rPr lang="en-GB" altLang="de-DE" dirty="0" smtClean="0">
                <a:ea typeface="ＭＳ Ｐゴシック" panose="020B0600070205080204" pitchFamily="34" charset="-128"/>
              </a:rPr>
              <a:t>defines a minimum bandwidth of 500MHz</a:t>
            </a:r>
          </a:p>
          <a:p>
            <a:pPr lvl="1">
              <a:defRPr/>
            </a:pPr>
            <a:r>
              <a:rPr lang="en-GB" altLang="de-DE" dirty="0" smtClean="0">
                <a:ea typeface="ＭＳ Ｐゴシック" panose="020B0600070205080204" pitchFamily="34" charset="-128"/>
              </a:rPr>
              <a:t>Hopping as part of the modulation</a:t>
            </a:r>
          </a:p>
          <a:p>
            <a:pPr lvl="2">
              <a:defRPr/>
            </a:pPr>
            <a:r>
              <a:rPr lang="en-GB" altLang="de-DE" dirty="0" smtClean="0">
                <a:ea typeface="ＭＳ Ｐゴシック" panose="020B0600070205080204" pitchFamily="34" charset="-128"/>
                <a:sym typeface="Wingdings" panose="05000000000000000000" pitchFamily="2" charset="2"/>
              </a:rPr>
              <a:t>“at any point in time rule”</a:t>
            </a:r>
          </a:p>
          <a:p>
            <a:pPr lvl="2">
              <a:defRPr/>
            </a:pPr>
            <a:r>
              <a:rPr lang="en-GB" altLang="de-DE" dirty="0" smtClean="0">
                <a:ea typeface="ＭＳ Ｐゴシック" panose="020B0600070205080204" pitchFamily="34" charset="-128"/>
              </a:rPr>
              <a:t>For hopping systems the basic bandwidth has to be larger than 500MHz</a:t>
            </a:r>
          </a:p>
          <a:p>
            <a:pPr lvl="2">
              <a:defRPr/>
            </a:pPr>
            <a:r>
              <a:rPr lang="en-GB" altLang="de-DE" dirty="0" smtClean="0">
                <a:ea typeface="ＭＳ Ｐゴシック" panose="020B0600070205080204" pitchFamily="34" charset="-128"/>
              </a:rPr>
              <a:t>No direct reuse of 11ac signals with bandwidth up to 160MHz</a:t>
            </a:r>
          </a:p>
          <a:p>
            <a:pPr marL="857250" lvl="2" indent="0">
              <a:buFontTx/>
              <a:buNone/>
              <a:defRPr/>
            </a:pPr>
            <a:endParaRPr lang="en-GB" altLang="de-DE" dirty="0" smtClean="0">
              <a:ea typeface="ＭＳ Ｐゴシック" panose="020B0600070205080204" pitchFamily="34" charset="-128"/>
            </a:endParaRPr>
          </a:p>
          <a:p>
            <a:pPr>
              <a:defRPr/>
            </a:pPr>
            <a:r>
              <a:rPr lang="en-GB" altLang="de-DE" dirty="0" smtClean="0">
                <a:ea typeface="ＭＳ Ｐゴシック" panose="020B0600070205080204" pitchFamily="34" charset="-128"/>
              </a:rPr>
              <a:t>US wideband regulation (FCC part 15.250), 5925MHz to 7250MHz)</a:t>
            </a:r>
          </a:p>
          <a:p>
            <a:pPr lvl="1">
              <a:defRPr/>
            </a:pPr>
            <a:r>
              <a:rPr lang="en-GB" altLang="de-DE" dirty="0" smtClean="0">
                <a:ea typeface="ＭＳ Ｐゴシック" panose="020B0600070205080204" pitchFamily="34" charset="-128"/>
              </a:rPr>
              <a:t>Allows for 50MHz bandwidth as basic hopping bandwidth</a:t>
            </a:r>
          </a:p>
          <a:p>
            <a:pPr lvl="1">
              <a:defRPr/>
            </a:pPr>
            <a:r>
              <a:rPr lang="en-GB" altLang="de-DE" dirty="0" smtClean="0">
                <a:ea typeface="ＭＳ Ｐゴシック" panose="020B0600070205080204" pitchFamily="34" charset="-128"/>
              </a:rPr>
              <a:t>No “at any point in time rule”</a:t>
            </a:r>
          </a:p>
          <a:p>
            <a:pPr lvl="1">
              <a:defRPr/>
            </a:pPr>
            <a:r>
              <a:rPr lang="en-GB" altLang="de-DE" dirty="0" smtClean="0">
                <a:ea typeface="ＭＳ Ｐゴシック" panose="020B0600070205080204" pitchFamily="34" charset="-128"/>
              </a:rPr>
              <a:t>But only 1325MHz frequency band available</a:t>
            </a:r>
          </a:p>
          <a:p>
            <a:pPr>
              <a:defRPr/>
            </a:pPr>
            <a:endParaRPr lang="en-GB" altLang="de-DE" dirty="0" smtClean="0">
              <a:ea typeface="ＭＳ Ｐゴシック" panose="020B0600070205080204" pitchFamily="34" charset="-128"/>
            </a:endParaRPr>
          </a:p>
        </p:txBody>
      </p:sp>
      <p:sp>
        <p:nvSpPr>
          <p:cNvPr id="4" name="Datumsplatzhalter 3"/>
          <p:cNvSpPr>
            <a:spLocks noGrp="1"/>
          </p:cNvSpPr>
          <p:nvPr>
            <p:ph type="dt" sz="quarter" idx="10"/>
          </p:nvPr>
        </p:nvSpPr>
        <p:spPr/>
        <p:txBody>
          <a:bodyPr/>
          <a:lstStyle/>
          <a:p>
            <a:pPr>
              <a:defRPr/>
            </a:pPr>
            <a:r>
              <a:rPr lang="en-US" smtClean="0"/>
              <a:t>July 2015</a:t>
            </a:r>
            <a:endParaRPr lang="en-US"/>
          </a:p>
        </p:txBody>
      </p:sp>
      <p:sp>
        <p:nvSpPr>
          <p:cNvPr id="2048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427F4208-AC24-9A46-B894-58AFBACD7EF1}" type="slidenum">
              <a:rPr lang="en-US" altLang="de-DE" sz="1200" b="0"/>
              <a:pPr>
                <a:spcBef>
                  <a:spcPct val="0"/>
                </a:spcBef>
                <a:buFontTx/>
                <a:buNone/>
              </a:pPr>
              <a:t>10</a:t>
            </a:fld>
            <a:endParaRPr lang="en-US" altLang="de-DE" sz="1200" b="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2667000" y="2895600"/>
            <a:ext cx="6448425" cy="1066800"/>
          </a:xfrm>
        </p:spPr>
        <p:txBody>
          <a:bodyPr/>
          <a:lstStyle/>
          <a:p>
            <a:pPr algn="l"/>
            <a:r>
              <a:rPr lang="en-GB" altLang="de-DE" dirty="0" smtClean="0">
                <a:ea typeface="ＭＳ Ｐゴシック" charset="-128"/>
              </a:rPr>
              <a:t>Extension of 11ac into 6GHz to 10.5GHz</a:t>
            </a:r>
            <a:endParaRPr lang="en-GB" altLang="de-DE" dirty="0">
              <a:ea typeface="ＭＳ Ｐゴシック" charset="-128"/>
            </a:endParaRPr>
          </a:p>
        </p:txBody>
      </p:sp>
      <p:sp>
        <p:nvSpPr>
          <p:cNvPr id="3" name="Datumsplatzhalter 2"/>
          <p:cNvSpPr>
            <a:spLocks noGrp="1"/>
          </p:cNvSpPr>
          <p:nvPr>
            <p:ph type="dt" sz="quarter" idx="10"/>
          </p:nvPr>
        </p:nvSpPr>
        <p:spPr/>
        <p:txBody>
          <a:bodyPr/>
          <a:lstStyle/>
          <a:p>
            <a:pPr>
              <a:defRPr/>
            </a:pPr>
            <a:r>
              <a:rPr lang="en-US" smtClean="0"/>
              <a:t>July 2015</a:t>
            </a:r>
            <a:endParaRPr lang="en-US"/>
          </a:p>
        </p:txBody>
      </p:sp>
      <p:sp>
        <p:nvSpPr>
          <p:cNvPr id="21508" name="Foliennummernplatzhalt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0B6783AC-1BDE-9348-B953-859547E830AD}" type="slidenum">
              <a:rPr lang="en-US" altLang="de-DE" sz="1200" b="0"/>
              <a:pPr>
                <a:spcBef>
                  <a:spcPct val="0"/>
                </a:spcBef>
                <a:buFontTx/>
                <a:buNone/>
              </a:pPr>
              <a:t>11</a:t>
            </a:fld>
            <a:endParaRPr lang="en-US" altLang="de-DE" sz="1200" b="0"/>
          </a:p>
        </p:txBody>
      </p:sp>
    </p:spTree>
    <p:extLst>
      <p:ext uri="{BB962C8B-B14F-4D97-AF65-F5344CB8AC3E}">
        <p14:creationId xmlns:p14="http://schemas.microsoft.com/office/powerpoint/2010/main" val="601698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673100" y="573088"/>
            <a:ext cx="7772400" cy="762000"/>
          </a:xfrm>
        </p:spPr>
        <p:txBody>
          <a:bodyPr/>
          <a:lstStyle/>
          <a:p>
            <a:r>
              <a:rPr lang="en-GB" altLang="de-DE">
                <a:ea typeface="ＭＳ Ｐゴシック" charset="-128"/>
              </a:rPr>
              <a:t>11ac as basis for an extension</a:t>
            </a:r>
          </a:p>
        </p:txBody>
      </p:sp>
      <p:sp>
        <p:nvSpPr>
          <p:cNvPr id="4" name="Datumsplatzhalter 3"/>
          <p:cNvSpPr>
            <a:spLocks noGrp="1"/>
          </p:cNvSpPr>
          <p:nvPr>
            <p:ph type="dt" sz="quarter" idx="10"/>
          </p:nvPr>
        </p:nvSpPr>
        <p:spPr/>
        <p:txBody>
          <a:bodyPr/>
          <a:lstStyle/>
          <a:p>
            <a:pPr>
              <a:defRPr/>
            </a:pPr>
            <a:r>
              <a:rPr lang="en-US" smtClean="0"/>
              <a:t>July 2015</a:t>
            </a:r>
            <a:endParaRPr lang="en-US"/>
          </a:p>
        </p:txBody>
      </p:sp>
      <p:sp>
        <p:nvSpPr>
          <p:cNvPr id="26628"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A5406F36-DB41-1C4A-AA6A-0433E28D3398}" type="slidenum">
              <a:rPr lang="en-US" altLang="de-DE" sz="1200" b="0"/>
              <a:pPr>
                <a:spcBef>
                  <a:spcPct val="0"/>
                </a:spcBef>
                <a:buFontTx/>
                <a:buNone/>
              </a:pPr>
              <a:t>12</a:t>
            </a:fld>
            <a:endParaRPr lang="en-US" altLang="de-DE" sz="1200" b="0"/>
          </a:p>
        </p:txBody>
      </p:sp>
      <p:sp>
        <p:nvSpPr>
          <p:cNvPr id="21508" name="Content Placeholder 2"/>
          <p:cNvSpPr>
            <a:spLocks noGrp="1"/>
          </p:cNvSpPr>
          <p:nvPr>
            <p:ph idx="1"/>
          </p:nvPr>
        </p:nvSpPr>
        <p:spPr>
          <a:xfrm>
            <a:off x="304800" y="1647825"/>
            <a:ext cx="8610600" cy="4114800"/>
          </a:xfrm>
        </p:spPr>
        <p:txBody>
          <a:bodyPr/>
          <a:lstStyle/>
          <a:p>
            <a:pPr>
              <a:spcBef>
                <a:spcPct val="0"/>
              </a:spcBef>
              <a:defRPr/>
            </a:pPr>
            <a:r>
              <a:rPr lang="en-US" altLang="de-DE" dirty="0" smtClean="0">
                <a:ea typeface="ＭＳ Ｐゴシック" panose="020B0600070205080204" pitchFamily="34" charset="-128"/>
              </a:rPr>
              <a:t>Existing 802.11ac/ad PHY + MAC provides most of the hooks</a:t>
            </a:r>
          </a:p>
          <a:p>
            <a:pPr lvl="1">
              <a:spcBef>
                <a:spcPct val="0"/>
              </a:spcBef>
              <a:defRPr/>
            </a:pPr>
            <a:endParaRPr lang="en-US" altLang="de-DE" dirty="0" smtClean="0">
              <a:ea typeface="ＭＳ Ｐゴシック" panose="020B0600070205080204" pitchFamily="34" charset="-128"/>
            </a:endParaRPr>
          </a:p>
          <a:p>
            <a:pPr lvl="1">
              <a:spcBef>
                <a:spcPct val="0"/>
              </a:spcBef>
              <a:defRPr/>
            </a:pPr>
            <a:r>
              <a:rPr lang="en-US" altLang="de-DE" dirty="0" smtClean="0">
                <a:ea typeface="ＭＳ Ｐゴシック" panose="020B0600070205080204" pitchFamily="34" charset="-128"/>
              </a:rPr>
              <a:t>In Europe the basic 11ac system with BW &gt; 50MHz could be used in an UWB </a:t>
            </a:r>
            <a:r>
              <a:rPr lang="en-US" altLang="de-DE" dirty="0" smtClean="0">
                <a:ea typeface="ＭＳ Ｐゴシック" panose="020B0600070205080204" pitchFamily="34" charset="-128"/>
              </a:rPr>
              <a:t>mode in the band 6GHz to 8.5GHz (9.0GHz)</a:t>
            </a:r>
            <a:endParaRPr lang="en-US" altLang="de-DE" dirty="0" smtClean="0">
              <a:ea typeface="ＭＳ Ｐゴシック" panose="020B0600070205080204" pitchFamily="34" charset="-128"/>
            </a:endParaRPr>
          </a:p>
          <a:p>
            <a:pPr marL="457200" lvl="1" indent="0">
              <a:spcBef>
                <a:spcPct val="0"/>
              </a:spcBef>
              <a:buFontTx/>
              <a:buNone/>
              <a:defRPr/>
            </a:pPr>
            <a:endParaRPr lang="en-US" altLang="de-DE" dirty="0" smtClean="0">
              <a:ea typeface="ＭＳ Ｐゴシック" panose="020B0600070205080204" pitchFamily="34" charset="-128"/>
            </a:endParaRPr>
          </a:p>
          <a:p>
            <a:pPr lvl="1">
              <a:spcBef>
                <a:spcPct val="0"/>
              </a:spcBef>
              <a:defRPr/>
            </a:pPr>
            <a:r>
              <a:rPr lang="en-US" altLang="de-DE" dirty="0" smtClean="0">
                <a:ea typeface="ＭＳ Ｐゴシック" panose="020B0600070205080204" pitchFamily="34" charset="-128"/>
              </a:rPr>
              <a:t>Updated US regulation (“at any point in time” rule) or use of wideband rules FCC part </a:t>
            </a:r>
            <a:r>
              <a:rPr lang="en-US" altLang="de-DE" dirty="0" smtClean="0">
                <a:ea typeface="ＭＳ Ｐゴシック" panose="020B0600070205080204" pitchFamily="34" charset="-128"/>
              </a:rPr>
              <a:t>15.250</a:t>
            </a:r>
          </a:p>
          <a:p>
            <a:pPr marL="457200" lvl="1" indent="0">
              <a:spcBef>
                <a:spcPct val="0"/>
              </a:spcBef>
              <a:buNone/>
              <a:defRPr/>
            </a:pPr>
            <a:r>
              <a:rPr lang="en-US" altLang="de-DE" dirty="0" smtClean="0">
                <a:ea typeface="ＭＳ Ｐゴシック" panose="020B0600070205080204" pitchFamily="34" charset="-128"/>
              </a:rPr>
              <a:t/>
            </a:r>
            <a:br>
              <a:rPr lang="en-US" altLang="de-DE" dirty="0" smtClean="0">
                <a:ea typeface="ＭＳ Ｐゴシック" panose="020B0600070205080204" pitchFamily="34" charset="-128"/>
              </a:rPr>
            </a:br>
            <a:r>
              <a:rPr lang="en-US" altLang="de-DE" dirty="0" smtClean="0">
                <a:ea typeface="ＭＳ Ｐゴシック" panose="020B0600070205080204" pitchFamily="34" charset="-128"/>
                <a:sym typeface="Wingdings" panose="05000000000000000000" pitchFamily="2" charset="2"/>
              </a:rPr>
              <a:t> simple hopping system with 20MHz to 160MHz single hop-bandwidth would be </a:t>
            </a:r>
            <a:r>
              <a:rPr lang="en-US" altLang="de-DE" dirty="0" smtClean="0">
                <a:ea typeface="ＭＳ Ｐゴシック" panose="020B0600070205080204" pitchFamily="34" charset="-128"/>
                <a:sym typeface="Wingdings" panose="05000000000000000000" pitchFamily="2" charset="2"/>
              </a:rPr>
              <a:t>possible</a:t>
            </a:r>
          </a:p>
          <a:p>
            <a:pPr marL="457200" lvl="1" indent="0">
              <a:spcBef>
                <a:spcPct val="0"/>
              </a:spcBef>
              <a:buNone/>
              <a:defRPr/>
            </a:pPr>
            <a:endParaRPr lang="en-US" altLang="de-DE" dirty="0" smtClean="0">
              <a:ea typeface="ＭＳ Ｐゴシック" panose="020B0600070205080204" pitchFamily="34" charset="-128"/>
              <a:sym typeface="Wingdings" panose="05000000000000000000" pitchFamily="2" charset="2"/>
            </a:endParaRPr>
          </a:p>
          <a:p>
            <a:pPr marL="457200" lvl="1" indent="0">
              <a:spcBef>
                <a:spcPct val="0"/>
              </a:spcBef>
              <a:buNone/>
              <a:defRPr/>
            </a:pPr>
            <a:r>
              <a:rPr lang="en-US" altLang="de-DE" dirty="0" smtClean="0">
                <a:ea typeface="ＭＳ Ｐゴシック" panose="020B0600070205080204" pitchFamily="34" charset="-128"/>
                <a:sym typeface="Wingdings"/>
              </a:rPr>
              <a:t> Possible </a:t>
            </a:r>
            <a:r>
              <a:rPr lang="en-US" altLang="de-DE" dirty="0" smtClean="0">
                <a:ea typeface="ＭＳ Ｐゴシック" panose="020B0600070205080204" pitchFamily="34" charset="-128"/>
                <a:sym typeface="Wingdings" panose="05000000000000000000" pitchFamily="2" charset="2"/>
              </a:rPr>
              <a:t>TX </a:t>
            </a:r>
            <a:r>
              <a:rPr lang="en-US" altLang="de-DE" dirty="0" smtClean="0">
                <a:ea typeface="ＭＳ Ｐゴシック" panose="020B0600070205080204" pitchFamily="34" charset="-128"/>
                <a:sym typeface="Wingdings" panose="05000000000000000000" pitchFamily="2" charset="2"/>
              </a:rPr>
              <a:t>power increase </a:t>
            </a:r>
            <a:r>
              <a:rPr lang="en-US" altLang="de-DE" dirty="0" smtClean="0">
                <a:ea typeface="ＭＳ Ｐゴシック" panose="020B0600070205080204" pitchFamily="34" charset="-128"/>
                <a:sym typeface="Wingdings" panose="05000000000000000000" pitchFamily="2" charset="2"/>
              </a:rPr>
              <a:t>due to averaging with </a:t>
            </a:r>
            <a:r>
              <a:rPr lang="en-US" altLang="de-DE" dirty="0" smtClean="0">
                <a:ea typeface="ＭＳ Ｐゴシック" panose="020B0600070205080204" pitchFamily="34" charset="-128"/>
                <a:sym typeface="Wingdings" panose="05000000000000000000" pitchFamily="2" charset="2"/>
              </a:rPr>
              <a:t>10 step hopping up to 10dB!</a:t>
            </a:r>
            <a:endParaRPr lang="en-US" altLang="de-DE" dirty="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a:xfrm>
            <a:off x="685800" y="685800"/>
            <a:ext cx="7772400" cy="762000"/>
          </a:xfrm>
        </p:spPr>
        <p:txBody>
          <a:bodyPr/>
          <a:lstStyle/>
          <a:p>
            <a:r>
              <a:rPr lang="en-GB" altLang="de-DE">
                <a:ea typeface="ＭＳ Ｐゴシック" charset="-128"/>
              </a:rPr>
              <a:t>Possible frequency plans with existing FCC rules</a:t>
            </a:r>
          </a:p>
        </p:txBody>
      </p:sp>
      <p:sp>
        <p:nvSpPr>
          <p:cNvPr id="46082" name="Inhaltsplatzhalter 2"/>
          <p:cNvSpPr>
            <a:spLocks noGrp="1"/>
          </p:cNvSpPr>
          <p:nvPr>
            <p:ph idx="1"/>
          </p:nvPr>
        </p:nvSpPr>
        <p:spPr>
          <a:xfrm>
            <a:off x="685800" y="1752600"/>
            <a:ext cx="7772400" cy="4343400"/>
          </a:xfrm>
        </p:spPr>
        <p:txBody>
          <a:bodyPr/>
          <a:lstStyle/>
          <a:p>
            <a:pPr>
              <a:spcBef>
                <a:spcPct val="0"/>
              </a:spcBef>
              <a:defRPr/>
            </a:pPr>
            <a:r>
              <a:rPr lang="en-US" altLang="de-DE" dirty="0" smtClean="0">
                <a:ea typeface="ＭＳ Ｐゴシック" panose="020B0600070205080204" pitchFamily="34" charset="-128"/>
              </a:rPr>
              <a:t>FCC part 15.500: at least five 500MHz channels are available in 6-9GHz</a:t>
            </a:r>
          </a:p>
          <a:p>
            <a:pPr lvl="1">
              <a:spcBef>
                <a:spcPct val="0"/>
              </a:spcBef>
              <a:defRPr/>
            </a:pPr>
            <a:r>
              <a:rPr lang="en-GB" altLang="de-DE" dirty="0" smtClean="0">
                <a:ea typeface="ＭＳ Ｐゴシック" panose="020B0600070205080204" pitchFamily="34" charset="-128"/>
              </a:rPr>
              <a:t>Mean power of -41,3 </a:t>
            </a:r>
            <a:r>
              <a:rPr lang="en-GB" altLang="de-DE" dirty="0" err="1" smtClean="0">
                <a:ea typeface="ＭＳ Ｐゴシック" panose="020B0600070205080204" pitchFamily="34" charset="-128"/>
              </a:rPr>
              <a:t>dBm</a:t>
            </a:r>
            <a:r>
              <a:rPr lang="en-GB" altLang="de-DE" dirty="0" smtClean="0">
                <a:ea typeface="ＭＳ Ｐゴシック" panose="020B0600070205080204" pitchFamily="34" charset="-128"/>
              </a:rPr>
              <a:t>/MHz mean, 0dBm peak/50MHz</a:t>
            </a:r>
            <a:endParaRPr lang="en-US" altLang="de-DE" dirty="0" smtClean="0">
              <a:ea typeface="ＭＳ Ｐゴシック" panose="020B0600070205080204" pitchFamily="34" charset="-128"/>
            </a:endParaRPr>
          </a:p>
          <a:p>
            <a:pPr lvl="1">
              <a:spcBef>
                <a:spcPct val="0"/>
              </a:spcBef>
              <a:defRPr/>
            </a:pPr>
            <a:r>
              <a:rPr lang="en-US" altLang="de-DE" dirty="0" smtClean="0">
                <a:ea typeface="ＭＳ Ｐゴシック" panose="020B0600070205080204" pitchFamily="34" charset="-128"/>
              </a:rPr>
              <a:t>Up to 8 in some countries</a:t>
            </a:r>
          </a:p>
          <a:p>
            <a:pPr lvl="1">
              <a:spcBef>
                <a:spcPct val="0"/>
              </a:spcBef>
              <a:defRPr/>
            </a:pPr>
            <a:r>
              <a:rPr lang="en-US" altLang="de-DE" dirty="0" smtClean="0">
                <a:ea typeface="ＭＳ Ｐゴシック" panose="020B0600070205080204" pitchFamily="34" charset="-128"/>
              </a:rPr>
              <a:t>Allows k=4 frequency reuse for high user density</a:t>
            </a:r>
          </a:p>
          <a:p>
            <a:pPr marL="457200" lvl="1" indent="0">
              <a:spcBef>
                <a:spcPct val="0"/>
              </a:spcBef>
              <a:buFontTx/>
              <a:buNone/>
              <a:defRPr/>
            </a:pPr>
            <a:endParaRPr lang="en-US" altLang="de-DE" dirty="0" smtClean="0">
              <a:ea typeface="ＭＳ Ｐゴシック" panose="020B0600070205080204" pitchFamily="34" charset="-128"/>
            </a:endParaRPr>
          </a:p>
          <a:p>
            <a:pPr>
              <a:defRPr/>
            </a:pPr>
            <a:r>
              <a:rPr lang="en-GB" altLang="de-DE" dirty="0" smtClean="0">
                <a:ea typeface="ＭＳ Ｐゴシック" panose="020B0600070205080204" pitchFamily="34" charset="-128"/>
              </a:rPr>
              <a:t>FCC Part 15.250: 1325MHz available under wideband rules.</a:t>
            </a:r>
          </a:p>
          <a:p>
            <a:pPr lvl="1">
              <a:defRPr/>
            </a:pPr>
            <a:r>
              <a:rPr lang="en-GB" altLang="de-DE" dirty="0" smtClean="0">
                <a:ea typeface="ＭＳ Ｐゴシック" panose="020B0600070205080204" pitchFamily="34" charset="-128"/>
              </a:rPr>
              <a:t>Mean power of -41,3 </a:t>
            </a:r>
            <a:r>
              <a:rPr lang="en-GB" altLang="de-DE" dirty="0" err="1" smtClean="0">
                <a:ea typeface="ＭＳ Ｐゴシック" panose="020B0600070205080204" pitchFamily="34" charset="-128"/>
              </a:rPr>
              <a:t>dBm</a:t>
            </a:r>
            <a:r>
              <a:rPr lang="en-GB" altLang="de-DE" dirty="0" smtClean="0">
                <a:ea typeface="ＭＳ Ｐゴシック" panose="020B0600070205080204" pitchFamily="34" charset="-128"/>
              </a:rPr>
              <a:t>/MHz mean, 0dBm peak/50MHz</a:t>
            </a:r>
          </a:p>
          <a:p>
            <a:pPr lvl="1">
              <a:defRPr/>
            </a:pPr>
            <a:r>
              <a:rPr lang="en-GB" altLang="de-DE" dirty="0" smtClean="0">
                <a:ea typeface="ＭＳ Ｐゴシック" panose="020B0600070205080204" pitchFamily="34" charset="-128"/>
              </a:rPr>
              <a:t>8 160MHz channels or 1 8-hop 160MHz channel (9dB power increase)</a:t>
            </a:r>
          </a:p>
          <a:p>
            <a:pPr lvl="1">
              <a:defRPr/>
            </a:pPr>
            <a:r>
              <a:rPr lang="en-GB" altLang="de-DE" dirty="0" smtClean="0">
                <a:ea typeface="ＭＳ Ｐゴシック" panose="020B0600070205080204" pitchFamily="34" charset="-128"/>
              </a:rPr>
              <a:t>Up to 16 step hopping possible with 80MHz base system</a:t>
            </a:r>
          </a:p>
          <a:p>
            <a:pPr lvl="1">
              <a:defRPr/>
            </a:pPr>
            <a:endParaRPr lang="en-GB" altLang="de-DE" dirty="0" smtClean="0">
              <a:ea typeface="ＭＳ Ｐゴシック" panose="020B0600070205080204" pitchFamily="34" charset="-128"/>
            </a:endParaRPr>
          </a:p>
        </p:txBody>
      </p:sp>
      <p:sp>
        <p:nvSpPr>
          <p:cNvPr id="4" name="Datumsplatzhalter 3"/>
          <p:cNvSpPr>
            <a:spLocks noGrp="1"/>
          </p:cNvSpPr>
          <p:nvPr>
            <p:ph type="dt" sz="quarter" idx="10"/>
          </p:nvPr>
        </p:nvSpPr>
        <p:spPr/>
        <p:txBody>
          <a:bodyPr/>
          <a:lstStyle/>
          <a:p>
            <a:pPr>
              <a:defRPr/>
            </a:pPr>
            <a:r>
              <a:rPr lang="en-US" smtClean="0"/>
              <a:t>July 2015</a:t>
            </a:r>
            <a:endParaRPr lang="en-US"/>
          </a:p>
        </p:txBody>
      </p:sp>
      <p:sp>
        <p:nvSpPr>
          <p:cNvPr id="27653"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65B42782-675D-064E-8FB9-C6DAF362BFDA}" type="slidenum">
              <a:rPr lang="en-US" altLang="de-DE" sz="1200" b="0"/>
              <a:pPr>
                <a:spcBef>
                  <a:spcPct val="0"/>
                </a:spcBef>
                <a:buFontTx/>
                <a:buNone/>
              </a:pPr>
              <a:t>13</a:t>
            </a:fld>
            <a:endParaRPr lang="en-US" altLang="de-DE" sz="1200" b="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a:xfrm>
            <a:off x="685800" y="685800"/>
            <a:ext cx="7772400" cy="762000"/>
          </a:xfrm>
        </p:spPr>
        <p:txBody>
          <a:bodyPr/>
          <a:lstStyle/>
          <a:p>
            <a:r>
              <a:rPr lang="en-GB" altLang="de-DE">
                <a:ea typeface="ＭＳ Ｐゴシック" charset="-128"/>
              </a:rPr>
              <a:t>Possible frequency plans with updated FCC rules</a:t>
            </a:r>
          </a:p>
        </p:txBody>
      </p:sp>
      <p:sp>
        <p:nvSpPr>
          <p:cNvPr id="28675" name="Inhaltsplatzhalter 2"/>
          <p:cNvSpPr>
            <a:spLocks noGrp="1"/>
          </p:cNvSpPr>
          <p:nvPr>
            <p:ph idx="1"/>
          </p:nvPr>
        </p:nvSpPr>
        <p:spPr>
          <a:xfrm>
            <a:off x="685800" y="1752600"/>
            <a:ext cx="7772400" cy="4114800"/>
          </a:xfrm>
        </p:spPr>
        <p:txBody>
          <a:bodyPr/>
          <a:lstStyle/>
          <a:p>
            <a:pPr>
              <a:spcBef>
                <a:spcPct val="0"/>
              </a:spcBef>
            </a:pPr>
            <a:r>
              <a:rPr lang="en-US" altLang="de-DE">
                <a:ea typeface="ＭＳ Ｐゴシック" charset="-128"/>
              </a:rPr>
              <a:t>Updated FCC part 15.500:</a:t>
            </a:r>
          </a:p>
          <a:p>
            <a:pPr lvl="1">
              <a:spcBef>
                <a:spcPct val="0"/>
              </a:spcBef>
            </a:pPr>
            <a:r>
              <a:rPr lang="en-US" altLang="de-DE">
                <a:ea typeface="ＭＳ Ｐゴシック" charset="-128"/>
              </a:rPr>
              <a:t>Remove “at any point in time rule”</a:t>
            </a:r>
          </a:p>
          <a:p>
            <a:pPr lvl="1">
              <a:spcBef>
                <a:spcPct val="0"/>
              </a:spcBef>
            </a:pPr>
            <a:r>
              <a:rPr lang="en-US" altLang="de-DE">
                <a:ea typeface="ＭＳ Ｐゴシック" charset="-128"/>
              </a:rPr>
              <a:t>Change minimum bandwidth to 50MHz (see EU regulation)</a:t>
            </a:r>
          </a:p>
          <a:p>
            <a:r>
              <a:rPr lang="en-GB" altLang="de-DE">
                <a:ea typeface="ＭＳ Ｐゴシック" charset="-128"/>
              </a:rPr>
              <a:t>possible 11ac+ System in the band 6GHz to 10,6GHz</a:t>
            </a:r>
          </a:p>
          <a:p>
            <a:pPr lvl="1"/>
            <a:r>
              <a:rPr lang="en-GB" altLang="de-DE">
                <a:ea typeface="ＭＳ Ｐゴシック" charset="-128"/>
              </a:rPr>
              <a:t>Mean power of -41,3 dBm/MHz mean, 0dBm peak/50MHz</a:t>
            </a:r>
          </a:p>
          <a:p>
            <a:pPr lvl="1"/>
            <a:r>
              <a:rPr lang="en-GB" altLang="de-DE">
                <a:ea typeface="ＭＳ Ｐゴシック" charset="-128"/>
              </a:rPr>
              <a:t>28 160MHz channels or 3 8-hop 160MHz channel (9dB power increase)</a:t>
            </a:r>
          </a:p>
          <a:p>
            <a:pPr lvl="1"/>
            <a:r>
              <a:rPr lang="en-GB" altLang="de-DE">
                <a:ea typeface="ＭＳ Ｐゴシック" charset="-128"/>
              </a:rPr>
              <a:t>Up to 57 step hopping possible with 80MHz base system</a:t>
            </a:r>
          </a:p>
          <a:p>
            <a:pPr lvl="1"/>
            <a:r>
              <a:rPr lang="en-GB" altLang="de-DE">
                <a:ea typeface="ＭＳ Ｐゴシック" charset="-128"/>
              </a:rPr>
              <a:t>Hopping system with 20MHz base system possible </a:t>
            </a:r>
            <a:r>
              <a:rPr lang="en-GB" altLang="de-DE">
                <a:ea typeface="ＭＳ Ｐゴシック" charset="-128"/>
                <a:sym typeface="Wingdings" charset="2"/>
              </a:rPr>
              <a:t> up to 230 hopping frequencies</a:t>
            </a:r>
          </a:p>
          <a:p>
            <a:pPr lvl="1"/>
            <a:r>
              <a:rPr lang="en-GB" altLang="de-DE">
                <a:ea typeface="ＭＳ Ｐゴシック" charset="-128"/>
              </a:rPr>
              <a:t>E.g. 16 step hopping with 20MHz </a:t>
            </a:r>
            <a:r>
              <a:rPr lang="en-GB" altLang="de-DE">
                <a:ea typeface="ＭＳ Ｐゴシック" charset="-128"/>
                <a:sym typeface="Wingdings" charset="2"/>
              </a:rPr>
              <a:t> 320MHz bandwidth 12dB power increase.</a:t>
            </a:r>
          </a:p>
          <a:p>
            <a:pPr lvl="1"/>
            <a:r>
              <a:rPr lang="en-GB" altLang="de-DE">
                <a:ea typeface="ＭＳ Ｐゴシック" charset="-128"/>
                <a:sym typeface="Wingdings" charset="2"/>
              </a:rPr>
              <a:t>Increased sharing capability by orthogonal hopping codes </a:t>
            </a:r>
            <a:endParaRPr lang="en-GB" altLang="de-DE">
              <a:ea typeface="ＭＳ Ｐゴシック" charset="-128"/>
            </a:endParaRPr>
          </a:p>
          <a:p>
            <a:pPr lvl="1"/>
            <a:endParaRPr lang="en-GB" altLang="de-DE">
              <a:ea typeface="ＭＳ Ｐゴシック" charset="-128"/>
            </a:endParaRPr>
          </a:p>
        </p:txBody>
      </p:sp>
      <p:sp>
        <p:nvSpPr>
          <p:cNvPr id="4" name="Datumsplatzhalter 3"/>
          <p:cNvSpPr>
            <a:spLocks noGrp="1"/>
          </p:cNvSpPr>
          <p:nvPr>
            <p:ph type="dt" sz="quarter" idx="10"/>
          </p:nvPr>
        </p:nvSpPr>
        <p:spPr/>
        <p:txBody>
          <a:bodyPr/>
          <a:lstStyle/>
          <a:p>
            <a:pPr>
              <a:defRPr/>
            </a:pPr>
            <a:r>
              <a:rPr lang="en-US" smtClean="0"/>
              <a:t>July 2015</a:t>
            </a:r>
            <a:endParaRPr lang="en-US"/>
          </a:p>
        </p:txBody>
      </p:sp>
      <p:sp>
        <p:nvSpPr>
          <p:cNvPr id="2867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59D4DCD5-C981-A045-9E0C-FA7F91F6E1DB}" type="slidenum">
              <a:rPr lang="en-US" altLang="de-DE" sz="1200" b="0"/>
              <a:pPr>
                <a:spcBef>
                  <a:spcPct val="0"/>
                </a:spcBef>
                <a:buFontTx/>
                <a:buNone/>
              </a:pPr>
              <a:t>14</a:t>
            </a:fld>
            <a:endParaRPr lang="en-US" altLang="de-DE" sz="1200" b="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r>
              <a:rPr lang="en-GB" altLang="de-DE">
                <a:ea typeface="ＭＳ Ｐゴシック" charset="-128"/>
              </a:rPr>
              <a:t>Conclusion</a:t>
            </a:r>
          </a:p>
        </p:txBody>
      </p:sp>
      <p:sp>
        <p:nvSpPr>
          <p:cNvPr id="29699" name="Inhaltsplatzhalter 2"/>
          <p:cNvSpPr>
            <a:spLocks noGrp="1"/>
          </p:cNvSpPr>
          <p:nvPr>
            <p:ph idx="1"/>
          </p:nvPr>
        </p:nvSpPr>
        <p:spPr>
          <a:xfrm>
            <a:off x="723900" y="1752600"/>
            <a:ext cx="7772400" cy="4648200"/>
          </a:xfrm>
        </p:spPr>
        <p:txBody>
          <a:bodyPr/>
          <a:lstStyle/>
          <a:p>
            <a:r>
              <a:rPr lang="en-GB" altLang="de-DE">
                <a:ea typeface="ＭＳ Ｐゴシック" charset="-128"/>
              </a:rPr>
              <a:t>Existing FCC regulation would already allow a 16 hop 80MHz based system with 12dB power increase using wideband rules</a:t>
            </a:r>
          </a:p>
          <a:p>
            <a:r>
              <a:rPr lang="en-GB" altLang="de-DE">
                <a:ea typeface="ＭＳ Ｐゴシック" charset="-128"/>
              </a:rPr>
              <a:t>An optimized FCC regulation with </a:t>
            </a:r>
          </a:p>
          <a:p>
            <a:pPr lvl="1"/>
            <a:r>
              <a:rPr lang="en-GB" altLang="de-DE">
                <a:ea typeface="ＭＳ Ｐゴシック" charset="-128"/>
              </a:rPr>
              <a:t>No “any point in time rule” and</a:t>
            </a:r>
          </a:p>
          <a:p>
            <a:pPr lvl="1"/>
            <a:r>
              <a:rPr lang="en-GB" altLang="de-DE">
                <a:ea typeface="ＭＳ Ｐゴシック" charset="-128"/>
              </a:rPr>
              <a:t>Minimum bandwidth &gt; 50MHz</a:t>
            </a:r>
          </a:p>
          <a:p>
            <a:pPr lvl="1"/>
            <a:r>
              <a:rPr lang="en-GB" altLang="de-DE">
                <a:ea typeface="ＭＳ Ｐゴシック" charset="-128"/>
              </a:rPr>
              <a:t>Similar to EU rules </a:t>
            </a:r>
          </a:p>
          <a:p>
            <a:r>
              <a:rPr lang="en-GB" altLang="de-DE">
                <a:ea typeface="ＭＳ Ｐゴシック" charset="-128"/>
                <a:sym typeface="Wingdings" charset="2"/>
              </a:rPr>
              <a:t> would allow for a flexible usage model for the band 6GHz to 10,6GHz</a:t>
            </a:r>
          </a:p>
          <a:p>
            <a:pPr lvl="1"/>
            <a:r>
              <a:rPr lang="en-GB" altLang="de-DE">
                <a:ea typeface="ＭＳ Ｐゴシック" charset="-128"/>
                <a:sym typeface="Wingdings" charset="2"/>
              </a:rPr>
              <a:t>Lower UWB band would be available in the US (3.1GHz to 6GHz) providing additional resources for high speed and ultra high density 802.11 systems	</a:t>
            </a:r>
            <a:endParaRPr lang="en-GB" altLang="de-DE">
              <a:ea typeface="ＭＳ Ｐゴシック" charset="-128"/>
            </a:endParaRPr>
          </a:p>
        </p:txBody>
      </p:sp>
      <p:sp>
        <p:nvSpPr>
          <p:cNvPr id="4" name="Datumsplatzhalter 3"/>
          <p:cNvSpPr>
            <a:spLocks noGrp="1"/>
          </p:cNvSpPr>
          <p:nvPr>
            <p:ph type="dt" sz="quarter" idx="10"/>
          </p:nvPr>
        </p:nvSpPr>
        <p:spPr/>
        <p:txBody>
          <a:bodyPr/>
          <a:lstStyle/>
          <a:p>
            <a:pPr>
              <a:defRPr/>
            </a:pPr>
            <a:r>
              <a:rPr lang="en-US" smtClean="0"/>
              <a:t>July 2015</a:t>
            </a:r>
            <a:endParaRPr lang="en-US"/>
          </a:p>
        </p:txBody>
      </p:sp>
      <p:sp>
        <p:nvSpPr>
          <p:cNvPr id="2970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FE076158-2CB9-114A-8C3F-A34AD6B027F3}" type="slidenum">
              <a:rPr lang="en-US" altLang="de-DE" sz="1200" b="0"/>
              <a:pPr>
                <a:spcBef>
                  <a:spcPct val="0"/>
                </a:spcBef>
                <a:buFontTx/>
                <a:buNone/>
              </a:pPr>
              <a:t>15</a:t>
            </a:fld>
            <a:endParaRPr lang="en-US" altLang="de-DE" sz="1200" b="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r>
              <a:rPr lang="en-GB" altLang="de-DE" dirty="0" smtClean="0">
                <a:ea typeface="ＭＳ Ｐゴシック" charset="-128"/>
              </a:rPr>
              <a:t>Acknowledgement</a:t>
            </a:r>
            <a:endParaRPr lang="en-GB" altLang="de-DE" dirty="0">
              <a:ea typeface="ＭＳ Ｐゴシック" charset="-128"/>
            </a:endParaRPr>
          </a:p>
        </p:txBody>
      </p:sp>
      <p:sp>
        <p:nvSpPr>
          <p:cNvPr id="29699" name="Inhaltsplatzhalter 2"/>
          <p:cNvSpPr>
            <a:spLocks noGrp="1"/>
          </p:cNvSpPr>
          <p:nvPr>
            <p:ph idx="1"/>
          </p:nvPr>
        </p:nvSpPr>
        <p:spPr>
          <a:xfrm>
            <a:off x="723900" y="1752600"/>
            <a:ext cx="7772400" cy="4648200"/>
          </a:xfrm>
        </p:spPr>
        <p:txBody>
          <a:bodyPr/>
          <a:lstStyle/>
          <a:p>
            <a:r>
              <a:rPr lang="en-GB" altLang="de-DE" dirty="0" smtClean="0">
                <a:ea typeface="ＭＳ Ｐゴシック" charset="-128"/>
              </a:rPr>
              <a:t>This work was partly supported by the European Commission under the Horizon2020 frame work </a:t>
            </a:r>
            <a:r>
              <a:rPr lang="en-GB" altLang="de-DE" smtClean="0">
                <a:ea typeface="ＭＳ Ｐゴシック" charset="-128"/>
              </a:rPr>
              <a:t>Programm </a:t>
            </a:r>
            <a:r>
              <a:rPr lang="en-GB" altLang="de-DE" dirty="0" smtClean="0">
                <a:ea typeface="ＭＳ Ｐゴシック" charset="-128"/>
              </a:rPr>
              <a:t>(H2020) by the project HIGHTS (Grant Agreement Number: 636573).</a:t>
            </a:r>
          </a:p>
          <a:p>
            <a:endParaRPr lang="en-GB" altLang="de-DE" dirty="0" smtClean="0">
              <a:ea typeface="ＭＳ Ｐゴシック" charset="-128"/>
            </a:endParaRPr>
          </a:p>
          <a:p>
            <a:r>
              <a:rPr lang="en-GB" altLang="de-DE" dirty="0" smtClean="0">
                <a:ea typeface="ＭＳ Ｐゴシック" charset="-128"/>
              </a:rPr>
              <a:t>For more information related to the HIGHTS project please refer to Annex 2 of this presentation</a:t>
            </a:r>
            <a:endParaRPr lang="en-GB" altLang="de-DE" dirty="0">
              <a:ea typeface="ＭＳ Ｐゴシック" charset="-128"/>
            </a:endParaRPr>
          </a:p>
        </p:txBody>
      </p:sp>
      <p:sp>
        <p:nvSpPr>
          <p:cNvPr id="4" name="Datumsplatzhalter 3"/>
          <p:cNvSpPr>
            <a:spLocks noGrp="1"/>
          </p:cNvSpPr>
          <p:nvPr>
            <p:ph type="dt" sz="quarter" idx="10"/>
          </p:nvPr>
        </p:nvSpPr>
        <p:spPr/>
        <p:txBody>
          <a:bodyPr/>
          <a:lstStyle/>
          <a:p>
            <a:pPr>
              <a:defRPr/>
            </a:pPr>
            <a:r>
              <a:rPr lang="en-US" smtClean="0"/>
              <a:t>July 2015</a:t>
            </a:r>
            <a:endParaRPr lang="en-US"/>
          </a:p>
        </p:txBody>
      </p:sp>
      <p:sp>
        <p:nvSpPr>
          <p:cNvPr id="2970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FE076158-2CB9-114A-8C3F-A34AD6B027F3}" type="slidenum">
              <a:rPr lang="en-US" altLang="de-DE" sz="1200" b="0"/>
              <a:pPr>
                <a:spcBef>
                  <a:spcPct val="0"/>
                </a:spcBef>
                <a:buFontTx/>
                <a:buNone/>
              </a:pPr>
              <a:t>16</a:t>
            </a:fld>
            <a:endParaRPr lang="en-US" altLang="de-DE" sz="1200" b="0"/>
          </a:p>
        </p:txBody>
      </p:sp>
    </p:spTree>
    <p:extLst>
      <p:ext uri="{BB962C8B-B14F-4D97-AF65-F5344CB8AC3E}">
        <p14:creationId xmlns:p14="http://schemas.microsoft.com/office/powerpoint/2010/main" val="28648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1182688" y="2667000"/>
            <a:ext cx="7772400" cy="1066800"/>
          </a:xfrm>
        </p:spPr>
        <p:txBody>
          <a:bodyPr/>
          <a:lstStyle/>
          <a:p>
            <a:r>
              <a:rPr lang="en-GB" altLang="de-DE" dirty="0">
                <a:ea typeface="ＭＳ Ｐゴシック" charset="-128"/>
              </a:rPr>
              <a:t>Annex </a:t>
            </a:r>
            <a:r>
              <a:rPr lang="en-GB" altLang="de-DE" dirty="0" smtClean="0">
                <a:ea typeface="ＭＳ Ｐゴシック" charset="-128"/>
              </a:rPr>
              <a:t>1</a:t>
            </a:r>
            <a:r>
              <a:rPr lang="en-GB" altLang="de-DE" dirty="0">
                <a:ea typeface="ＭＳ Ｐゴシック" charset="-128"/>
              </a:rPr>
              <a:t/>
            </a:r>
            <a:br>
              <a:rPr lang="en-GB" altLang="de-DE" dirty="0">
                <a:ea typeface="ＭＳ Ｐゴシック" charset="-128"/>
              </a:rPr>
            </a:br>
            <a:r>
              <a:rPr lang="en-GB" altLang="de-DE" dirty="0">
                <a:ea typeface="ＭＳ Ｐゴシック" charset="-128"/>
              </a:rPr>
              <a:t>(Slides from older IEEE presentations, thanks to Jim Lansford)</a:t>
            </a:r>
          </a:p>
        </p:txBody>
      </p:sp>
      <p:sp>
        <p:nvSpPr>
          <p:cNvPr id="3" name="Datumsplatzhalter 2"/>
          <p:cNvSpPr>
            <a:spLocks noGrp="1"/>
          </p:cNvSpPr>
          <p:nvPr>
            <p:ph type="dt" sz="quarter" idx="10"/>
          </p:nvPr>
        </p:nvSpPr>
        <p:spPr/>
        <p:txBody>
          <a:bodyPr/>
          <a:lstStyle/>
          <a:p>
            <a:pPr>
              <a:defRPr/>
            </a:pPr>
            <a:r>
              <a:rPr lang="en-US" smtClean="0"/>
              <a:t>July 2015</a:t>
            </a:r>
            <a:endParaRPr lang="en-US"/>
          </a:p>
        </p:txBody>
      </p:sp>
      <p:sp>
        <p:nvSpPr>
          <p:cNvPr id="30724" name="Foliennummernplatzhalt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20AF202D-E13E-344A-A8AF-6B025CCA83F5}" type="slidenum">
              <a:rPr lang="en-US" altLang="de-DE" sz="1200" b="0"/>
              <a:pPr>
                <a:spcBef>
                  <a:spcPct val="0"/>
                </a:spcBef>
                <a:buFontTx/>
                <a:buNone/>
              </a:pPr>
              <a:t>17</a:t>
            </a:fld>
            <a:endParaRPr lang="en-US" altLang="de-DE" sz="1200" b="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685800"/>
            <a:ext cx="7772400" cy="609600"/>
          </a:xfrm>
        </p:spPr>
        <p:txBody>
          <a:bodyPr/>
          <a:lstStyle/>
          <a:p>
            <a:r>
              <a:rPr lang="en-US" altLang="de-DE">
                <a:ea typeface="ＭＳ Ｐゴシック" charset="-128"/>
              </a:rPr>
              <a:t>How is this useful for 802.11?</a:t>
            </a:r>
          </a:p>
        </p:txBody>
      </p:sp>
      <p:sp>
        <p:nvSpPr>
          <p:cNvPr id="31747" name="Content Placeholder 2"/>
          <p:cNvSpPr>
            <a:spLocks noGrp="1"/>
          </p:cNvSpPr>
          <p:nvPr>
            <p:ph idx="1"/>
          </p:nvPr>
        </p:nvSpPr>
        <p:spPr>
          <a:xfrm>
            <a:off x="685800" y="1295400"/>
            <a:ext cx="7772400" cy="4114800"/>
          </a:xfrm>
        </p:spPr>
        <p:txBody>
          <a:bodyPr/>
          <a:lstStyle/>
          <a:p>
            <a:r>
              <a:rPr lang="en-US" altLang="de-DE">
                <a:ea typeface="ＭＳ Ｐゴシック" charset="-128"/>
              </a:rPr>
              <a:t>802.11ac will become VERY successful</a:t>
            </a:r>
          </a:p>
          <a:p>
            <a:pPr lvl="1"/>
            <a:r>
              <a:rPr lang="en-US" altLang="de-DE">
                <a:ea typeface="ＭＳ Ｐゴシック" charset="-128"/>
              </a:rPr>
              <a:t>Expected to dominate WLAN chipset sales by 2014</a:t>
            </a:r>
          </a:p>
          <a:p>
            <a:r>
              <a:rPr lang="en-US" altLang="de-DE">
                <a:ea typeface="ＭＳ Ｐゴシック" charset="-128"/>
              </a:rPr>
              <a:t>5GHz channels for infrastructure are limited</a:t>
            </a:r>
          </a:p>
          <a:p>
            <a:r>
              <a:rPr lang="en-US" altLang="de-DE">
                <a:ea typeface="ＭＳ Ｐゴシック" charset="-128"/>
              </a:rPr>
              <a:t>Peer-to-peer connectivity is expected to grow dramatically</a:t>
            </a:r>
          </a:p>
          <a:p>
            <a:pPr lvl="1"/>
            <a:r>
              <a:rPr lang="en-US" altLang="de-DE">
                <a:ea typeface="ＭＳ Ｐゴシック" charset="-128"/>
              </a:rPr>
              <a:t>Wi-Fi Direct applications such as remote display, file/photo/video sharing, and docking…these are bandwidth intensive</a:t>
            </a:r>
          </a:p>
          <a:p>
            <a:r>
              <a:rPr lang="en-US" altLang="de-DE">
                <a:ea typeface="ＭＳ Ｐゴシック" charset="-128"/>
              </a:rPr>
              <a:t>Mobile platforms will ship hundreds of millions of 11ac chipsets per year</a:t>
            </a:r>
          </a:p>
          <a:p>
            <a:pPr lvl="1"/>
            <a:r>
              <a:rPr lang="en-US" altLang="de-DE">
                <a:ea typeface="ＭＳ Ｐゴシック" charset="-128"/>
              </a:rPr>
              <a:t>Will create additional demand for capacity</a:t>
            </a:r>
          </a:p>
          <a:p>
            <a:r>
              <a:rPr lang="en-US" altLang="de-DE">
                <a:ea typeface="ＭＳ Ｐゴシック" charset="-128"/>
              </a:rPr>
              <a:t>6-10GHz would provide dramatic increase in spatial capacity for peer-to-peer applications without impacting infrastructure capacity</a:t>
            </a:r>
          </a:p>
        </p:txBody>
      </p:sp>
      <p:sp>
        <p:nvSpPr>
          <p:cNvPr id="317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t>July 2012</a:t>
            </a:r>
          </a:p>
        </p:txBody>
      </p:sp>
      <p:sp>
        <p:nvSpPr>
          <p:cNvPr id="317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29712FC2-DF1C-A642-99A2-2482C6565F5A}" type="slidenum">
              <a:rPr lang="en-US" altLang="de-DE" sz="1200" b="0"/>
              <a:pPr>
                <a:spcBef>
                  <a:spcPct val="0"/>
                </a:spcBef>
                <a:buFontTx/>
                <a:buNone/>
              </a:pPr>
              <a:t>18</a:t>
            </a:fld>
            <a:endParaRPr lang="en-US" altLang="de-DE" sz="1200" b="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en-GB" altLang="de-DE">
                <a:ea typeface="ＭＳ Ｐゴシック" charset="-128"/>
              </a:rPr>
              <a:t>Use Case – Mobile Wireless Docking</a:t>
            </a:r>
          </a:p>
        </p:txBody>
      </p:sp>
      <p:sp>
        <p:nvSpPr>
          <p:cNvPr id="32771" name="Rectangle 3"/>
          <p:cNvSpPr>
            <a:spLocks noGrp="1"/>
          </p:cNvSpPr>
          <p:nvPr>
            <p:ph type="body" sz="half" idx="1"/>
          </p:nvPr>
        </p:nvSpPr>
        <p:spPr>
          <a:xfrm>
            <a:off x="0" y="1484313"/>
            <a:ext cx="9144000" cy="865187"/>
          </a:xfrm>
        </p:spPr>
        <p:txBody>
          <a:bodyPr/>
          <a:lstStyle/>
          <a:p>
            <a:pPr algn="ctr">
              <a:lnSpc>
                <a:spcPct val="90000"/>
              </a:lnSpc>
            </a:pPr>
            <a:r>
              <a:rPr lang="en-GB" altLang="de-DE">
                <a:ea typeface="ＭＳ Ｐゴシック" charset="-128"/>
              </a:rPr>
              <a:t>Simultaneous internet and wireless docking with wireless display</a:t>
            </a:r>
          </a:p>
        </p:txBody>
      </p:sp>
      <p:sp>
        <p:nvSpPr>
          <p:cNvPr id="32772" name="Rectangle 25"/>
          <p:cNvSpPr>
            <a:spLocks noGrp="1"/>
          </p:cNvSpPr>
          <p:nvPr>
            <p:ph type="body" sz="half" idx="2"/>
          </p:nvPr>
        </p:nvSpPr>
        <p:spPr>
          <a:xfrm>
            <a:off x="6011863" y="2565400"/>
            <a:ext cx="2303462" cy="358775"/>
          </a:xfrm>
        </p:spPr>
        <p:txBody>
          <a:bodyPr/>
          <a:lstStyle/>
          <a:p>
            <a:pPr>
              <a:lnSpc>
                <a:spcPct val="90000"/>
              </a:lnSpc>
            </a:pPr>
            <a:r>
              <a:rPr lang="en-GB" altLang="de-DE" sz="1800">
                <a:solidFill>
                  <a:srgbClr val="0070C0"/>
                </a:solidFill>
                <a:ea typeface="ＭＳ Ｐゴシック" charset="-128"/>
              </a:rPr>
              <a:t>Office / Desktop</a:t>
            </a:r>
          </a:p>
          <a:p>
            <a:pPr>
              <a:lnSpc>
                <a:spcPct val="90000"/>
              </a:lnSpc>
            </a:pPr>
            <a:r>
              <a:rPr lang="en-GB" altLang="de-DE" sz="1800">
                <a:solidFill>
                  <a:srgbClr val="0070C0"/>
                </a:solidFill>
                <a:ea typeface="ＭＳ Ｐゴシック" charset="-128"/>
              </a:rPr>
              <a:t>(6-10GHz)</a:t>
            </a:r>
          </a:p>
        </p:txBody>
      </p:sp>
      <p:grpSp>
        <p:nvGrpSpPr>
          <p:cNvPr id="32773" name="Group 24"/>
          <p:cNvGrpSpPr>
            <a:grpSpLocks/>
          </p:cNvGrpSpPr>
          <p:nvPr/>
        </p:nvGrpSpPr>
        <p:grpSpPr bwMode="auto">
          <a:xfrm>
            <a:off x="1979613" y="2420938"/>
            <a:ext cx="4968875" cy="3455987"/>
            <a:chOff x="1776" y="384"/>
            <a:chExt cx="3840" cy="3600"/>
          </a:xfrm>
        </p:grpSpPr>
        <p:pic>
          <p:nvPicPr>
            <p:cNvPr id="32781" name="Picture 33" descr="Q410-Sany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 y="1776"/>
              <a:ext cx="1389"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16" descr="samsung 940u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 y="576"/>
              <a:ext cx="969"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17" descr="mouse and ke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15243">
              <a:off x="2352" y="3190"/>
              <a:ext cx="1536"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12" descr="Case-Mate iPhone 3G/3GS Hug Wireless Charging Pad and Cas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6" y="1502"/>
              <a:ext cx="1776" cy="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Picture 14" descr="ANd9GcQAQnYQjzNX77u8KDJM09DywSICCkIRnJDlneFHfXeTGXuhGvOWAZ9Kl4c8">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2" y="2976"/>
              <a:ext cx="912"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6" name="AutoShape 15"/>
            <p:cNvSpPr>
              <a:spLocks noChangeArrowheads="1"/>
            </p:cNvSpPr>
            <p:nvPr/>
          </p:nvSpPr>
          <p:spPr bwMode="auto">
            <a:xfrm>
              <a:off x="2304" y="384"/>
              <a:ext cx="1296" cy="528"/>
            </a:xfrm>
            <a:prstGeom prst="cloudCallout">
              <a:avLst>
                <a:gd name="adj1" fmla="val 7560"/>
                <a:gd name="adj2" fmla="val 76704"/>
              </a:avLst>
            </a:prstGeom>
            <a:solidFill>
              <a:srgbClr val="0099FF"/>
            </a:solidFill>
            <a:ln w="9525">
              <a:solidFill>
                <a:schemeClr val="tx1"/>
              </a:solidFill>
              <a:round/>
              <a:headEnd/>
              <a:tailEnd/>
            </a:ln>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lgn="ctr">
                <a:spcBef>
                  <a:spcPct val="0"/>
                </a:spcBef>
                <a:buFontTx/>
                <a:buNone/>
              </a:pPr>
              <a:endParaRPr lang="de-DE" altLang="de-DE" sz="1200" b="0"/>
            </a:p>
          </p:txBody>
        </p:sp>
        <p:pic>
          <p:nvPicPr>
            <p:cNvPr id="32787" name="Picture 17" descr="l_0251353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2" y="429"/>
              <a:ext cx="792"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8" name="AutoShape 19"/>
            <p:cNvSpPr>
              <a:spLocks noChangeArrowheads="1"/>
            </p:cNvSpPr>
            <p:nvPr/>
          </p:nvSpPr>
          <p:spPr bwMode="auto">
            <a:xfrm rot="-2100576">
              <a:off x="3552" y="1488"/>
              <a:ext cx="480" cy="336"/>
            </a:xfrm>
            <a:prstGeom prst="rightArrow">
              <a:avLst>
                <a:gd name="adj1" fmla="val 78648"/>
                <a:gd name="adj2" fmla="val 35714"/>
              </a:avLst>
            </a:prstGeom>
            <a:solidFill>
              <a:schemeClr val="hlink"/>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lgn="ctr">
                <a:spcBef>
                  <a:spcPct val="0"/>
                </a:spcBef>
                <a:buFontTx/>
                <a:buNone/>
              </a:pPr>
              <a:endParaRPr lang="de-DE" altLang="de-DE" sz="1200" b="0"/>
            </a:p>
          </p:txBody>
        </p:sp>
        <p:sp>
          <p:nvSpPr>
            <p:cNvPr id="32789" name="AutoShape 20"/>
            <p:cNvSpPr>
              <a:spLocks noChangeArrowheads="1"/>
            </p:cNvSpPr>
            <p:nvPr/>
          </p:nvSpPr>
          <p:spPr bwMode="auto">
            <a:xfrm rot="5400000">
              <a:off x="2850" y="1180"/>
              <a:ext cx="384" cy="328"/>
            </a:xfrm>
            <a:prstGeom prst="leftRightArrow">
              <a:avLst>
                <a:gd name="adj1" fmla="val 81546"/>
                <a:gd name="adj2" fmla="val 26152"/>
              </a:avLst>
            </a:prstGeom>
            <a:solidFill>
              <a:schemeClr val="hlink"/>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en-GB" altLang="de-DE" sz="1200" b="0"/>
            </a:p>
          </p:txBody>
        </p:sp>
        <p:sp>
          <p:nvSpPr>
            <p:cNvPr id="32790" name="AutoShape 21"/>
            <p:cNvSpPr>
              <a:spLocks noChangeArrowheads="1"/>
            </p:cNvSpPr>
            <p:nvPr/>
          </p:nvSpPr>
          <p:spPr bwMode="auto">
            <a:xfrm>
              <a:off x="3696" y="2016"/>
              <a:ext cx="480" cy="336"/>
            </a:xfrm>
            <a:prstGeom prst="rightArrow">
              <a:avLst>
                <a:gd name="adj1" fmla="val 78648"/>
                <a:gd name="adj2" fmla="val 35714"/>
              </a:avLst>
            </a:prstGeom>
            <a:solidFill>
              <a:schemeClr val="hlink"/>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lgn="ctr">
                <a:spcBef>
                  <a:spcPct val="0"/>
                </a:spcBef>
                <a:buFontTx/>
                <a:buNone/>
              </a:pPr>
              <a:endParaRPr lang="de-DE" altLang="de-DE" sz="1200" b="0"/>
            </a:p>
          </p:txBody>
        </p:sp>
        <p:sp>
          <p:nvSpPr>
            <p:cNvPr id="32791" name="AutoShape 22"/>
            <p:cNvSpPr>
              <a:spLocks noChangeArrowheads="1"/>
            </p:cNvSpPr>
            <p:nvPr/>
          </p:nvSpPr>
          <p:spPr bwMode="auto">
            <a:xfrm rot="2079613">
              <a:off x="3552" y="2544"/>
              <a:ext cx="480" cy="336"/>
            </a:xfrm>
            <a:prstGeom prst="rightArrow">
              <a:avLst>
                <a:gd name="adj1" fmla="val 78648"/>
                <a:gd name="adj2" fmla="val 35714"/>
              </a:avLst>
            </a:prstGeom>
            <a:solidFill>
              <a:schemeClr val="hlink"/>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lgn="ctr">
                <a:spcBef>
                  <a:spcPct val="0"/>
                </a:spcBef>
                <a:buFontTx/>
                <a:buNone/>
              </a:pPr>
              <a:endParaRPr lang="de-DE" altLang="de-DE" sz="1200" b="0"/>
            </a:p>
          </p:txBody>
        </p:sp>
        <p:sp>
          <p:nvSpPr>
            <p:cNvPr id="32792" name="AutoShape 23"/>
            <p:cNvSpPr>
              <a:spLocks noChangeArrowheads="1"/>
            </p:cNvSpPr>
            <p:nvPr/>
          </p:nvSpPr>
          <p:spPr bwMode="auto">
            <a:xfrm rot="-5400000">
              <a:off x="2887" y="2796"/>
              <a:ext cx="312" cy="336"/>
            </a:xfrm>
            <a:prstGeom prst="rightArrow">
              <a:avLst>
                <a:gd name="adj1" fmla="val 79769"/>
                <a:gd name="adj2" fmla="val 32375"/>
              </a:avLst>
            </a:prstGeom>
            <a:solidFill>
              <a:schemeClr val="hlink"/>
            </a:solidFill>
            <a:ln w="9525">
              <a:solidFill>
                <a:schemeClr val="tx1"/>
              </a:solidFill>
              <a:miter lim="800000"/>
              <a:headEnd/>
              <a:tailEnd/>
            </a:ln>
          </p:spPr>
          <p:txBody>
            <a:bodyPr vert="eaVert"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lgn="ctr">
                <a:spcBef>
                  <a:spcPct val="0"/>
                </a:spcBef>
                <a:buFontTx/>
                <a:buNone/>
              </a:pPr>
              <a:endParaRPr lang="de-DE" altLang="de-DE" sz="1200" b="0"/>
            </a:p>
          </p:txBody>
        </p:sp>
      </p:grpSp>
      <p:sp>
        <p:nvSpPr>
          <p:cNvPr id="20" name="Rectangle 25"/>
          <p:cNvSpPr txBox="1">
            <a:spLocks/>
          </p:cNvSpPr>
          <p:nvPr/>
        </p:nvSpPr>
        <p:spPr bwMode="auto">
          <a:xfrm>
            <a:off x="6084888" y="4868863"/>
            <a:ext cx="2303462" cy="360362"/>
          </a:xfrm>
          <a:prstGeom prst="rect">
            <a:avLst/>
          </a:prstGeom>
          <a:noFill/>
          <a:ln w="9525">
            <a:noFill/>
            <a:round/>
            <a:headEnd/>
            <a:tailEnd/>
          </a:ln>
          <a:effectLst/>
        </p:spPr>
        <p:txBody>
          <a:bodyPr lIns="92160" tIns="46080" rIns="92160" bIns="46080"/>
          <a:lstStyle/>
          <a:p>
            <a:pPr marL="342900" indent="-342900" defTabSz="449263" eaLnBrk="1" hangingPunct="1">
              <a:lnSpc>
                <a:spcPct val="90000"/>
              </a:lnSpc>
              <a:spcBef>
                <a:spcPts val="600"/>
              </a:spcBef>
              <a:buClr>
                <a:srgbClr val="000000"/>
              </a:buClr>
              <a:buSzPct val="100000"/>
              <a:buFont typeface="Times New Roman" pitchFamily="16" charset="0"/>
              <a:buNone/>
              <a:defRPr/>
            </a:pPr>
            <a:r>
              <a:rPr lang="en-GB" sz="1800" b="1" kern="0" dirty="0">
                <a:solidFill>
                  <a:srgbClr val="0070C0"/>
                </a:solidFill>
                <a:latin typeface="+mn-lt"/>
                <a:ea typeface="+mn-ea"/>
              </a:rPr>
              <a:t>Meeting room</a:t>
            </a:r>
          </a:p>
          <a:p>
            <a:pPr marL="342900" indent="-342900" defTabSz="449263" eaLnBrk="1" hangingPunct="1">
              <a:lnSpc>
                <a:spcPct val="90000"/>
              </a:lnSpc>
              <a:spcBef>
                <a:spcPts val="600"/>
              </a:spcBef>
              <a:buClr>
                <a:srgbClr val="000000"/>
              </a:buClr>
              <a:buSzPct val="100000"/>
              <a:buFont typeface="Times New Roman" pitchFamily="16" charset="0"/>
              <a:buNone/>
              <a:defRPr/>
            </a:pPr>
            <a:r>
              <a:rPr lang="en-GB" sz="1800" b="1" kern="0" dirty="0">
                <a:solidFill>
                  <a:srgbClr val="0070C0"/>
                </a:solidFill>
                <a:latin typeface="+mn-lt"/>
                <a:ea typeface="+mn-ea"/>
              </a:rPr>
              <a:t>(6-10GHz)</a:t>
            </a:r>
          </a:p>
        </p:txBody>
      </p:sp>
      <p:sp>
        <p:nvSpPr>
          <p:cNvPr id="21" name="Rectangle 25"/>
          <p:cNvSpPr txBox="1">
            <a:spLocks/>
          </p:cNvSpPr>
          <p:nvPr/>
        </p:nvSpPr>
        <p:spPr bwMode="auto">
          <a:xfrm>
            <a:off x="6732588" y="3429000"/>
            <a:ext cx="2052637" cy="647700"/>
          </a:xfrm>
          <a:prstGeom prst="rect">
            <a:avLst/>
          </a:prstGeom>
          <a:noFill/>
          <a:ln w="9525">
            <a:noFill/>
            <a:round/>
            <a:headEnd/>
            <a:tailEnd/>
          </a:ln>
          <a:effectLst/>
        </p:spPr>
        <p:txBody>
          <a:bodyPr lIns="92160" tIns="46080" rIns="92160" bIns="46080"/>
          <a:lstStyle/>
          <a:p>
            <a:pPr marL="342900" defTabSz="449263" eaLnBrk="1" hangingPunct="1">
              <a:lnSpc>
                <a:spcPct val="90000"/>
              </a:lnSpc>
              <a:spcBef>
                <a:spcPts val="600"/>
              </a:spcBef>
              <a:buClr>
                <a:srgbClr val="000000"/>
              </a:buClr>
              <a:buSzPct val="100000"/>
              <a:buFont typeface="Times New Roman" pitchFamily="16" charset="0"/>
              <a:buNone/>
              <a:defRPr/>
            </a:pPr>
            <a:r>
              <a:rPr lang="en-GB" sz="1800" b="1" kern="0" dirty="0">
                <a:solidFill>
                  <a:srgbClr val="0070C0"/>
                </a:solidFill>
                <a:latin typeface="+mn-lt"/>
                <a:ea typeface="+mn-ea"/>
              </a:rPr>
              <a:t>Home /Entertainment</a:t>
            </a:r>
          </a:p>
          <a:p>
            <a:pPr marL="342900" defTabSz="449263" eaLnBrk="1" hangingPunct="1">
              <a:lnSpc>
                <a:spcPct val="90000"/>
              </a:lnSpc>
              <a:spcBef>
                <a:spcPts val="600"/>
              </a:spcBef>
              <a:buClr>
                <a:srgbClr val="000000"/>
              </a:buClr>
              <a:buSzPct val="100000"/>
              <a:buFont typeface="Times New Roman" pitchFamily="16" charset="0"/>
              <a:buNone/>
              <a:defRPr/>
            </a:pPr>
            <a:r>
              <a:rPr lang="en-GB" sz="1800" b="1" kern="0" dirty="0">
                <a:solidFill>
                  <a:srgbClr val="0070C0"/>
                </a:solidFill>
                <a:latin typeface="+mn-lt"/>
                <a:ea typeface="+mn-ea"/>
              </a:rPr>
              <a:t>(6-10GHz)</a:t>
            </a:r>
          </a:p>
        </p:txBody>
      </p:sp>
      <p:sp>
        <p:nvSpPr>
          <p:cNvPr id="32776" name="Rectangle 3"/>
          <p:cNvSpPr txBox="1">
            <a:spLocks/>
          </p:cNvSpPr>
          <p:nvPr/>
        </p:nvSpPr>
        <p:spPr bwMode="auto">
          <a:xfrm>
            <a:off x="611188" y="5013325"/>
            <a:ext cx="251301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marL="342900" indent="-342900" defTabSz="449263">
              <a:spcBef>
                <a:spcPct val="20000"/>
              </a:spcBef>
              <a:buChar char="•"/>
              <a:defRPr sz="2400" b="1">
                <a:solidFill>
                  <a:schemeClr val="tx1"/>
                </a:solidFill>
                <a:latin typeface="Times New Roman" charset="0"/>
                <a:ea typeface="ＭＳ Ｐゴシック" charset="-128"/>
              </a:defRPr>
            </a:lvl1pPr>
            <a:lvl2pPr marL="742950" indent="-285750" defTabSz="449263">
              <a:spcBef>
                <a:spcPct val="20000"/>
              </a:spcBef>
              <a:buChar char="–"/>
              <a:defRPr sz="2000">
                <a:solidFill>
                  <a:schemeClr val="tx1"/>
                </a:solidFill>
                <a:latin typeface="Times New Roman" charset="0"/>
                <a:ea typeface="ＭＳ Ｐゴシック" charset="-128"/>
              </a:defRPr>
            </a:lvl2pPr>
            <a:lvl3pPr marL="1143000" indent="-228600" defTabSz="449263">
              <a:spcBef>
                <a:spcPct val="20000"/>
              </a:spcBef>
              <a:buChar char="•"/>
              <a:defRPr>
                <a:solidFill>
                  <a:schemeClr val="tx1"/>
                </a:solidFill>
                <a:latin typeface="Times New Roman" charset="0"/>
                <a:ea typeface="ＭＳ Ｐゴシック" charset="-128"/>
              </a:defRPr>
            </a:lvl3pPr>
            <a:lvl4pPr marL="1600200" indent="-228600" defTabSz="449263">
              <a:spcBef>
                <a:spcPct val="20000"/>
              </a:spcBef>
              <a:buChar char="–"/>
              <a:defRPr sz="1600">
                <a:solidFill>
                  <a:schemeClr val="tx1"/>
                </a:solidFill>
                <a:latin typeface="Times New Roman" charset="0"/>
                <a:ea typeface="ＭＳ Ｐゴシック" charset="-128"/>
              </a:defRPr>
            </a:lvl4pPr>
            <a:lvl5pPr marL="2057400" indent="-228600" defTabSz="449263">
              <a:spcBef>
                <a:spcPct val="20000"/>
              </a:spcBef>
              <a:buChar char="•"/>
              <a:defRPr sz="1600">
                <a:solidFill>
                  <a:schemeClr val="tx1"/>
                </a:solidFill>
                <a:latin typeface="Times New Roman" charset="0"/>
                <a:ea typeface="ＭＳ Ｐゴシック" charset="-128"/>
              </a:defRPr>
            </a:lvl5pPr>
            <a:lvl6pPr marL="2514600" indent="-228600" defTabSz="449263"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defTabSz="449263"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defTabSz="449263"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defTabSz="449263"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eaLnBrk="1" hangingPunct="1">
              <a:lnSpc>
                <a:spcPct val="90000"/>
              </a:lnSpc>
              <a:spcBef>
                <a:spcPts val="600"/>
              </a:spcBef>
              <a:buClr>
                <a:srgbClr val="000000"/>
              </a:buClr>
              <a:buFont typeface="Times New Roman" charset="0"/>
              <a:buNone/>
            </a:pPr>
            <a:r>
              <a:rPr lang="en-GB" altLang="de-DE" sz="1800">
                <a:solidFill>
                  <a:srgbClr val="0070C0"/>
                </a:solidFill>
              </a:rPr>
              <a:t>Optional wireless keyboard/mouse</a:t>
            </a:r>
          </a:p>
          <a:p>
            <a:pPr eaLnBrk="1" hangingPunct="1">
              <a:lnSpc>
                <a:spcPct val="90000"/>
              </a:lnSpc>
              <a:spcBef>
                <a:spcPts val="600"/>
              </a:spcBef>
              <a:buClr>
                <a:srgbClr val="000000"/>
              </a:buClr>
              <a:buFont typeface="Times New Roman" charset="0"/>
              <a:buNone/>
            </a:pPr>
            <a:r>
              <a:rPr lang="en-GB" altLang="de-DE" sz="1200">
                <a:solidFill>
                  <a:srgbClr val="0070C0"/>
                </a:solidFill>
              </a:rPr>
              <a:t>(Bluetooth or low-power Wi-Fi)</a:t>
            </a:r>
          </a:p>
          <a:p>
            <a:pPr eaLnBrk="1" hangingPunct="1">
              <a:lnSpc>
                <a:spcPct val="90000"/>
              </a:lnSpc>
              <a:spcBef>
                <a:spcPts val="600"/>
              </a:spcBef>
              <a:buClr>
                <a:srgbClr val="000000"/>
              </a:buClr>
              <a:buFont typeface="Times New Roman" charset="0"/>
              <a:buNone/>
            </a:pPr>
            <a:endParaRPr lang="en-GB" altLang="de-DE" sz="2000">
              <a:solidFill>
                <a:srgbClr val="000000"/>
              </a:solidFill>
            </a:endParaRPr>
          </a:p>
        </p:txBody>
      </p:sp>
      <p:sp>
        <p:nvSpPr>
          <p:cNvPr id="32777" name="Rectangle 3"/>
          <p:cNvSpPr txBox="1">
            <a:spLocks/>
          </p:cNvSpPr>
          <p:nvPr/>
        </p:nvSpPr>
        <p:spPr bwMode="auto">
          <a:xfrm>
            <a:off x="1258888" y="2205038"/>
            <a:ext cx="25130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marL="342900" indent="-342900" defTabSz="449263">
              <a:spcBef>
                <a:spcPct val="20000"/>
              </a:spcBef>
              <a:buChar char="•"/>
              <a:defRPr sz="2400" b="1">
                <a:solidFill>
                  <a:schemeClr val="tx1"/>
                </a:solidFill>
                <a:latin typeface="Times New Roman" charset="0"/>
                <a:ea typeface="ＭＳ Ｐゴシック" charset="-128"/>
              </a:defRPr>
            </a:lvl1pPr>
            <a:lvl2pPr marL="742950" indent="-285750" defTabSz="449263">
              <a:spcBef>
                <a:spcPct val="20000"/>
              </a:spcBef>
              <a:buChar char="–"/>
              <a:defRPr sz="2000">
                <a:solidFill>
                  <a:schemeClr val="tx1"/>
                </a:solidFill>
                <a:latin typeface="Times New Roman" charset="0"/>
                <a:ea typeface="ＭＳ Ｐゴシック" charset="-128"/>
              </a:defRPr>
            </a:lvl2pPr>
            <a:lvl3pPr marL="1143000" indent="-228600" defTabSz="449263">
              <a:spcBef>
                <a:spcPct val="20000"/>
              </a:spcBef>
              <a:buChar char="•"/>
              <a:defRPr>
                <a:solidFill>
                  <a:schemeClr val="tx1"/>
                </a:solidFill>
                <a:latin typeface="Times New Roman" charset="0"/>
                <a:ea typeface="ＭＳ Ｐゴシック" charset="-128"/>
              </a:defRPr>
            </a:lvl3pPr>
            <a:lvl4pPr marL="1600200" indent="-228600" defTabSz="449263">
              <a:spcBef>
                <a:spcPct val="20000"/>
              </a:spcBef>
              <a:buChar char="–"/>
              <a:defRPr sz="1600">
                <a:solidFill>
                  <a:schemeClr val="tx1"/>
                </a:solidFill>
                <a:latin typeface="Times New Roman" charset="0"/>
                <a:ea typeface="ＭＳ Ｐゴシック" charset="-128"/>
              </a:defRPr>
            </a:lvl4pPr>
            <a:lvl5pPr marL="2057400" indent="-228600" defTabSz="449263">
              <a:spcBef>
                <a:spcPct val="20000"/>
              </a:spcBef>
              <a:buChar char="•"/>
              <a:defRPr sz="1600">
                <a:solidFill>
                  <a:schemeClr val="tx1"/>
                </a:solidFill>
                <a:latin typeface="Times New Roman" charset="0"/>
                <a:ea typeface="ＭＳ Ｐゴシック" charset="-128"/>
              </a:defRPr>
            </a:lvl5pPr>
            <a:lvl6pPr marL="2514600" indent="-228600" defTabSz="449263"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defTabSz="449263"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defTabSz="449263"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defTabSz="449263"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eaLnBrk="1" hangingPunct="1">
              <a:lnSpc>
                <a:spcPct val="90000"/>
              </a:lnSpc>
              <a:spcBef>
                <a:spcPts val="600"/>
              </a:spcBef>
              <a:buClr>
                <a:srgbClr val="000000"/>
              </a:buClr>
              <a:buFont typeface="Times New Roman" charset="0"/>
              <a:buNone/>
            </a:pPr>
            <a:r>
              <a:rPr lang="en-GB" altLang="de-DE" sz="1800">
                <a:solidFill>
                  <a:srgbClr val="00B050"/>
                </a:solidFill>
              </a:rPr>
              <a:t>Internet access</a:t>
            </a:r>
          </a:p>
          <a:p>
            <a:pPr eaLnBrk="1" hangingPunct="1">
              <a:lnSpc>
                <a:spcPct val="90000"/>
              </a:lnSpc>
              <a:spcBef>
                <a:spcPts val="600"/>
              </a:spcBef>
              <a:buClr>
                <a:srgbClr val="000000"/>
              </a:buClr>
              <a:buFont typeface="Times New Roman" charset="0"/>
              <a:buNone/>
            </a:pPr>
            <a:r>
              <a:rPr lang="en-GB" altLang="de-DE" sz="1800">
                <a:solidFill>
                  <a:srgbClr val="00B050"/>
                </a:solidFill>
              </a:rPr>
              <a:t>(11ac)</a:t>
            </a:r>
          </a:p>
          <a:p>
            <a:pPr eaLnBrk="1" hangingPunct="1">
              <a:lnSpc>
                <a:spcPct val="90000"/>
              </a:lnSpc>
              <a:spcBef>
                <a:spcPts val="600"/>
              </a:spcBef>
              <a:buClr>
                <a:srgbClr val="000000"/>
              </a:buClr>
              <a:buFont typeface="Times New Roman" charset="0"/>
              <a:buNone/>
            </a:pPr>
            <a:endParaRPr lang="en-GB" altLang="de-DE" sz="2000">
              <a:solidFill>
                <a:srgbClr val="000000"/>
              </a:solidFill>
            </a:endParaRPr>
          </a:p>
        </p:txBody>
      </p:sp>
      <p:sp>
        <p:nvSpPr>
          <p:cNvPr id="24" name="Rectangle 3"/>
          <p:cNvSpPr txBox="1">
            <a:spLocks/>
          </p:cNvSpPr>
          <p:nvPr/>
        </p:nvSpPr>
        <p:spPr bwMode="auto">
          <a:xfrm>
            <a:off x="611188" y="3860800"/>
            <a:ext cx="2513012" cy="863600"/>
          </a:xfrm>
          <a:prstGeom prst="rect">
            <a:avLst/>
          </a:prstGeom>
          <a:noFill/>
          <a:ln w="9525">
            <a:noFill/>
            <a:round/>
            <a:headEnd/>
            <a:tailEnd/>
          </a:ln>
          <a:effectLst/>
        </p:spPr>
        <p:txBody>
          <a:bodyPr lIns="92160" tIns="46080" rIns="92160" bIns="46080"/>
          <a:lstStyle/>
          <a:p>
            <a:pPr marL="342900" indent="-342900" defTabSz="449263" eaLnBrk="1" hangingPunct="1">
              <a:lnSpc>
                <a:spcPct val="90000"/>
              </a:lnSpc>
              <a:spcBef>
                <a:spcPts val="600"/>
              </a:spcBef>
              <a:buClr>
                <a:srgbClr val="000000"/>
              </a:buClr>
              <a:buSzPct val="100000"/>
              <a:buFont typeface="Times New Roman" pitchFamily="16" charset="0"/>
              <a:buNone/>
              <a:defRPr/>
            </a:pPr>
            <a:r>
              <a:rPr lang="en-GB" sz="1800" b="1" kern="0" dirty="0">
                <a:solidFill>
                  <a:srgbClr val="000000"/>
                </a:solidFill>
                <a:latin typeface="+mn-lt"/>
                <a:ea typeface="+mn-ea"/>
              </a:rPr>
              <a:t>Optional wireless charging</a:t>
            </a:r>
          </a:p>
        </p:txBody>
      </p:sp>
      <p:sp>
        <p:nvSpPr>
          <p:cNvPr id="32779" name="Date Placeholder 5"/>
          <p:cNvSpPr>
            <a:spLocks noGrp="1"/>
          </p:cNvSpPr>
          <p:nvPr>
            <p:ph type="dt" sz="quarter" idx="10"/>
          </p:nvPr>
        </p:nvSpPr>
        <p:spPr>
          <a:xfrm>
            <a:off x="696913" y="330200"/>
            <a:ext cx="942975"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t>July 2012</a:t>
            </a:r>
            <a:endParaRPr lang="en-GB" altLang="de-DE" sz="1800"/>
          </a:p>
        </p:txBody>
      </p:sp>
      <p:sp>
        <p:nvSpPr>
          <p:cNvPr id="32780" name="Slide Number Placeholder 3"/>
          <p:cNvSpPr>
            <a:spLocks noGrp="1"/>
          </p:cNvSpPr>
          <p:nvPr>
            <p:ph type="sldNum" sz="quarter" idx="11"/>
          </p:nvPr>
        </p:nvSpPr>
        <p:spPr>
          <a:xfrm>
            <a:off x="3563938" y="6480175"/>
            <a:ext cx="1439862"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GB" altLang="de-DE" sz="1200" b="0"/>
              <a:t>Page </a:t>
            </a:r>
            <a:fld id="{A5FBD56C-9BEB-1E42-B4EF-D0E0D23BC9F2}" type="slidenum">
              <a:rPr lang="en-GB" altLang="de-DE" sz="1200" b="0"/>
              <a:pPr>
                <a:spcBef>
                  <a:spcPct val="0"/>
                </a:spcBef>
                <a:buFontTx/>
                <a:buNone/>
              </a:pPr>
              <a:t>19</a:t>
            </a:fld>
            <a:endParaRPr lang="en-GB" altLang="de-DE" sz="1200" b="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de-DE" b="0">
                <a:ea typeface="ＭＳ Ｐゴシック" charset="-128"/>
              </a:rPr>
              <a:t>Abstract</a:t>
            </a:r>
          </a:p>
        </p:txBody>
      </p:sp>
      <p:sp>
        <p:nvSpPr>
          <p:cNvPr id="15363" name="Rectangle 3"/>
          <p:cNvSpPr>
            <a:spLocks noGrp="1" noChangeArrowheads="1"/>
          </p:cNvSpPr>
          <p:nvPr>
            <p:ph type="body" idx="1"/>
          </p:nvPr>
        </p:nvSpPr>
        <p:spPr>
          <a:xfrm>
            <a:off x="685800" y="1524000"/>
            <a:ext cx="7772400" cy="4191000"/>
          </a:xfrm>
        </p:spPr>
        <p:txBody>
          <a:bodyPr/>
          <a:lstStyle/>
          <a:p>
            <a:pPr algn="ctr">
              <a:buFontTx/>
              <a:buNone/>
            </a:pPr>
            <a:r>
              <a:rPr lang="en-US" altLang="de-DE" dirty="0">
                <a:ea typeface="ＭＳ Ｐゴシック" charset="-128"/>
              </a:rPr>
              <a:t>This document addresses synergies </a:t>
            </a:r>
            <a:r>
              <a:rPr lang="en-US" altLang="de-DE" dirty="0" smtClean="0">
                <a:ea typeface="ＭＳ Ｐゴシック" charset="-128"/>
              </a:rPr>
              <a:t>of </a:t>
            </a:r>
            <a:r>
              <a:rPr lang="en-US" altLang="de-DE" dirty="0">
                <a:ea typeface="ＭＳ Ｐゴシック" charset="-128"/>
              </a:rPr>
              <a:t>using 6-10.5GHz as an extension frequency band for 802.11ac with the main focus onto the regulatory situation. </a:t>
            </a:r>
          </a:p>
          <a:p>
            <a:pPr algn="ctr">
              <a:buFontTx/>
              <a:buNone/>
            </a:pPr>
            <a:r>
              <a:rPr lang="en-US" altLang="de-DE" dirty="0">
                <a:ea typeface="ＭＳ Ｐゴシック" charset="-128"/>
              </a:rPr>
              <a:t>Based on this situation some proposals will be made. </a:t>
            </a:r>
          </a:p>
          <a:p>
            <a:pPr algn="ctr">
              <a:buFontTx/>
              <a:buNone/>
            </a:pPr>
            <a:endParaRPr lang="en-US" altLang="de-DE" sz="1800" dirty="0">
              <a:ea typeface="ＭＳ Ｐゴシック" charset="-128"/>
            </a:endParaRPr>
          </a:p>
        </p:txBody>
      </p:sp>
      <p:sp>
        <p:nvSpPr>
          <p:cNvPr id="1536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9B07934F-C34B-EB44-8F7A-30AA65BCD7AD}" type="slidenum">
              <a:rPr lang="en-US" altLang="de-DE" sz="1200" b="0"/>
              <a:pPr>
                <a:spcBef>
                  <a:spcPct val="0"/>
                </a:spcBef>
                <a:buFontTx/>
                <a:buNone/>
              </a:pPr>
              <a:t>2</a:t>
            </a:fld>
            <a:endParaRPr lang="en-US" altLang="de-DE" sz="1200" b="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685800"/>
            <a:ext cx="7772400" cy="609600"/>
          </a:xfrm>
        </p:spPr>
        <p:txBody>
          <a:bodyPr/>
          <a:lstStyle/>
          <a:p>
            <a:r>
              <a:rPr lang="en-US" altLang="de-DE">
                <a:ea typeface="ＭＳ Ｐゴシック" charset="-128"/>
              </a:rPr>
              <a:t>Use case: Peer-to-peer sharing</a:t>
            </a:r>
          </a:p>
        </p:txBody>
      </p:sp>
      <p:sp>
        <p:nvSpPr>
          <p:cNvPr id="3379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t>July 2012</a:t>
            </a:r>
          </a:p>
        </p:txBody>
      </p:sp>
      <p:sp>
        <p:nvSpPr>
          <p:cNvPr id="3379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5C624B87-21BE-B645-970D-9C5F76CBDF56}" type="slidenum">
              <a:rPr lang="en-US" altLang="de-DE" sz="1200" b="0"/>
              <a:pPr>
                <a:spcBef>
                  <a:spcPct val="0"/>
                </a:spcBef>
                <a:buFontTx/>
                <a:buNone/>
              </a:pPr>
              <a:t>20</a:t>
            </a:fld>
            <a:endParaRPr lang="en-US" altLang="de-DE" sz="1200" b="0"/>
          </a:p>
        </p:txBody>
      </p:sp>
      <p:pic>
        <p:nvPicPr>
          <p:cNvPr id="33797" name="Picture 2" descr="http://www.google.com/mobile/+/images/p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28194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6"/>
          <p:cNvSpPr txBox="1">
            <a:spLocks noChangeArrowheads="1"/>
          </p:cNvSpPr>
          <p:nvPr/>
        </p:nvSpPr>
        <p:spPr bwMode="auto">
          <a:xfrm>
            <a:off x="152400" y="5954713"/>
            <a:ext cx="2608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latin typeface="Arial" charset="0"/>
              </a:rPr>
              <a:t>Android “Party Mode”</a:t>
            </a:r>
          </a:p>
        </p:txBody>
      </p:sp>
      <p:sp>
        <p:nvSpPr>
          <p:cNvPr id="33799" name="Oval 7"/>
          <p:cNvSpPr>
            <a:spLocks noChangeArrowheads="1"/>
          </p:cNvSpPr>
          <p:nvPr/>
        </p:nvSpPr>
        <p:spPr bwMode="auto">
          <a:xfrm>
            <a:off x="304800" y="3505200"/>
            <a:ext cx="2743200" cy="533400"/>
          </a:xfrm>
          <a:prstGeom prst="ellipse">
            <a:avLst/>
          </a:prstGeom>
          <a:noFill/>
          <a:ln w="254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pic>
        <p:nvPicPr>
          <p:cNvPr id="33800" name="Picture 4" descr="http://www.google.com/url?source=imglanding&amp;ct=img&amp;q=http://img.gadgetian.com/Samsung-Galaxy-S-III-Sharing.png&amp;sa=X&amp;ei=AN8FUKDUNubc2AWoksCsBQ&amp;ved=0CAkQ8wc4PQ&amp;usg=AFQjCNHyRl1W4avP3PeZa2oFzCuvsMil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371600"/>
            <a:ext cx="365760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TextBox 9"/>
          <p:cNvSpPr txBox="1">
            <a:spLocks noChangeArrowheads="1"/>
          </p:cNvSpPr>
          <p:nvPr/>
        </p:nvSpPr>
        <p:spPr bwMode="auto">
          <a:xfrm>
            <a:off x="3733800" y="5715000"/>
            <a:ext cx="5087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latin typeface="Arial" charset="0"/>
              </a:rPr>
              <a:t>Galaxy S III: AllShare, GroupCast, ShareShot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52400" y="685800"/>
            <a:ext cx="8686800" cy="381000"/>
          </a:xfrm>
        </p:spPr>
        <p:txBody>
          <a:bodyPr/>
          <a:lstStyle/>
          <a:p>
            <a:r>
              <a:rPr lang="en-US" altLang="de-DE" sz="2400">
                <a:ea typeface="ＭＳ Ｐゴシック" charset="-128"/>
              </a:rPr>
              <a:t>Cube farms: Use 5-6Ghz for infrastructure, 6-10GHz for P2P</a:t>
            </a:r>
          </a:p>
        </p:txBody>
      </p:sp>
      <p:sp>
        <p:nvSpPr>
          <p:cNvPr id="3481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t>July 2012</a:t>
            </a:r>
          </a:p>
        </p:txBody>
      </p:sp>
      <p:sp>
        <p:nvSpPr>
          <p:cNvPr id="34820" name="Slide Number Placeholder 4"/>
          <p:cNvSpPr>
            <a:spLocks noGrp="1"/>
          </p:cNvSpPr>
          <p:nvPr>
            <p:ph type="sldNum" sz="quarter" idx="11"/>
          </p:nvPr>
        </p:nvSpPr>
        <p:spPr>
          <a:xfrm>
            <a:off x="4344988" y="6553200"/>
            <a:ext cx="5302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836C1F67-C19B-0245-BC60-7AFAE5AE9D55}" type="slidenum">
              <a:rPr lang="en-US" altLang="de-DE" sz="1200" b="0"/>
              <a:pPr>
                <a:spcBef>
                  <a:spcPct val="0"/>
                </a:spcBef>
                <a:buFontTx/>
                <a:buNone/>
              </a:pPr>
              <a:t>21</a:t>
            </a:fld>
            <a:endParaRPr lang="en-US" altLang="de-DE" sz="1200" b="0"/>
          </a:p>
        </p:txBody>
      </p:sp>
      <p:pic>
        <p:nvPicPr>
          <p:cNvPr id="34821" name="Picture 3" descr="Cubicle Layout - 4"/>
          <p:cNvPicPr preferRelativeResize="0">
            <a:picLocks noChangeAspect="1" noChangeArrowheads="1"/>
          </p:cNvPicPr>
          <p:nvPr/>
        </p:nvPicPr>
        <p:blipFill>
          <a:blip r:embed="rId2">
            <a:alphaModFix amt="10000"/>
            <a:extLst>
              <a:ext uri="{28A0092B-C50C-407E-A947-70E740481C1C}">
                <a14:useLocalDpi xmlns:a14="http://schemas.microsoft.com/office/drawing/2010/main" val="0"/>
              </a:ext>
            </a:extLst>
          </a:blip>
          <a:srcRect r="34140"/>
          <a:stretch>
            <a:fillRect/>
          </a:stretch>
        </p:blipFill>
        <p:spPr bwMode="auto">
          <a:xfrm>
            <a:off x="2959100" y="3316288"/>
            <a:ext cx="2641600" cy="2160587"/>
          </a:xfrm>
          <a:prstGeom prst="rect">
            <a:avLst/>
          </a:prstGeom>
          <a:pattFill prst="pct50">
            <a:fgClr>
              <a:srgbClr val="FF99CC">
                <a:alpha val="10196"/>
              </a:srgbClr>
            </a:fgClr>
            <a:bgClr>
              <a:srgbClr val="FFFFFF">
                <a:alpha val="10196"/>
              </a:srgbClr>
            </a:bgClr>
          </a:patt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4822" name="Picture 4" descr="Cubicle Layout - 4"/>
          <p:cNvPicPr preferRelativeResize="0">
            <a:picLocks noChangeAspect="1" noChangeArrowheads="1"/>
          </p:cNvPicPr>
          <p:nvPr/>
        </p:nvPicPr>
        <p:blipFill>
          <a:blip r:embed="rId2">
            <a:alphaModFix amt="10000"/>
            <a:extLst>
              <a:ext uri="{28A0092B-C50C-407E-A947-70E740481C1C}">
                <a14:useLocalDpi xmlns:a14="http://schemas.microsoft.com/office/drawing/2010/main" val="0"/>
              </a:ext>
            </a:extLst>
          </a:blip>
          <a:srcRect r="34140"/>
          <a:stretch>
            <a:fillRect/>
          </a:stretch>
        </p:blipFill>
        <p:spPr bwMode="auto">
          <a:xfrm>
            <a:off x="2984500" y="1270000"/>
            <a:ext cx="2641600" cy="2160588"/>
          </a:xfrm>
          <a:prstGeom prst="rect">
            <a:avLst/>
          </a:prstGeom>
          <a:pattFill prst="pct50">
            <a:fgClr>
              <a:srgbClr val="FF99CC">
                <a:alpha val="10196"/>
              </a:srgbClr>
            </a:fgClr>
            <a:bgClr>
              <a:srgbClr val="FFFFFF">
                <a:alpha val="10196"/>
              </a:srgbClr>
            </a:bgClr>
          </a:patt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4823" name="Picture 5" descr="Cubicle Layout - 4"/>
          <p:cNvPicPr preferRelativeResize="0">
            <a:picLocks noChangeAspect="1" noChangeArrowheads="1"/>
          </p:cNvPicPr>
          <p:nvPr/>
        </p:nvPicPr>
        <p:blipFill>
          <a:blip r:embed="rId2">
            <a:alphaModFix amt="10000"/>
            <a:extLst>
              <a:ext uri="{28A0092B-C50C-407E-A947-70E740481C1C}">
                <a14:useLocalDpi xmlns:a14="http://schemas.microsoft.com/office/drawing/2010/main" val="0"/>
              </a:ext>
            </a:extLst>
          </a:blip>
          <a:srcRect r="34140"/>
          <a:stretch>
            <a:fillRect/>
          </a:stretch>
        </p:blipFill>
        <p:spPr bwMode="auto">
          <a:xfrm>
            <a:off x="600075" y="1258888"/>
            <a:ext cx="2641600" cy="2160587"/>
          </a:xfrm>
          <a:prstGeom prst="rect">
            <a:avLst/>
          </a:prstGeom>
          <a:pattFill prst="pct50">
            <a:fgClr>
              <a:srgbClr val="FF99CC">
                <a:alpha val="10196"/>
              </a:srgbClr>
            </a:fgClr>
            <a:bgClr>
              <a:srgbClr val="FFFFFF">
                <a:alpha val="10196"/>
              </a:srgbClr>
            </a:bgClr>
          </a:patt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4824" name="Picture 6" descr="Cubicle Layout - 4"/>
          <p:cNvPicPr preferRelativeResize="0">
            <a:picLocks noChangeAspect="1" noChangeArrowheads="1"/>
          </p:cNvPicPr>
          <p:nvPr/>
        </p:nvPicPr>
        <p:blipFill>
          <a:blip r:embed="rId2">
            <a:alphaModFix amt="10000"/>
            <a:extLst>
              <a:ext uri="{28A0092B-C50C-407E-A947-70E740481C1C}">
                <a14:useLocalDpi xmlns:a14="http://schemas.microsoft.com/office/drawing/2010/main" val="0"/>
              </a:ext>
            </a:extLst>
          </a:blip>
          <a:srcRect r="34140"/>
          <a:stretch>
            <a:fillRect/>
          </a:stretch>
        </p:blipFill>
        <p:spPr bwMode="auto">
          <a:xfrm>
            <a:off x="574675" y="3290888"/>
            <a:ext cx="2641600" cy="2160587"/>
          </a:xfrm>
          <a:prstGeom prst="rect">
            <a:avLst/>
          </a:prstGeom>
          <a:pattFill prst="pct50">
            <a:fgClr>
              <a:srgbClr val="FF99CC">
                <a:alpha val="10196"/>
              </a:srgbClr>
            </a:fgClr>
            <a:bgClr>
              <a:srgbClr val="FFFFFF">
                <a:alpha val="10196"/>
              </a:srgbClr>
            </a:bgClr>
          </a:pattFill>
          <a:ln>
            <a:noFill/>
          </a:ln>
          <a:extLst>
            <a:ext uri="{91240B29-F687-4F45-9708-019B960494DF}">
              <a14:hiddenLine xmlns:a14="http://schemas.microsoft.com/office/drawing/2010/main" w="9525">
                <a:solidFill>
                  <a:srgbClr val="000000"/>
                </a:solidFill>
                <a:miter lim="800000"/>
                <a:headEnd/>
                <a:tailEnd/>
              </a14:hiddenLine>
            </a:ext>
          </a:extLst>
        </p:spPr>
      </p:pic>
      <p:sp>
        <p:nvSpPr>
          <p:cNvPr id="45" name="Rectangle 8"/>
          <p:cNvSpPr txBox="1">
            <a:spLocks noChangeArrowheads="1"/>
          </p:cNvSpPr>
          <p:nvPr/>
        </p:nvSpPr>
        <p:spPr bwMode="auto">
          <a:xfrm>
            <a:off x="5761038" y="1190625"/>
            <a:ext cx="3079750" cy="4525963"/>
          </a:xfrm>
          <a:prstGeom prst="rect">
            <a:avLst/>
          </a:prstGeom>
          <a:noFill/>
          <a:ln w="9525">
            <a:noFill/>
            <a:miter lim="800000"/>
            <a:headEnd/>
            <a:tailEnd/>
          </a:ln>
        </p:spPr>
        <p:txBody>
          <a:bodyPr lIns="92075" tIns="46038" rIns="92075" bIns="46038"/>
          <a:lstStyle/>
          <a:p>
            <a:pPr marL="342900" indent="-342900">
              <a:lnSpc>
                <a:spcPct val="90000"/>
              </a:lnSpc>
              <a:spcBef>
                <a:spcPct val="10000"/>
              </a:spcBef>
              <a:buFontTx/>
              <a:buChar char="•"/>
              <a:defRPr/>
            </a:pPr>
            <a:r>
              <a:rPr lang="en-US" sz="1800" b="1" kern="0" dirty="0">
                <a:latin typeface="Arial" charset="0"/>
                <a:ea typeface="+mn-ea"/>
              </a:rPr>
              <a:t>At 320Mb/s at 8.2GHz, radius of coverage is ~2 meters with </a:t>
            </a:r>
            <a:r>
              <a:rPr lang="en-US" sz="1800" b="1" kern="0" dirty="0" err="1">
                <a:latin typeface="Arial" charset="0"/>
                <a:ea typeface="+mn-ea"/>
              </a:rPr>
              <a:t>SISO</a:t>
            </a:r>
            <a:r>
              <a:rPr lang="en-US" sz="1800" b="1" kern="0" dirty="0">
                <a:latin typeface="Arial" charset="0"/>
                <a:ea typeface="+mn-ea"/>
              </a:rPr>
              <a:t> </a:t>
            </a:r>
            <a:r>
              <a:rPr lang="en-US" sz="1800" b="1" kern="0" dirty="0" err="1">
                <a:latin typeface="Arial" charset="0"/>
                <a:ea typeface="+mn-ea"/>
              </a:rPr>
              <a:t>OFDM</a:t>
            </a:r>
            <a:endParaRPr lang="en-US" sz="1800" b="1" kern="0" dirty="0">
              <a:latin typeface="Arial" charset="0"/>
              <a:ea typeface="+mn-ea"/>
            </a:endParaRPr>
          </a:p>
          <a:p>
            <a:pPr marL="342900" indent="-342900">
              <a:lnSpc>
                <a:spcPct val="90000"/>
              </a:lnSpc>
              <a:spcBef>
                <a:spcPct val="10000"/>
              </a:spcBef>
              <a:buFontTx/>
              <a:buChar char="•"/>
              <a:defRPr/>
            </a:pPr>
            <a:r>
              <a:rPr lang="en-US" sz="1800" b="1" kern="0" dirty="0">
                <a:latin typeface="Arial" charset="0"/>
                <a:ea typeface="+mn-ea"/>
              </a:rPr>
              <a:t>In a 10x10 foot space, this provides an aggregate spatial capacity of 5.12Gb/s</a:t>
            </a:r>
          </a:p>
          <a:p>
            <a:pPr marL="342900" indent="-342900">
              <a:lnSpc>
                <a:spcPct val="90000"/>
              </a:lnSpc>
              <a:spcBef>
                <a:spcPct val="10000"/>
              </a:spcBef>
              <a:buFontTx/>
              <a:buChar char="•"/>
              <a:defRPr/>
            </a:pPr>
            <a:r>
              <a:rPr lang="en-US" sz="1800" b="1" kern="0" dirty="0">
                <a:latin typeface="Arial" charset="0"/>
                <a:ea typeface="+mn-ea"/>
              </a:rPr>
              <a:t>Minimum of 4 channels is required</a:t>
            </a:r>
          </a:p>
          <a:p>
            <a:pPr marL="800100" lvl="1" indent="-342900">
              <a:lnSpc>
                <a:spcPct val="90000"/>
              </a:lnSpc>
              <a:spcBef>
                <a:spcPct val="10000"/>
              </a:spcBef>
              <a:buFontTx/>
              <a:buChar char="•"/>
              <a:defRPr/>
            </a:pPr>
            <a:r>
              <a:rPr lang="en-US" sz="1800" b="1" kern="0" dirty="0">
                <a:latin typeface="Arial" charset="0"/>
                <a:ea typeface="+mn-ea"/>
              </a:rPr>
              <a:t>Could be shared band</a:t>
            </a:r>
          </a:p>
          <a:p>
            <a:pPr marL="342900" indent="-342900">
              <a:lnSpc>
                <a:spcPct val="90000"/>
              </a:lnSpc>
              <a:spcBef>
                <a:spcPct val="10000"/>
              </a:spcBef>
              <a:buFontTx/>
              <a:buChar char="•"/>
              <a:defRPr/>
            </a:pPr>
            <a:r>
              <a:rPr lang="en-US" sz="1800" b="1" kern="0" dirty="0">
                <a:latin typeface="Arial" charset="0"/>
                <a:ea typeface="+mn-ea"/>
              </a:rPr>
              <a:t>Peer to peer apps can operate without interfering with infrastructure </a:t>
            </a:r>
            <a:r>
              <a:rPr lang="en-US" sz="1800" b="1" kern="0" dirty="0" err="1">
                <a:latin typeface="Arial" charset="0"/>
                <a:ea typeface="+mn-ea"/>
              </a:rPr>
              <a:t>WLAN</a:t>
            </a:r>
            <a:endParaRPr lang="en-US" sz="1800" b="1" kern="0" dirty="0">
              <a:latin typeface="Arial" charset="0"/>
              <a:ea typeface="+mn-ea"/>
            </a:endParaRPr>
          </a:p>
        </p:txBody>
      </p:sp>
      <p:sp>
        <p:nvSpPr>
          <p:cNvPr id="34826" name="Text Box 9"/>
          <p:cNvSpPr txBox="1">
            <a:spLocks noChangeArrowheads="1"/>
          </p:cNvSpPr>
          <p:nvPr/>
        </p:nvSpPr>
        <p:spPr bwMode="auto">
          <a:xfrm>
            <a:off x="182563" y="5534025"/>
            <a:ext cx="8778875" cy="9159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pPr>
            <a:r>
              <a:rPr lang="en-US" altLang="de-DE" sz="1800">
                <a:solidFill>
                  <a:srgbClr val="0000CC"/>
                </a:solidFill>
                <a:latin typeface="Arial" charset="0"/>
              </a:rPr>
              <a:t>Small cells yield highest spatial capacity in users per square meter</a:t>
            </a:r>
          </a:p>
          <a:p>
            <a:pPr>
              <a:spcBef>
                <a:spcPct val="0"/>
              </a:spcBef>
            </a:pPr>
            <a:r>
              <a:rPr lang="en-US" altLang="de-DE" sz="1800">
                <a:solidFill>
                  <a:srgbClr val="0000CC"/>
                </a:solidFill>
                <a:latin typeface="Arial" charset="0"/>
              </a:rPr>
              <a:t>SISO OFDM UWB has a coverage area just larger than an average cubicle</a:t>
            </a:r>
          </a:p>
          <a:p>
            <a:pPr>
              <a:spcBef>
                <a:spcPct val="0"/>
              </a:spcBef>
            </a:pPr>
            <a:r>
              <a:rPr lang="en-US" altLang="de-DE" sz="1800">
                <a:solidFill>
                  <a:srgbClr val="0000CC"/>
                </a:solidFill>
                <a:latin typeface="Arial" charset="0"/>
              </a:rPr>
              <a:t>Channel reuse can optimize capacity with minimum interference</a:t>
            </a:r>
          </a:p>
        </p:txBody>
      </p:sp>
      <p:sp>
        <p:nvSpPr>
          <p:cNvPr id="34827" name="Oval 13"/>
          <p:cNvSpPr>
            <a:spLocks noChangeAspect="1" noChangeArrowheads="1"/>
          </p:cNvSpPr>
          <p:nvPr/>
        </p:nvSpPr>
        <p:spPr bwMode="auto">
          <a:xfrm>
            <a:off x="777875" y="1555750"/>
            <a:ext cx="1023938" cy="1023938"/>
          </a:xfrm>
          <a:prstGeom prst="ellipse">
            <a:avLst/>
          </a:prstGeom>
          <a:solidFill>
            <a:srgbClr val="99CCFF">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28" name="Oval 14"/>
          <p:cNvSpPr>
            <a:spLocks noChangeAspect="1" noChangeArrowheads="1"/>
          </p:cNvSpPr>
          <p:nvPr/>
        </p:nvSpPr>
        <p:spPr bwMode="auto">
          <a:xfrm>
            <a:off x="1444625" y="1555750"/>
            <a:ext cx="1023938" cy="1023938"/>
          </a:xfrm>
          <a:prstGeom prst="ellipse">
            <a:avLst/>
          </a:prstGeom>
          <a:solidFill>
            <a:srgbClr val="FF99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29" name="Oval 15"/>
          <p:cNvSpPr>
            <a:spLocks noChangeAspect="1" noChangeArrowheads="1"/>
          </p:cNvSpPr>
          <p:nvPr/>
        </p:nvSpPr>
        <p:spPr bwMode="auto">
          <a:xfrm>
            <a:off x="2111375" y="1555750"/>
            <a:ext cx="1023938" cy="1023938"/>
          </a:xfrm>
          <a:prstGeom prst="ellipse">
            <a:avLst/>
          </a:prstGeom>
          <a:solidFill>
            <a:srgbClr val="CCFF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0" name="Oval 16"/>
          <p:cNvSpPr>
            <a:spLocks noChangeAspect="1" noChangeArrowheads="1"/>
          </p:cNvSpPr>
          <p:nvPr/>
        </p:nvSpPr>
        <p:spPr bwMode="auto">
          <a:xfrm>
            <a:off x="777875" y="2178050"/>
            <a:ext cx="1023938" cy="1023938"/>
          </a:xfrm>
          <a:prstGeom prst="ellipse">
            <a:avLst/>
          </a:prstGeom>
          <a:solidFill>
            <a:srgbClr val="CCFF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1" name="Oval 17"/>
          <p:cNvSpPr>
            <a:spLocks noChangeAspect="1" noChangeArrowheads="1"/>
          </p:cNvSpPr>
          <p:nvPr/>
        </p:nvSpPr>
        <p:spPr bwMode="auto">
          <a:xfrm>
            <a:off x="1444625" y="2224088"/>
            <a:ext cx="1023938" cy="1023937"/>
          </a:xfrm>
          <a:prstGeom prst="ellipse">
            <a:avLst/>
          </a:prstGeom>
          <a:solidFill>
            <a:srgbClr val="FFFF99">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2" name="Oval 18"/>
          <p:cNvSpPr>
            <a:spLocks noChangeAspect="1" noChangeArrowheads="1"/>
          </p:cNvSpPr>
          <p:nvPr/>
        </p:nvSpPr>
        <p:spPr bwMode="auto">
          <a:xfrm>
            <a:off x="2103438" y="2197100"/>
            <a:ext cx="1023937" cy="1023938"/>
          </a:xfrm>
          <a:prstGeom prst="ellipse">
            <a:avLst/>
          </a:prstGeom>
          <a:solidFill>
            <a:srgbClr val="99CCFF">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3" name="Oval 19"/>
          <p:cNvSpPr>
            <a:spLocks noChangeAspect="1" noChangeArrowheads="1"/>
          </p:cNvSpPr>
          <p:nvPr/>
        </p:nvSpPr>
        <p:spPr bwMode="auto">
          <a:xfrm>
            <a:off x="750888" y="3549650"/>
            <a:ext cx="1023937" cy="1023938"/>
          </a:xfrm>
          <a:prstGeom prst="ellipse">
            <a:avLst/>
          </a:prstGeom>
          <a:solidFill>
            <a:srgbClr val="99CCFF">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4" name="Oval 20"/>
          <p:cNvSpPr>
            <a:spLocks noChangeAspect="1" noChangeArrowheads="1"/>
          </p:cNvSpPr>
          <p:nvPr/>
        </p:nvSpPr>
        <p:spPr bwMode="auto">
          <a:xfrm>
            <a:off x="1417638" y="3549650"/>
            <a:ext cx="1023937" cy="1023938"/>
          </a:xfrm>
          <a:prstGeom prst="ellipse">
            <a:avLst/>
          </a:prstGeom>
          <a:solidFill>
            <a:srgbClr val="FF99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5" name="Oval 21"/>
          <p:cNvSpPr>
            <a:spLocks noChangeAspect="1" noChangeArrowheads="1"/>
          </p:cNvSpPr>
          <p:nvPr/>
        </p:nvSpPr>
        <p:spPr bwMode="auto">
          <a:xfrm>
            <a:off x="2084388" y="3549650"/>
            <a:ext cx="1023937" cy="1023938"/>
          </a:xfrm>
          <a:prstGeom prst="ellipse">
            <a:avLst/>
          </a:prstGeom>
          <a:solidFill>
            <a:srgbClr val="CCFF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6" name="Oval 22"/>
          <p:cNvSpPr>
            <a:spLocks noChangeAspect="1" noChangeArrowheads="1"/>
          </p:cNvSpPr>
          <p:nvPr/>
        </p:nvSpPr>
        <p:spPr bwMode="auto">
          <a:xfrm>
            <a:off x="758825" y="4189413"/>
            <a:ext cx="1023938" cy="1023937"/>
          </a:xfrm>
          <a:prstGeom prst="ellipse">
            <a:avLst/>
          </a:prstGeom>
          <a:solidFill>
            <a:srgbClr val="CCFF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7" name="Oval 23"/>
          <p:cNvSpPr>
            <a:spLocks noChangeAspect="1" noChangeArrowheads="1"/>
          </p:cNvSpPr>
          <p:nvPr/>
        </p:nvSpPr>
        <p:spPr bwMode="auto">
          <a:xfrm>
            <a:off x="1425575" y="4235450"/>
            <a:ext cx="1023938" cy="1023938"/>
          </a:xfrm>
          <a:prstGeom prst="ellipse">
            <a:avLst/>
          </a:prstGeom>
          <a:solidFill>
            <a:srgbClr val="FFFF99">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8" name="Oval 24"/>
          <p:cNvSpPr>
            <a:spLocks noChangeAspect="1" noChangeArrowheads="1"/>
          </p:cNvSpPr>
          <p:nvPr/>
        </p:nvSpPr>
        <p:spPr bwMode="auto">
          <a:xfrm>
            <a:off x="2084388" y="4208463"/>
            <a:ext cx="1023937" cy="1023937"/>
          </a:xfrm>
          <a:prstGeom prst="ellipse">
            <a:avLst/>
          </a:prstGeom>
          <a:solidFill>
            <a:srgbClr val="99CCFF">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9" name="Oval 25"/>
          <p:cNvSpPr>
            <a:spLocks noChangeAspect="1" noChangeArrowheads="1"/>
          </p:cNvSpPr>
          <p:nvPr/>
        </p:nvSpPr>
        <p:spPr bwMode="auto">
          <a:xfrm>
            <a:off x="4479925" y="2241550"/>
            <a:ext cx="1023938" cy="1023938"/>
          </a:xfrm>
          <a:prstGeom prst="ellipse">
            <a:avLst/>
          </a:prstGeom>
          <a:solidFill>
            <a:srgbClr val="99CCFF">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0" name="Oval 26"/>
          <p:cNvSpPr>
            <a:spLocks noChangeAspect="1" noChangeArrowheads="1"/>
          </p:cNvSpPr>
          <p:nvPr/>
        </p:nvSpPr>
        <p:spPr bwMode="auto">
          <a:xfrm>
            <a:off x="3154363" y="2224088"/>
            <a:ext cx="1023937" cy="1023937"/>
          </a:xfrm>
          <a:prstGeom prst="ellipse">
            <a:avLst/>
          </a:prstGeom>
          <a:solidFill>
            <a:srgbClr val="FF99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1" name="Oval 27"/>
          <p:cNvSpPr>
            <a:spLocks noChangeAspect="1" noChangeArrowheads="1"/>
          </p:cNvSpPr>
          <p:nvPr/>
        </p:nvSpPr>
        <p:spPr bwMode="auto">
          <a:xfrm>
            <a:off x="3838575" y="2241550"/>
            <a:ext cx="1023938" cy="1023938"/>
          </a:xfrm>
          <a:prstGeom prst="ellipse">
            <a:avLst/>
          </a:prstGeom>
          <a:solidFill>
            <a:srgbClr val="CCFF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2" name="Oval 28"/>
          <p:cNvSpPr>
            <a:spLocks noChangeAspect="1" noChangeArrowheads="1"/>
          </p:cNvSpPr>
          <p:nvPr/>
        </p:nvSpPr>
        <p:spPr bwMode="auto">
          <a:xfrm>
            <a:off x="3794125" y="1511300"/>
            <a:ext cx="1023938" cy="1023938"/>
          </a:xfrm>
          <a:prstGeom prst="ellipse">
            <a:avLst/>
          </a:prstGeom>
          <a:solidFill>
            <a:srgbClr val="CC99FF">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3" name="Oval 29"/>
          <p:cNvSpPr>
            <a:spLocks noChangeAspect="1" noChangeArrowheads="1"/>
          </p:cNvSpPr>
          <p:nvPr/>
        </p:nvSpPr>
        <p:spPr bwMode="auto">
          <a:xfrm>
            <a:off x="3154363" y="1511300"/>
            <a:ext cx="1023937" cy="1023938"/>
          </a:xfrm>
          <a:prstGeom prst="ellipse">
            <a:avLst/>
          </a:prstGeom>
          <a:solidFill>
            <a:srgbClr val="FFFF99">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4" name="Oval 30"/>
          <p:cNvSpPr>
            <a:spLocks noChangeAspect="1" noChangeArrowheads="1"/>
          </p:cNvSpPr>
          <p:nvPr/>
        </p:nvSpPr>
        <p:spPr bwMode="auto">
          <a:xfrm>
            <a:off x="4479925" y="1511300"/>
            <a:ext cx="1023938" cy="1023938"/>
          </a:xfrm>
          <a:prstGeom prst="ellipse">
            <a:avLst/>
          </a:prstGeom>
          <a:solidFill>
            <a:srgbClr val="FF99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5" name="Oval 31"/>
          <p:cNvSpPr>
            <a:spLocks noChangeAspect="1" noChangeArrowheads="1"/>
          </p:cNvSpPr>
          <p:nvPr/>
        </p:nvSpPr>
        <p:spPr bwMode="auto">
          <a:xfrm>
            <a:off x="3794125" y="3522663"/>
            <a:ext cx="1023938" cy="1023937"/>
          </a:xfrm>
          <a:prstGeom prst="ellipse">
            <a:avLst/>
          </a:prstGeom>
          <a:solidFill>
            <a:srgbClr val="99CCFF">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6" name="Oval 32"/>
          <p:cNvSpPr>
            <a:spLocks noChangeAspect="1" noChangeArrowheads="1"/>
          </p:cNvSpPr>
          <p:nvPr/>
        </p:nvSpPr>
        <p:spPr bwMode="auto">
          <a:xfrm>
            <a:off x="3749675" y="4254500"/>
            <a:ext cx="1023938" cy="1023938"/>
          </a:xfrm>
          <a:prstGeom prst="ellipse">
            <a:avLst/>
          </a:prstGeom>
          <a:solidFill>
            <a:srgbClr val="CCFF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7" name="Oval 33"/>
          <p:cNvSpPr>
            <a:spLocks noChangeAspect="1" noChangeArrowheads="1"/>
          </p:cNvSpPr>
          <p:nvPr/>
        </p:nvSpPr>
        <p:spPr bwMode="auto">
          <a:xfrm>
            <a:off x="3108325" y="4254500"/>
            <a:ext cx="1023938" cy="1023938"/>
          </a:xfrm>
          <a:prstGeom prst="ellipse">
            <a:avLst/>
          </a:prstGeom>
          <a:solidFill>
            <a:srgbClr val="FF99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8" name="Oval 34"/>
          <p:cNvSpPr>
            <a:spLocks noChangeAspect="1" noChangeArrowheads="1"/>
          </p:cNvSpPr>
          <p:nvPr/>
        </p:nvSpPr>
        <p:spPr bwMode="auto">
          <a:xfrm>
            <a:off x="3108325" y="3522663"/>
            <a:ext cx="1023938" cy="1023937"/>
          </a:xfrm>
          <a:prstGeom prst="ellipse">
            <a:avLst/>
          </a:prstGeom>
          <a:solidFill>
            <a:srgbClr val="FFFF99">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9" name="Oval 35"/>
          <p:cNvSpPr>
            <a:spLocks noChangeAspect="1" noChangeArrowheads="1"/>
          </p:cNvSpPr>
          <p:nvPr/>
        </p:nvSpPr>
        <p:spPr bwMode="auto">
          <a:xfrm>
            <a:off x="4479925" y="3522663"/>
            <a:ext cx="1023938" cy="1023937"/>
          </a:xfrm>
          <a:prstGeom prst="ellipse">
            <a:avLst/>
          </a:prstGeom>
          <a:solidFill>
            <a:srgbClr val="FF99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50" name="Oval 36"/>
          <p:cNvSpPr>
            <a:spLocks noChangeAspect="1" noChangeArrowheads="1"/>
          </p:cNvSpPr>
          <p:nvPr/>
        </p:nvSpPr>
        <p:spPr bwMode="auto">
          <a:xfrm>
            <a:off x="4479925" y="4254500"/>
            <a:ext cx="1023938" cy="1023938"/>
          </a:xfrm>
          <a:prstGeom prst="ellipse">
            <a:avLst/>
          </a:prstGeom>
          <a:solidFill>
            <a:srgbClr val="FFFF99">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51" name="Text Box 2"/>
          <p:cNvSpPr txBox="1">
            <a:spLocks noChangeArrowheads="1"/>
          </p:cNvSpPr>
          <p:nvPr/>
        </p:nvSpPr>
        <p:spPr bwMode="auto">
          <a:xfrm>
            <a:off x="1006475" y="1219200"/>
            <a:ext cx="61595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2.5 m</a:t>
            </a:r>
          </a:p>
        </p:txBody>
      </p:sp>
      <p:sp>
        <p:nvSpPr>
          <p:cNvPr id="34852" name="Line 10"/>
          <p:cNvSpPr>
            <a:spLocks noChangeShapeType="1"/>
          </p:cNvSpPr>
          <p:nvPr/>
        </p:nvSpPr>
        <p:spPr bwMode="auto">
          <a:xfrm flipV="1">
            <a:off x="960438" y="1355725"/>
            <a:ext cx="0" cy="320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853" name="Line 11"/>
          <p:cNvSpPr>
            <a:spLocks noChangeShapeType="1"/>
          </p:cNvSpPr>
          <p:nvPr/>
        </p:nvSpPr>
        <p:spPr bwMode="auto">
          <a:xfrm flipV="1">
            <a:off x="1600200" y="1355725"/>
            <a:ext cx="0" cy="320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854" name="Line 12"/>
          <p:cNvSpPr>
            <a:spLocks noChangeShapeType="1"/>
          </p:cNvSpPr>
          <p:nvPr/>
        </p:nvSpPr>
        <p:spPr bwMode="auto">
          <a:xfrm>
            <a:off x="960438" y="1447800"/>
            <a:ext cx="63976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de-DE">
                <a:ea typeface="ＭＳ Ｐゴシック" charset="-128"/>
              </a:rPr>
              <a:t>6-10GHz is a low risk extension to 802.11ac for peer-to-peer</a:t>
            </a:r>
          </a:p>
        </p:txBody>
      </p:sp>
      <p:sp>
        <p:nvSpPr>
          <p:cNvPr id="35843" name="Content Placeholder 2"/>
          <p:cNvSpPr>
            <a:spLocks noGrp="1"/>
          </p:cNvSpPr>
          <p:nvPr>
            <p:ph idx="1"/>
          </p:nvPr>
        </p:nvSpPr>
        <p:spPr/>
        <p:txBody>
          <a:bodyPr/>
          <a:lstStyle/>
          <a:p>
            <a:r>
              <a:rPr lang="en-US" altLang="de-DE">
                <a:ea typeface="ＭＳ Ｐゴシック" charset="-128"/>
              </a:rPr>
              <a:t>Can share common antenna</a:t>
            </a:r>
          </a:p>
          <a:p>
            <a:pPr lvl="1"/>
            <a:r>
              <a:rPr lang="en-US" altLang="de-DE">
                <a:ea typeface="ＭＳ Ｐゴシック" charset="-128"/>
              </a:rPr>
              <a:t>No packaging issues</a:t>
            </a:r>
          </a:p>
          <a:p>
            <a:r>
              <a:rPr lang="en-US" altLang="de-DE">
                <a:ea typeface="ＭＳ Ｐゴシック" charset="-128"/>
              </a:rPr>
              <a:t>Similar RF chains, some of which can be shared</a:t>
            </a:r>
          </a:p>
          <a:p>
            <a:r>
              <a:rPr lang="en-US" altLang="de-DE">
                <a:ea typeface="ＭＳ Ｐゴシック" charset="-128"/>
              </a:rPr>
              <a:t>Propagation characteristics are similar to 802.11ac</a:t>
            </a:r>
          </a:p>
          <a:p>
            <a:pPr lvl="1"/>
            <a:r>
              <a:rPr lang="en-US" altLang="de-DE">
                <a:ea typeface="ＭＳ Ｐゴシック" charset="-128"/>
              </a:rPr>
              <a:t>No more directional than 5-6GHz</a:t>
            </a:r>
          </a:p>
          <a:p>
            <a:pPr lvl="1"/>
            <a:r>
              <a:rPr lang="en-US" altLang="de-DE">
                <a:ea typeface="ＭＳ Ｐゴシック" charset="-128"/>
              </a:rPr>
              <a:t>Does not need an antenna array</a:t>
            </a:r>
          </a:p>
          <a:p>
            <a:r>
              <a:rPr lang="en-US" altLang="de-DE">
                <a:ea typeface="ＭＳ Ｐゴシック" charset="-128"/>
              </a:rPr>
              <a:t>BUT range is limited</a:t>
            </a:r>
          </a:p>
          <a:p>
            <a:pPr lvl="1"/>
            <a:r>
              <a:rPr lang="en-US" altLang="de-DE">
                <a:ea typeface="ＭＳ Ｐゴシック" charset="-128"/>
              </a:rPr>
              <a:t>About 1Gbps at 2 meters (500MHz channel, 1x2 MRC)</a:t>
            </a:r>
          </a:p>
          <a:p>
            <a:r>
              <a:rPr lang="en-US" altLang="de-DE">
                <a:ea typeface="ＭＳ Ｐゴシック" charset="-128"/>
              </a:rPr>
              <a:t>Low power: &lt;400mW for a complete PHY+MAC</a:t>
            </a:r>
          </a:p>
          <a:p>
            <a:pPr lvl="1"/>
            <a:r>
              <a:rPr lang="en-US" altLang="de-DE">
                <a:ea typeface="ＭＳ Ｐゴシック" charset="-128"/>
              </a:rPr>
              <a:t>Doesn’t include sharing of RF, Analog, and digital with 802.11ac</a:t>
            </a:r>
          </a:p>
          <a:p>
            <a:endParaRPr lang="en-US" altLang="de-DE">
              <a:ea typeface="ＭＳ Ｐゴシック" charset="-128"/>
            </a:endParaRPr>
          </a:p>
        </p:txBody>
      </p:sp>
      <p:sp>
        <p:nvSpPr>
          <p:cNvPr id="358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t>July 2012</a:t>
            </a:r>
          </a:p>
        </p:txBody>
      </p:sp>
      <p:sp>
        <p:nvSpPr>
          <p:cNvPr id="358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E399CA3D-FC60-1941-8C0E-EC751CD310FE}" type="slidenum">
              <a:rPr lang="en-US" altLang="de-DE" sz="1200" b="0"/>
              <a:pPr>
                <a:spcBef>
                  <a:spcPct val="0"/>
                </a:spcBef>
                <a:buFontTx/>
                <a:buNone/>
              </a:pPr>
              <a:t>22</a:t>
            </a:fld>
            <a:endParaRPr lang="en-US" altLang="de-DE" sz="1200" b="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85800" y="609600"/>
            <a:ext cx="7772400" cy="533400"/>
          </a:xfrm>
        </p:spPr>
        <p:txBody>
          <a:bodyPr/>
          <a:lstStyle/>
          <a:p>
            <a:r>
              <a:rPr lang="en-US" altLang="de-DE">
                <a:ea typeface="ＭＳ Ｐゴシック" charset="-128"/>
              </a:rPr>
              <a:t>Common antenna</a:t>
            </a:r>
          </a:p>
        </p:txBody>
      </p:sp>
      <p:sp>
        <p:nvSpPr>
          <p:cNvPr id="36867" name="Content Placeholder 2"/>
          <p:cNvSpPr>
            <a:spLocks noGrp="1"/>
          </p:cNvSpPr>
          <p:nvPr>
            <p:ph idx="1"/>
          </p:nvPr>
        </p:nvSpPr>
        <p:spPr>
          <a:xfrm>
            <a:off x="1676400" y="1295400"/>
            <a:ext cx="6781800" cy="1143000"/>
          </a:xfrm>
        </p:spPr>
        <p:txBody>
          <a:bodyPr/>
          <a:lstStyle/>
          <a:p>
            <a:pPr>
              <a:spcBef>
                <a:spcPct val="0"/>
              </a:spcBef>
            </a:pPr>
            <a:r>
              <a:rPr lang="en-US" altLang="de-DE">
                <a:ea typeface="ＭＳ Ｐゴシック" charset="-128"/>
              </a:rPr>
              <a:t>Numerous inexpensive antennas are already commercially available that cover 3 to 10GHz</a:t>
            </a:r>
          </a:p>
          <a:p>
            <a:pPr>
              <a:spcBef>
                <a:spcPct val="0"/>
              </a:spcBef>
            </a:pPr>
            <a:r>
              <a:rPr lang="en-US" altLang="de-DE">
                <a:ea typeface="ＭＳ Ｐゴシック" charset="-128"/>
              </a:rPr>
              <a:t>Extension to cover 2-10GHz not expected to be difficult</a:t>
            </a:r>
          </a:p>
        </p:txBody>
      </p:sp>
      <p:sp>
        <p:nvSpPr>
          <p:cNvPr id="3686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t>July 2012</a:t>
            </a:r>
          </a:p>
        </p:txBody>
      </p:sp>
      <p:sp>
        <p:nvSpPr>
          <p:cNvPr id="3686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DC685661-714A-734B-9B77-03885F734462}" type="slidenum">
              <a:rPr lang="en-US" altLang="de-DE" sz="1200" b="0"/>
              <a:pPr>
                <a:spcBef>
                  <a:spcPct val="0"/>
                </a:spcBef>
                <a:buFontTx/>
                <a:buNone/>
              </a:pPr>
              <a:t>23</a:t>
            </a:fld>
            <a:endParaRPr lang="en-US" altLang="de-DE" sz="1200" b="0"/>
          </a:p>
        </p:txBody>
      </p:sp>
      <p:pic>
        <p:nvPicPr>
          <p:cNvPr id="368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5334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cxnSp>
        <p:nvCxnSpPr>
          <p:cNvPr id="36871" name="Straight Connector 7"/>
          <p:cNvCxnSpPr>
            <a:cxnSpLocks noChangeShapeType="1"/>
          </p:cNvCxnSpPr>
          <p:nvPr/>
        </p:nvCxnSpPr>
        <p:spPr bwMode="auto">
          <a:xfrm flipH="1">
            <a:off x="762000" y="1600200"/>
            <a:ext cx="533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6872" name="Straight Connector 8"/>
          <p:cNvCxnSpPr>
            <a:cxnSpLocks noChangeShapeType="1"/>
          </p:cNvCxnSpPr>
          <p:nvPr/>
        </p:nvCxnSpPr>
        <p:spPr bwMode="auto">
          <a:xfrm flipH="1">
            <a:off x="762000" y="3124200"/>
            <a:ext cx="533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6873" name="Straight Arrow Connector 10"/>
          <p:cNvCxnSpPr>
            <a:cxnSpLocks noChangeShapeType="1"/>
          </p:cNvCxnSpPr>
          <p:nvPr/>
        </p:nvCxnSpPr>
        <p:spPr bwMode="auto">
          <a:xfrm>
            <a:off x="990600" y="1600200"/>
            <a:ext cx="0" cy="1524000"/>
          </a:xfrm>
          <a:prstGeom prst="straightConnector1">
            <a:avLst/>
          </a:prstGeom>
          <a:noFill/>
          <a:ln w="25400">
            <a:solidFill>
              <a:schemeClr val="tx1"/>
            </a:solidFill>
            <a:round/>
            <a:headEnd type="stealth" w="sm" len="sm"/>
            <a:tailEnd type="stealth" w="med" len="med"/>
          </a:ln>
          <a:extLst>
            <a:ext uri="{909E8E84-426E-40DD-AFC4-6F175D3DCCD1}">
              <a14:hiddenFill xmlns:a14="http://schemas.microsoft.com/office/drawing/2010/main">
                <a:noFill/>
              </a14:hiddenFill>
            </a:ext>
          </a:extLst>
        </p:spPr>
      </p:cxnSp>
      <p:sp>
        <p:nvSpPr>
          <p:cNvPr id="36874" name="TextBox 15"/>
          <p:cNvSpPr txBox="1">
            <a:spLocks noChangeArrowheads="1"/>
          </p:cNvSpPr>
          <p:nvPr/>
        </p:nvSpPr>
        <p:spPr bwMode="auto">
          <a:xfrm rot="-5400000">
            <a:off x="891382" y="2209006"/>
            <a:ext cx="627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a:latin typeface="Arial" charset="0"/>
              </a:rPr>
              <a:t>35mm</a:t>
            </a:r>
          </a:p>
        </p:txBody>
      </p:sp>
      <p:cxnSp>
        <p:nvCxnSpPr>
          <p:cNvPr id="36875" name="Straight Connector 16"/>
          <p:cNvCxnSpPr>
            <a:cxnSpLocks noChangeShapeType="1"/>
          </p:cNvCxnSpPr>
          <p:nvPr/>
        </p:nvCxnSpPr>
        <p:spPr bwMode="auto">
          <a:xfrm>
            <a:off x="685800" y="1143000"/>
            <a:ext cx="0" cy="533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6876" name="Straight Connector 18"/>
          <p:cNvCxnSpPr>
            <a:cxnSpLocks noChangeShapeType="1"/>
          </p:cNvCxnSpPr>
          <p:nvPr/>
        </p:nvCxnSpPr>
        <p:spPr bwMode="auto">
          <a:xfrm>
            <a:off x="457200" y="1143000"/>
            <a:ext cx="0" cy="533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6877" name="Straight Arrow Connector 20"/>
          <p:cNvCxnSpPr>
            <a:cxnSpLocks noChangeShapeType="1"/>
          </p:cNvCxnSpPr>
          <p:nvPr/>
        </p:nvCxnSpPr>
        <p:spPr bwMode="auto">
          <a:xfrm>
            <a:off x="152400" y="1219200"/>
            <a:ext cx="304800" cy="0"/>
          </a:xfrm>
          <a:prstGeom prst="straightConnector1">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6878" name="Straight Arrow Connector 21"/>
          <p:cNvCxnSpPr>
            <a:cxnSpLocks noChangeShapeType="1"/>
          </p:cNvCxnSpPr>
          <p:nvPr/>
        </p:nvCxnSpPr>
        <p:spPr bwMode="auto">
          <a:xfrm>
            <a:off x="685800" y="1219200"/>
            <a:ext cx="304800" cy="0"/>
          </a:xfrm>
          <a:prstGeom prst="straightConnector1">
            <a:avLst/>
          </a:prstGeom>
          <a:noFill/>
          <a:ln w="12700">
            <a:solidFill>
              <a:schemeClr val="tx1"/>
            </a:solidFill>
            <a:round/>
            <a:headEnd type="arrow" w="sm" len="sm"/>
            <a:tailEnd/>
          </a:ln>
          <a:extLst>
            <a:ext uri="{909E8E84-426E-40DD-AFC4-6F175D3DCCD1}">
              <a14:hiddenFill xmlns:a14="http://schemas.microsoft.com/office/drawing/2010/main">
                <a:noFill/>
              </a14:hiddenFill>
            </a:ext>
          </a:extLst>
        </p:spPr>
      </p:cxnSp>
      <p:sp>
        <p:nvSpPr>
          <p:cNvPr id="36879" name="TextBox 22"/>
          <p:cNvSpPr txBox="1">
            <a:spLocks noChangeArrowheads="1"/>
          </p:cNvSpPr>
          <p:nvPr/>
        </p:nvSpPr>
        <p:spPr bwMode="auto">
          <a:xfrm>
            <a:off x="304800" y="914400"/>
            <a:ext cx="542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a:latin typeface="Arial" charset="0"/>
              </a:rPr>
              <a:t>6mm</a:t>
            </a:r>
          </a:p>
        </p:txBody>
      </p:sp>
      <p:pic>
        <p:nvPicPr>
          <p:cNvPr id="3688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890838"/>
            <a:ext cx="3471863"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6881" name="TextBox 16"/>
          <p:cNvSpPr txBox="1">
            <a:spLocks noChangeArrowheads="1"/>
          </p:cNvSpPr>
          <p:nvPr/>
        </p:nvSpPr>
        <p:spPr bwMode="auto">
          <a:xfrm>
            <a:off x="228600" y="5943600"/>
            <a:ext cx="178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400">
                <a:latin typeface="Arial" charset="0"/>
              </a:rPr>
              <a:t>Microstrip antenna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1182688" y="2667000"/>
            <a:ext cx="7772400" cy="1066800"/>
          </a:xfrm>
        </p:spPr>
        <p:txBody>
          <a:bodyPr/>
          <a:lstStyle/>
          <a:p>
            <a:r>
              <a:rPr lang="en-GB" altLang="de-DE" dirty="0">
                <a:ea typeface="ＭＳ Ｐゴシック" charset="-128"/>
              </a:rPr>
              <a:t>Annex </a:t>
            </a:r>
            <a:r>
              <a:rPr lang="en-GB" altLang="de-DE" dirty="0" smtClean="0">
                <a:ea typeface="ＭＳ Ｐゴシック" charset="-128"/>
              </a:rPr>
              <a:t>2</a:t>
            </a:r>
            <a:r>
              <a:rPr lang="en-GB" altLang="de-DE" dirty="0">
                <a:ea typeface="ＭＳ Ｐゴシック" charset="-128"/>
              </a:rPr>
              <a:t/>
            </a:r>
            <a:br>
              <a:rPr lang="en-GB" altLang="de-DE" dirty="0">
                <a:ea typeface="ＭＳ Ｐゴシック" charset="-128"/>
              </a:rPr>
            </a:br>
            <a:r>
              <a:rPr lang="en-GB" altLang="de-DE" dirty="0" smtClean="0">
                <a:ea typeface="ＭＳ Ｐゴシック" charset="-128"/>
              </a:rPr>
              <a:t>(Overview EU H2020 Project HIGHTS)</a:t>
            </a:r>
            <a:endParaRPr lang="en-GB" altLang="de-DE" dirty="0">
              <a:ea typeface="ＭＳ Ｐゴシック" charset="-128"/>
            </a:endParaRPr>
          </a:p>
        </p:txBody>
      </p:sp>
      <p:sp>
        <p:nvSpPr>
          <p:cNvPr id="3" name="Datumsplatzhalter 2"/>
          <p:cNvSpPr>
            <a:spLocks noGrp="1"/>
          </p:cNvSpPr>
          <p:nvPr>
            <p:ph type="dt" sz="quarter" idx="10"/>
          </p:nvPr>
        </p:nvSpPr>
        <p:spPr/>
        <p:txBody>
          <a:bodyPr/>
          <a:lstStyle/>
          <a:p>
            <a:pPr>
              <a:defRPr/>
            </a:pPr>
            <a:r>
              <a:rPr lang="en-US" smtClean="0"/>
              <a:t>July 2015</a:t>
            </a:r>
            <a:endParaRPr lang="en-US"/>
          </a:p>
        </p:txBody>
      </p:sp>
      <p:sp>
        <p:nvSpPr>
          <p:cNvPr id="30724" name="Foliennummernplatzhalt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20AF202D-E13E-344A-A8AF-6B025CCA83F5}" type="slidenum">
              <a:rPr lang="en-US" altLang="de-DE" sz="1200" b="0"/>
              <a:pPr>
                <a:spcBef>
                  <a:spcPct val="0"/>
                </a:spcBef>
                <a:buFontTx/>
                <a:buNone/>
              </a:pPr>
              <a:t>24</a:t>
            </a:fld>
            <a:endParaRPr lang="en-US" altLang="de-DE" sz="1200" b="0"/>
          </a:p>
        </p:txBody>
      </p:sp>
    </p:spTree>
    <p:extLst>
      <p:ext uri="{BB962C8B-B14F-4D97-AF65-F5344CB8AC3E}">
        <p14:creationId xmlns:p14="http://schemas.microsoft.com/office/powerpoint/2010/main" val="560318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lvl="0"/>
            <a:r>
              <a:rPr lang="en-GB" dirty="0" smtClean="0"/>
              <a:t>Project Goals and Description</a:t>
            </a:r>
            <a:endParaRPr lang="en-GB" dirty="0"/>
          </a:p>
        </p:txBody>
      </p:sp>
      <p:sp>
        <p:nvSpPr>
          <p:cNvPr id="3" name="Textplatzhalter 2"/>
          <p:cNvSpPr>
            <a:spLocks noGrp="1"/>
          </p:cNvSpPr>
          <p:nvPr>
            <p:ph type="body" sz="quarter" idx="12"/>
          </p:nvPr>
        </p:nvSpPr>
        <p:spPr/>
        <p:txBody>
          <a:bodyPr/>
          <a:lstStyle/>
          <a:p>
            <a:r>
              <a:rPr lang="de-DE" dirty="0" smtClean="0"/>
              <a:t>Dr. Stefano Severi, Project </a:t>
            </a:r>
            <a:r>
              <a:rPr lang="de-DE" dirty="0" err="1" smtClean="0"/>
              <a:t>Coordinator</a:t>
            </a:r>
            <a:endParaRPr lang="de-DE" dirty="0" smtClean="0"/>
          </a:p>
        </p:txBody>
      </p:sp>
    </p:spTree>
    <p:extLst>
      <p:ext uri="{BB962C8B-B14F-4D97-AF65-F5344CB8AC3E}">
        <p14:creationId xmlns:p14="http://schemas.microsoft.com/office/powerpoint/2010/main" val="5767249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lstStyle/>
          <a:p>
            <a:r>
              <a:rPr lang="de-DE" dirty="0" smtClean="0"/>
              <a:t>HIGHTS </a:t>
            </a:r>
            <a:r>
              <a:rPr lang="de-DE" dirty="0" err="1" smtClean="0"/>
              <a:t>Consortium</a:t>
            </a:r>
            <a:endParaRPr lang="de-DE" dirty="0"/>
          </a:p>
        </p:txBody>
      </p:sp>
      <p:sp>
        <p:nvSpPr>
          <p:cNvPr id="7" name="Textplatzhalter 6"/>
          <p:cNvSpPr>
            <a:spLocks noGrp="1"/>
          </p:cNvSpPr>
          <p:nvPr>
            <p:ph type="body" sz="quarter" idx="15"/>
          </p:nvPr>
        </p:nvSpPr>
        <p:spPr>
          <a:xfrm>
            <a:off x="457200" y="1007270"/>
            <a:ext cx="6397238" cy="1638642"/>
          </a:xfrm>
        </p:spPr>
        <p:txBody>
          <a:bodyPr/>
          <a:lstStyle/>
          <a:p>
            <a:pPr algn="just"/>
            <a:r>
              <a:rPr lang="de-DE" i="1" dirty="0"/>
              <a:t>“The </a:t>
            </a:r>
            <a:r>
              <a:rPr lang="de-DE" i="1" dirty="0" err="1"/>
              <a:t>consortium</a:t>
            </a:r>
            <a:r>
              <a:rPr lang="de-DE" i="1" dirty="0"/>
              <a:t> </a:t>
            </a:r>
            <a:r>
              <a:rPr lang="de-DE" i="1" dirty="0" err="1"/>
              <a:t>is</a:t>
            </a:r>
            <a:r>
              <a:rPr lang="de-DE" i="1" dirty="0"/>
              <a:t> </a:t>
            </a:r>
            <a:r>
              <a:rPr lang="de-DE" i="1" dirty="0" err="1"/>
              <a:t>very</a:t>
            </a:r>
            <a:r>
              <a:rPr lang="de-DE" i="1" dirty="0"/>
              <a:t> strong, </a:t>
            </a:r>
            <a:r>
              <a:rPr lang="de-DE" i="1" dirty="0" err="1"/>
              <a:t>with</a:t>
            </a:r>
            <a:r>
              <a:rPr lang="de-DE" i="1" dirty="0"/>
              <a:t> high </a:t>
            </a:r>
            <a:r>
              <a:rPr lang="de-DE" i="1" dirty="0" err="1"/>
              <a:t>quality</a:t>
            </a:r>
            <a:r>
              <a:rPr lang="de-DE" i="1" dirty="0"/>
              <a:t> </a:t>
            </a:r>
            <a:r>
              <a:rPr lang="de-DE" i="1" dirty="0" err="1"/>
              <a:t>participants</a:t>
            </a:r>
            <a:r>
              <a:rPr lang="de-DE" i="1" dirty="0"/>
              <a:t> </a:t>
            </a:r>
            <a:r>
              <a:rPr lang="de-DE" i="1" dirty="0" err="1"/>
              <a:t>covering</a:t>
            </a:r>
            <a:r>
              <a:rPr lang="de-DE" i="1" dirty="0"/>
              <a:t> a </a:t>
            </a:r>
            <a:r>
              <a:rPr lang="de-DE" i="1" dirty="0" err="1"/>
              <a:t>wide</a:t>
            </a:r>
            <a:r>
              <a:rPr lang="de-DE" i="1" dirty="0"/>
              <a:t> </a:t>
            </a:r>
            <a:r>
              <a:rPr lang="de-DE" i="1" dirty="0" err="1"/>
              <a:t>range</a:t>
            </a:r>
            <a:r>
              <a:rPr lang="de-DE" i="1" dirty="0"/>
              <a:t> </a:t>
            </a:r>
            <a:r>
              <a:rPr lang="de-DE" i="1" dirty="0" err="1"/>
              <a:t>of</a:t>
            </a:r>
            <a:r>
              <a:rPr lang="de-DE" i="1" dirty="0"/>
              <a:t> </a:t>
            </a:r>
            <a:r>
              <a:rPr lang="de-DE" i="1" dirty="0" err="1"/>
              <a:t>expertise</a:t>
            </a:r>
            <a:r>
              <a:rPr lang="de-DE" i="1" dirty="0"/>
              <a:t> in </a:t>
            </a:r>
            <a:r>
              <a:rPr lang="de-DE" i="1" dirty="0" err="1"/>
              <a:t>the</a:t>
            </a:r>
            <a:r>
              <a:rPr lang="de-DE" i="1" dirty="0"/>
              <a:t> relevant </a:t>
            </a:r>
            <a:r>
              <a:rPr lang="de-DE" i="1" dirty="0" err="1"/>
              <a:t>areas</a:t>
            </a:r>
            <a:r>
              <a:rPr lang="de-DE" i="1" dirty="0"/>
              <a:t> </a:t>
            </a:r>
            <a:r>
              <a:rPr lang="de-DE" i="1" dirty="0" err="1"/>
              <a:t>to</a:t>
            </a:r>
            <a:r>
              <a:rPr lang="de-DE" i="1" dirty="0"/>
              <a:t> </a:t>
            </a:r>
            <a:r>
              <a:rPr lang="de-DE" i="1" dirty="0" err="1"/>
              <a:t>the</a:t>
            </a:r>
            <a:r>
              <a:rPr lang="de-DE" i="1" dirty="0"/>
              <a:t> </a:t>
            </a:r>
            <a:r>
              <a:rPr lang="de-DE" i="1" dirty="0" err="1"/>
              <a:t>project</a:t>
            </a:r>
            <a:r>
              <a:rPr lang="de-DE" i="1" dirty="0"/>
              <a:t>. The </a:t>
            </a:r>
            <a:r>
              <a:rPr lang="de-DE" i="1" dirty="0" err="1"/>
              <a:t>consortium</a:t>
            </a:r>
            <a:r>
              <a:rPr lang="de-DE" i="1" dirty="0"/>
              <a:t> </a:t>
            </a:r>
            <a:r>
              <a:rPr lang="de-DE" i="1" dirty="0" err="1"/>
              <a:t>demonstrates</a:t>
            </a:r>
            <a:r>
              <a:rPr lang="de-DE" i="1" dirty="0"/>
              <a:t> a </a:t>
            </a:r>
            <a:r>
              <a:rPr lang="de-DE" i="1" dirty="0" err="1"/>
              <a:t>very</a:t>
            </a:r>
            <a:r>
              <a:rPr lang="de-DE" i="1" dirty="0"/>
              <a:t> </a:t>
            </a:r>
            <a:r>
              <a:rPr lang="de-DE" i="1" dirty="0" err="1"/>
              <a:t>good</a:t>
            </a:r>
            <a:r>
              <a:rPr lang="de-DE" i="1" dirty="0"/>
              <a:t> </a:t>
            </a:r>
            <a:r>
              <a:rPr lang="de-DE" i="1" dirty="0" err="1"/>
              <a:t>complementarity</a:t>
            </a:r>
            <a:r>
              <a:rPr lang="de-DE" i="1" dirty="0"/>
              <a:t> </a:t>
            </a:r>
            <a:r>
              <a:rPr lang="de-DE" i="1" dirty="0" err="1"/>
              <a:t>among</a:t>
            </a:r>
            <a:r>
              <a:rPr lang="de-DE" i="1" dirty="0"/>
              <a:t> </a:t>
            </a:r>
            <a:r>
              <a:rPr lang="de-DE" i="1" dirty="0" err="1"/>
              <a:t>the</a:t>
            </a:r>
            <a:r>
              <a:rPr lang="de-DE" i="1" dirty="0"/>
              <a:t> </a:t>
            </a:r>
            <a:r>
              <a:rPr lang="de-DE" i="1" dirty="0" err="1"/>
              <a:t>participants</a:t>
            </a:r>
            <a:r>
              <a:rPr lang="de-DE" i="1" dirty="0"/>
              <a:t>”. </a:t>
            </a:r>
          </a:p>
        </p:txBody>
      </p:sp>
      <p:sp>
        <p:nvSpPr>
          <p:cNvPr id="10" name="Datumsplatzhalter 9"/>
          <p:cNvSpPr>
            <a:spLocks noGrp="1"/>
          </p:cNvSpPr>
          <p:nvPr>
            <p:ph type="dt" sz="half" idx="2"/>
          </p:nvPr>
        </p:nvSpPr>
        <p:spPr/>
        <p:txBody>
          <a:bodyPr/>
          <a:lstStyle/>
          <a:p>
            <a:fld id="{376D60E5-B825-DD4B-BF24-3BFBA3195FF1}" type="datetime1">
              <a:rPr lang="de-DE" smtClean="0">
                <a:solidFill>
                  <a:prstClr val="white"/>
                </a:solidFill>
              </a:rPr>
              <a:pPr/>
              <a:t>09.07.15</a:t>
            </a:fld>
            <a:endParaRPr lang="de-DE" dirty="0">
              <a:solidFill>
                <a:prstClr val="white"/>
              </a:solidFill>
            </a:endParaRPr>
          </a:p>
        </p:txBody>
      </p:sp>
      <p:sp>
        <p:nvSpPr>
          <p:cNvPr id="11" name="Fußzeilenplatzhalter 10"/>
          <p:cNvSpPr>
            <a:spLocks noGrp="1"/>
          </p:cNvSpPr>
          <p:nvPr>
            <p:ph type="ftr" sz="quarter" idx="3"/>
          </p:nvPr>
        </p:nvSpPr>
        <p:spPr/>
        <p:txBody>
          <a:bodyPr/>
          <a:lstStyle/>
          <a:p>
            <a:r>
              <a:rPr lang="de-DE" dirty="0" smtClean="0"/>
              <a:t>Project Goals </a:t>
            </a:r>
            <a:r>
              <a:rPr lang="de-DE" dirty="0" err="1" smtClean="0"/>
              <a:t>and</a:t>
            </a:r>
            <a:r>
              <a:rPr lang="de-DE" dirty="0" smtClean="0"/>
              <a:t> Description</a:t>
            </a:r>
          </a:p>
        </p:txBody>
      </p:sp>
      <p:sp>
        <p:nvSpPr>
          <p:cNvPr id="12" name="Foliennummernplatzhalter 11"/>
          <p:cNvSpPr>
            <a:spLocks noGrp="1"/>
          </p:cNvSpPr>
          <p:nvPr>
            <p:ph type="sldNum" sz="quarter" idx="4"/>
          </p:nvPr>
        </p:nvSpPr>
        <p:spPr/>
        <p:txBody>
          <a:bodyPr/>
          <a:lstStyle/>
          <a:p>
            <a:fld id="{728298F8-74B7-774F-8895-EBE0C4B123AC}" type="slidenum">
              <a:rPr lang="de-DE" smtClean="0"/>
              <a:pPr/>
              <a:t>26</a:t>
            </a:fld>
            <a:endParaRPr lang="de-DE" dirty="0"/>
          </a:p>
        </p:txBody>
      </p:sp>
      <p:pic>
        <p:nvPicPr>
          <p:cNvPr id="3" name="Picture 2" descr="ZIGPOS_LOGO_gros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813" y="4316751"/>
            <a:ext cx="1587623" cy="906733"/>
          </a:xfrm>
          <a:prstGeom prst="rect">
            <a:avLst/>
          </a:prstGeom>
        </p:spPr>
      </p:pic>
      <p:pic>
        <p:nvPicPr>
          <p:cNvPr id="4" name="Picture 3"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2737" y="4008274"/>
            <a:ext cx="2162926" cy="616954"/>
          </a:xfrm>
          <a:prstGeom prst="rect">
            <a:avLst/>
          </a:prstGeom>
        </p:spPr>
      </p:pic>
      <p:pic>
        <p:nvPicPr>
          <p:cNvPr id="13" name="Picture 12" descr="TASS-international-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74" y="4817208"/>
            <a:ext cx="2287526" cy="473771"/>
          </a:xfrm>
          <a:prstGeom prst="rect">
            <a:avLst/>
          </a:prstGeom>
        </p:spPr>
      </p:pic>
      <p:pic>
        <p:nvPicPr>
          <p:cNvPr id="14" name="Picture 13" descr="PastedGraphic-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127" y="5652850"/>
            <a:ext cx="1747864" cy="386695"/>
          </a:xfrm>
          <a:prstGeom prst="rect">
            <a:avLst/>
          </a:prstGeom>
        </p:spPr>
      </p:pic>
      <p:pic>
        <p:nvPicPr>
          <p:cNvPr id="15" name="Picture 14" descr="logo-vecto-couleu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602" y="3838761"/>
            <a:ext cx="1614718" cy="793153"/>
          </a:xfrm>
          <a:prstGeom prst="rect">
            <a:avLst/>
          </a:prstGeom>
        </p:spPr>
      </p:pic>
      <p:pic>
        <p:nvPicPr>
          <p:cNvPr id="16" name="Picture 15" descr="logo_4c.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3529" y="4817208"/>
            <a:ext cx="2035639" cy="1444334"/>
          </a:xfrm>
          <a:prstGeom prst="rect">
            <a:avLst/>
          </a:prstGeom>
        </p:spPr>
      </p:pic>
      <p:pic>
        <p:nvPicPr>
          <p:cNvPr id="18" name="Picture 17" descr="744px-DLR_Logo_svg.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81269" y="2113650"/>
            <a:ext cx="1412026" cy="1180484"/>
          </a:xfrm>
          <a:prstGeom prst="rect">
            <a:avLst/>
          </a:prstGeom>
        </p:spPr>
      </p:pic>
      <p:pic>
        <p:nvPicPr>
          <p:cNvPr id="19" name="Picture 18" descr="Bosch_with_slogan_4C_medium.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83529" y="2534297"/>
            <a:ext cx="2320454" cy="751696"/>
          </a:xfrm>
          <a:prstGeom prst="rect">
            <a:avLst/>
          </a:prstGeom>
        </p:spPr>
      </p:pic>
      <p:pic>
        <p:nvPicPr>
          <p:cNvPr id="20" name="Picture 19" descr="cea_leti_horizontal_quadri.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17885" y="3451626"/>
            <a:ext cx="1727141" cy="773880"/>
          </a:xfrm>
          <a:prstGeom prst="rect">
            <a:avLst/>
          </a:prstGeom>
        </p:spPr>
      </p:pic>
      <p:pic>
        <p:nvPicPr>
          <p:cNvPr id="21" name="Picture 20" descr="Chalmers.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26436" y="3500294"/>
            <a:ext cx="2917564" cy="735044"/>
          </a:xfrm>
          <a:prstGeom prst="rect">
            <a:avLst/>
          </a:prstGeom>
        </p:spPr>
      </p:pic>
      <p:pic>
        <p:nvPicPr>
          <p:cNvPr id="22" name="Picture 21" descr="eurecom.gi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61378" y="4235338"/>
            <a:ext cx="2225422" cy="988146"/>
          </a:xfrm>
          <a:prstGeom prst="rect">
            <a:avLst/>
          </a:prstGeom>
        </p:spPr>
      </p:pic>
      <p:pic>
        <p:nvPicPr>
          <p:cNvPr id="23" name="Picture 22" descr="IBEO_Logo_4C.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17885" y="5349414"/>
            <a:ext cx="1931500" cy="741384"/>
          </a:xfrm>
          <a:prstGeom prst="rect">
            <a:avLst/>
          </a:prstGeom>
        </p:spPr>
      </p:pic>
      <p:pic>
        <p:nvPicPr>
          <p:cNvPr id="25" name="Picture 24" descr="logo-e1394565205242.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27428" y="2576826"/>
            <a:ext cx="1949918" cy="333319"/>
          </a:xfrm>
          <a:prstGeom prst="rect">
            <a:avLst/>
          </a:prstGeom>
        </p:spPr>
      </p:pic>
      <p:pic>
        <p:nvPicPr>
          <p:cNvPr id="26" name="Picture 25" descr="JU_LOGO_RGB_Internet.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806" y="2800952"/>
            <a:ext cx="2256002" cy="970081"/>
          </a:xfrm>
          <a:prstGeom prst="rect">
            <a:avLst/>
          </a:prstGeom>
        </p:spPr>
      </p:pic>
    </p:spTree>
    <p:extLst>
      <p:ext uri="{BB962C8B-B14F-4D97-AF65-F5344CB8AC3E}">
        <p14:creationId xmlns:p14="http://schemas.microsoft.com/office/powerpoint/2010/main" val="754963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noAutofit/>
          </a:bodyPr>
          <a:lstStyle/>
          <a:p>
            <a:r>
              <a:rPr lang="en-US" dirty="0" smtClean="0"/>
              <a:t>What do they expect from us?</a:t>
            </a:r>
          </a:p>
          <a:p>
            <a:r>
              <a:rPr lang="en-US" dirty="0" smtClean="0"/>
              <a:t>HIGHTS will be known for what?</a:t>
            </a:r>
            <a:endParaRPr lang="en-US" dirty="0"/>
          </a:p>
        </p:txBody>
      </p:sp>
      <p:sp>
        <p:nvSpPr>
          <p:cNvPr id="6" name="Picture Placeholder 5"/>
          <p:cNvSpPr>
            <a:spLocks noGrp="1"/>
          </p:cNvSpPr>
          <p:nvPr>
            <p:ph type="pic" sz="quarter" idx="19"/>
          </p:nvPr>
        </p:nvSpPr>
        <p:spPr/>
      </p:sp>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09.07.15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27</a:t>
            </a:fld>
            <a:endParaRPr lang="de-DE" dirty="0"/>
          </a:p>
        </p:txBody>
      </p:sp>
    </p:spTree>
    <p:extLst>
      <p:ext uri="{BB962C8B-B14F-4D97-AF65-F5344CB8AC3E}">
        <p14:creationId xmlns:p14="http://schemas.microsoft.com/office/powerpoint/2010/main" val="20661201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High precision positioning</a:t>
            </a:r>
            <a:endParaRPr lang="en-US" dirty="0"/>
          </a:p>
        </p:txBody>
      </p:sp>
      <p:sp>
        <p:nvSpPr>
          <p:cNvPr id="4" name="Text Placeholder 3"/>
          <p:cNvSpPr>
            <a:spLocks noGrp="1"/>
          </p:cNvSpPr>
          <p:nvPr>
            <p:ph type="body" sz="quarter" idx="15"/>
          </p:nvPr>
        </p:nvSpPr>
        <p:spPr>
          <a:xfrm>
            <a:off x="608078" y="1420660"/>
            <a:ext cx="8200120" cy="561729"/>
          </a:xfrm>
        </p:spPr>
        <p:txBody>
          <a:bodyPr/>
          <a:lstStyle/>
          <a:p>
            <a:r>
              <a:rPr lang="en-US" i="1" dirty="0">
                <a:solidFill>
                  <a:schemeClr val="tx1"/>
                </a:solidFill>
              </a:rPr>
              <a:t>HIGHTS aims at providing down to </a:t>
            </a:r>
            <a:r>
              <a:rPr lang="en-US" b="1" i="1" dirty="0">
                <a:solidFill>
                  <a:schemeClr val="tx1"/>
                </a:solidFill>
              </a:rPr>
              <a:t>0.25m positioning precision </a:t>
            </a:r>
            <a:endParaRPr lang="en-US" i="1" dirty="0">
              <a:solidFill>
                <a:schemeClr val="tx1"/>
              </a:solidFill>
            </a:endParaRPr>
          </a:p>
          <a:p>
            <a:endParaRPr lang="en-US" dirty="0"/>
          </a:p>
        </p:txBody>
      </p:sp>
      <p:pic>
        <p:nvPicPr>
          <p:cNvPr id="10" name="Picture Placeholder 9" descr="navigon-exits.PNG"/>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t="817" b="817"/>
          <a:stretch>
            <a:fillRect/>
          </a:stretch>
        </p:blipFill>
        <p:spPr>
          <a:xfrm>
            <a:off x="1849750" y="2466804"/>
            <a:ext cx="4595850" cy="3013823"/>
          </a:xfrm>
        </p:spPr>
      </p:pic>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09.07.15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28</a:t>
            </a:fld>
            <a:endParaRPr lang="de-DE" dirty="0"/>
          </a:p>
        </p:txBody>
      </p:sp>
    </p:spTree>
    <p:extLst>
      <p:ext uri="{BB962C8B-B14F-4D97-AF65-F5344CB8AC3E}">
        <p14:creationId xmlns:p14="http://schemas.microsoft.com/office/powerpoint/2010/main" val="12062669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High precision positioning</a:t>
            </a:r>
          </a:p>
          <a:p>
            <a:endParaRPr lang="en-US" dirty="0"/>
          </a:p>
        </p:txBody>
      </p:sp>
      <p:sp>
        <p:nvSpPr>
          <p:cNvPr id="4" name="Text Placeholder 3"/>
          <p:cNvSpPr>
            <a:spLocks noGrp="1"/>
          </p:cNvSpPr>
          <p:nvPr>
            <p:ph type="body" sz="quarter" idx="15"/>
          </p:nvPr>
        </p:nvSpPr>
        <p:spPr>
          <a:xfrm>
            <a:off x="628649" y="999344"/>
            <a:ext cx="6413025" cy="1801251"/>
          </a:xfrm>
        </p:spPr>
        <p:txBody>
          <a:bodyPr/>
          <a:lstStyle/>
          <a:p>
            <a:pPr algn="just"/>
            <a:r>
              <a:rPr lang="en-US" i="1" dirty="0" smtClean="0"/>
              <a:t>HIGHTS </a:t>
            </a:r>
            <a:r>
              <a:rPr lang="en-US" i="1" dirty="0"/>
              <a:t>is committed to realize a high precision location estimation solution (down to 0.25m precision) by regrouping state-of-the-art GNSS and various ranging technologies, cooperative communications and advanced fusion/consolidation of positioning information. This concept is sound and well described in the proposal. </a:t>
            </a:r>
          </a:p>
          <a:p>
            <a:r>
              <a:rPr lang="en-US" dirty="0" smtClean="0"/>
              <a:t> </a:t>
            </a:r>
            <a:endParaRPr lang="en-US" dirty="0"/>
          </a:p>
        </p:txBody>
      </p:sp>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09.07.15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29</a:t>
            </a:fld>
            <a:endParaRPr lang="de-DE" dirty="0"/>
          </a:p>
        </p:txBody>
      </p:sp>
      <p:pic>
        <p:nvPicPr>
          <p:cNvPr id="12" name="Picture 11" descr="Bildschirmfoto 2015-05-05 um 17.14.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570" y="3403048"/>
            <a:ext cx="5236159" cy="2495237"/>
          </a:xfrm>
          <a:prstGeom prst="rect">
            <a:avLst/>
          </a:prstGeom>
        </p:spPr>
      </p:pic>
    </p:spTree>
    <p:extLst>
      <p:ext uri="{BB962C8B-B14F-4D97-AF65-F5344CB8AC3E}">
        <p14:creationId xmlns:p14="http://schemas.microsoft.com/office/powerpoint/2010/main" val="1420599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685800"/>
            <a:ext cx="7772400" cy="762000"/>
          </a:xfrm>
        </p:spPr>
        <p:txBody>
          <a:bodyPr/>
          <a:lstStyle/>
          <a:p>
            <a:r>
              <a:rPr lang="en-US" altLang="de-DE">
                <a:ea typeface="ＭＳ Ｐゴシック" charset="-128"/>
              </a:rPr>
              <a:t>This Presentation</a:t>
            </a:r>
          </a:p>
        </p:txBody>
      </p:sp>
      <p:sp>
        <p:nvSpPr>
          <p:cNvPr id="17411" name="Content Placeholder 2"/>
          <p:cNvSpPr>
            <a:spLocks noGrp="1"/>
          </p:cNvSpPr>
          <p:nvPr>
            <p:ph idx="1"/>
          </p:nvPr>
        </p:nvSpPr>
        <p:spPr>
          <a:xfrm>
            <a:off x="381000" y="1752600"/>
            <a:ext cx="8305800" cy="3733800"/>
          </a:xfrm>
        </p:spPr>
        <p:txBody>
          <a:bodyPr/>
          <a:lstStyle/>
          <a:p>
            <a:pPr>
              <a:buFontTx/>
              <a:buNone/>
            </a:pPr>
            <a:r>
              <a:rPr lang="en-US" altLang="de-DE">
                <a:ea typeface="ＭＳ Ｐゴシック" charset="-128"/>
              </a:rPr>
              <a:t>Related IEEE presentations</a:t>
            </a:r>
          </a:p>
          <a:p>
            <a:pPr>
              <a:buFontTx/>
              <a:buNone/>
            </a:pPr>
            <a:r>
              <a:rPr lang="en-US" altLang="de-DE">
                <a:ea typeface="ＭＳ Ｐゴシック" charset="-128"/>
              </a:rPr>
              <a:t>Regulation Overview</a:t>
            </a:r>
          </a:p>
          <a:p>
            <a:pPr>
              <a:buFontTx/>
              <a:buNone/>
            </a:pPr>
            <a:r>
              <a:rPr lang="en-US" altLang="de-DE">
                <a:ea typeface="ＭＳ Ｐゴシック" charset="-128"/>
              </a:rPr>
              <a:t>	EU-US-Canada</a:t>
            </a:r>
          </a:p>
          <a:p>
            <a:pPr>
              <a:buFontTx/>
              <a:buNone/>
            </a:pPr>
            <a:r>
              <a:rPr lang="en-US" altLang="de-DE">
                <a:ea typeface="ＭＳ Ｐゴシック" charset="-128"/>
              </a:rPr>
              <a:t>Why 6-10GHz complements 11ac</a:t>
            </a:r>
          </a:p>
          <a:p>
            <a:r>
              <a:rPr lang="en-US" altLang="de-DE">
                <a:ea typeface="ＭＳ Ｐゴシック" charset="-128"/>
              </a:rPr>
              <a:t>11ac needs additional capacity</a:t>
            </a:r>
          </a:p>
          <a:p>
            <a:r>
              <a:rPr lang="en-US" altLang="de-DE">
                <a:ea typeface="ＭＳ Ｐゴシック" charset="-128"/>
              </a:rPr>
              <a:t>11ac use cases need peer-to-peer at short range</a:t>
            </a:r>
          </a:p>
          <a:p>
            <a:r>
              <a:rPr lang="en-US" altLang="de-DE">
                <a:ea typeface="ＭＳ Ｐゴシック" charset="-128"/>
              </a:rPr>
              <a:t>6-10GHz is a low risk extension of spatial capacity for 11ac</a:t>
            </a:r>
          </a:p>
          <a:p>
            <a:pPr lvl="1">
              <a:buFont typeface="Arial" charset="0"/>
              <a:buChar char="•"/>
            </a:pPr>
            <a:r>
              <a:rPr lang="en-US" altLang="de-DE">
                <a:ea typeface="ＭＳ Ｐゴシック" charset="-128"/>
              </a:rPr>
              <a:t>6-10GHz has propagation characteristics similar to 11ac</a:t>
            </a:r>
          </a:p>
          <a:p>
            <a:pPr lvl="1">
              <a:buFont typeface="Arial" charset="0"/>
              <a:buChar char="•"/>
            </a:pPr>
            <a:r>
              <a:rPr lang="en-US" altLang="de-DE">
                <a:ea typeface="ＭＳ Ｐゴシック" charset="-128"/>
              </a:rPr>
              <a:t>6-10GHz can reuse the same antenna</a:t>
            </a:r>
          </a:p>
          <a:p>
            <a:pPr lvl="1">
              <a:buFont typeface="Arial" charset="0"/>
              <a:buChar char="•"/>
            </a:pPr>
            <a:r>
              <a:rPr lang="en-US" altLang="de-DE">
                <a:ea typeface="ＭＳ Ｐゴシック" charset="-128"/>
              </a:rPr>
              <a:t>6-10GHz can probably reuse much of the same RFIC and BB die</a:t>
            </a:r>
          </a:p>
        </p:txBody>
      </p:sp>
      <p:sp>
        <p:nvSpPr>
          <p:cNvPr id="174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t>July 2015</a:t>
            </a:r>
          </a:p>
        </p:txBody>
      </p:sp>
      <p:sp>
        <p:nvSpPr>
          <p:cNvPr id="1741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CC1A8CA2-0965-D549-923C-1738678ED1A6}" type="slidenum">
              <a:rPr lang="en-US" altLang="de-DE" sz="1200" b="0"/>
              <a:pPr>
                <a:spcBef>
                  <a:spcPct val="0"/>
                </a:spcBef>
                <a:buFontTx/>
                <a:buNone/>
              </a:pPr>
              <a:t>3</a:t>
            </a:fld>
            <a:endParaRPr lang="en-US" altLang="de-DE" sz="1200" b="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High precision positioning</a:t>
            </a:r>
            <a:endParaRPr lang="en-US" dirty="0"/>
          </a:p>
        </p:txBody>
      </p:sp>
      <p:sp>
        <p:nvSpPr>
          <p:cNvPr id="4" name="Text Placeholder 3"/>
          <p:cNvSpPr>
            <a:spLocks noGrp="1"/>
          </p:cNvSpPr>
          <p:nvPr>
            <p:ph type="body" sz="quarter" idx="15"/>
          </p:nvPr>
        </p:nvSpPr>
        <p:spPr>
          <a:xfrm>
            <a:off x="457200" y="1430833"/>
            <a:ext cx="8423768" cy="554038"/>
          </a:xfrm>
        </p:spPr>
        <p:txBody>
          <a:bodyPr/>
          <a:lstStyle/>
          <a:p>
            <a:pPr algn="just"/>
            <a:r>
              <a:rPr lang="en-US" i="1" dirty="0"/>
              <a:t>Even if the precision level achieved for the beginning will not be as high as targeted (e.g. only ~0.5m) it would still represent a significant progress from the current state-of-the-art and would enable the implementation of some new applications such as C-ACC and Platooning. </a:t>
            </a:r>
          </a:p>
          <a:p>
            <a:endParaRPr lang="en-US" dirty="0"/>
          </a:p>
        </p:txBody>
      </p:sp>
      <p:pic>
        <p:nvPicPr>
          <p:cNvPr id="10" name="Picture Placeholder 9" descr="Platooning-Cars-2-629x270.jpg"/>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t="14229" b="14229"/>
          <a:stretch>
            <a:fillRect/>
          </a:stretch>
        </p:blipFill>
        <p:spPr>
          <a:xfrm>
            <a:off x="628650" y="3143822"/>
            <a:ext cx="7138988" cy="2192407"/>
          </a:xfrm>
        </p:spPr>
      </p:pic>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09.07.15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30</a:t>
            </a:fld>
            <a:endParaRPr lang="de-DE" dirty="0"/>
          </a:p>
        </p:txBody>
      </p:sp>
    </p:spTree>
    <p:extLst>
      <p:ext uri="{BB962C8B-B14F-4D97-AF65-F5344CB8AC3E}">
        <p14:creationId xmlns:p14="http://schemas.microsoft.com/office/powerpoint/2010/main" val="13226336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noAutofit/>
          </a:bodyPr>
          <a:lstStyle/>
          <a:p>
            <a:r>
              <a:rPr lang="en-US" dirty="0" smtClean="0"/>
              <a:t>Is really and solely positioning our work?</a:t>
            </a:r>
          </a:p>
          <a:p>
            <a:r>
              <a:rPr lang="en-US" dirty="0" smtClean="0"/>
              <a:t>What’s the “magic” behind the 25 cm?</a:t>
            </a:r>
            <a:endParaRPr lang="en-US" dirty="0"/>
          </a:p>
        </p:txBody>
      </p:sp>
      <p:sp>
        <p:nvSpPr>
          <p:cNvPr id="6" name="Picture Placeholder 5"/>
          <p:cNvSpPr>
            <a:spLocks noGrp="1"/>
          </p:cNvSpPr>
          <p:nvPr>
            <p:ph type="pic" sz="quarter" idx="19"/>
          </p:nvPr>
        </p:nvSpPr>
        <p:spPr/>
      </p:sp>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09.07.15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31</a:t>
            </a:fld>
            <a:endParaRPr lang="de-DE" dirty="0"/>
          </a:p>
        </p:txBody>
      </p:sp>
    </p:spTree>
    <p:extLst>
      <p:ext uri="{BB962C8B-B14F-4D97-AF65-F5344CB8AC3E}">
        <p14:creationId xmlns:p14="http://schemas.microsoft.com/office/powerpoint/2010/main" val="1226351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HIGHTS Pyramid</a:t>
            </a:r>
            <a:endParaRPr lang="en-US" dirty="0"/>
          </a:p>
        </p:txBody>
      </p:sp>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09.07.15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32</a:t>
            </a:fld>
            <a:endParaRPr lang="de-DE" dirty="0"/>
          </a:p>
        </p:txBody>
      </p:sp>
      <p:sp>
        <p:nvSpPr>
          <p:cNvPr id="10" name="Isosceles Triangle 9"/>
          <p:cNvSpPr/>
          <p:nvPr/>
        </p:nvSpPr>
        <p:spPr>
          <a:xfrm>
            <a:off x="3069033" y="626876"/>
            <a:ext cx="1921195" cy="1603830"/>
          </a:xfrm>
          <a:prstGeom prst="triangle">
            <a:avLst>
              <a:gd name="adj" fmla="val 49152"/>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defTabSz="457200" eaLnBrk="1" fontAlgn="auto" hangingPunct="1">
              <a:spcBef>
                <a:spcPts val="0"/>
              </a:spcBef>
              <a:spcAft>
                <a:spcPts val="0"/>
              </a:spcAft>
            </a:pPr>
            <a:r>
              <a:rPr lang="en-US" sz="1600" dirty="0">
                <a:solidFill>
                  <a:prstClr val="black"/>
                </a:solidFill>
              </a:rPr>
              <a:t>High precision</a:t>
            </a:r>
          </a:p>
          <a:p>
            <a:pPr algn="ctr" defTabSz="457200" eaLnBrk="1" fontAlgn="auto" hangingPunct="1">
              <a:spcBef>
                <a:spcPts val="0"/>
              </a:spcBef>
              <a:spcAft>
                <a:spcPts val="0"/>
              </a:spcAft>
            </a:pPr>
            <a:r>
              <a:rPr lang="en-US" sz="1600" dirty="0">
                <a:solidFill>
                  <a:prstClr val="black"/>
                </a:solidFill>
              </a:rPr>
              <a:t>Positioning </a:t>
            </a:r>
            <a:endParaRPr lang="en-US" sz="1600" dirty="0">
              <a:solidFill>
                <a:prstClr val="black"/>
              </a:solidFill>
            </a:endParaRPr>
          </a:p>
        </p:txBody>
      </p:sp>
      <p:sp>
        <p:nvSpPr>
          <p:cNvPr id="11" name="Trapezoid 10"/>
          <p:cNvSpPr/>
          <p:nvPr/>
        </p:nvSpPr>
        <p:spPr>
          <a:xfrm>
            <a:off x="2271244" y="2426098"/>
            <a:ext cx="3492345" cy="1066506"/>
          </a:xfrm>
          <a:prstGeom prst="trapezoid">
            <a:avLst>
              <a:gd name="adj" fmla="val 59944"/>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457200" eaLnBrk="1" fontAlgn="auto" hangingPunct="1">
              <a:spcBef>
                <a:spcPts val="0"/>
              </a:spcBef>
              <a:spcAft>
                <a:spcPts val="0"/>
              </a:spcAft>
            </a:pPr>
            <a:r>
              <a:rPr lang="en-US" sz="1800" dirty="0">
                <a:solidFill>
                  <a:srgbClr val="000000"/>
                </a:solidFill>
              </a:rPr>
              <a:t>Implementation </a:t>
            </a:r>
          </a:p>
          <a:p>
            <a:pPr algn="ctr" defTabSz="457200" eaLnBrk="1" fontAlgn="auto" hangingPunct="1">
              <a:spcBef>
                <a:spcPts val="0"/>
              </a:spcBef>
              <a:spcAft>
                <a:spcPts val="0"/>
              </a:spcAft>
            </a:pPr>
            <a:r>
              <a:rPr lang="en-US" sz="1800" dirty="0">
                <a:solidFill>
                  <a:srgbClr val="000000"/>
                </a:solidFill>
              </a:rPr>
              <a:t>&amp; Integration</a:t>
            </a:r>
            <a:endParaRPr lang="en-US" sz="1800" dirty="0">
              <a:solidFill>
                <a:srgbClr val="000000"/>
              </a:solidFill>
            </a:endParaRPr>
          </a:p>
        </p:txBody>
      </p:sp>
      <p:sp>
        <p:nvSpPr>
          <p:cNvPr id="12" name="Trapezoid 11"/>
          <p:cNvSpPr/>
          <p:nvPr/>
        </p:nvSpPr>
        <p:spPr>
          <a:xfrm>
            <a:off x="1267665" y="3753125"/>
            <a:ext cx="5546070" cy="1514276"/>
          </a:xfrm>
          <a:prstGeom prst="trapezoid">
            <a:avLst>
              <a:gd name="adj" fmla="val 59944"/>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457200" eaLnBrk="1" fontAlgn="auto" hangingPunct="1">
              <a:spcBef>
                <a:spcPts val="0"/>
              </a:spcBef>
              <a:spcAft>
                <a:spcPts val="0"/>
              </a:spcAft>
            </a:pPr>
            <a:r>
              <a:rPr lang="en-US" sz="1800" dirty="0">
                <a:solidFill>
                  <a:srgbClr val="000000"/>
                </a:solidFill>
              </a:rPr>
              <a:t>Sensing</a:t>
            </a:r>
          </a:p>
          <a:p>
            <a:pPr algn="ctr" defTabSz="457200" eaLnBrk="1" fontAlgn="auto" hangingPunct="1">
              <a:spcBef>
                <a:spcPts val="0"/>
              </a:spcBef>
              <a:spcAft>
                <a:spcPts val="0"/>
              </a:spcAft>
            </a:pPr>
            <a:r>
              <a:rPr lang="en-US" sz="1800" dirty="0">
                <a:solidFill>
                  <a:srgbClr val="000000"/>
                </a:solidFill>
              </a:rPr>
              <a:t>Ranging</a:t>
            </a:r>
          </a:p>
          <a:p>
            <a:pPr algn="ctr" defTabSz="457200" eaLnBrk="1" fontAlgn="auto" hangingPunct="1">
              <a:spcBef>
                <a:spcPts val="0"/>
              </a:spcBef>
              <a:spcAft>
                <a:spcPts val="0"/>
              </a:spcAft>
            </a:pPr>
            <a:r>
              <a:rPr lang="en-US" sz="1800" dirty="0">
                <a:solidFill>
                  <a:srgbClr val="000000"/>
                </a:solidFill>
              </a:rPr>
              <a:t>Communication</a:t>
            </a:r>
            <a:endParaRPr lang="en-US" sz="1800" dirty="0">
              <a:solidFill>
                <a:srgbClr val="000000"/>
              </a:solidFill>
            </a:endParaRPr>
          </a:p>
        </p:txBody>
      </p:sp>
    </p:spTree>
    <p:extLst>
      <p:ext uri="{BB962C8B-B14F-4D97-AF65-F5344CB8AC3E}">
        <p14:creationId xmlns:p14="http://schemas.microsoft.com/office/powerpoint/2010/main" val="582513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Which type of positioning?</a:t>
            </a:r>
            <a:endParaRPr lang="en-US" dirty="0"/>
          </a:p>
        </p:txBody>
      </p:sp>
      <p:sp>
        <p:nvSpPr>
          <p:cNvPr id="3" name="Text Placeholder 2"/>
          <p:cNvSpPr>
            <a:spLocks noGrp="1"/>
          </p:cNvSpPr>
          <p:nvPr>
            <p:ph type="body" sz="quarter" idx="14"/>
          </p:nvPr>
        </p:nvSpPr>
        <p:spPr/>
        <p:txBody>
          <a:bodyPr/>
          <a:lstStyle/>
          <a:p>
            <a:r>
              <a:rPr lang="en-US" dirty="0" smtClean="0"/>
              <a:t>New concepts along the way…</a:t>
            </a:r>
            <a:endParaRPr lang="en-US" dirty="0"/>
          </a:p>
        </p:txBody>
      </p:sp>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09.07.15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33</a:t>
            </a:fld>
            <a:endParaRPr lang="de-DE" dirty="0"/>
          </a:p>
        </p:txBody>
      </p:sp>
      <p:sp>
        <p:nvSpPr>
          <p:cNvPr id="11" name="Oval 10"/>
          <p:cNvSpPr>
            <a:spLocks noChangeAspect="1"/>
          </p:cNvSpPr>
          <p:nvPr/>
        </p:nvSpPr>
        <p:spPr>
          <a:xfrm>
            <a:off x="1717683" y="1457287"/>
            <a:ext cx="4680000" cy="46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t"/>
          <a:lstStyle/>
          <a:p>
            <a:pPr algn="ctr" defTabSz="457200" eaLnBrk="1" fontAlgn="auto" hangingPunct="1">
              <a:spcBef>
                <a:spcPts val="0"/>
              </a:spcBef>
              <a:spcAft>
                <a:spcPts val="0"/>
              </a:spcAft>
            </a:pPr>
            <a:r>
              <a:rPr lang="en-US" sz="1800" dirty="0">
                <a:solidFill>
                  <a:srgbClr val="000000"/>
                </a:solidFill>
              </a:rPr>
              <a:t>Cooperative Positioning</a:t>
            </a:r>
            <a:endParaRPr lang="en-US" sz="1800" dirty="0">
              <a:solidFill>
                <a:srgbClr val="000000"/>
              </a:solidFill>
            </a:endParaRPr>
          </a:p>
        </p:txBody>
      </p:sp>
      <p:sp>
        <p:nvSpPr>
          <p:cNvPr id="12" name="Oval 11"/>
          <p:cNvSpPr>
            <a:spLocks noChangeAspect="1"/>
          </p:cNvSpPr>
          <p:nvPr/>
        </p:nvSpPr>
        <p:spPr>
          <a:xfrm>
            <a:off x="3246624" y="3289072"/>
            <a:ext cx="2597064" cy="259706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457200" eaLnBrk="1" fontAlgn="auto" hangingPunct="1">
              <a:spcBef>
                <a:spcPts val="0"/>
              </a:spcBef>
              <a:spcAft>
                <a:spcPts val="0"/>
              </a:spcAft>
            </a:pPr>
            <a:r>
              <a:rPr lang="en-US" sz="1800" dirty="0">
                <a:solidFill>
                  <a:prstClr val="black"/>
                </a:solidFill>
              </a:rPr>
              <a:t>Ego Positioning</a:t>
            </a:r>
            <a:endParaRPr lang="en-US" sz="1800" dirty="0">
              <a:solidFill>
                <a:prstClr val="black"/>
              </a:solidFill>
            </a:endParaRPr>
          </a:p>
        </p:txBody>
      </p:sp>
    </p:spTree>
    <p:extLst>
      <p:ext uri="{BB962C8B-B14F-4D97-AF65-F5344CB8AC3E}">
        <p14:creationId xmlns:p14="http://schemas.microsoft.com/office/powerpoint/2010/main" val="475745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noAutofit/>
          </a:bodyPr>
          <a:lstStyle/>
          <a:p>
            <a:r>
              <a:rPr lang="en-US" dirty="0" smtClean="0"/>
              <a:t>How to evaluate HIGHTS outcomes beyond the 25 cm target?</a:t>
            </a:r>
            <a:endParaRPr lang="en-US" dirty="0"/>
          </a:p>
        </p:txBody>
      </p:sp>
      <p:sp>
        <p:nvSpPr>
          <p:cNvPr id="6" name="Picture Placeholder 5"/>
          <p:cNvSpPr>
            <a:spLocks noGrp="1"/>
          </p:cNvSpPr>
          <p:nvPr>
            <p:ph type="pic" sz="quarter" idx="19"/>
          </p:nvPr>
        </p:nvSpPr>
        <p:spPr/>
      </p:sp>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09.07.15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34</a:t>
            </a:fld>
            <a:endParaRPr lang="de-DE" dirty="0"/>
          </a:p>
        </p:txBody>
      </p:sp>
    </p:spTree>
    <p:extLst>
      <p:ext uri="{BB962C8B-B14F-4D97-AF65-F5344CB8AC3E}">
        <p14:creationId xmlns:p14="http://schemas.microsoft.com/office/powerpoint/2010/main" val="12346446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lstStyle/>
          <a:p>
            <a:r>
              <a:rPr lang="de-DE" dirty="0" smtClean="0"/>
              <a:t>Impact</a:t>
            </a:r>
            <a:endParaRPr lang="de-DE" dirty="0"/>
          </a:p>
          <a:p>
            <a:endParaRPr lang="de-DE" dirty="0"/>
          </a:p>
        </p:txBody>
      </p:sp>
      <p:sp>
        <p:nvSpPr>
          <p:cNvPr id="6" name="Textplatzhalter 5"/>
          <p:cNvSpPr>
            <a:spLocks noGrp="1"/>
          </p:cNvSpPr>
          <p:nvPr>
            <p:ph type="body" sz="quarter" idx="14"/>
          </p:nvPr>
        </p:nvSpPr>
        <p:spPr/>
        <p:txBody>
          <a:bodyPr/>
          <a:lstStyle/>
          <a:p>
            <a:r>
              <a:rPr lang="en-US" dirty="0"/>
              <a:t>HIGHTS is positioned as ‘</a:t>
            </a:r>
            <a:r>
              <a:rPr lang="en-US" b="1" dirty="0"/>
              <a:t>Lab-to-Market</a:t>
            </a:r>
            <a:r>
              <a:rPr lang="en-US" b="1" dirty="0" smtClean="0"/>
              <a:t>’</a:t>
            </a:r>
            <a:endParaRPr lang="de-DE" dirty="0"/>
          </a:p>
        </p:txBody>
      </p:sp>
      <p:sp>
        <p:nvSpPr>
          <p:cNvPr id="12" name="Textplatzhalter 3"/>
          <p:cNvSpPr>
            <a:spLocks noGrp="1"/>
          </p:cNvSpPr>
          <p:nvPr>
            <p:ph type="body" sz="quarter" idx="15"/>
          </p:nvPr>
        </p:nvSpPr>
        <p:spPr>
          <a:xfrm>
            <a:off x="3916364" y="2025650"/>
            <a:ext cx="4770436" cy="2044984"/>
          </a:xfrm>
        </p:spPr>
        <p:txBody>
          <a:bodyPr/>
          <a:lstStyle/>
          <a:p>
            <a:r>
              <a:rPr lang="en-US" i="1" smtClean="0"/>
              <a:t>HIGHTS </a:t>
            </a:r>
            <a:r>
              <a:rPr lang="en-US" i="1" dirty="0"/>
              <a:t>is expected to have a significant impact in the field at various levels. The expected impact is relevant to all the categories listed in the present Call (improved safety, efficiency, flexibility and sustainability). </a:t>
            </a:r>
          </a:p>
        </p:txBody>
      </p:sp>
      <p:sp>
        <p:nvSpPr>
          <p:cNvPr id="13" name="Datumsplatzhalter 12"/>
          <p:cNvSpPr>
            <a:spLocks noGrp="1"/>
          </p:cNvSpPr>
          <p:nvPr>
            <p:ph type="dt" sz="half" idx="2"/>
          </p:nvPr>
        </p:nvSpPr>
        <p:spPr/>
        <p:txBody>
          <a:bodyPr/>
          <a:lstStyle/>
          <a:p>
            <a:fld id="{C37CF016-9668-194D-B209-CA0E6BB0AEF8}" type="datetime1">
              <a:rPr lang="de-DE" smtClean="0">
                <a:solidFill>
                  <a:prstClr val="white"/>
                </a:solidFill>
              </a:rPr>
              <a:pPr/>
              <a:t>09.07.15</a:t>
            </a:fld>
            <a:endParaRPr lang="de-DE" dirty="0">
              <a:solidFill>
                <a:prstClr val="white"/>
              </a:solidFill>
            </a:endParaRPr>
          </a:p>
        </p:txBody>
      </p:sp>
      <p:sp>
        <p:nvSpPr>
          <p:cNvPr id="14" name="Fußzeilenplatzhalter 13"/>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15" name="Foliennummernplatzhalter 14"/>
          <p:cNvSpPr>
            <a:spLocks noGrp="1"/>
          </p:cNvSpPr>
          <p:nvPr>
            <p:ph type="sldNum" sz="quarter" idx="4"/>
          </p:nvPr>
        </p:nvSpPr>
        <p:spPr/>
        <p:txBody>
          <a:bodyPr/>
          <a:lstStyle/>
          <a:p>
            <a:fld id="{728298F8-74B7-774F-8895-EBE0C4B123AC}" type="slidenum">
              <a:rPr lang="de-DE" smtClean="0"/>
              <a:pPr/>
              <a:t>35</a:t>
            </a:fld>
            <a:endParaRPr lang="de-DE" dirty="0"/>
          </a:p>
        </p:txBody>
      </p:sp>
      <p:pic>
        <p:nvPicPr>
          <p:cNvPr id="10" name="Picture Placeholder 9" descr="car-production_plant.jpg"/>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l="20666" r="20666"/>
          <a:stretch>
            <a:fillRect/>
          </a:stretch>
        </p:blipFill>
        <p:spPr/>
      </p:pic>
    </p:spTree>
    <p:extLst>
      <p:ext uri="{BB962C8B-B14F-4D97-AF65-F5344CB8AC3E}">
        <p14:creationId xmlns:p14="http://schemas.microsoft.com/office/powerpoint/2010/main" val="2202826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Addressing Mass Production and Standardization</a:t>
            </a:r>
            <a:endParaRPr lang="en-US" dirty="0"/>
          </a:p>
        </p:txBody>
      </p:sp>
      <p:sp>
        <p:nvSpPr>
          <p:cNvPr id="4" name="Text Placeholder 3"/>
          <p:cNvSpPr>
            <a:spLocks noGrp="1"/>
          </p:cNvSpPr>
          <p:nvPr>
            <p:ph type="body" sz="quarter" idx="15"/>
          </p:nvPr>
        </p:nvSpPr>
        <p:spPr>
          <a:xfrm>
            <a:off x="628650" y="1878602"/>
            <a:ext cx="7520154" cy="554038"/>
          </a:xfrm>
        </p:spPr>
        <p:txBody>
          <a:bodyPr/>
          <a:lstStyle/>
          <a:p>
            <a:pPr algn="just"/>
            <a:r>
              <a:rPr lang="en-US" i="1" dirty="0"/>
              <a:t>It is very convincing that the proposed project will strengthen the competitiveness and growth of companies. </a:t>
            </a:r>
          </a:p>
          <a:p>
            <a:pPr algn="just"/>
            <a:r>
              <a:rPr lang="en-US" i="1" dirty="0"/>
              <a:t>In particular, the project will transfer to the market, through both the standardization process and the industrial consensus building process, a novel, high-precision and cost-effective cooperative positioning solution with focus on ITS. It will also enable the European and global market through these innovative technologies and provide great impulse to the standardization activities (in particular in Europe via the ETSI), the regulation definition and the industrial consensus building (via the External Member Group) in the long term. </a:t>
            </a:r>
          </a:p>
          <a:p>
            <a:endParaRPr lang="en-US" dirty="0"/>
          </a:p>
        </p:txBody>
      </p:sp>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09.07.15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36</a:t>
            </a:fld>
            <a:endParaRPr lang="de-DE" dirty="0"/>
          </a:p>
        </p:txBody>
      </p:sp>
    </p:spTree>
    <p:extLst>
      <p:ext uri="{BB962C8B-B14F-4D97-AF65-F5344CB8AC3E}">
        <p14:creationId xmlns:p14="http://schemas.microsoft.com/office/powerpoint/2010/main" val="16552241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04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4610100" y="2743200"/>
            <a:ext cx="4267200" cy="1066800"/>
          </a:xfrm>
        </p:spPr>
        <p:txBody>
          <a:bodyPr/>
          <a:lstStyle/>
          <a:p>
            <a:pPr algn="l"/>
            <a:r>
              <a:rPr lang="en-GB" altLang="de-DE">
                <a:ea typeface="ＭＳ Ｐゴシック" charset="-128"/>
              </a:rPr>
              <a:t>Related presentations</a:t>
            </a:r>
          </a:p>
        </p:txBody>
      </p:sp>
      <p:sp>
        <p:nvSpPr>
          <p:cNvPr id="3" name="Datumsplatzhalter 2"/>
          <p:cNvSpPr>
            <a:spLocks noGrp="1"/>
          </p:cNvSpPr>
          <p:nvPr>
            <p:ph type="dt" sz="quarter" idx="10"/>
          </p:nvPr>
        </p:nvSpPr>
        <p:spPr/>
        <p:txBody>
          <a:bodyPr/>
          <a:lstStyle/>
          <a:p>
            <a:pPr>
              <a:defRPr/>
            </a:pPr>
            <a:r>
              <a:rPr lang="en-US" smtClean="0"/>
              <a:t>July 2015</a:t>
            </a:r>
            <a:endParaRPr lang="en-US"/>
          </a:p>
        </p:txBody>
      </p:sp>
      <p:sp>
        <p:nvSpPr>
          <p:cNvPr id="18436" name="Foliennummernplatzhalt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42F0D56D-C9AA-364C-AA7D-684175F3CA20}" type="slidenum">
              <a:rPr lang="en-US" altLang="de-DE" sz="1200" b="0"/>
              <a:pPr>
                <a:spcBef>
                  <a:spcPct val="0"/>
                </a:spcBef>
                <a:buFontTx/>
                <a:buNone/>
              </a:pPr>
              <a:t>4</a:t>
            </a:fld>
            <a:endParaRPr lang="en-US" altLang="de-DE" sz="1200" b="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Inhaltsplatzhalter 2"/>
          <p:cNvSpPr>
            <a:spLocks noGrp="1"/>
          </p:cNvSpPr>
          <p:nvPr>
            <p:ph idx="1"/>
          </p:nvPr>
        </p:nvSpPr>
        <p:spPr>
          <a:xfrm>
            <a:off x="696913" y="762000"/>
            <a:ext cx="7772400" cy="5410200"/>
          </a:xfrm>
        </p:spPr>
        <p:txBody>
          <a:bodyPr/>
          <a:lstStyle/>
          <a:p>
            <a:pPr algn="ctr">
              <a:buFontTx/>
              <a:buNone/>
            </a:pPr>
            <a:r>
              <a:rPr lang="en-US" altLang="de-DE">
                <a:ea typeface="ＭＳ Ｐゴシック" charset="-128"/>
              </a:rPr>
              <a:t>Related documents 12/0375, 12/0653, 12/0929, 12/1143, 12/0096r0, 11/743r0 and 11/385r1</a:t>
            </a:r>
          </a:p>
          <a:p>
            <a:pPr algn="ctr">
              <a:buFontTx/>
              <a:buNone/>
            </a:pPr>
            <a:endParaRPr lang="en-US" altLang="de-DE">
              <a:ea typeface="ＭＳ Ｐゴシック" charset="-128"/>
            </a:endParaRPr>
          </a:p>
          <a:p>
            <a:pPr algn="ctr">
              <a:buFontTx/>
              <a:buNone/>
            </a:pPr>
            <a:r>
              <a:rPr lang="nl-NL" altLang="de-DE" sz="1800">
                <a:ea typeface="ＭＳ Ｐゴシック" charset="-128"/>
                <a:hlinkClick r:id="rId2"/>
              </a:rPr>
              <a:t>https://mentor.ieee.org/802.11/dcn/12/11-12-0375-00-0wng-6-10ghz-extensions-to-802-11ac-part3.ppt</a:t>
            </a:r>
            <a:endParaRPr lang="en-US" altLang="de-DE" sz="1800">
              <a:ea typeface="ＭＳ Ｐゴシック" charset="-128"/>
              <a:hlinkClick r:id="rId2"/>
            </a:endParaRPr>
          </a:p>
          <a:p>
            <a:pPr algn="ctr">
              <a:buFontTx/>
              <a:buNone/>
            </a:pPr>
            <a:r>
              <a:rPr lang="en-US" altLang="de-DE" sz="1800">
                <a:ea typeface="ＭＳ Ｐゴシック" charset="-128"/>
                <a:hlinkClick r:id="rId2"/>
              </a:rPr>
              <a:t>https://mentor.ieee.org/802.11/dcn/12/11-12-1143-00-0wng-6-10ghz-rate-range-and-link-budget.ppt</a:t>
            </a:r>
          </a:p>
          <a:p>
            <a:pPr algn="ctr">
              <a:buFontTx/>
              <a:buNone/>
            </a:pPr>
            <a:r>
              <a:rPr lang="nl-NL" altLang="de-DE" sz="1800">
                <a:ea typeface="ＭＳ Ｐゴシック" charset="-128"/>
                <a:hlinkClick r:id="rId2"/>
              </a:rPr>
              <a:t>https://mentor.ieee.org/802.11/dcn/12/11-12-0929-00-0wng-expansion-of-802-11ac-to-6-10ghz.ppt</a:t>
            </a:r>
          </a:p>
          <a:p>
            <a:pPr algn="ctr">
              <a:buFontTx/>
              <a:buNone/>
            </a:pPr>
            <a:r>
              <a:rPr lang="nl-NL" altLang="de-DE" sz="1800">
                <a:ea typeface="ＭＳ Ｐゴシック" charset="-128"/>
                <a:hlinkClick r:id="rId2"/>
              </a:rPr>
              <a:t>https://mentor.ieee.org/802.11/dcn/12/11-12-0653-00-0wng-compatibility-of-6-10ghz-extensions-with-the-802-11ac-phy.ppt</a:t>
            </a:r>
            <a:endParaRPr lang="en-US" altLang="de-DE" sz="1800">
              <a:ea typeface="ＭＳ Ｐゴシック" charset="-128"/>
              <a:hlinkClick r:id="rId2"/>
            </a:endParaRPr>
          </a:p>
          <a:p>
            <a:pPr algn="ctr">
              <a:buFontTx/>
              <a:buNone/>
            </a:pPr>
            <a:r>
              <a:rPr lang="en-US" altLang="de-DE" sz="1800">
                <a:ea typeface="ＭＳ Ｐゴシック" charset="-128"/>
                <a:hlinkClick r:id="rId2"/>
              </a:rPr>
              <a:t>https://mentor.ieee.org/802.11/dcn/12/11-12-0096-00-0wng-6-10ghz-extensions-to-802-11ac-part2.ppt</a:t>
            </a:r>
            <a:endParaRPr lang="en-US" altLang="de-DE" sz="1800">
              <a:ea typeface="ＭＳ Ｐゴシック" charset="-128"/>
            </a:endParaRPr>
          </a:p>
          <a:p>
            <a:pPr algn="ctr">
              <a:buFontTx/>
              <a:buNone/>
            </a:pPr>
            <a:r>
              <a:rPr lang="en-US" altLang="de-DE" sz="1800">
                <a:ea typeface="ＭＳ Ｐゴシック" charset="-128"/>
                <a:hlinkClick r:id="rId3"/>
              </a:rPr>
              <a:t>https://mentor.ieee.org/802.11/dcn/11/11-11-0743-00-0wng-6-9ghz-extensions-to-802-11.ppt</a:t>
            </a:r>
            <a:endParaRPr lang="en-US" altLang="de-DE" sz="1800">
              <a:ea typeface="ＭＳ Ｐゴシック" charset="-128"/>
            </a:endParaRPr>
          </a:p>
          <a:p>
            <a:pPr algn="ctr">
              <a:buFontTx/>
              <a:buNone/>
            </a:pPr>
            <a:r>
              <a:rPr lang="en-US" altLang="de-DE" sz="1800">
                <a:ea typeface="ＭＳ Ｐゴシック" charset="-128"/>
                <a:hlinkClick r:id="rId4"/>
              </a:rPr>
              <a:t>https://mentor.ieee.org/802.11/dcn/11/11-11-0385-01-0wng-ultrwideband-spectrum-for-802-11.ppt</a:t>
            </a:r>
            <a:endParaRPr lang="en-US" altLang="de-DE" sz="1800">
              <a:ea typeface="ＭＳ Ｐゴシック" charset="-128"/>
            </a:endParaRPr>
          </a:p>
          <a:p>
            <a:endParaRPr lang="de-DE" altLang="de-DE">
              <a:ea typeface="ＭＳ Ｐゴシック" charset="-128"/>
            </a:endParaRPr>
          </a:p>
        </p:txBody>
      </p:sp>
      <p:sp>
        <p:nvSpPr>
          <p:cNvPr id="4" name="Datumsplatzhalter 3"/>
          <p:cNvSpPr>
            <a:spLocks noGrp="1"/>
          </p:cNvSpPr>
          <p:nvPr>
            <p:ph type="dt" sz="quarter" idx="10"/>
          </p:nvPr>
        </p:nvSpPr>
        <p:spPr/>
        <p:txBody>
          <a:bodyPr/>
          <a:lstStyle/>
          <a:p>
            <a:pPr>
              <a:defRPr/>
            </a:pPr>
            <a:r>
              <a:rPr lang="en-US" smtClean="0"/>
              <a:t>July 2015</a:t>
            </a:r>
            <a:endParaRPr lang="en-US"/>
          </a:p>
        </p:txBody>
      </p:sp>
      <p:sp>
        <p:nvSpPr>
          <p:cNvPr id="19460"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A60B20F1-7E58-A24D-9933-70254B227733}" type="slidenum">
              <a:rPr lang="en-US" altLang="de-DE" sz="1200" b="0"/>
              <a:pPr>
                <a:spcBef>
                  <a:spcPct val="0"/>
                </a:spcBef>
                <a:buFontTx/>
                <a:buNone/>
              </a:pPr>
              <a:t>5</a:t>
            </a:fld>
            <a:endParaRPr lang="en-US" altLang="de-DE" sz="1200" b="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5076825" y="2895600"/>
            <a:ext cx="4038600" cy="1066800"/>
          </a:xfrm>
        </p:spPr>
        <p:txBody>
          <a:bodyPr/>
          <a:lstStyle/>
          <a:p>
            <a:pPr algn="l"/>
            <a:r>
              <a:rPr lang="en-GB" altLang="de-DE">
                <a:ea typeface="ＭＳ Ｐゴシック" charset="-128"/>
              </a:rPr>
              <a:t>Regulation overview</a:t>
            </a:r>
          </a:p>
        </p:txBody>
      </p:sp>
      <p:sp>
        <p:nvSpPr>
          <p:cNvPr id="3" name="Datumsplatzhalter 2"/>
          <p:cNvSpPr>
            <a:spLocks noGrp="1"/>
          </p:cNvSpPr>
          <p:nvPr>
            <p:ph type="dt" sz="quarter" idx="10"/>
          </p:nvPr>
        </p:nvSpPr>
        <p:spPr/>
        <p:txBody>
          <a:bodyPr/>
          <a:lstStyle/>
          <a:p>
            <a:pPr>
              <a:defRPr/>
            </a:pPr>
            <a:r>
              <a:rPr lang="en-US" smtClean="0"/>
              <a:t>July 2015</a:t>
            </a:r>
            <a:endParaRPr lang="en-US"/>
          </a:p>
        </p:txBody>
      </p:sp>
      <p:sp>
        <p:nvSpPr>
          <p:cNvPr id="21508" name="Foliennummernplatzhalt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0B6783AC-1BDE-9348-B953-859547E830AD}" type="slidenum">
              <a:rPr lang="en-US" altLang="de-DE" sz="1200" b="0"/>
              <a:pPr>
                <a:spcBef>
                  <a:spcPct val="0"/>
                </a:spcBef>
                <a:buFontTx/>
                <a:buNone/>
              </a:pPr>
              <a:t>6</a:t>
            </a:fld>
            <a:endParaRPr lang="en-US" altLang="de-DE" sz="1200" b="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כותרת 1"/>
          <p:cNvSpPr>
            <a:spLocks noGrp="1"/>
          </p:cNvSpPr>
          <p:nvPr>
            <p:ph type="title"/>
          </p:nvPr>
        </p:nvSpPr>
        <p:spPr>
          <a:xfrm>
            <a:off x="381000" y="461963"/>
            <a:ext cx="8570913" cy="1066800"/>
          </a:xfrm>
        </p:spPr>
        <p:txBody>
          <a:bodyPr/>
          <a:lstStyle/>
          <a:p>
            <a:r>
              <a:rPr lang="en-US" altLang="de-DE" sz="2400">
                <a:ea typeface="ＭＳ Ｐゴシック" charset="-128"/>
              </a:rPr>
              <a:t>European UWB activities and </a:t>
            </a:r>
            <a:br>
              <a:rPr lang="en-US" altLang="de-DE" sz="2400">
                <a:ea typeface="ＭＳ Ｐゴシック" charset="-128"/>
              </a:rPr>
            </a:br>
            <a:r>
              <a:rPr lang="en-US" altLang="de-DE" sz="2400">
                <a:ea typeface="ＭＳ Ｐゴシック" charset="-128"/>
              </a:rPr>
              <a:t>worldwide UWB harmonization needs</a:t>
            </a:r>
            <a:endParaRPr lang="he-IL" altLang="de-DE" sz="2400">
              <a:ea typeface="ＭＳ Ｐゴシック" charset="-128"/>
            </a:endParaRPr>
          </a:p>
        </p:txBody>
      </p:sp>
      <p:graphicFrame>
        <p:nvGraphicFramePr>
          <p:cNvPr id="32825" name="Group 57"/>
          <p:cNvGraphicFramePr>
            <a:graphicFrameLocks noGrp="1"/>
          </p:cNvGraphicFramePr>
          <p:nvPr/>
        </p:nvGraphicFramePr>
        <p:xfrm>
          <a:off x="214313" y="1738313"/>
          <a:ext cx="8737599" cy="4699001"/>
        </p:xfrm>
        <a:graphic>
          <a:graphicData uri="http://schemas.openxmlformats.org/drawingml/2006/table">
            <a:tbl>
              <a:tblPr/>
              <a:tblGrid>
                <a:gridCol w="1724338"/>
                <a:gridCol w="1625895"/>
                <a:gridCol w="2677011"/>
                <a:gridCol w="2710355"/>
              </a:tblGrid>
              <a:tr h="24288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de-DE" sz="1100" b="1" i="0" u="none" strike="noStrike" cap="none" normalizeH="0" baseline="0" dirty="0" smtClean="0">
                          <a:ln>
                            <a:noFill/>
                          </a:ln>
                          <a:solidFill>
                            <a:srgbClr val="FFFFFF"/>
                          </a:solidFill>
                          <a:effectLst/>
                          <a:latin typeface="Arial" charset="0"/>
                          <a:cs typeface="Arial" charset="0"/>
                        </a:rPr>
                        <a:t> </a:t>
                      </a:r>
                      <a:endParaRPr kumimoji="0" lang="de-DE" sz="1100" b="1" i="0" u="none" strike="noStrike" cap="none" normalizeH="0" baseline="0" dirty="0" smtClean="0">
                        <a:ln>
                          <a:noFill/>
                        </a:ln>
                        <a:solidFill>
                          <a:srgbClr val="FFFFFF"/>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de-DE" sz="1100" b="1" i="0" u="none" strike="noStrike" cap="none" normalizeH="0" baseline="0" dirty="0" smtClean="0">
                          <a:ln>
                            <a:noFill/>
                          </a:ln>
                          <a:solidFill>
                            <a:srgbClr val="FFFFFF"/>
                          </a:solidFill>
                          <a:effectLst/>
                          <a:latin typeface="Arial" charset="0"/>
                          <a:cs typeface="Arial" charset="0"/>
                        </a:rPr>
                        <a:t>Europe</a:t>
                      </a:r>
                      <a:endParaRPr kumimoji="0" lang="de-DE" sz="1100" b="1" i="0" u="none" strike="noStrike" cap="none" normalizeH="0" baseline="0" dirty="0" smtClean="0">
                        <a:ln>
                          <a:noFill/>
                        </a:ln>
                        <a:solidFill>
                          <a:srgbClr val="FFFFFF"/>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de-DE" sz="1100" b="1" i="0" u="none" strike="noStrike" cap="none" normalizeH="0" baseline="0" smtClean="0">
                          <a:ln>
                            <a:noFill/>
                          </a:ln>
                          <a:solidFill>
                            <a:srgbClr val="FFFFFF"/>
                          </a:solidFill>
                          <a:effectLst/>
                          <a:latin typeface="Arial" charset="0"/>
                          <a:cs typeface="Arial" charset="0"/>
                        </a:rPr>
                        <a:t>United States</a:t>
                      </a:r>
                      <a:endParaRPr kumimoji="0" lang="de-DE" sz="1100" b="1" i="0" u="none" strike="noStrike" cap="none" normalizeH="0" baseline="0" smtClean="0">
                        <a:ln>
                          <a:noFill/>
                        </a:ln>
                        <a:solidFill>
                          <a:srgbClr val="FFFFFF"/>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de-DE" sz="1100" b="1" i="0" u="none" strike="noStrike" cap="none" normalizeH="0" baseline="0" smtClean="0">
                          <a:ln>
                            <a:noFill/>
                          </a:ln>
                          <a:solidFill>
                            <a:srgbClr val="FFFFFF"/>
                          </a:solidFill>
                          <a:effectLst/>
                          <a:latin typeface="Arial" charset="0"/>
                          <a:cs typeface="Arial" charset="0"/>
                        </a:rPr>
                        <a:t>Canada</a:t>
                      </a:r>
                      <a:endParaRPr kumimoji="0" lang="de-DE" sz="1100" b="1" i="0" u="none" strike="noStrike" cap="none" normalizeH="0" baseline="0" smtClean="0">
                        <a:ln>
                          <a:noFill/>
                        </a:ln>
                        <a:solidFill>
                          <a:srgbClr val="FFFFFF"/>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4288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1" i="0" u="none" strike="noStrike" cap="none" normalizeH="0" baseline="0" smtClean="0">
                          <a:ln>
                            <a:noFill/>
                          </a:ln>
                          <a:solidFill>
                            <a:srgbClr val="FFFFFF"/>
                          </a:solidFill>
                          <a:effectLst/>
                          <a:latin typeface="Arial" charset="0"/>
                          <a:cs typeface="Arial" charset="0"/>
                        </a:rPr>
                        <a:t>Regulation</a:t>
                      </a:r>
                      <a:endParaRPr kumimoji="0" lang="en-GB" sz="1100" b="1" i="0" u="none" strike="noStrike" cap="none" normalizeH="0" baseline="0" smtClean="0">
                        <a:ln>
                          <a:noFill/>
                        </a:ln>
                        <a:solidFill>
                          <a:srgbClr val="FFFFFF"/>
                        </a:solidFill>
                        <a:effectLst/>
                        <a:latin typeface="Arial" charset="0"/>
                        <a:ea typeface="PMingLiU"/>
                        <a:cs typeface="PMingLiU"/>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EC DEC 2014/702/EU</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FCC Part 15.500</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RSS 220</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69949">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1" i="0" u="none" strike="noStrike" cap="none" normalizeH="0" baseline="0" dirty="0" smtClean="0">
                          <a:ln>
                            <a:noFill/>
                          </a:ln>
                          <a:solidFill>
                            <a:srgbClr val="FFFFFF"/>
                          </a:solidFill>
                          <a:effectLst/>
                          <a:latin typeface="Arial" charset="0"/>
                          <a:cs typeface="Arial" charset="0"/>
                        </a:rPr>
                        <a:t>Bandwidth</a:t>
                      </a:r>
                      <a:endParaRPr kumimoji="0" lang="en-GB" sz="1100" b="1" i="0" u="none" strike="noStrike" cap="none" normalizeH="0" baseline="0" dirty="0" smtClean="0">
                        <a:ln>
                          <a:noFill/>
                        </a:ln>
                        <a:solidFill>
                          <a:srgbClr val="FFFFFF"/>
                        </a:solidFill>
                        <a:effectLst/>
                        <a:latin typeface="Arial" charset="0"/>
                        <a:ea typeface="PMingLiU"/>
                        <a:cs typeface="PMingLiU"/>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&gt;50 MHz@-13 dB</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fractional bandwidth equal to or greater than 0.20, or bandwidth equal to or greater than 500 MHz, regardless of the fractional bandwidth @ -10 dB</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10 dB bandwidth of at least 500 MHz or a</a:t>
                      </a:r>
                    </a:p>
                    <a:p>
                      <a:pPr marL="0" marR="0" lvl="0" indent="0" algn="l" defTabSz="914400" rtl="0" eaLnBrk="1" fontAlgn="base" latinLnBrk="0" hangingPunct="1">
                        <a:lnSpc>
                          <a:spcPct val="107000"/>
                        </a:lnSpc>
                        <a:spcBef>
                          <a:spcPct val="0"/>
                        </a:spcBef>
                        <a:spcAft>
                          <a:spcPts val="80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-10 dB fractional bandwidth greater than 0.2. </a:t>
                      </a:r>
                    </a:p>
                    <a:p>
                      <a:pPr marL="0" marR="0" lvl="0" indent="0" algn="l" defTabSz="914400" rtl="0" eaLnBrk="1" fontAlgn="base" latinLnBrk="0" hangingPunct="1">
                        <a:lnSpc>
                          <a:spcPct val="107000"/>
                        </a:lnSpc>
                        <a:spcBef>
                          <a:spcPct val="0"/>
                        </a:spcBef>
                        <a:spcAft>
                          <a:spcPts val="80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Details in Annex of RSS220 </a:t>
                      </a: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2703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1" i="0" u="none" strike="noStrike" cap="none" normalizeH="0" baseline="0" smtClean="0">
                          <a:ln>
                            <a:noFill/>
                          </a:ln>
                          <a:solidFill>
                            <a:srgbClr val="FFFFFF"/>
                          </a:solidFill>
                          <a:effectLst/>
                          <a:latin typeface="Arial" charset="0"/>
                          <a:cs typeface="Arial" charset="0"/>
                        </a:rPr>
                        <a:t>Operating frequency bands</a:t>
                      </a:r>
                      <a:endParaRPr kumimoji="0" lang="en-GB" sz="1100" b="1" i="0" u="none" strike="noStrike" cap="none" normalizeH="0" baseline="0" smtClean="0">
                        <a:ln>
                          <a:noFill/>
                        </a:ln>
                        <a:solidFill>
                          <a:srgbClr val="FFFFFF"/>
                        </a:solidFill>
                        <a:effectLst/>
                        <a:latin typeface="Arial" charset="0"/>
                        <a:ea typeface="PMingLiU"/>
                        <a:cs typeface="PMingLiU"/>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Based on specific regulation (application)</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&gt;960 MHz with 8 subclasses</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&gt;960 MHz with 8 subclasses</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23863">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1" i="0" u="none" strike="noStrike" cap="none" normalizeH="0" baseline="0" smtClean="0">
                          <a:ln>
                            <a:noFill/>
                          </a:ln>
                          <a:solidFill>
                            <a:srgbClr val="FFFFFF"/>
                          </a:solidFill>
                          <a:effectLst/>
                          <a:latin typeface="Arial" charset="0"/>
                          <a:cs typeface="Arial" charset="0"/>
                        </a:rPr>
                        <a:t>Additional signal limitation</a:t>
                      </a:r>
                      <a:endParaRPr kumimoji="0" lang="en-GB" sz="1100" b="1" i="0" u="none" strike="noStrike" cap="none" normalizeH="0" baseline="0" smtClean="0">
                        <a:ln>
                          <a:noFill/>
                        </a:ln>
                        <a:solidFill>
                          <a:srgbClr val="FFFFFF"/>
                        </a:solidFill>
                        <a:effectLst/>
                        <a:latin typeface="Arial" charset="0"/>
                        <a:ea typeface="PMingLiU"/>
                        <a:cs typeface="PMingLiU"/>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No</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at any point in time; modulation on / off</a:t>
                      </a:r>
                      <a:endParaRPr kumimoji="0" lang="en-GB" sz="1100" b="0" i="0" u="none" strike="noStrike" cap="none" normalizeH="0" baseline="0" dirty="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No</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46088">
                <a:tc rowSpan="2">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1" i="0" u="none" strike="noStrike" cap="none" normalizeH="0" baseline="0" dirty="0" smtClean="0">
                          <a:ln>
                            <a:noFill/>
                          </a:ln>
                          <a:solidFill>
                            <a:srgbClr val="FFFFFF"/>
                          </a:solidFill>
                          <a:effectLst/>
                          <a:latin typeface="Arial" charset="0"/>
                          <a:cs typeface="Arial" charset="0"/>
                        </a:rPr>
                        <a:t>Measurement requirement</a:t>
                      </a:r>
                      <a:endParaRPr kumimoji="0" lang="en-GB" sz="1100" b="1" i="0" u="none" strike="noStrike" cap="none" normalizeH="0" baseline="0" dirty="0" smtClean="0">
                        <a:ln>
                          <a:noFill/>
                        </a:ln>
                        <a:solidFill>
                          <a:srgbClr val="FFFFFF"/>
                        </a:solidFill>
                        <a:effectLst/>
                        <a:latin typeface="Arial" charset="0"/>
                        <a:ea typeface="PMingLiU"/>
                        <a:cs typeface="PMingLiU"/>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342900" marR="0" lvl="0" indent="-342900" algn="l" defTabSz="914400" rtl="0" eaLnBrk="1" fontAlgn="base" latinLnBrk="0" hangingPunct="1">
                        <a:lnSpc>
                          <a:spcPct val="107000"/>
                        </a:lnSpc>
                        <a:spcBef>
                          <a:spcPct val="0"/>
                        </a:spcBef>
                        <a:spcAft>
                          <a:spcPct val="0"/>
                        </a:spcAft>
                        <a:buClrTx/>
                        <a:buSzTx/>
                        <a:buFont typeface="Symbol" pitchFamily="18" charset="2"/>
                        <a:buChar char=""/>
                        <a:tabLst/>
                      </a:pPr>
                      <a:r>
                        <a:rPr kumimoji="0" lang="en-GB" sz="1100" b="0" i="0" u="none" strike="noStrike" cap="none" normalizeH="0" baseline="0" dirty="0" smtClean="0">
                          <a:ln>
                            <a:noFill/>
                          </a:ln>
                          <a:solidFill>
                            <a:srgbClr val="000000"/>
                          </a:solidFill>
                          <a:effectLst/>
                          <a:latin typeface="Arial" charset="0"/>
                          <a:cs typeface="Arial" charset="0"/>
                        </a:rPr>
                        <a:t>Mean power: with 1ms and RBW: 1 MHz</a:t>
                      </a:r>
                    </a:p>
                    <a:p>
                      <a:pPr marL="342900" marR="0" lvl="0" indent="-342900" algn="l" defTabSz="914400" rtl="0" eaLnBrk="1" fontAlgn="base" latinLnBrk="0" hangingPunct="1">
                        <a:lnSpc>
                          <a:spcPct val="107000"/>
                        </a:lnSpc>
                        <a:spcBef>
                          <a:spcPct val="0"/>
                        </a:spcBef>
                        <a:spcAft>
                          <a:spcPct val="0"/>
                        </a:spcAft>
                        <a:buClrTx/>
                        <a:buSzTx/>
                        <a:buFont typeface="Symbol" pitchFamily="18" charset="2"/>
                        <a:buChar char=""/>
                        <a:tabLst/>
                      </a:pPr>
                      <a:r>
                        <a:rPr kumimoji="0" lang="en-GB" sz="1100" b="0" i="0" u="none" strike="noStrike" cap="none" normalizeH="0" baseline="0" dirty="0" smtClean="0">
                          <a:ln>
                            <a:noFill/>
                          </a:ln>
                          <a:solidFill>
                            <a:srgbClr val="000000"/>
                          </a:solidFill>
                          <a:effectLst/>
                          <a:latin typeface="Arial" charset="0"/>
                          <a:cs typeface="Arial" charset="0"/>
                        </a:rPr>
                        <a:t>Peak power with  RBW: 50 MHz </a:t>
                      </a:r>
                      <a:r>
                        <a:rPr kumimoji="0" lang="en-GB" sz="1100" b="0" i="0" u="none" strike="noStrike" cap="none" normalizeH="0" baseline="0" dirty="0" smtClean="0">
                          <a:ln>
                            <a:noFill/>
                          </a:ln>
                          <a:solidFill>
                            <a:srgbClr val="000000"/>
                          </a:solidFill>
                          <a:effectLst/>
                          <a:latin typeface="Arial" charset="0"/>
                          <a:cs typeface="Arial" charset="0"/>
                          <a:sym typeface="Wingdings" pitchFamily="2" charset="2"/>
                        </a:rPr>
                        <a:t> </a:t>
                      </a:r>
                      <a:r>
                        <a:rPr kumimoji="0" lang="en-GB" sz="1100" b="0" i="0" u="none" strike="noStrike" cap="none" normalizeH="0" baseline="0" dirty="0" smtClean="0">
                          <a:ln>
                            <a:noFill/>
                          </a:ln>
                          <a:solidFill>
                            <a:srgbClr val="000000"/>
                          </a:solidFill>
                          <a:effectLst/>
                          <a:latin typeface="Arial" charset="0"/>
                          <a:cs typeface="Arial" charset="0"/>
                        </a:rPr>
                        <a:t>If not: correction: 20log(RBW/50)</a:t>
                      </a:r>
                      <a:endParaRPr kumimoji="0" lang="en-GB" sz="1100" b="0" i="0" u="none" strike="noStrike" cap="none" normalizeH="0" baseline="0" dirty="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de-DE"/>
                    </a:p>
                  </a:txBody>
                  <a:tcPr/>
                </a:tc>
                <a:tc hMerge="1">
                  <a:txBody>
                    <a:bodyPr/>
                    <a:lstStyle/>
                    <a:p>
                      <a:endParaRPr lang="de-DE"/>
                    </a:p>
                  </a:txBody>
                  <a:tcPr/>
                </a:tc>
              </a:tr>
              <a:tr h="1076325">
                <a:tc vMerge="1">
                  <a:txBody>
                    <a:bodyPr/>
                    <a:lstStyle/>
                    <a:p>
                      <a:endParaRPr lang="de-DE"/>
                    </a:p>
                  </a:txBody>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harmonized measurement document: </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ETSI TS 103 883</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Planned: </a:t>
                      </a:r>
                      <a:br>
                        <a:rPr kumimoji="0" lang="en-GB" sz="1100" b="0" i="0" u="none" strike="noStrike" cap="none" normalizeH="0" baseline="0" dirty="0" smtClean="0">
                          <a:ln>
                            <a:noFill/>
                          </a:ln>
                          <a:solidFill>
                            <a:srgbClr val="000000"/>
                          </a:solidFill>
                          <a:effectLst/>
                          <a:latin typeface="Arial" charset="0"/>
                          <a:cs typeface="Arial" charset="0"/>
                        </a:rPr>
                      </a:br>
                      <a:r>
                        <a:rPr kumimoji="0" lang="en-GB" sz="1100" b="0" i="0" u="none" strike="noStrike" cap="none" normalizeH="0" baseline="0" dirty="0" smtClean="0">
                          <a:ln>
                            <a:noFill/>
                          </a:ln>
                          <a:solidFill>
                            <a:srgbClr val="000000"/>
                          </a:solidFill>
                          <a:effectLst/>
                          <a:latin typeface="Arial" charset="0"/>
                          <a:cs typeface="Arial" charset="0"/>
                        </a:rPr>
                        <a:t>ETSI EN 303 883 </a:t>
                      </a:r>
                      <a:endParaRPr kumimoji="0" lang="en-GB" sz="1100" b="0" i="0" u="none" strike="noStrike" cap="none" normalizeH="0" baseline="0" dirty="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FCC Part 15.521 &amp; 15.523</a:t>
                      </a:r>
                      <a:endParaRPr kumimoji="0" lang="en-GB" sz="1100" b="0" i="0" u="none" strike="noStrike" cap="none" normalizeH="0" baseline="0" dirty="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RSS – 220 Annex</a:t>
                      </a:r>
                      <a:endParaRPr kumimoji="0" lang="en-GB" sz="1100" b="0" i="0" u="none" strike="noStrike" cap="none" normalizeH="0" baseline="0" dirty="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69962">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1" i="0" u="none" strike="noStrike" cap="none" normalizeH="0" baseline="0" smtClean="0">
                          <a:ln>
                            <a:noFill/>
                          </a:ln>
                          <a:solidFill>
                            <a:srgbClr val="FFFFFF"/>
                          </a:solidFill>
                          <a:effectLst/>
                          <a:latin typeface="Arial" charset="0"/>
                          <a:ea typeface="PMingLiU"/>
                          <a:cs typeface="PMingLiU"/>
                        </a:rPr>
                        <a:t>Additional Regulation</a:t>
                      </a: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No wideband rules</a:t>
                      </a: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Wideband rule: FCC Part 15.250:</a:t>
                      </a:r>
                    </a:p>
                    <a:p>
                      <a:pPr marL="0" marR="0" lvl="0" indent="0" algn="l" defTabSz="914400" rtl="0" eaLnBrk="1" fontAlgn="base" latinLnBrk="0" hangingPunct="1">
                        <a:lnSpc>
                          <a:spcPct val="107000"/>
                        </a:lnSpc>
                        <a:spcBef>
                          <a:spcPct val="0"/>
                        </a:spcBef>
                        <a:spcAft>
                          <a:spcPct val="0"/>
                        </a:spcAft>
                        <a:buClrTx/>
                        <a:buSzTx/>
                        <a:buFontTx/>
                        <a:buNone/>
                        <a:tabLst/>
                      </a:pPr>
                      <a:r>
                        <a:rPr kumimoji="0" lang="de-DE" sz="1100" b="0" i="0" u="none" strike="noStrike" cap="none" normalizeH="0" baseline="0" dirty="0" smtClean="0">
                          <a:ln>
                            <a:noFill/>
                          </a:ln>
                          <a:solidFill>
                            <a:srgbClr val="000000"/>
                          </a:solidFill>
                          <a:effectLst/>
                          <a:latin typeface="Arial" charset="0"/>
                          <a:cs typeface="Arial" charset="0"/>
                        </a:rPr>
                        <a:t>5925-7250 MHz, BW &gt; 50MHz,</a:t>
                      </a:r>
                    </a:p>
                    <a:p>
                      <a:pPr marL="0" marR="0" lvl="0" indent="0" algn="l" defTabSz="914400" rtl="0" eaLnBrk="1" fontAlgn="base" latinLnBrk="0" hangingPunct="1">
                        <a:lnSpc>
                          <a:spcPct val="107000"/>
                        </a:lnSpc>
                        <a:spcBef>
                          <a:spcPct val="0"/>
                        </a:spcBef>
                        <a:spcAft>
                          <a:spcPct val="0"/>
                        </a:spcAft>
                        <a:buClrTx/>
                        <a:buSzTx/>
                        <a:buFontTx/>
                        <a:buNone/>
                        <a:tabLst/>
                      </a:pPr>
                      <a:r>
                        <a:rPr kumimoji="0" lang="de-DE" sz="1100" b="0" i="0" u="none" strike="noStrike" cap="none" normalizeH="0" baseline="0" dirty="0" err="1" smtClean="0">
                          <a:ln>
                            <a:noFill/>
                          </a:ln>
                          <a:solidFill>
                            <a:srgbClr val="000000"/>
                          </a:solidFill>
                          <a:effectLst/>
                          <a:latin typeface="Arial" charset="0"/>
                          <a:cs typeface="Arial" charset="0"/>
                        </a:rPr>
                        <a:t>No</a:t>
                      </a:r>
                      <a:r>
                        <a:rPr kumimoji="0" lang="de-DE" sz="1100" b="0" i="0" u="none" strike="noStrike" cap="none" normalizeH="0" baseline="0" dirty="0" smtClean="0">
                          <a:ln>
                            <a:noFill/>
                          </a:ln>
                          <a:solidFill>
                            <a:srgbClr val="000000"/>
                          </a:solidFill>
                          <a:effectLst/>
                          <a:latin typeface="Arial" charset="0"/>
                          <a:cs typeface="Arial" charset="0"/>
                        </a:rPr>
                        <a:t> „</a:t>
                      </a:r>
                      <a:r>
                        <a:rPr kumimoji="0" lang="de-DE" sz="1100" b="0" i="1" u="none" strike="noStrike" cap="none" normalizeH="0" baseline="0" dirty="0" smtClean="0">
                          <a:ln>
                            <a:noFill/>
                          </a:ln>
                          <a:solidFill>
                            <a:srgbClr val="000000"/>
                          </a:solidFill>
                          <a:effectLst/>
                          <a:latin typeface="Arial" charset="0"/>
                          <a:cs typeface="Arial" charset="0"/>
                        </a:rPr>
                        <a:t>at </a:t>
                      </a:r>
                      <a:r>
                        <a:rPr kumimoji="0" lang="de-DE" sz="1100" b="0" i="1" u="none" strike="noStrike" cap="none" normalizeH="0" baseline="0" dirty="0" err="1" smtClean="0">
                          <a:ln>
                            <a:noFill/>
                          </a:ln>
                          <a:solidFill>
                            <a:srgbClr val="000000"/>
                          </a:solidFill>
                          <a:effectLst/>
                          <a:latin typeface="Arial" charset="0"/>
                          <a:cs typeface="Arial" charset="0"/>
                        </a:rPr>
                        <a:t>any</a:t>
                      </a:r>
                      <a:r>
                        <a:rPr kumimoji="0" lang="de-DE" sz="1100" b="0" i="1" u="none" strike="noStrike" cap="none" normalizeH="0" baseline="0" dirty="0" smtClean="0">
                          <a:ln>
                            <a:noFill/>
                          </a:ln>
                          <a:solidFill>
                            <a:srgbClr val="000000"/>
                          </a:solidFill>
                          <a:effectLst/>
                          <a:latin typeface="Arial" charset="0"/>
                          <a:cs typeface="Arial" charset="0"/>
                        </a:rPr>
                        <a:t> </a:t>
                      </a:r>
                      <a:r>
                        <a:rPr kumimoji="0" lang="de-DE" sz="1100" b="0" i="1" u="none" strike="noStrike" cap="none" normalizeH="0" baseline="0" dirty="0" err="1" smtClean="0">
                          <a:ln>
                            <a:noFill/>
                          </a:ln>
                          <a:solidFill>
                            <a:srgbClr val="000000"/>
                          </a:solidFill>
                          <a:effectLst/>
                          <a:latin typeface="Arial" charset="0"/>
                          <a:cs typeface="Arial" charset="0"/>
                        </a:rPr>
                        <a:t>point</a:t>
                      </a:r>
                      <a:r>
                        <a:rPr kumimoji="0" lang="de-DE" sz="1100" b="0" i="1" u="none" strike="noStrike" cap="none" normalizeH="0" baseline="0" dirty="0" smtClean="0">
                          <a:ln>
                            <a:noFill/>
                          </a:ln>
                          <a:solidFill>
                            <a:srgbClr val="000000"/>
                          </a:solidFill>
                          <a:effectLst/>
                          <a:latin typeface="Arial" charset="0"/>
                          <a:cs typeface="Arial" charset="0"/>
                        </a:rPr>
                        <a:t> in time</a:t>
                      </a:r>
                      <a:r>
                        <a:rPr kumimoji="0" lang="de-DE" sz="1100" b="0" i="0" u="none" strike="noStrike" cap="none" normalizeH="0" baseline="0" dirty="0" smtClean="0">
                          <a:ln>
                            <a:noFill/>
                          </a:ln>
                          <a:solidFill>
                            <a:srgbClr val="000000"/>
                          </a:solidFill>
                          <a:effectLst/>
                          <a:latin typeface="Arial" charset="0"/>
                          <a:cs typeface="Arial" charset="0"/>
                        </a:rPr>
                        <a:t>“ </a:t>
                      </a:r>
                      <a:r>
                        <a:rPr kumimoji="0" lang="de-DE" sz="1100" b="0" i="0" u="none" strike="noStrike" cap="none" normalizeH="0" baseline="0" dirty="0" err="1" smtClean="0">
                          <a:ln>
                            <a:noFill/>
                          </a:ln>
                          <a:solidFill>
                            <a:srgbClr val="000000"/>
                          </a:solidFill>
                          <a:effectLst/>
                          <a:latin typeface="Arial" charset="0"/>
                          <a:cs typeface="Arial" charset="0"/>
                        </a:rPr>
                        <a:t>rule</a:t>
                      </a:r>
                      <a:endParaRPr kumimoji="0" lang="en-GB" sz="11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en-GB" sz="1100" b="0" i="0" u="none" strike="noStrike" cap="none" normalizeH="0" baseline="0" dirty="0" smtClean="0">
                        <a:ln>
                          <a:noFill/>
                        </a:ln>
                        <a:solidFill>
                          <a:srgbClr val="000000"/>
                        </a:solidFill>
                        <a:effectLst/>
                        <a:latin typeface="Calibri" pitchFamily="34" charset="0"/>
                        <a:ea typeface="PMingLiU"/>
                        <a:cs typeface="Times New Roman" pitchFamily="18"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en-GB" sz="1100" b="0" i="0" u="none" strike="noStrike" cap="none" normalizeH="0" baseline="0" dirty="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Wide band rule RSS 210: not on board aircraft or satellites; not be used for toys; a fixed outdoor infrastructure is not permitted, </a:t>
                      </a:r>
                      <a:r>
                        <a:rPr kumimoji="0" lang="en-GB" sz="1100" b="1" i="0" u="none" strike="noStrike" cap="none" normalizeH="0" baseline="0" dirty="0" smtClean="0">
                          <a:ln>
                            <a:noFill/>
                          </a:ln>
                          <a:solidFill>
                            <a:srgbClr val="000000"/>
                          </a:solidFill>
                          <a:effectLst/>
                          <a:latin typeface="Arial" charset="0"/>
                          <a:cs typeface="Arial" charset="0"/>
                        </a:rPr>
                        <a:t>except for operation on board ships or land vehicles.</a:t>
                      </a:r>
                      <a:endParaRPr kumimoji="0" lang="en-GB" sz="1100" b="0" i="0" u="none" strike="noStrike" cap="none" normalizeH="0" baseline="0" dirty="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2577" name="מציין מיקום תוכן 2"/>
          <p:cNvSpPr>
            <a:spLocks noGrp="1"/>
          </p:cNvSpPr>
          <p:nvPr>
            <p:ph idx="1"/>
          </p:nvPr>
        </p:nvSpPr>
        <p:spPr>
          <a:xfrm>
            <a:off x="0" y="1320800"/>
            <a:ext cx="5192713" cy="417513"/>
          </a:xfrm>
        </p:spPr>
        <p:txBody>
          <a:bodyPr/>
          <a:lstStyle/>
          <a:p>
            <a:r>
              <a:rPr lang="en-GB" altLang="de-DE" sz="1800">
                <a:ea typeface="ＭＳ Ｐゴシック" charset="-128"/>
              </a:rPr>
              <a:t>Basis UWB requirements</a:t>
            </a:r>
          </a:p>
        </p:txBody>
      </p:sp>
      <p:sp>
        <p:nvSpPr>
          <p:cNvPr id="22578" name="TextBox 6"/>
          <p:cNvSpPr txBox="1">
            <a:spLocks noChangeArrowheads="1"/>
          </p:cNvSpPr>
          <p:nvPr/>
        </p:nvSpPr>
        <p:spPr bwMode="auto">
          <a:xfrm>
            <a:off x="6953250" y="6600825"/>
            <a:ext cx="2216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de-DE" altLang="de-DE" sz="1000" b="0">
                <a:solidFill>
                  <a:srgbClr val="C00000"/>
                </a:solidFill>
              </a:rPr>
              <a:t>Doc.-no. ERMTGUWB(15)000017r2</a:t>
            </a:r>
          </a:p>
        </p:txBody>
      </p:sp>
      <p:sp>
        <p:nvSpPr>
          <p:cNvPr id="7" name="Datumsplatzhalter 2"/>
          <p:cNvSpPr>
            <a:spLocks noGrp="1"/>
          </p:cNvSpPr>
          <p:nvPr>
            <p:ph type="dt" sz="quarter" idx="10"/>
          </p:nvPr>
        </p:nvSpPr>
        <p:spPr/>
        <p:txBody>
          <a:bodyPr/>
          <a:lstStyle/>
          <a:p>
            <a:pPr>
              <a:defRPr/>
            </a:pPr>
            <a:r>
              <a:rPr lang="en-US" smtClean="0"/>
              <a:t>July 2015</a:t>
            </a:r>
            <a:endParaRPr lang="en-US"/>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quarter" idx="10"/>
          </p:nvPr>
        </p:nvSpPr>
        <p:spPr/>
        <p:txBody>
          <a:bodyPr/>
          <a:lstStyle/>
          <a:p>
            <a:pPr>
              <a:defRPr/>
            </a:pPr>
            <a:r>
              <a:rPr lang="en-US" smtClean="0"/>
              <a:t>July 2015</a:t>
            </a:r>
            <a:endParaRPr lang="en-US"/>
          </a:p>
        </p:txBody>
      </p:sp>
      <p:sp>
        <p:nvSpPr>
          <p:cNvPr id="24579" name="Foliennummernplatzhalt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72C5000A-7186-0B4F-8993-EC3CCBEEFBBA}" type="slidenum">
              <a:rPr lang="en-US" altLang="de-DE" sz="1200" b="0"/>
              <a:pPr>
                <a:spcBef>
                  <a:spcPct val="0"/>
                </a:spcBef>
                <a:buFontTx/>
                <a:buNone/>
              </a:pPr>
              <a:t>8</a:t>
            </a:fld>
            <a:endParaRPr lang="en-US" altLang="de-DE" sz="1200" b="0"/>
          </a:p>
        </p:txBody>
      </p:sp>
      <p:pic>
        <p:nvPicPr>
          <p:cNvPr id="24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254125"/>
            <a:ext cx="8378825"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feld 4"/>
          <p:cNvSpPr txBox="1">
            <a:spLocks noChangeArrowheads="1"/>
          </p:cNvSpPr>
          <p:nvPr/>
        </p:nvSpPr>
        <p:spPr bwMode="auto">
          <a:xfrm>
            <a:off x="874713" y="674688"/>
            <a:ext cx="7470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GB" altLang="de-DE" b="0"/>
              <a:t>Frequency Allocation for EU-US-Canada-Singapore-China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de-DE">
                <a:ea typeface="ＭＳ Ｐゴシック" charset="-128"/>
              </a:rPr>
              <a:t>Current Global Status For UWB</a:t>
            </a:r>
          </a:p>
        </p:txBody>
      </p:sp>
      <p:sp>
        <p:nvSpPr>
          <p:cNvPr id="40962" name="Footer Placeholder 3"/>
          <p:cNvSpPr>
            <a:spLocks noGrp="1"/>
          </p:cNvSpPr>
          <p:nvPr>
            <p:ph type="ftr" sz="quarter" idx="4294967295"/>
          </p:nvPr>
        </p:nvSpPr>
        <p:spPr bwMode="auto">
          <a:xfrm>
            <a:off x="696913" y="334963"/>
            <a:ext cx="942975" cy="276225"/>
          </a:xfrm>
          <a:prstGeom prst="rect">
            <a:avLst/>
          </a:prstGeom>
          <a:ln>
            <a:miter lim="800000"/>
            <a:headEnd/>
            <a:tailEnd/>
          </a:ln>
        </p:spPr>
        <p:txBody>
          <a:bodyPr wrap="none" lIns="0" tIns="0" rIns="0" bIns="0" anchor="b">
            <a:spAutoFit/>
          </a:bodyPr>
          <a:lstStyle/>
          <a:p>
            <a:pPr>
              <a:defRPr/>
            </a:pPr>
            <a:r>
              <a:rPr lang="en-US" sz="1800" b="1">
                <a:latin typeface="Times New Roman" panose="02020603050405020304" pitchFamily="18" charset="0"/>
                <a:ea typeface="+mn-ea"/>
              </a:rPr>
              <a:t>© ETSI 2015. All rights reserved</a:t>
            </a:r>
          </a:p>
        </p:txBody>
      </p:sp>
      <p:sp>
        <p:nvSpPr>
          <p:cNvPr id="40963" name="Textfeld 4"/>
          <p:cNvSpPr txBox="1">
            <a:spLocks noChangeArrowheads="1"/>
          </p:cNvSpPr>
          <p:nvPr/>
        </p:nvSpPr>
        <p:spPr bwMode="auto">
          <a:xfrm>
            <a:off x="228600" y="1447800"/>
            <a:ext cx="8772525" cy="4954588"/>
          </a:xfrm>
          <a:prstGeom prst="rect">
            <a:avLst/>
          </a:prstGeom>
          <a:noFill/>
          <a:ln w="9525">
            <a:noFill/>
            <a:miter lim="800000"/>
            <a:headEnd/>
            <a:tailEnd/>
          </a:ln>
        </p:spPr>
        <p:txBody>
          <a:bodyPr>
            <a:spAutoFit/>
          </a:bodyPr>
          <a:lstStyle/>
          <a:p>
            <a:pPr>
              <a:defRPr/>
            </a:pPr>
            <a:r>
              <a:rPr lang="en-GB" sz="3200" u="sng" dirty="0">
                <a:sym typeface="Wingdings" pitchFamily="2" charset="2"/>
              </a:rPr>
              <a:t>Problems:</a:t>
            </a:r>
          </a:p>
          <a:p>
            <a:pPr>
              <a:defRPr/>
            </a:pPr>
            <a:endParaRPr lang="en-GB" sz="1000" dirty="0">
              <a:sym typeface="Wingdings" pitchFamily="2" charset="2"/>
            </a:endParaRPr>
          </a:p>
          <a:p>
            <a:pPr>
              <a:defRPr/>
            </a:pPr>
            <a:r>
              <a:rPr lang="en-GB" sz="1600" dirty="0">
                <a:sym typeface="Wingdings" pitchFamily="2" charset="2"/>
              </a:rPr>
              <a:t> </a:t>
            </a:r>
            <a:r>
              <a:rPr lang="en-GB" sz="1600" dirty="0"/>
              <a:t>no certification process defined in many countries</a:t>
            </a:r>
          </a:p>
          <a:p>
            <a:pPr>
              <a:defRPr/>
            </a:pPr>
            <a:endParaRPr lang="en-GB" sz="1000" dirty="0"/>
          </a:p>
          <a:p>
            <a:pPr>
              <a:defRPr/>
            </a:pPr>
            <a:r>
              <a:rPr lang="en-GB" sz="1600" dirty="0">
                <a:sym typeface="Wingdings" pitchFamily="2" charset="2"/>
              </a:rPr>
              <a:t> </a:t>
            </a:r>
            <a:r>
              <a:rPr lang="en-GB" sz="1600" dirty="0"/>
              <a:t>if defined, rules vary for: </a:t>
            </a:r>
          </a:p>
          <a:p>
            <a:pPr lvl="1">
              <a:buFontTx/>
              <a:buChar char="-"/>
              <a:defRPr/>
            </a:pPr>
            <a:r>
              <a:rPr lang="en-GB" sz="1600" dirty="0"/>
              <a:t> frequency ranges</a:t>
            </a:r>
          </a:p>
          <a:p>
            <a:pPr lvl="1">
              <a:buFontTx/>
              <a:buChar char="-"/>
              <a:defRPr/>
            </a:pPr>
            <a:r>
              <a:rPr lang="en-GB" sz="1600" dirty="0"/>
              <a:t> application restrictions (e.g. vehicle, tracking, medical)</a:t>
            </a:r>
          </a:p>
          <a:p>
            <a:pPr lvl="1">
              <a:buFontTx/>
              <a:buChar char="-"/>
              <a:defRPr/>
            </a:pPr>
            <a:r>
              <a:rPr lang="en-GB" sz="1600" dirty="0"/>
              <a:t> user restrictions (e.g. public, professional, government)</a:t>
            </a:r>
          </a:p>
          <a:p>
            <a:pPr lvl="1">
              <a:buFontTx/>
              <a:buChar char="-"/>
              <a:defRPr/>
            </a:pPr>
            <a:r>
              <a:rPr lang="en-GB" sz="1600" dirty="0"/>
              <a:t> environment restrictions  (indoor &amp; outdoor)</a:t>
            </a:r>
          </a:p>
          <a:p>
            <a:pPr lvl="1">
              <a:buFontTx/>
              <a:buChar char="-"/>
              <a:defRPr/>
            </a:pPr>
            <a:r>
              <a:rPr lang="en-GB" sz="1600" dirty="0"/>
              <a:t> mitigation techniques</a:t>
            </a:r>
          </a:p>
          <a:p>
            <a:pPr lvl="1">
              <a:buFontTx/>
              <a:buChar char="-"/>
              <a:defRPr/>
            </a:pPr>
            <a:r>
              <a:rPr lang="en-GB" sz="1600" dirty="0"/>
              <a:t> receiver requirements </a:t>
            </a:r>
            <a:r>
              <a:rPr lang="en-GB" sz="1800" dirty="0">
                <a:solidFill>
                  <a:srgbClr val="0070C0"/>
                </a:solidFill>
              </a:rPr>
              <a:t>(new in EC 2016/2017; RE-D: 2014/53/EU)</a:t>
            </a:r>
          </a:p>
          <a:p>
            <a:pPr lvl="1">
              <a:buFontTx/>
              <a:buChar char="-"/>
              <a:defRPr/>
            </a:pPr>
            <a:r>
              <a:rPr lang="en-GB" sz="1600" dirty="0"/>
              <a:t> signal definitions</a:t>
            </a:r>
          </a:p>
          <a:p>
            <a:pPr>
              <a:defRPr/>
            </a:pPr>
            <a:endParaRPr lang="en-GB" sz="1600" dirty="0"/>
          </a:p>
          <a:p>
            <a:pPr>
              <a:defRPr/>
            </a:pPr>
            <a:endParaRPr lang="en-GB" sz="1600" dirty="0"/>
          </a:p>
          <a:p>
            <a:pPr>
              <a:defRPr/>
            </a:pPr>
            <a:endParaRPr lang="en-GB" sz="1600" dirty="0"/>
          </a:p>
          <a:p>
            <a:pPr lvl="1">
              <a:buFontTx/>
              <a:buChar char="-"/>
              <a:defRPr/>
            </a:pPr>
            <a:r>
              <a:rPr lang="en-GB" sz="1600" dirty="0"/>
              <a:t> conformance testing procedure </a:t>
            </a:r>
          </a:p>
          <a:p>
            <a:pPr marL="742950" lvl="1" indent="-285750">
              <a:buFont typeface="Wingdings" charset="2"/>
              <a:buChar char="à"/>
              <a:defRPr/>
            </a:pPr>
            <a:r>
              <a:rPr lang="en-GB" sz="1800" dirty="0">
                <a:solidFill>
                  <a:srgbClr val="0070C0"/>
                </a:solidFill>
                <a:sym typeface="Wingdings" pitchFamily="2" charset="2"/>
              </a:rPr>
              <a:t>ETSI prepared a first version for a common UWB testing document (ETSI TS 103 883)</a:t>
            </a:r>
          </a:p>
          <a:p>
            <a:pPr marL="742950" lvl="1" indent="-285750">
              <a:buFont typeface="Wingdings" charset="2"/>
              <a:buChar char="à"/>
              <a:defRPr/>
            </a:pPr>
            <a:r>
              <a:rPr lang="en-GB" sz="1800" dirty="0">
                <a:solidFill>
                  <a:srgbClr val="0070C0"/>
                </a:solidFill>
                <a:sym typeface="Wingdings" pitchFamily="2" charset="2"/>
              </a:rPr>
              <a:t>ETSI </a:t>
            </a:r>
            <a:r>
              <a:rPr lang="en-GB" sz="1800" dirty="0">
                <a:solidFill>
                  <a:srgbClr val="0070C0"/>
                </a:solidFill>
                <a:sym typeface="Wingdings" pitchFamily="2" charset="2"/>
              </a:rPr>
              <a:t>TS 103 883 will be transferred into ETSI EN 303 883 (first draft available) </a:t>
            </a:r>
            <a:endParaRPr lang="en-GB" sz="1800" dirty="0">
              <a:solidFill>
                <a:srgbClr val="0070C0"/>
              </a:solidFill>
            </a:endParaRPr>
          </a:p>
        </p:txBody>
      </p:sp>
      <p:sp>
        <p:nvSpPr>
          <p:cNvPr id="6" name="Textfeld 7"/>
          <p:cNvSpPr txBox="1"/>
          <p:nvPr/>
        </p:nvSpPr>
        <p:spPr>
          <a:xfrm>
            <a:off x="1103313" y="4659313"/>
            <a:ext cx="2736850" cy="369887"/>
          </a:xfrm>
          <a:prstGeom prst="rect">
            <a:avLst/>
          </a:prstGeom>
          <a:noFill/>
          <a:ln>
            <a:solidFill>
              <a:schemeClr val="accent4"/>
            </a:solidFill>
          </a:ln>
        </p:spPr>
        <p:txBody>
          <a:bodyPr>
            <a:spAutoFit/>
          </a:bodyPr>
          <a:lstStyle/>
          <a:p>
            <a:pPr>
              <a:defRPr/>
            </a:pPr>
            <a:r>
              <a:rPr lang="en-GB" sz="1800" dirty="0"/>
              <a:t>Minimum BW requirement</a:t>
            </a:r>
          </a:p>
        </p:txBody>
      </p:sp>
      <p:sp>
        <p:nvSpPr>
          <p:cNvPr id="7" name="Textfeld 9"/>
          <p:cNvSpPr txBox="1"/>
          <p:nvPr/>
        </p:nvSpPr>
        <p:spPr>
          <a:xfrm>
            <a:off x="4919663" y="4530725"/>
            <a:ext cx="3386137" cy="646113"/>
          </a:xfrm>
          <a:prstGeom prst="rect">
            <a:avLst/>
          </a:prstGeom>
          <a:noFill/>
          <a:ln>
            <a:solidFill>
              <a:schemeClr val="accent4"/>
            </a:solidFill>
          </a:ln>
        </p:spPr>
        <p:txBody>
          <a:bodyPr>
            <a:spAutoFit/>
          </a:bodyPr>
          <a:lstStyle>
            <a:defPPr>
              <a:defRPr lang="en-US"/>
            </a:defPPr>
          </a:lstStyle>
          <a:p>
            <a:pPr>
              <a:defRPr/>
            </a:pPr>
            <a:r>
              <a:rPr lang="en-GB" sz="1800" dirty="0"/>
              <a:t>modulation requirement (on/off) during “test”</a:t>
            </a:r>
          </a:p>
        </p:txBody>
      </p:sp>
      <p:sp>
        <p:nvSpPr>
          <p:cNvPr id="25607" name="Pfeil nach links und rechts 10"/>
          <p:cNvSpPr>
            <a:spLocks noChangeArrowheads="1"/>
          </p:cNvSpPr>
          <p:nvPr/>
        </p:nvSpPr>
        <p:spPr bwMode="auto">
          <a:xfrm>
            <a:off x="3840163" y="4632325"/>
            <a:ext cx="1079500" cy="431800"/>
          </a:xfrm>
          <a:prstGeom prst="leftRightArrow">
            <a:avLst>
              <a:gd name="adj1" fmla="val 50000"/>
              <a:gd name="adj2" fmla="val 50000"/>
            </a:avLst>
          </a:prstGeom>
          <a:solidFill>
            <a:srgbClr val="000000"/>
          </a:solidFill>
          <a:ln w="12700">
            <a:solidFill>
              <a:srgbClr val="B2B2B2"/>
            </a:solidFill>
            <a:round/>
            <a:headEnd/>
            <a:tailEnd/>
          </a:ln>
        </p:spPr>
        <p:txBody>
          <a:bodyPr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Clr>
                <a:schemeClr val="tx1"/>
              </a:buClr>
              <a:buFontTx/>
              <a:buNone/>
            </a:pPr>
            <a:endParaRPr lang="de-DE" altLang="de-DE">
              <a:solidFill>
                <a:srgbClr val="000066"/>
              </a:solidFill>
              <a:latin typeface="Tahoma" charset="0"/>
            </a:endParaRPr>
          </a:p>
        </p:txBody>
      </p:sp>
      <p:sp>
        <p:nvSpPr>
          <p:cNvPr id="25608" name="Gewitterblitz 11"/>
          <p:cNvSpPr>
            <a:spLocks noChangeArrowheads="1"/>
          </p:cNvSpPr>
          <p:nvPr/>
        </p:nvSpPr>
        <p:spPr bwMode="auto">
          <a:xfrm>
            <a:off x="4056063" y="4589463"/>
            <a:ext cx="503237" cy="576262"/>
          </a:xfrm>
          <a:prstGeom prst="lightningBolt">
            <a:avLst/>
          </a:prstGeom>
          <a:solidFill>
            <a:srgbClr val="FF0000"/>
          </a:solidFill>
          <a:ln w="12700">
            <a:solidFill>
              <a:srgbClr val="FF0000"/>
            </a:solidFill>
            <a:round/>
            <a:headEnd/>
            <a:tailEnd/>
          </a:ln>
        </p:spPr>
        <p:txBody>
          <a:bodyPr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Clr>
                <a:schemeClr val="tx1"/>
              </a:buClr>
              <a:buFontTx/>
              <a:buNone/>
            </a:pPr>
            <a:endParaRPr lang="de-DE" altLang="de-DE">
              <a:solidFill>
                <a:srgbClr val="000066"/>
              </a:solidFill>
              <a:latin typeface="Tahoma" charset="0"/>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IGHTS-1.Se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HIGHTS_Layout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1866</Words>
  <Application>Microsoft Macintosh PowerPoint</Application>
  <PresentationFormat>Bildschirmpräsentation (4:3)</PresentationFormat>
  <Paragraphs>316</Paragraphs>
  <Slides>37</Slides>
  <Notes>3</Notes>
  <HiddenSlides>0</HiddenSlides>
  <MMClips>0</MMClips>
  <ScaleCrop>false</ScaleCrop>
  <HeadingPairs>
    <vt:vector size="8" baseType="variant">
      <vt:variant>
        <vt:lpstr>Verwendete Schriftarten</vt:lpstr>
      </vt:variant>
      <vt:variant>
        <vt:i4>8</vt:i4>
      </vt:variant>
      <vt:variant>
        <vt:lpstr>Design</vt:lpstr>
      </vt:variant>
      <vt:variant>
        <vt:i4>3</vt:i4>
      </vt:variant>
      <vt:variant>
        <vt:lpstr>Eingebettete OLE-Server</vt:lpstr>
      </vt:variant>
      <vt:variant>
        <vt:i4>1</vt:i4>
      </vt:variant>
      <vt:variant>
        <vt:lpstr>Folientitel</vt:lpstr>
      </vt:variant>
      <vt:variant>
        <vt:i4>37</vt:i4>
      </vt:variant>
    </vt:vector>
  </HeadingPairs>
  <TitlesOfParts>
    <vt:vector size="49" baseType="lpstr">
      <vt:lpstr>Times New Roman</vt:lpstr>
      <vt:lpstr>ＭＳ Ｐゴシック</vt:lpstr>
      <vt:lpstr>Arial</vt:lpstr>
      <vt:lpstr>Wingdings</vt:lpstr>
      <vt:lpstr>Calibri</vt:lpstr>
      <vt:lpstr>PMingLiU</vt:lpstr>
      <vt:lpstr>Symbol</vt:lpstr>
      <vt:lpstr>Tahoma</vt:lpstr>
      <vt:lpstr>Default Design</vt:lpstr>
      <vt:lpstr>HIGHTS-1.Seite</vt:lpstr>
      <vt:lpstr>HIGHTS_LayoutMaster</vt:lpstr>
      <vt:lpstr>Microsoft Word 97- 2004-Dokument</vt:lpstr>
      <vt:lpstr>Regulatory frame work for the expansion of 802.11ac to 6-10GHz</vt:lpstr>
      <vt:lpstr>Abstract</vt:lpstr>
      <vt:lpstr>This Presentation</vt:lpstr>
      <vt:lpstr>Related presentations</vt:lpstr>
      <vt:lpstr>PowerPoint-Präsentation</vt:lpstr>
      <vt:lpstr>Regulation overview</vt:lpstr>
      <vt:lpstr>European UWB activities and  worldwide UWB harmonization needs</vt:lpstr>
      <vt:lpstr>PowerPoint-Präsentation</vt:lpstr>
      <vt:lpstr>Current Global Status For UWB</vt:lpstr>
      <vt:lpstr>Identified issues with 11ac in 6GHz to 10GHz</vt:lpstr>
      <vt:lpstr>Extension of 11ac into 6GHz to 10.5GHz</vt:lpstr>
      <vt:lpstr>11ac as basis for an extension</vt:lpstr>
      <vt:lpstr>Possible frequency plans with existing FCC rules</vt:lpstr>
      <vt:lpstr>Possible frequency plans with updated FCC rules</vt:lpstr>
      <vt:lpstr>Conclusion</vt:lpstr>
      <vt:lpstr>Acknowledgement</vt:lpstr>
      <vt:lpstr>Annex 1 (Slides from older IEEE presentations, thanks to Jim Lansford)</vt:lpstr>
      <vt:lpstr>How is this useful for 802.11?</vt:lpstr>
      <vt:lpstr>Use Case – Mobile Wireless Docking</vt:lpstr>
      <vt:lpstr>Use case: Peer-to-peer sharing</vt:lpstr>
      <vt:lpstr>Cube farms: Use 5-6Ghz for infrastructure, 6-10GHz for P2P</vt:lpstr>
      <vt:lpstr>6-10GHz is a low risk extension to 802.11ac for peer-to-peer</vt:lpstr>
      <vt:lpstr>Common antenna</vt:lpstr>
      <vt:lpstr>Annex 2 (Overview EU H2020 Project HIGHTS)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Regulatory frame work for the expansion of 802.11ac to 6-10GHz</dc:title>
  <dc:creator>Ein Microsoft Office-Anwender</dc:creator>
  <cp:lastModifiedBy>Ein Microsoft Office-Anwender</cp:lastModifiedBy>
  <cp:revision>17</cp:revision>
  <cp:lastPrinted>1998-02-10T13:28:06Z</cp:lastPrinted>
  <dcterms:created xsi:type="dcterms:W3CDTF">2015-07-09T08:32:56Z</dcterms:created>
  <dcterms:modified xsi:type="dcterms:W3CDTF">2015-07-09T09:35:41Z</dcterms:modified>
</cp:coreProperties>
</file>