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70" r:id="rId4"/>
    <p:sldId id="290" r:id="rId5"/>
    <p:sldId id="273" r:id="rId6"/>
    <p:sldId id="271" r:id="rId7"/>
    <p:sldId id="274" r:id="rId8"/>
    <p:sldId id="275" r:id="rId9"/>
    <p:sldId id="281" r:id="rId10"/>
    <p:sldId id="283" r:id="rId11"/>
    <p:sldId id="286" r:id="rId12"/>
    <p:sldId id="276" r:id="rId13"/>
    <p:sldId id="272" r:id="rId14"/>
    <p:sldId id="282" r:id="rId15"/>
    <p:sldId id="279" r:id="rId16"/>
    <p:sldId id="280" r:id="rId17"/>
    <p:sldId id="262" r:id="rId18"/>
    <p:sldId id="284" r:id="rId19"/>
    <p:sldId id="285" r:id="rId20"/>
    <p:sldId id="263" r:id="rId21"/>
    <p:sldId id="287" r:id="rId22"/>
    <p:sldId id="268" r:id="rId23"/>
    <p:sldId id="265" r:id="rId24"/>
    <p:sldId id="288" r:id="rId25"/>
    <p:sldId id="277" r:id="rId26"/>
    <p:sldId id="278" r:id="rId27"/>
    <p:sldId id="289" r:id="rId28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EE59EAB-C93C-4992-92FA-8C32AC35C6C4}">
          <p14:sldIdLst>
            <p14:sldId id="256"/>
            <p14:sldId id="257"/>
            <p14:sldId id="270"/>
            <p14:sldId id="290"/>
          </p14:sldIdLst>
        </p14:section>
        <p14:section name="802.11 OTA testing" id="{7B368098-227C-45C7-9617-26A2E900EF30}">
          <p14:sldIdLst>
            <p14:sldId id="273"/>
            <p14:sldId id="271"/>
            <p14:sldId id="274"/>
            <p14:sldId id="275"/>
            <p14:sldId id="281"/>
            <p14:sldId id="283"/>
            <p14:sldId id="286"/>
          </p14:sldIdLst>
        </p14:section>
        <p14:section name="Reverberation chambers for OTA testing" id="{87150F4A-3FEB-462B-9400-64B43ABB1E35}">
          <p14:sldIdLst>
            <p14:sldId id="276"/>
            <p14:sldId id="272"/>
            <p14:sldId id="282"/>
          </p14:sldIdLst>
        </p14:section>
        <p14:section name="802.11 prominent issues" id="{6B3F9B90-7EFC-4EF8-8599-AB7D03C9B40D}">
          <p14:sldIdLst>
            <p14:sldId id="279"/>
            <p14:sldId id="280"/>
            <p14:sldId id="262"/>
            <p14:sldId id="284"/>
            <p14:sldId id="285"/>
            <p14:sldId id="263"/>
            <p14:sldId id="287"/>
          </p14:sldIdLst>
        </p14:section>
        <p14:section name="OTA tesing of cellular standards" id="{EEF30B00-07DF-49FD-9E19-6312A9B61B5A}">
          <p14:sldIdLst>
            <p14:sldId id="268"/>
            <p14:sldId id="265"/>
            <p14:sldId id="288"/>
          </p14:sldIdLst>
        </p14:section>
        <p14:section name="Ways forward" id="{40732996-7BDC-41B8-837D-9154E2229634}">
          <p14:sldIdLst>
            <p14:sldId id="277"/>
          </p14:sldIdLst>
        </p14:section>
        <p14:section name="Summary" id="{64442C10-5CFF-46D7-B776-AF7785AD5F71}">
          <p14:sldIdLst>
            <p14:sldId id="278"/>
            <p14:sldId id="2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>
        <p:scale>
          <a:sx n="97" d="100"/>
          <a:sy n="97" d="100"/>
        </p:scale>
        <p:origin x="-510" y="-3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-354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doc.: IEEE 802.11-15/0243r0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Robert Rehammar, Bluetest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doc.: IEEE 802.11-15/0243r0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Robert Rehammar, Bluetest</a:t>
            </a: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 smtClean="0"/>
              <a:t>doc.: IEEE 802.11-15/0243r0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Robert Rehammar, Bluetest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 smtClean="0"/>
              <a:t>doc.: IEEE 802.11-15/0243r0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 smtClean="0"/>
              <a:t>March 2015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Robert Rehammar, Bluetest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802.11-15/0243r0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Robert Rehammar, Bluetest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802.11-15/0243r0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March 2015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 smtClean="0"/>
              <a:t>Robert Rehammar, Bluetest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20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802.11-15/0243r0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robert.rehammar@bluetest.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202312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/>
              <a:t>Over-the-air testing of 802.11 equipped devices.</a:t>
            </a:r>
            <a:br>
              <a:rPr lang="en-US" sz="2800" dirty="0"/>
            </a:br>
            <a:r>
              <a:rPr lang="en-US" sz="2000" dirty="0"/>
              <a:t>Reverberation chambers as OTA test environments, improvement potential of 802.11 OTA testing and 802.11 vs. other wireless technologies</a:t>
            </a:r>
            <a:endParaRPr lang="en-GB" sz="24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846172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2015-03-09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561144"/>
              </p:ext>
            </p:extLst>
          </p:nvPr>
        </p:nvGraphicFramePr>
        <p:xfrm>
          <a:off x="396875" y="3717925"/>
          <a:ext cx="8039100" cy="270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" name="Document" r:id="rId5" imgW="8219251" imgH="2773075" progId="Word.Document.8">
                  <p:embed/>
                </p:oleObj>
              </mc:Choice>
              <mc:Fallback>
                <p:oleObj name="Document" r:id="rId5" imgW="8219251" imgH="277307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3717925"/>
                        <a:ext cx="8039100" cy="270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3212976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Why OTA</a:t>
            </a:r>
            <a:br>
              <a:rPr lang="sv-SE" dirty="0" smtClean="0"/>
            </a:br>
            <a:r>
              <a:rPr lang="sv-SE" sz="2400" dirty="0" smtClean="0"/>
              <a:t>Example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030788"/>
              </p:ext>
            </p:extLst>
          </p:nvPr>
        </p:nvGraphicFramePr>
        <p:xfrm>
          <a:off x="755576" y="2199641"/>
          <a:ext cx="1477719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8728"/>
                <a:gridCol w="528991"/>
              </a:tblGrid>
              <a:tr h="182880"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Band 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Band 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Band 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17.5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597400"/>
              </p:ext>
            </p:extLst>
          </p:nvPr>
        </p:nvGraphicFramePr>
        <p:xfrm>
          <a:off x="2627784" y="4797152"/>
          <a:ext cx="1477719" cy="932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9807"/>
                <a:gridCol w="397912"/>
              </a:tblGrid>
              <a:tr h="198919"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8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PCC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  <a:effectLst/>
                        </a:rPr>
                        <a:t>8.1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8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8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PCC + SCC**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999608"/>
              </p:ext>
            </p:extLst>
          </p:nvPr>
        </p:nvGraphicFramePr>
        <p:xfrm>
          <a:off x="725784" y="4805693"/>
          <a:ext cx="1512168" cy="9293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4980"/>
                <a:gridCol w="407188"/>
              </a:tblGrid>
              <a:tr h="198022"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TRP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PCC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19.8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8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PCC + SCC**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71600" y="1934366"/>
            <a:ext cx="109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Single carrier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0513" y="4555218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12+4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6670" y="4584445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4+12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627069"/>
              </p:ext>
            </p:extLst>
          </p:nvPr>
        </p:nvGraphicFramePr>
        <p:xfrm>
          <a:off x="718101" y="3368025"/>
          <a:ext cx="1531308" cy="875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8966"/>
                <a:gridCol w="412342"/>
              </a:tblGrid>
              <a:tr h="180020"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PCC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18.6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80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PCC + SCC**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265944" y="3079993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2+4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724860"/>
              </p:ext>
            </p:extLst>
          </p:nvPr>
        </p:nvGraphicFramePr>
        <p:xfrm>
          <a:off x="2627784" y="3356992"/>
          <a:ext cx="1512168" cy="9060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4980"/>
                <a:gridCol w="407188"/>
              </a:tblGrid>
              <a:tr h="160341"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TRP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PCC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B050"/>
                          </a:solidFill>
                          <a:effectLst/>
                        </a:rPr>
                        <a:t>19.2</a:t>
                      </a:r>
                      <a:endParaRPr lang="en-US" sz="11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2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PCC + SCC**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X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118332" y="3079993"/>
            <a:ext cx="4267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4+2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1844824"/>
            <a:ext cx="42484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i="1" dirty="0" smtClean="0">
                <a:solidFill>
                  <a:schemeClr val="tx1"/>
                </a:solidFill>
              </a:rPr>
              <a:t>Operator:</a:t>
            </a:r>
            <a:endParaRPr lang="en-US" b="1" i="1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“Just </a:t>
            </a:r>
            <a:r>
              <a:rPr lang="en-US" i="1" dirty="0">
                <a:solidFill>
                  <a:schemeClr val="tx1"/>
                </a:solidFill>
              </a:rPr>
              <a:t>this week we were also made aware of the B12 TRP issue after the device already in the market for a few weeks</a:t>
            </a:r>
            <a:r>
              <a:rPr lang="en-US" i="1" dirty="0" smtClean="0">
                <a:solidFill>
                  <a:schemeClr val="tx1"/>
                </a:solidFill>
              </a:rPr>
              <a:t>.” 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“The </a:t>
            </a:r>
            <a:r>
              <a:rPr lang="en-US" i="1" dirty="0">
                <a:solidFill>
                  <a:schemeClr val="tx1"/>
                </a:solidFill>
              </a:rPr>
              <a:t>issue is due to a bug in the ant switch setting</a:t>
            </a:r>
            <a:r>
              <a:rPr lang="en-US" i="1" dirty="0" smtClean="0">
                <a:solidFill>
                  <a:schemeClr val="tx1"/>
                </a:solidFill>
              </a:rPr>
              <a:t>.” 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“It’s </a:t>
            </a:r>
            <a:r>
              <a:rPr lang="en-US" i="1" dirty="0">
                <a:solidFill>
                  <a:schemeClr val="tx1"/>
                </a:solidFill>
              </a:rPr>
              <a:t>good you independently </a:t>
            </a:r>
            <a:r>
              <a:rPr lang="en-US" i="1" dirty="0" smtClean="0">
                <a:solidFill>
                  <a:schemeClr val="tx1"/>
                </a:solidFill>
              </a:rPr>
              <a:t>confirmed </a:t>
            </a:r>
            <a:r>
              <a:rPr lang="en-US" i="1" dirty="0">
                <a:solidFill>
                  <a:schemeClr val="tx1"/>
                </a:solidFill>
              </a:rPr>
              <a:t>the issue in the Lab</a:t>
            </a:r>
            <a:r>
              <a:rPr lang="en-US" i="1" dirty="0" smtClean="0">
                <a:solidFill>
                  <a:schemeClr val="tx1"/>
                </a:solidFill>
              </a:rPr>
              <a:t>.” 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3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0813" cy="1065213"/>
          </a:xfrm>
        </p:spPr>
        <p:txBody>
          <a:bodyPr/>
          <a:lstStyle/>
          <a:p>
            <a:r>
              <a:rPr lang="sv-SE" dirty="0" smtClean="0"/>
              <a:t>Why OTA</a:t>
            </a:r>
            <a:br>
              <a:rPr lang="sv-SE" dirty="0" smtClean="0"/>
            </a:br>
            <a:r>
              <a:rPr lang="sv-SE" sz="2400" dirty="0" smtClean="0"/>
              <a:t>Example 2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764283"/>
              </p:ext>
            </p:extLst>
          </p:nvPr>
        </p:nvGraphicFramePr>
        <p:xfrm>
          <a:off x="2195736" y="4077072"/>
          <a:ext cx="2776984" cy="771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9154"/>
                <a:gridCol w="578915"/>
                <a:gridCol w="57891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Phone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dBm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mW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Phone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19,51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Phone 2 Plastic shell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19,22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Phone</a:t>
                      </a:r>
                      <a:r>
                        <a:rPr lang="en-US" sz="1100" u="none" strike="noStrike" baseline="0" dirty="0" smtClean="0">
                          <a:effectLst/>
                        </a:rPr>
                        <a:t> 2</a:t>
                      </a:r>
                      <a:r>
                        <a:rPr lang="en-US" sz="1100" u="none" strike="noStrike" dirty="0" smtClean="0">
                          <a:effectLst/>
                        </a:rPr>
                        <a:t> Metal shell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rgbClr val="FF0000"/>
                          </a:solidFill>
                          <a:effectLst/>
                        </a:rPr>
                        <a:t>8,052</a:t>
                      </a:r>
                      <a:endParaRPr lang="en-US" sz="1100" b="0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335974"/>
              </p:ext>
            </p:extLst>
          </p:nvPr>
        </p:nvGraphicFramePr>
        <p:xfrm>
          <a:off x="2195736" y="2492896"/>
          <a:ext cx="2768601" cy="958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797"/>
                <a:gridCol w="608902"/>
                <a:gridCol w="60890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Phone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dBm</a:t>
                      </a:r>
                      <a:endParaRPr lang="en-US" sz="11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err="1">
                          <a:effectLst/>
                        </a:rPr>
                        <a:t>mW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69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Phone 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21,29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Phone 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19,51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Phone 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17,29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Broken Phone 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3,282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9" name="Picture 8" descr="IMG_1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791141"/>
            <a:ext cx="1860231" cy="1275305"/>
          </a:xfrm>
          <a:prstGeom prst="rect">
            <a:avLst/>
          </a:prstGeom>
        </p:spPr>
      </p:pic>
      <p:pic>
        <p:nvPicPr>
          <p:cNvPr id="10" name="Picture 9" descr="IMG_1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212976"/>
            <a:ext cx="1936161" cy="1353370"/>
          </a:xfrm>
          <a:prstGeom prst="rect">
            <a:avLst/>
          </a:prstGeom>
        </p:spPr>
      </p:pic>
      <p:pic>
        <p:nvPicPr>
          <p:cNvPr id="11" name="Picture 10" descr="IMG_1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2240" y="4710362"/>
            <a:ext cx="1860231" cy="139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Reverberation chambers for OTA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315" y="2680079"/>
            <a:ext cx="4734367" cy="334899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cxnSp>
        <p:nvCxnSpPr>
          <p:cNvPr id="8" name="Straight Arrow Connector 7"/>
          <p:cNvCxnSpPr/>
          <p:nvPr/>
        </p:nvCxnSpPr>
        <p:spPr bwMode="auto">
          <a:xfrm flipH="1" flipV="1">
            <a:off x="4485094" y="2860724"/>
            <a:ext cx="2" cy="420367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919088" y="2284525"/>
            <a:ext cx="2256095" cy="54542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lvl="0"/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Mode stirrers</a:t>
            </a:r>
          </a:p>
          <a:p>
            <a:pPr lvl="0"/>
            <a:r>
              <a:rPr lang="sv-SE" sz="1400" dirty="0" smtClean="0">
                <a:solidFill>
                  <a:schemeClr val="tx1"/>
                </a:solidFill>
                <a:latin typeface="Calibri" pitchFamily="34" charset="0"/>
              </a:rPr>
              <a:t>(move </a:t>
            </a:r>
            <a:r>
              <a:rPr lang="sv-SE" sz="1400" dirty="0">
                <a:solidFill>
                  <a:schemeClr val="tx1"/>
                </a:solidFill>
                <a:latin typeface="Calibri" pitchFamily="34" charset="0"/>
              </a:rPr>
              <a:t>during measurement</a:t>
            </a:r>
            <a:r>
              <a:rPr lang="sv-SE" sz="140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797444" y="4904518"/>
            <a:ext cx="1008111" cy="847983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686937" y="5579589"/>
            <a:ext cx="2334642" cy="57619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Turntable</a:t>
            </a:r>
          </a:p>
          <a:p>
            <a:r>
              <a:rPr lang="sv-SE" sz="1400" dirty="0">
                <a:solidFill>
                  <a:schemeClr val="tx1"/>
                </a:solidFill>
                <a:latin typeface="Calibri" pitchFamily="34" charset="0"/>
              </a:rPr>
              <a:t>(moves during measurement</a:t>
            </a:r>
            <a:r>
              <a:rPr lang="sv-SE" sz="1600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5131413" y="3117263"/>
            <a:ext cx="1482454" cy="1599231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20072" y="2193183"/>
            <a:ext cx="3679422" cy="1530306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fixed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measurement antennas </a:t>
            </a: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with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different polarization</a:t>
            </a:r>
          </a:p>
          <a:p>
            <a:pPr lvl="3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Connected 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to a 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Network </a:t>
            </a:r>
            <a:r>
              <a:rPr lang="en-US" sz="1400" dirty="0">
                <a:solidFill>
                  <a:schemeClr val="tx1"/>
                </a:solidFill>
                <a:latin typeface="Calibri" pitchFamily="34" charset="0"/>
              </a:rPr>
              <a:t>Analyzer </a:t>
            </a: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or a </a:t>
            </a:r>
            <a:b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Communication Tester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4" name="Straight Arrow Connector 13"/>
          <p:cNvCxnSpPr>
            <a:endCxn id="15" idx="3"/>
          </p:cNvCxnSpPr>
          <p:nvPr/>
        </p:nvCxnSpPr>
        <p:spPr bwMode="auto">
          <a:xfrm flipH="1" flipV="1">
            <a:off x="2099509" y="3282252"/>
            <a:ext cx="1994079" cy="867087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97577" y="3117263"/>
            <a:ext cx="1801932" cy="3299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sv-SE" sz="1600" dirty="0" smtClean="0">
                <a:solidFill>
                  <a:schemeClr val="tx1"/>
                </a:solidFill>
                <a:latin typeface="Calibri" pitchFamily="34" charset="0"/>
              </a:rPr>
              <a:t>Calibration antenna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2169733" y="2710544"/>
            <a:ext cx="1368337" cy="67176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734986" y="2428541"/>
            <a:ext cx="1702417" cy="576199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Walls of reflective </a:t>
            </a:r>
          </a:p>
          <a:p>
            <a:r>
              <a:rPr lang="en-US" sz="1600" dirty="0">
                <a:solidFill>
                  <a:schemeClr val="tx1"/>
                </a:solidFill>
                <a:latin typeface="Calibri" pitchFamily="34" charset="0"/>
              </a:rPr>
              <a:t>material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2169733" y="4354577"/>
            <a:ext cx="1635822" cy="820298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43952" y="4990052"/>
            <a:ext cx="1955564" cy="545421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Test Object (DUT) 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(USB modem on laptop) </a:t>
            </a:r>
            <a:endParaRPr lang="en-US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4646747" y="5231812"/>
            <a:ext cx="216025" cy="61659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255828" y="5752502"/>
            <a:ext cx="1224274" cy="3299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Calibri" pitchFamily="34" charset="0"/>
              </a:rPr>
              <a:t>Access Panel</a:t>
            </a:r>
            <a:endParaRPr lang="en-US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4057" y="5730457"/>
            <a:ext cx="2262058" cy="51464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Network Analyzer or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Radio Communication Tester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71694" y="4444900"/>
            <a:ext cx="1396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Control software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131413" y="4398557"/>
            <a:ext cx="2098727" cy="928730"/>
          </a:xfrm>
          <a:custGeom>
            <a:avLst/>
            <a:gdLst>
              <a:gd name="connsiteX0" fmla="*/ 1949381 w 1949381"/>
              <a:gd name="connsiteY0" fmla="*/ 0 h 552659"/>
              <a:gd name="connsiteX1" fmla="*/ 1457011 w 1949381"/>
              <a:gd name="connsiteY1" fmla="*/ 130628 h 552659"/>
              <a:gd name="connsiteX2" fmla="*/ 934497 w 1949381"/>
              <a:gd name="connsiteY2" fmla="*/ 552659 h 552659"/>
              <a:gd name="connsiteX3" fmla="*/ 0 w 1949381"/>
              <a:gd name="connsiteY3" fmla="*/ 522514 h 552659"/>
              <a:gd name="connsiteX0" fmla="*/ 1949381 w 1949381"/>
              <a:gd name="connsiteY0" fmla="*/ 0 h 552659"/>
              <a:gd name="connsiteX1" fmla="*/ 1457011 w 1949381"/>
              <a:gd name="connsiteY1" fmla="*/ 130628 h 552659"/>
              <a:gd name="connsiteX2" fmla="*/ 934497 w 1949381"/>
              <a:gd name="connsiteY2" fmla="*/ 552659 h 552659"/>
              <a:gd name="connsiteX3" fmla="*/ 0 w 1949381"/>
              <a:gd name="connsiteY3" fmla="*/ 522514 h 552659"/>
              <a:gd name="connsiteX0" fmla="*/ 1949381 w 1949381"/>
              <a:gd name="connsiteY0" fmla="*/ 0 h 568243"/>
              <a:gd name="connsiteX1" fmla="*/ 1457011 w 1949381"/>
              <a:gd name="connsiteY1" fmla="*/ 130628 h 568243"/>
              <a:gd name="connsiteX2" fmla="*/ 934497 w 1949381"/>
              <a:gd name="connsiteY2" fmla="*/ 552659 h 568243"/>
              <a:gd name="connsiteX3" fmla="*/ 0 w 1949381"/>
              <a:gd name="connsiteY3" fmla="*/ 522514 h 568243"/>
              <a:gd name="connsiteX0" fmla="*/ 1949381 w 1949381"/>
              <a:gd name="connsiteY0" fmla="*/ 0 h 568243"/>
              <a:gd name="connsiteX1" fmla="*/ 1457011 w 1949381"/>
              <a:gd name="connsiteY1" fmla="*/ 130628 h 568243"/>
              <a:gd name="connsiteX2" fmla="*/ 934497 w 1949381"/>
              <a:gd name="connsiteY2" fmla="*/ 552659 h 568243"/>
              <a:gd name="connsiteX3" fmla="*/ 0 w 1949381"/>
              <a:gd name="connsiteY3" fmla="*/ 522514 h 568243"/>
              <a:gd name="connsiteX0" fmla="*/ 1949381 w 1949381"/>
              <a:gd name="connsiteY0" fmla="*/ 0 h 568243"/>
              <a:gd name="connsiteX1" fmla="*/ 1497204 w 1949381"/>
              <a:gd name="connsiteY1" fmla="*/ 212834 h 568243"/>
              <a:gd name="connsiteX2" fmla="*/ 934497 w 1949381"/>
              <a:gd name="connsiteY2" fmla="*/ 552659 h 568243"/>
              <a:gd name="connsiteX3" fmla="*/ 0 w 1949381"/>
              <a:gd name="connsiteY3" fmla="*/ 522514 h 568243"/>
              <a:gd name="connsiteX0" fmla="*/ 1949381 w 1949381"/>
              <a:gd name="connsiteY0" fmla="*/ 0 h 568243"/>
              <a:gd name="connsiteX1" fmla="*/ 1497204 w 1949381"/>
              <a:gd name="connsiteY1" fmla="*/ 212834 h 568243"/>
              <a:gd name="connsiteX2" fmla="*/ 934497 w 1949381"/>
              <a:gd name="connsiteY2" fmla="*/ 552659 h 568243"/>
              <a:gd name="connsiteX3" fmla="*/ 0 w 1949381"/>
              <a:gd name="connsiteY3" fmla="*/ 522514 h 568243"/>
              <a:gd name="connsiteX0" fmla="*/ 1949381 w 1949381"/>
              <a:gd name="connsiteY0" fmla="*/ 0 h 568243"/>
              <a:gd name="connsiteX1" fmla="*/ 1497204 w 1949381"/>
              <a:gd name="connsiteY1" fmla="*/ 212834 h 568243"/>
              <a:gd name="connsiteX2" fmla="*/ 934497 w 1949381"/>
              <a:gd name="connsiteY2" fmla="*/ 552659 h 568243"/>
              <a:gd name="connsiteX3" fmla="*/ 0 w 1949381"/>
              <a:gd name="connsiteY3" fmla="*/ 522514 h 568243"/>
              <a:gd name="connsiteX0" fmla="*/ 1949381 w 1949381"/>
              <a:gd name="connsiteY0" fmla="*/ 0 h 524113"/>
              <a:gd name="connsiteX1" fmla="*/ 1497204 w 1949381"/>
              <a:gd name="connsiteY1" fmla="*/ 212834 h 524113"/>
              <a:gd name="connsiteX2" fmla="*/ 894692 w 1949381"/>
              <a:gd name="connsiteY2" fmla="*/ 448983 h 524113"/>
              <a:gd name="connsiteX3" fmla="*/ 0 w 1949381"/>
              <a:gd name="connsiteY3" fmla="*/ 522514 h 524113"/>
              <a:gd name="connsiteX0" fmla="*/ 1949381 w 1949381"/>
              <a:gd name="connsiteY0" fmla="*/ 0 h 524113"/>
              <a:gd name="connsiteX1" fmla="*/ 1497204 w 1949381"/>
              <a:gd name="connsiteY1" fmla="*/ 212834 h 524113"/>
              <a:gd name="connsiteX2" fmla="*/ 894692 w 1949381"/>
              <a:gd name="connsiteY2" fmla="*/ 448983 h 524113"/>
              <a:gd name="connsiteX3" fmla="*/ 0 w 1949381"/>
              <a:gd name="connsiteY3" fmla="*/ 522514 h 524113"/>
              <a:gd name="connsiteX0" fmla="*/ 1949381 w 1949381"/>
              <a:gd name="connsiteY0" fmla="*/ 0 h 524113"/>
              <a:gd name="connsiteX1" fmla="*/ 1437497 w 1949381"/>
              <a:gd name="connsiteY1" fmla="*/ 182341 h 524113"/>
              <a:gd name="connsiteX2" fmla="*/ 894692 w 1949381"/>
              <a:gd name="connsiteY2" fmla="*/ 448983 h 524113"/>
              <a:gd name="connsiteX3" fmla="*/ 0 w 1949381"/>
              <a:gd name="connsiteY3" fmla="*/ 522514 h 524113"/>
              <a:gd name="connsiteX0" fmla="*/ 1949381 w 1949381"/>
              <a:gd name="connsiteY0" fmla="*/ 0 h 524113"/>
              <a:gd name="connsiteX1" fmla="*/ 1437497 w 1949381"/>
              <a:gd name="connsiteY1" fmla="*/ 182341 h 524113"/>
              <a:gd name="connsiteX2" fmla="*/ 894692 w 1949381"/>
              <a:gd name="connsiteY2" fmla="*/ 448983 h 524113"/>
              <a:gd name="connsiteX3" fmla="*/ 0 w 1949381"/>
              <a:gd name="connsiteY3" fmla="*/ 522514 h 524113"/>
              <a:gd name="connsiteX0" fmla="*/ 1949381 w 1949381"/>
              <a:gd name="connsiteY0" fmla="*/ 0 h 523012"/>
              <a:gd name="connsiteX1" fmla="*/ 1437497 w 1949381"/>
              <a:gd name="connsiteY1" fmla="*/ 182341 h 523012"/>
              <a:gd name="connsiteX2" fmla="*/ 907369 w 1949381"/>
              <a:gd name="connsiteY2" fmla="*/ 342987 h 523012"/>
              <a:gd name="connsiteX3" fmla="*/ 0 w 1949381"/>
              <a:gd name="connsiteY3" fmla="*/ 522514 h 523012"/>
              <a:gd name="connsiteX0" fmla="*/ 1949381 w 1949381"/>
              <a:gd name="connsiteY0" fmla="*/ 0 h 523012"/>
              <a:gd name="connsiteX1" fmla="*/ 1342423 w 1949381"/>
              <a:gd name="connsiteY1" fmla="*/ 114504 h 523012"/>
              <a:gd name="connsiteX2" fmla="*/ 907369 w 1949381"/>
              <a:gd name="connsiteY2" fmla="*/ 342987 h 523012"/>
              <a:gd name="connsiteX3" fmla="*/ 0 w 1949381"/>
              <a:gd name="connsiteY3" fmla="*/ 522514 h 523012"/>
              <a:gd name="connsiteX0" fmla="*/ 1949381 w 1949381"/>
              <a:gd name="connsiteY0" fmla="*/ 0 h 523012"/>
              <a:gd name="connsiteX1" fmla="*/ 1342423 w 1949381"/>
              <a:gd name="connsiteY1" fmla="*/ 114504 h 523012"/>
              <a:gd name="connsiteX2" fmla="*/ 907369 w 1949381"/>
              <a:gd name="connsiteY2" fmla="*/ 342987 h 523012"/>
              <a:gd name="connsiteX3" fmla="*/ 0 w 1949381"/>
              <a:gd name="connsiteY3" fmla="*/ 522514 h 523012"/>
              <a:gd name="connsiteX0" fmla="*/ 1949381 w 1949381"/>
              <a:gd name="connsiteY0" fmla="*/ 0 h 523354"/>
              <a:gd name="connsiteX1" fmla="*/ 1342423 w 1949381"/>
              <a:gd name="connsiteY1" fmla="*/ 114504 h 523354"/>
              <a:gd name="connsiteX2" fmla="*/ 907369 w 1949381"/>
              <a:gd name="connsiteY2" fmla="*/ 342987 h 523354"/>
              <a:gd name="connsiteX3" fmla="*/ 0 w 1949381"/>
              <a:gd name="connsiteY3" fmla="*/ 522514 h 523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381" h="523354">
                <a:moveTo>
                  <a:pt x="1949381" y="0"/>
                </a:moveTo>
                <a:cubicBezTo>
                  <a:pt x="1699143" y="40452"/>
                  <a:pt x="1573536" y="-24946"/>
                  <a:pt x="1342423" y="114504"/>
                </a:cubicBezTo>
                <a:cubicBezTo>
                  <a:pt x="1087865" y="255181"/>
                  <a:pt x="1119888" y="260270"/>
                  <a:pt x="907369" y="342987"/>
                </a:cubicBezTo>
                <a:cubicBezTo>
                  <a:pt x="602209" y="451340"/>
                  <a:pt x="311499" y="532562"/>
                  <a:pt x="0" y="522514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8054027" y="4455883"/>
            <a:ext cx="656692" cy="905023"/>
          </a:xfrm>
          <a:custGeom>
            <a:avLst/>
            <a:gdLst>
              <a:gd name="connsiteX0" fmla="*/ 0 w 572756"/>
              <a:gd name="connsiteY0" fmla="*/ 0 h 914400"/>
              <a:gd name="connsiteX1" fmla="*/ 422030 w 572756"/>
              <a:gd name="connsiteY1" fmla="*/ 30145 h 914400"/>
              <a:gd name="connsiteX2" fmla="*/ 572756 w 572756"/>
              <a:gd name="connsiteY2" fmla="*/ 572756 h 914400"/>
              <a:gd name="connsiteX3" fmla="*/ 351692 w 572756"/>
              <a:gd name="connsiteY3" fmla="*/ 914400 h 914400"/>
              <a:gd name="connsiteX0" fmla="*/ 0 w 572756"/>
              <a:gd name="connsiteY0" fmla="*/ 42985 h 957385"/>
              <a:gd name="connsiteX1" fmla="*/ 422030 w 572756"/>
              <a:gd name="connsiteY1" fmla="*/ 73130 h 957385"/>
              <a:gd name="connsiteX2" fmla="*/ 572756 w 572756"/>
              <a:gd name="connsiteY2" fmla="*/ 615741 h 957385"/>
              <a:gd name="connsiteX3" fmla="*/ 351692 w 572756"/>
              <a:gd name="connsiteY3" fmla="*/ 957385 h 957385"/>
              <a:gd name="connsiteX0" fmla="*/ 0 w 588411"/>
              <a:gd name="connsiteY0" fmla="*/ 42985 h 957385"/>
              <a:gd name="connsiteX1" fmla="*/ 422030 w 588411"/>
              <a:gd name="connsiteY1" fmla="*/ 73130 h 957385"/>
              <a:gd name="connsiteX2" fmla="*/ 572756 w 588411"/>
              <a:gd name="connsiteY2" fmla="*/ 615741 h 957385"/>
              <a:gd name="connsiteX3" fmla="*/ 351692 w 588411"/>
              <a:gd name="connsiteY3" fmla="*/ 957385 h 957385"/>
              <a:gd name="connsiteX0" fmla="*/ 0 w 572919"/>
              <a:gd name="connsiteY0" fmla="*/ 0 h 914400"/>
              <a:gd name="connsiteX1" fmla="*/ 391885 w 572919"/>
              <a:gd name="connsiteY1" fmla="*/ 130629 h 914400"/>
              <a:gd name="connsiteX2" fmla="*/ 572756 w 572919"/>
              <a:gd name="connsiteY2" fmla="*/ 572756 h 914400"/>
              <a:gd name="connsiteX3" fmla="*/ 351692 w 572919"/>
              <a:gd name="connsiteY3" fmla="*/ 914400 h 914400"/>
              <a:gd name="connsiteX0" fmla="*/ 0 w 610392"/>
              <a:gd name="connsiteY0" fmla="*/ 0 h 914400"/>
              <a:gd name="connsiteX1" fmla="*/ 391885 w 610392"/>
              <a:gd name="connsiteY1" fmla="*/ 130629 h 914400"/>
              <a:gd name="connsiteX2" fmla="*/ 572756 w 610392"/>
              <a:gd name="connsiteY2" fmla="*/ 572756 h 914400"/>
              <a:gd name="connsiteX3" fmla="*/ 351692 w 610392"/>
              <a:gd name="connsiteY3" fmla="*/ 914400 h 914400"/>
              <a:gd name="connsiteX0" fmla="*/ 0 w 610392"/>
              <a:gd name="connsiteY0" fmla="*/ 0 h 914400"/>
              <a:gd name="connsiteX1" fmla="*/ 391885 w 610392"/>
              <a:gd name="connsiteY1" fmla="*/ 130629 h 914400"/>
              <a:gd name="connsiteX2" fmla="*/ 572756 w 610392"/>
              <a:gd name="connsiteY2" fmla="*/ 572756 h 914400"/>
              <a:gd name="connsiteX3" fmla="*/ 351692 w 610392"/>
              <a:gd name="connsiteY3" fmla="*/ 914400 h 914400"/>
              <a:gd name="connsiteX0" fmla="*/ 0 w 598091"/>
              <a:gd name="connsiteY0" fmla="*/ 0 h 914400"/>
              <a:gd name="connsiteX1" fmla="*/ 391885 w 598091"/>
              <a:gd name="connsiteY1" fmla="*/ 130629 h 914400"/>
              <a:gd name="connsiteX2" fmla="*/ 552659 w 598091"/>
              <a:gd name="connsiteY2" fmla="*/ 602901 h 914400"/>
              <a:gd name="connsiteX3" fmla="*/ 351692 w 598091"/>
              <a:gd name="connsiteY3" fmla="*/ 914400 h 914400"/>
              <a:gd name="connsiteX0" fmla="*/ 0 w 574047"/>
              <a:gd name="connsiteY0" fmla="*/ 0 h 914400"/>
              <a:gd name="connsiteX1" fmla="*/ 391885 w 574047"/>
              <a:gd name="connsiteY1" fmla="*/ 130629 h 914400"/>
              <a:gd name="connsiteX2" fmla="*/ 552659 w 574047"/>
              <a:gd name="connsiteY2" fmla="*/ 602901 h 914400"/>
              <a:gd name="connsiteX3" fmla="*/ 351692 w 574047"/>
              <a:gd name="connsiteY3" fmla="*/ 914400 h 914400"/>
              <a:gd name="connsiteX0" fmla="*/ 0 w 552659"/>
              <a:gd name="connsiteY0" fmla="*/ 0 h 914400"/>
              <a:gd name="connsiteX1" fmla="*/ 391885 w 552659"/>
              <a:gd name="connsiteY1" fmla="*/ 130629 h 914400"/>
              <a:gd name="connsiteX2" fmla="*/ 552659 w 552659"/>
              <a:gd name="connsiteY2" fmla="*/ 602901 h 914400"/>
              <a:gd name="connsiteX3" fmla="*/ 351692 w 552659"/>
              <a:gd name="connsiteY3" fmla="*/ 914400 h 914400"/>
              <a:gd name="connsiteX0" fmla="*/ 0 w 554273"/>
              <a:gd name="connsiteY0" fmla="*/ 0 h 914400"/>
              <a:gd name="connsiteX1" fmla="*/ 391885 w 554273"/>
              <a:gd name="connsiteY1" fmla="*/ 130629 h 914400"/>
              <a:gd name="connsiteX2" fmla="*/ 552659 w 554273"/>
              <a:gd name="connsiteY2" fmla="*/ 602901 h 914400"/>
              <a:gd name="connsiteX3" fmla="*/ 351692 w 554273"/>
              <a:gd name="connsiteY3" fmla="*/ 914400 h 914400"/>
              <a:gd name="connsiteX0" fmla="*/ 0 w 583745"/>
              <a:gd name="connsiteY0" fmla="*/ 0 h 914400"/>
              <a:gd name="connsiteX1" fmla="*/ 391885 w 583745"/>
              <a:gd name="connsiteY1" fmla="*/ 130629 h 914400"/>
              <a:gd name="connsiteX2" fmla="*/ 552659 w 583745"/>
              <a:gd name="connsiteY2" fmla="*/ 602901 h 914400"/>
              <a:gd name="connsiteX3" fmla="*/ 351692 w 583745"/>
              <a:gd name="connsiteY3" fmla="*/ 914400 h 914400"/>
              <a:gd name="connsiteX0" fmla="*/ 0 w 552659"/>
              <a:gd name="connsiteY0" fmla="*/ 0 h 914400"/>
              <a:gd name="connsiteX1" fmla="*/ 391885 w 552659"/>
              <a:gd name="connsiteY1" fmla="*/ 130629 h 914400"/>
              <a:gd name="connsiteX2" fmla="*/ 552659 w 552659"/>
              <a:gd name="connsiteY2" fmla="*/ 602901 h 914400"/>
              <a:gd name="connsiteX3" fmla="*/ 351692 w 552659"/>
              <a:gd name="connsiteY3" fmla="*/ 914400 h 914400"/>
              <a:gd name="connsiteX0" fmla="*/ 0 w 552659"/>
              <a:gd name="connsiteY0" fmla="*/ 0 h 914400"/>
              <a:gd name="connsiteX1" fmla="*/ 391885 w 552659"/>
              <a:gd name="connsiteY1" fmla="*/ 130629 h 914400"/>
              <a:gd name="connsiteX2" fmla="*/ 552659 w 552659"/>
              <a:gd name="connsiteY2" fmla="*/ 602901 h 914400"/>
              <a:gd name="connsiteX3" fmla="*/ 351692 w 552659"/>
              <a:gd name="connsiteY3" fmla="*/ 914400 h 914400"/>
              <a:gd name="connsiteX0" fmla="*/ 0 w 552659"/>
              <a:gd name="connsiteY0" fmla="*/ 0 h 914400"/>
              <a:gd name="connsiteX1" fmla="*/ 391885 w 552659"/>
              <a:gd name="connsiteY1" fmla="*/ 130629 h 914400"/>
              <a:gd name="connsiteX2" fmla="*/ 552659 w 552659"/>
              <a:gd name="connsiteY2" fmla="*/ 602901 h 914400"/>
              <a:gd name="connsiteX3" fmla="*/ 351692 w 552659"/>
              <a:gd name="connsiteY3" fmla="*/ 914400 h 914400"/>
              <a:gd name="connsiteX0" fmla="*/ 0 w 552715"/>
              <a:gd name="connsiteY0" fmla="*/ 0 h 914400"/>
              <a:gd name="connsiteX1" fmla="*/ 391885 w 552715"/>
              <a:gd name="connsiteY1" fmla="*/ 130629 h 914400"/>
              <a:gd name="connsiteX2" fmla="*/ 552659 w 552715"/>
              <a:gd name="connsiteY2" fmla="*/ 602901 h 914400"/>
              <a:gd name="connsiteX3" fmla="*/ 351692 w 552715"/>
              <a:gd name="connsiteY3" fmla="*/ 914400 h 914400"/>
              <a:gd name="connsiteX0" fmla="*/ 0 w 552715"/>
              <a:gd name="connsiteY0" fmla="*/ 0 h 914400"/>
              <a:gd name="connsiteX1" fmla="*/ 391885 w 552715"/>
              <a:gd name="connsiteY1" fmla="*/ 130629 h 914400"/>
              <a:gd name="connsiteX2" fmla="*/ 552659 w 552715"/>
              <a:gd name="connsiteY2" fmla="*/ 602901 h 914400"/>
              <a:gd name="connsiteX3" fmla="*/ 351692 w 552715"/>
              <a:gd name="connsiteY3" fmla="*/ 914400 h 914400"/>
              <a:gd name="connsiteX0" fmla="*/ 0 w 552699"/>
              <a:gd name="connsiteY0" fmla="*/ 0 h 914400"/>
              <a:gd name="connsiteX1" fmla="*/ 391885 w 552699"/>
              <a:gd name="connsiteY1" fmla="*/ 130629 h 914400"/>
              <a:gd name="connsiteX2" fmla="*/ 552659 w 552699"/>
              <a:gd name="connsiteY2" fmla="*/ 602901 h 914400"/>
              <a:gd name="connsiteX3" fmla="*/ 351692 w 552699"/>
              <a:gd name="connsiteY3" fmla="*/ 914400 h 914400"/>
              <a:gd name="connsiteX0" fmla="*/ 0 w 552699"/>
              <a:gd name="connsiteY0" fmla="*/ 0 h 914400"/>
              <a:gd name="connsiteX1" fmla="*/ 391885 w 552699"/>
              <a:gd name="connsiteY1" fmla="*/ 130629 h 914400"/>
              <a:gd name="connsiteX2" fmla="*/ 552659 w 552699"/>
              <a:gd name="connsiteY2" fmla="*/ 602901 h 914400"/>
              <a:gd name="connsiteX3" fmla="*/ 351692 w 552699"/>
              <a:gd name="connsiteY3" fmla="*/ 914400 h 914400"/>
              <a:gd name="connsiteX0" fmla="*/ 0 w 552699"/>
              <a:gd name="connsiteY0" fmla="*/ 0 h 914400"/>
              <a:gd name="connsiteX1" fmla="*/ 391885 w 552699"/>
              <a:gd name="connsiteY1" fmla="*/ 130629 h 914400"/>
              <a:gd name="connsiteX2" fmla="*/ 552659 w 552699"/>
              <a:gd name="connsiteY2" fmla="*/ 602901 h 914400"/>
              <a:gd name="connsiteX3" fmla="*/ 351692 w 552699"/>
              <a:gd name="connsiteY3" fmla="*/ 914400 h 914400"/>
              <a:gd name="connsiteX0" fmla="*/ 0 w 552673"/>
              <a:gd name="connsiteY0" fmla="*/ 0 h 914400"/>
              <a:gd name="connsiteX1" fmla="*/ 391885 w 552673"/>
              <a:gd name="connsiteY1" fmla="*/ 130629 h 914400"/>
              <a:gd name="connsiteX2" fmla="*/ 552659 w 552673"/>
              <a:gd name="connsiteY2" fmla="*/ 602901 h 914400"/>
              <a:gd name="connsiteX3" fmla="*/ 351692 w 552673"/>
              <a:gd name="connsiteY3" fmla="*/ 914400 h 914400"/>
              <a:gd name="connsiteX0" fmla="*/ 0 w 552673"/>
              <a:gd name="connsiteY0" fmla="*/ 0 h 914400"/>
              <a:gd name="connsiteX1" fmla="*/ 391885 w 552673"/>
              <a:gd name="connsiteY1" fmla="*/ 130629 h 914400"/>
              <a:gd name="connsiteX2" fmla="*/ 552659 w 552673"/>
              <a:gd name="connsiteY2" fmla="*/ 602901 h 914400"/>
              <a:gd name="connsiteX3" fmla="*/ 351692 w 552673"/>
              <a:gd name="connsiteY3" fmla="*/ 914400 h 914400"/>
              <a:gd name="connsiteX0" fmla="*/ 0 w 553913"/>
              <a:gd name="connsiteY0" fmla="*/ 0 h 914400"/>
              <a:gd name="connsiteX1" fmla="*/ 391885 w 553913"/>
              <a:gd name="connsiteY1" fmla="*/ 130629 h 914400"/>
              <a:gd name="connsiteX2" fmla="*/ 552659 w 553913"/>
              <a:gd name="connsiteY2" fmla="*/ 602901 h 914400"/>
              <a:gd name="connsiteX3" fmla="*/ 351692 w 553913"/>
              <a:gd name="connsiteY3" fmla="*/ 914400 h 914400"/>
              <a:gd name="connsiteX0" fmla="*/ 0 w 553913"/>
              <a:gd name="connsiteY0" fmla="*/ 5166 h 919566"/>
              <a:gd name="connsiteX1" fmla="*/ 391885 w 553913"/>
              <a:gd name="connsiteY1" fmla="*/ 135795 h 919566"/>
              <a:gd name="connsiteX2" fmla="*/ 552659 w 553913"/>
              <a:gd name="connsiteY2" fmla="*/ 608067 h 919566"/>
              <a:gd name="connsiteX3" fmla="*/ 351692 w 553913"/>
              <a:gd name="connsiteY3" fmla="*/ 919566 h 919566"/>
              <a:gd name="connsiteX0" fmla="*/ 0 w 553913"/>
              <a:gd name="connsiteY0" fmla="*/ 5166 h 965447"/>
              <a:gd name="connsiteX1" fmla="*/ 391885 w 553913"/>
              <a:gd name="connsiteY1" fmla="*/ 135795 h 965447"/>
              <a:gd name="connsiteX2" fmla="*/ 552659 w 553913"/>
              <a:gd name="connsiteY2" fmla="*/ 608067 h 965447"/>
              <a:gd name="connsiteX3" fmla="*/ 271110 w 553913"/>
              <a:gd name="connsiteY3" fmla="*/ 965447 h 96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913" h="965447">
                <a:moveTo>
                  <a:pt x="0" y="5166"/>
                </a:moveTo>
                <a:cubicBezTo>
                  <a:pt x="140677" y="15214"/>
                  <a:pt x="118740" y="-56874"/>
                  <a:pt x="391885" y="135795"/>
                </a:cubicBezTo>
                <a:cubicBezTo>
                  <a:pt x="574595" y="381841"/>
                  <a:pt x="553790" y="363865"/>
                  <a:pt x="552659" y="608067"/>
                </a:cubicBezTo>
                <a:cubicBezTo>
                  <a:pt x="501330" y="835614"/>
                  <a:pt x="408482" y="885122"/>
                  <a:pt x="271110" y="965447"/>
                </a:cubicBezTo>
              </a:path>
            </a:pathLst>
          </a:cu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 flipH="1" flipV="1">
            <a:off x="4485095" y="2860724"/>
            <a:ext cx="688612" cy="1654771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909" y="4737288"/>
            <a:ext cx="1773824" cy="119559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28" name="Freeform 27"/>
          <p:cNvSpPr/>
          <p:nvPr/>
        </p:nvSpPr>
        <p:spPr>
          <a:xfrm>
            <a:off x="4601412" y="5116119"/>
            <a:ext cx="3582538" cy="706518"/>
          </a:xfrm>
          <a:custGeom>
            <a:avLst/>
            <a:gdLst>
              <a:gd name="connsiteX0" fmla="*/ 3582538 w 3582538"/>
              <a:gd name="connsiteY0" fmla="*/ 580030 h 706518"/>
              <a:gd name="connsiteX1" fmla="*/ 2934269 w 3582538"/>
              <a:gd name="connsiteY1" fmla="*/ 655092 h 706518"/>
              <a:gd name="connsiteX2" fmla="*/ 1166884 w 3582538"/>
              <a:gd name="connsiteY2" fmla="*/ 655092 h 706518"/>
              <a:gd name="connsiteX3" fmla="*/ 0 w 3582538"/>
              <a:gd name="connsiteY3" fmla="*/ 0 h 706518"/>
              <a:gd name="connsiteX4" fmla="*/ 0 w 3582538"/>
              <a:gd name="connsiteY4" fmla="*/ 0 h 70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2538" h="706518">
                <a:moveTo>
                  <a:pt x="3582538" y="580030"/>
                </a:moveTo>
                <a:cubicBezTo>
                  <a:pt x="3459708" y="611306"/>
                  <a:pt x="3336878" y="642582"/>
                  <a:pt x="2934269" y="655092"/>
                </a:cubicBezTo>
                <a:cubicBezTo>
                  <a:pt x="2531660" y="667602"/>
                  <a:pt x="1655929" y="764274"/>
                  <a:pt x="1166884" y="655092"/>
                </a:cubicBezTo>
                <a:cubicBezTo>
                  <a:pt x="677839" y="54591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4683299" y="5109295"/>
            <a:ext cx="3364173" cy="638232"/>
          </a:xfrm>
          <a:custGeom>
            <a:avLst/>
            <a:gdLst>
              <a:gd name="connsiteX0" fmla="*/ 3364173 w 3364173"/>
              <a:gd name="connsiteY0" fmla="*/ 539087 h 668059"/>
              <a:gd name="connsiteX1" fmla="*/ 2872853 w 3364173"/>
              <a:gd name="connsiteY1" fmla="*/ 593678 h 668059"/>
              <a:gd name="connsiteX2" fmla="*/ 1801504 w 3364173"/>
              <a:gd name="connsiteY2" fmla="*/ 634621 h 668059"/>
              <a:gd name="connsiteX3" fmla="*/ 1276065 w 3364173"/>
              <a:gd name="connsiteY3" fmla="*/ 614149 h 668059"/>
              <a:gd name="connsiteX4" fmla="*/ 0 w 3364173"/>
              <a:gd name="connsiteY4" fmla="*/ 0 h 668059"/>
              <a:gd name="connsiteX0" fmla="*/ 3364173 w 3364173"/>
              <a:gd name="connsiteY0" fmla="*/ 539087 h 646137"/>
              <a:gd name="connsiteX1" fmla="*/ 2872853 w 3364173"/>
              <a:gd name="connsiteY1" fmla="*/ 593678 h 646137"/>
              <a:gd name="connsiteX2" fmla="*/ 1801504 w 3364173"/>
              <a:gd name="connsiteY2" fmla="*/ 634621 h 646137"/>
              <a:gd name="connsiteX3" fmla="*/ 1201003 w 3364173"/>
              <a:gd name="connsiteY3" fmla="*/ 580030 h 646137"/>
              <a:gd name="connsiteX4" fmla="*/ 0 w 3364173"/>
              <a:gd name="connsiteY4" fmla="*/ 0 h 646137"/>
              <a:gd name="connsiteX0" fmla="*/ 3364173 w 3364173"/>
              <a:gd name="connsiteY0" fmla="*/ 539087 h 638232"/>
              <a:gd name="connsiteX1" fmla="*/ 2872853 w 3364173"/>
              <a:gd name="connsiteY1" fmla="*/ 593678 h 638232"/>
              <a:gd name="connsiteX2" fmla="*/ 1801504 w 3364173"/>
              <a:gd name="connsiteY2" fmla="*/ 634621 h 638232"/>
              <a:gd name="connsiteX3" fmla="*/ 900752 w 3364173"/>
              <a:gd name="connsiteY3" fmla="*/ 498143 h 638232"/>
              <a:gd name="connsiteX4" fmla="*/ 0 w 3364173"/>
              <a:gd name="connsiteY4" fmla="*/ 0 h 638232"/>
              <a:gd name="connsiteX0" fmla="*/ 3364173 w 3364173"/>
              <a:gd name="connsiteY0" fmla="*/ 539087 h 638232"/>
              <a:gd name="connsiteX1" fmla="*/ 2872853 w 3364173"/>
              <a:gd name="connsiteY1" fmla="*/ 593678 h 638232"/>
              <a:gd name="connsiteX2" fmla="*/ 1801504 w 3364173"/>
              <a:gd name="connsiteY2" fmla="*/ 634621 h 638232"/>
              <a:gd name="connsiteX3" fmla="*/ 900752 w 3364173"/>
              <a:gd name="connsiteY3" fmla="*/ 498143 h 638232"/>
              <a:gd name="connsiteX4" fmla="*/ 0 w 3364173"/>
              <a:gd name="connsiteY4" fmla="*/ 0 h 63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4173" h="638232">
                <a:moveTo>
                  <a:pt x="3364173" y="539087"/>
                </a:moveTo>
                <a:cubicBezTo>
                  <a:pt x="3248735" y="558421"/>
                  <a:pt x="3133298" y="577756"/>
                  <a:pt x="2872853" y="593678"/>
                </a:cubicBezTo>
                <a:cubicBezTo>
                  <a:pt x="2612408" y="609600"/>
                  <a:pt x="2130188" y="650544"/>
                  <a:pt x="1801504" y="634621"/>
                </a:cubicBezTo>
                <a:cubicBezTo>
                  <a:pt x="1472821" y="618699"/>
                  <a:pt x="1201003" y="603913"/>
                  <a:pt x="900752" y="498143"/>
                </a:cubicBezTo>
                <a:cubicBezTo>
                  <a:pt x="600501" y="392373"/>
                  <a:pt x="378725" y="247365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71" y="3723489"/>
            <a:ext cx="981375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Reverberation chambers for OTA testing</a:t>
            </a:r>
            <a:br>
              <a:rPr lang="sv-SE" dirty="0" smtClean="0"/>
            </a:br>
            <a:r>
              <a:rPr lang="en-GB" sz="2400" dirty="0"/>
              <a:t>Properties of the Reverberation Chamber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457198" y="4628010"/>
            <a:ext cx="3888463" cy="108187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Isotropic field environment when averaged over large number of independent field samples</a:t>
            </a:r>
          </a:p>
          <a:p>
            <a:pPr>
              <a:lnSpc>
                <a:spcPct val="100000"/>
              </a:lnSpc>
              <a:spcBef>
                <a:spcPts val="6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Rayleigh faded signal transmission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938712" y="2409078"/>
            <a:ext cx="4205287" cy="1584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kern="0" dirty="0" smtClean="0">
                <a:solidFill>
                  <a:schemeClr val="tx1"/>
                </a:solidFill>
              </a:rPr>
              <a:t>Creates scattering environment</a:t>
            </a:r>
          </a:p>
          <a:p>
            <a:pPr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000" kern="0" dirty="0" smtClean="0">
                <a:solidFill>
                  <a:schemeClr val="tx1"/>
                </a:solidFill>
              </a:rPr>
              <a:t>Average transmission level in chamber proportional to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kern="0" dirty="0" smtClean="0">
                <a:solidFill>
                  <a:schemeClr val="tx1"/>
                </a:solidFill>
              </a:rPr>
              <a:t>Total radiated power</a:t>
            </a:r>
          </a:p>
          <a:p>
            <a:pPr lvl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1800" kern="0" dirty="0" smtClean="0">
                <a:solidFill>
                  <a:schemeClr val="tx1"/>
                </a:solidFill>
              </a:rPr>
              <a:t>Radiation efficiency of antenna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183" y="2348880"/>
            <a:ext cx="2915127" cy="2086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23" t="12869" r="14441" b="18922"/>
          <a:stretch>
            <a:fillRect/>
          </a:stretch>
        </p:blipFill>
        <p:spPr bwMode="auto">
          <a:xfrm>
            <a:off x="4516179" y="3861545"/>
            <a:ext cx="1640170" cy="148129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1" name="Group 6"/>
          <p:cNvGrpSpPr>
            <a:grpSpLocks/>
          </p:cNvGrpSpPr>
          <p:nvPr/>
        </p:nvGrpSpPr>
        <p:grpSpPr bwMode="auto">
          <a:xfrm>
            <a:off x="6765926" y="4351384"/>
            <a:ext cx="2124076" cy="1565671"/>
            <a:chOff x="4262" y="2718"/>
            <a:chExt cx="1338" cy="1315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1" y="2902"/>
              <a:ext cx="1279" cy="95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4779" y="3803"/>
              <a:ext cx="318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Time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 rot="16200000">
              <a:off x="3718" y="3262"/>
              <a:ext cx="1261" cy="1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360" tIns="44280" rIns="90360" bIns="4428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200" dirty="0">
                  <a:solidFill>
                    <a:schemeClr val="tx1"/>
                  </a:solidFill>
                </a:rPr>
                <a:t>Received power (dB)</a:t>
              </a:r>
              <a:r>
                <a:rPr lang="ar-SA" sz="1200">
                  <a:solidFill>
                    <a:schemeClr val="tx1"/>
                  </a:solidFill>
                  <a:cs typeface="Arial" charset="0"/>
                </a:rPr>
                <a:t>‏</a:t>
              </a:r>
              <a:endParaRPr lang="en-GB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Line 10"/>
          <p:cNvSpPr>
            <a:spLocks noChangeShapeType="1"/>
          </p:cNvSpPr>
          <p:nvPr/>
        </p:nvSpPr>
        <p:spPr bwMode="auto">
          <a:xfrm flipV="1">
            <a:off x="3932237" y="4880022"/>
            <a:ext cx="457200" cy="83344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 flipV="1">
            <a:off x="4206875" y="5359844"/>
            <a:ext cx="2378075" cy="83344"/>
          </a:xfrm>
          <a:prstGeom prst="line">
            <a:avLst/>
          </a:prstGeom>
          <a:noFill/>
          <a:ln w="1836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3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96752"/>
            <a:ext cx="7770813" cy="1065213"/>
          </a:xfrm>
        </p:spPr>
        <p:txBody>
          <a:bodyPr/>
          <a:lstStyle/>
          <a:p>
            <a:r>
              <a:rPr lang="sv-SE" dirty="0" smtClean="0"/>
              <a:t>Anechoic chambers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2132856"/>
            <a:ext cx="7770813" cy="39615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”Opposite” of reverberation chamber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Absorbers on walls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Many probes used for creating multi path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Lost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schemeClr val="tx1"/>
                </a:solidFill>
              </a:rPr>
              <a:t>In throughput tests at package lost WLAN units have to handle two scenarios: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Package loss due to poor channel conditions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Package loss due to collision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Added MAC layer throughput test functionality would remedy the test issue.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Retransmission policy proprietary in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Throughput not directly related to the STA only, but a system parameter in 802.11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0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New application scenarios for 802.11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Mobile phones equipped with WLAN show completely different user scenario wrt. mobility.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New channel conditions for WLAN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802.11p for V2X communication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Will experience very high Doppler speed.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802.11ax aiming at open space WLAN; operators outdoor, office buildings, etc.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Large delay spread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One faulty unit can affect multiple users experience.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944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sv-SE" dirty="0" smtClean="0"/>
              <a:t>Current 802.11 OTA test standards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CTIA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Converged devices.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802.11T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Only a draft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err="1" smtClean="0"/>
              <a:t>TGn</a:t>
            </a:r>
            <a:r>
              <a:rPr lang="en-GB" dirty="0" smtClean="0"/>
              <a:t> channel models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11-03-0940-04-000n-tgn-channel-models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11-09-0308-12-00ac-tgac-channel-model-addendum-document</a:t>
            </a:r>
          </a:p>
          <a:p>
            <a:pPr lvl="1">
              <a:buFont typeface="Times New Roman" pitchFamily="16" charset="0"/>
              <a:buChar char="•"/>
            </a:pPr>
            <a:r>
              <a:rPr lang="en-GB" dirty="0" smtClean="0"/>
              <a:t>11-11-0968-01-00ah-channel-model-text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err="1" smtClean="0"/>
              <a:t>WiFi</a:t>
            </a:r>
            <a:r>
              <a:rPr lang="en-GB" dirty="0" smtClean="0"/>
              <a:t> Alliance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COST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802.11T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The scope of 802.11T is huge.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The specification draft lacks details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The tests are outdated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MIMO not taken into account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The specification was never finished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Functionality to execute test not implemented in chip-sets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No limits exists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9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Can only define tests based on current 802.11 standard status.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Focus until now has been on ”WLAN converged devices”. That is, coexistence issues with cellular standards.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6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Over-the-air testing of wireless devices aims at testing the final system performance of a complete device including the antennas. As such, the tests are rather complex and requires specialized equipment such as testing chambers.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This document aims at presenting the current status of OTA testing of 802.11 equipped devices. There are a number of issues related to OTA testing that needs to be addressed to improve testing capabilities and results.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March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143636" y="6475413"/>
            <a:ext cx="2398702" cy="180975"/>
          </a:xfrm>
        </p:spPr>
        <p:txBody>
          <a:bodyPr/>
          <a:lstStyle/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20</a:t>
            </a:fld>
            <a:endParaRPr lang="en-GB"/>
          </a:p>
        </p:txBody>
      </p:sp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sv-SE" dirty="0" smtClean="0"/>
              <a:t>Current state of 802.11 OTA testing by vendors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420888"/>
            <a:ext cx="7772400" cy="3768775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Quite common to not use dedicated OTA testing equipment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Not as mature as OTA testing in cellular wireless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Until now, not driven by a strong customer (802.11 equipment mainly targeting consumer segment until now)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Issues related to test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Output power level not well defined.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Can differ up to 7 dB between vendors.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”We did an implementation according to the standard, and nothing worked. So then we had to go and ask all chip vendors, how do you do this?”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pic>
        <p:nvPicPr>
          <p:cNvPr id="4098" name="Picture 2" descr="C:\Users\rore\Documents\Standardisation\IEEE\802.11\201503_Berline_Plenary meeting\TPUT_L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6330950" cy="37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63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Device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3140968"/>
            <a:ext cx="4534272" cy="2953445"/>
          </a:xfrm>
        </p:spPr>
        <p:txBody>
          <a:bodyPr/>
          <a:lstStyle/>
          <a:p>
            <a:r>
              <a:rPr lang="sv-SE" dirty="0" smtClean="0"/>
              <a:t>Laptop with fairly stable, repeatable and predictable throughput </a:t>
            </a:r>
            <a:r>
              <a:rPr lang="sv-SE" dirty="0"/>
              <a:t>behavior.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80928"/>
            <a:ext cx="3672408" cy="280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10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Device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3356992"/>
            <a:ext cx="4534272" cy="2737421"/>
          </a:xfrm>
        </p:spPr>
        <p:txBody>
          <a:bodyPr/>
          <a:lstStyle/>
          <a:p>
            <a:r>
              <a:rPr lang="sv-SE" dirty="0" smtClean="0"/>
              <a:t>802.11 USB dongle with non-repeatable and non-predictable behavior.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25" y="2921039"/>
            <a:ext cx="3802494" cy="273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67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Ways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Continue</a:t>
            </a:r>
            <a:r>
              <a:rPr lang="sv-SE" dirty="0" smtClean="0"/>
              <a:t> the work towards 802.11T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Include the scope of these problems in 802.11ax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Work in WiFi alliance with these issues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Any other way to address these issues?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5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7770813" cy="41044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The user (=engineer) experience in OTA testing 802.11 equipped devices is significantly degraded compared to testing cellular devices.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802.11 OTA testing is not as mature as testing of cellular devices.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Testing wireless standards employing random access adds complexity.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The importance of OTA testing of 802.11 devices will increase in the future.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Shielded chambers can provide the cost efficient solution required by 802.11 vendors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4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770813" cy="1065213"/>
          </a:xfrm>
        </p:spPr>
        <p:txBody>
          <a:bodyPr/>
          <a:lstStyle/>
          <a:p>
            <a:r>
              <a:rPr lang="sv-SE" dirty="0" smtClean="0"/>
              <a:t>Continuing the dicussion...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996952"/>
            <a:ext cx="7770813" cy="2160240"/>
          </a:xfrm>
        </p:spPr>
        <p:txBody>
          <a:bodyPr/>
          <a:lstStyle/>
          <a:p>
            <a:pPr algn="ctr"/>
            <a:r>
              <a:rPr lang="sv-SE" dirty="0" smtClean="0"/>
              <a:t>Robert Rehammar</a:t>
            </a:r>
          </a:p>
          <a:p>
            <a:pPr algn="ctr"/>
            <a:r>
              <a:rPr lang="sv-SE" dirty="0" smtClean="0">
                <a:hlinkClick r:id="rId2"/>
              </a:rPr>
              <a:t>robert.rehammar@bluetest.se</a:t>
            </a:r>
            <a:endParaRPr lang="sv-SE" dirty="0" smtClean="0"/>
          </a:p>
          <a:p>
            <a:pPr algn="ctr"/>
            <a:r>
              <a:rPr lang="sv-SE" dirty="0" smtClean="0"/>
              <a:t>bluetest.se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83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Introduction to OTA testing</a:t>
            </a:r>
          </a:p>
          <a:p>
            <a:r>
              <a:rPr lang="sv-SE" dirty="0" smtClean="0"/>
              <a:t>Reverberation chambers for OTA testing</a:t>
            </a:r>
          </a:p>
          <a:p>
            <a:r>
              <a:rPr lang="sv-SE" dirty="0" smtClean="0"/>
              <a:t>Issues related to 802.11 OTA testing</a:t>
            </a:r>
          </a:p>
          <a:p>
            <a:r>
              <a:rPr lang="sv-SE" dirty="0" smtClean="0"/>
              <a:t>OTA testing </a:t>
            </a:r>
            <a:r>
              <a:rPr lang="sv-SE" smtClean="0"/>
              <a:t>of cellular system</a:t>
            </a:r>
            <a:endParaRPr lang="sv-SE" dirty="0" smtClean="0"/>
          </a:p>
          <a:p>
            <a:r>
              <a:rPr lang="sv-SE" dirty="0" smtClean="0"/>
              <a:t>Proposed ways forward</a:t>
            </a:r>
            <a:endParaRPr lang="sv-S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14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Bluetest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Customers require testing of 802.11 equipped devices.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Testing scenarios not well enough defined.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Repeatability issues.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CSMA/CA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OTA testing of 802.11 equipped devices is often done in a non-controlled environment.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Effects like antenna correlation vital to MIMO capability and needs to be tested in a well defined environment.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355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Over-the-air testing of wireless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1" y="1981200"/>
            <a:ext cx="465715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Conductive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The Device Under Test (DUT) is connected via cables to the </a:t>
            </a:r>
            <a:r>
              <a:rPr lang="en-US" sz="1400" dirty="0" smtClean="0"/>
              <a:t>measurement </a:t>
            </a:r>
            <a:r>
              <a:rPr lang="en-US" sz="1400" dirty="0"/>
              <a:t>instrument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Easy test set-up but </a:t>
            </a:r>
            <a:r>
              <a:rPr lang="en-US" sz="1400" u="sng" dirty="0"/>
              <a:t>limitations</a:t>
            </a:r>
            <a:r>
              <a:rPr lang="en-US" sz="1400" dirty="0"/>
              <a:t> in what can be measured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Antenna </a:t>
            </a:r>
            <a:r>
              <a:rPr lang="en-US" sz="1400" dirty="0"/>
              <a:t>performance including matching between front end and antenna </a:t>
            </a:r>
            <a:r>
              <a:rPr lang="en-US" sz="1400" dirty="0" smtClean="0"/>
              <a:t>not </a:t>
            </a:r>
            <a:r>
              <a:rPr lang="en-US" sz="1400" dirty="0"/>
              <a:t>included in measurement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Over The Air (OTA)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The DUT is connected via radio waves, “Over The Air”, to the test instrument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A controlled radio environment shielded from interfering radio equipment </a:t>
            </a:r>
            <a:r>
              <a:rPr lang="en-US" sz="1400" dirty="0" smtClean="0"/>
              <a:t>is </a:t>
            </a:r>
            <a:r>
              <a:rPr lang="en-US" sz="1400" dirty="0"/>
              <a:t>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Aims at measuring </a:t>
            </a:r>
            <a:r>
              <a:rPr lang="en-US" sz="1400" dirty="0"/>
              <a:t>the </a:t>
            </a:r>
            <a:r>
              <a:rPr lang="en-US" sz="1400" u="sng" dirty="0"/>
              <a:t>actual performance</a:t>
            </a:r>
            <a:r>
              <a:rPr lang="en-US" sz="1400" dirty="0"/>
              <a:t> of the device the way it is intended to be </a:t>
            </a:r>
            <a:r>
              <a:rPr lang="en-US" sz="1400" dirty="0" smtClean="0"/>
              <a:t>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400" dirty="0" smtClean="0"/>
              <a:t>Becomes more critical in testing MIMO devices.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grpSp>
        <p:nvGrpSpPr>
          <p:cNvPr id="34" name="Group 33"/>
          <p:cNvGrpSpPr/>
          <p:nvPr/>
        </p:nvGrpSpPr>
        <p:grpSpPr>
          <a:xfrm>
            <a:off x="4908674" y="2923161"/>
            <a:ext cx="4059222" cy="3189107"/>
            <a:chOff x="4610797" y="2242399"/>
            <a:chExt cx="4524481" cy="3554635"/>
          </a:xfrm>
        </p:grpSpPr>
        <p:sp>
          <p:nvSpPr>
            <p:cNvPr id="7" name="Rectangle 6"/>
            <p:cNvSpPr/>
            <p:nvPr/>
          </p:nvSpPr>
          <p:spPr>
            <a:xfrm>
              <a:off x="6680049" y="3992979"/>
              <a:ext cx="2185429" cy="132638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26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4743" y="5335369"/>
              <a:ext cx="28905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Shielded environment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92851" y="2898221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DUT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7690011" y="2974931"/>
              <a:ext cx="263397" cy="308247"/>
              <a:chOff x="7956376" y="1657326"/>
              <a:chExt cx="263397" cy="308247"/>
            </a:xfrm>
          </p:grpSpPr>
          <p:sp>
            <p:nvSpPr>
              <p:cNvPr id="11" name="AutoShape 14"/>
              <p:cNvSpPr>
                <a:spLocks noChangeArrowheads="1"/>
              </p:cNvSpPr>
              <p:nvPr/>
            </p:nvSpPr>
            <p:spPr bwMode="auto">
              <a:xfrm flipH="1">
                <a:off x="7956376" y="1657326"/>
                <a:ext cx="263397" cy="308247"/>
              </a:xfrm>
              <a:prstGeom prst="roundRect">
                <a:avLst>
                  <a:gd name="adj" fmla="val 606"/>
                </a:avLst>
              </a:prstGeom>
              <a:solidFill>
                <a:srgbClr val="C0C0C0"/>
              </a:solidFill>
              <a:ln w="36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994439" y="1707480"/>
                <a:ext cx="177961" cy="132960"/>
              </a:xfrm>
              <a:prstGeom prst="rect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047625" y="4529259"/>
              <a:ext cx="817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DUT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59"/>
            <p:cNvGrpSpPr/>
            <p:nvPr/>
          </p:nvGrpSpPr>
          <p:grpSpPr>
            <a:xfrm rot="10800000">
              <a:off x="6680048" y="4332658"/>
              <a:ext cx="360054" cy="214341"/>
              <a:chOff x="5629235" y="2521640"/>
              <a:chExt cx="204340" cy="162192"/>
            </a:xfrm>
          </p:grpSpPr>
          <p:sp>
            <p:nvSpPr>
              <p:cNvPr id="15" name="Line 25"/>
              <p:cNvSpPr>
                <a:spLocks noChangeShapeType="1"/>
              </p:cNvSpPr>
              <p:nvPr/>
            </p:nvSpPr>
            <p:spPr bwMode="auto">
              <a:xfrm>
                <a:off x="5711688" y="2603184"/>
                <a:ext cx="121887" cy="8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Line 26"/>
              <p:cNvSpPr>
                <a:spLocks noChangeShapeType="1"/>
              </p:cNvSpPr>
              <p:nvPr/>
            </p:nvSpPr>
            <p:spPr bwMode="auto">
              <a:xfrm>
                <a:off x="5630131" y="2521640"/>
                <a:ext cx="81557" cy="815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Line 27"/>
              <p:cNvSpPr>
                <a:spLocks noChangeShapeType="1"/>
              </p:cNvSpPr>
              <p:nvPr/>
            </p:nvSpPr>
            <p:spPr bwMode="auto">
              <a:xfrm flipH="1">
                <a:off x="5629235" y="2603184"/>
                <a:ext cx="83349" cy="8064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8" name="Group 59"/>
            <p:cNvGrpSpPr/>
            <p:nvPr/>
          </p:nvGrpSpPr>
          <p:grpSpPr>
            <a:xfrm rot="10800000">
              <a:off x="6683359" y="4643860"/>
              <a:ext cx="360054" cy="214341"/>
              <a:chOff x="5629235" y="2521640"/>
              <a:chExt cx="204340" cy="162192"/>
            </a:xfrm>
          </p:grpSpPr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>
                <a:off x="5711688" y="2603184"/>
                <a:ext cx="121887" cy="89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>
                <a:off x="5630131" y="2521640"/>
                <a:ext cx="81557" cy="8154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H="1">
                <a:off x="5629235" y="2603184"/>
                <a:ext cx="83349" cy="8064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2" name="Freeform 19"/>
            <p:cNvSpPr>
              <a:spLocks noChangeArrowheads="1"/>
            </p:cNvSpPr>
            <p:nvPr/>
          </p:nvSpPr>
          <p:spPr bwMode="auto">
            <a:xfrm rot="18040820" flipH="1">
              <a:off x="7255882" y="4287085"/>
              <a:ext cx="368355" cy="530175"/>
            </a:xfrm>
            <a:custGeom>
              <a:avLst/>
              <a:gdLst>
                <a:gd name="T0" fmla="*/ 2147483647 w 640"/>
                <a:gd name="T1" fmla="*/ 2147483647 h 861"/>
                <a:gd name="T2" fmla="*/ 2147483647 w 640"/>
                <a:gd name="T3" fmla="*/ 2147483647 h 861"/>
                <a:gd name="T4" fmla="*/ 2147483647 w 640"/>
                <a:gd name="T5" fmla="*/ 2147483647 h 861"/>
                <a:gd name="T6" fmla="*/ 2147483647 w 640"/>
                <a:gd name="T7" fmla="*/ 0 h 861"/>
                <a:gd name="T8" fmla="*/ 2147483647 w 640"/>
                <a:gd name="T9" fmla="*/ 2147483647 h 861"/>
                <a:gd name="T10" fmla="*/ 2147483647 w 640"/>
                <a:gd name="T11" fmla="*/ 2147483647 h 861"/>
                <a:gd name="T12" fmla="*/ 2147483647 w 640"/>
                <a:gd name="T13" fmla="*/ 2147483647 h 861"/>
                <a:gd name="T14" fmla="*/ 2147483647 w 640"/>
                <a:gd name="T15" fmla="*/ 2147483647 h 861"/>
                <a:gd name="T16" fmla="*/ 0 w 640"/>
                <a:gd name="T17" fmla="*/ 2147483647 h 861"/>
                <a:gd name="T18" fmla="*/ 2147483647 w 640"/>
                <a:gd name="T19" fmla="*/ 2147483647 h 861"/>
                <a:gd name="T20" fmla="*/ 2147483647 w 640"/>
                <a:gd name="T21" fmla="*/ 2147483647 h 861"/>
                <a:gd name="T22" fmla="*/ 2147483647 w 640"/>
                <a:gd name="T23" fmla="*/ 2147483647 h 861"/>
                <a:gd name="T24" fmla="*/ 2147483647 w 640"/>
                <a:gd name="T25" fmla="*/ 2147483647 h 86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257 w 640"/>
                <a:gd name="T40" fmla="*/ 295 h 861"/>
                <a:gd name="T41" fmla="*/ 414 w 640"/>
                <a:gd name="T42" fmla="*/ 566 h 86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0" h="861">
                  <a:moveTo>
                    <a:pt x="640" y="233"/>
                  </a:moveTo>
                  <a:lnTo>
                    <a:pt x="221" y="293"/>
                  </a:lnTo>
                  <a:lnTo>
                    <a:pt x="506" y="12"/>
                  </a:lnTo>
                  <a:lnTo>
                    <a:pt x="367" y="0"/>
                  </a:lnTo>
                  <a:lnTo>
                    <a:pt x="29" y="406"/>
                  </a:lnTo>
                  <a:lnTo>
                    <a:pt x="431" y="347"/>
                  </a:lnTo>
                  <a:lnTo>
                    <a:pt x="145" y="645"/>
                  </a:lnTo>
                  <a:lnTo>
                    <a:pt x="99" y="520"/>
                  </a:lnTo>
                  <a:lnTo>
                    <a:pt x="0" y="861"/>
                  </a:lnTo>
                  <a:lnTo>
                    <a:pt x="326" y="765"/>
                  </a:lnTo>
                  <a:lnTo>
                    <a:pt x="209" y="711"/>
                  </a:lnTo>
                  <a:lnTo>
                    <a:pt x="640" y="233"/>
                  </a:lnTo>
                  <a:close/>
                </a:path>
              </a:pathLst>
            </a:custGeom>
            <a:solidFill>
              <a:srgbClr val="FFFF99"/>
            </a:solidFill>
            <a:ln w="18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 flipV="1">
              <a:off x="7875818" y="4393411"/>
              <a:ext cx="1" cy="1911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7763" y="2242399"/>
              <a:ext cx="1693932" cy="1141743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797" y="3745339"/>
              <a:ext cx="1693932" cy="1141743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sp>
          <p:nvSpPr>
            <p:cNvPr id="26" name="Freeform 25"/>
            <p:cNvSpPr/>
            <p:nvPr/>
          </p:nvSpPr>
          <p:spPr>
            <a:xfrm>
              <a:off x="6720223" y="2822431"/>
              <a:ext cx="1023937" cy="676602"/>
            </a:xfrm>
            <a:custGeom>
              <a:avLst/>
              <a:gdLst>
                <a:gd name="connsiteX0" fmla="*/ 1023937 w 1023937"/>
                <a:gd name="connsiteY0" fmla="*/ 125192 h 674082"/>
                <a:gd name="connsiteX1" fmla="*/ 947737 w 1023937"/>
                <a:gd name="connsiteY1" fmla="*/ 1367 h 674082"/>
                <a:gd name="connsiteX2" fmla="*/ 690562 w 1023937"/>
                <a:gd name="connsiteY2" fmla="*/ 196629 h 674082"/>
                <a:gd name="connsiteX3" fmla="*/ 395287 w 1023937"/>
                <a:gd name="connsiteY3" fmla="*/ 672879 h 674082"/>
                <a:gd name="connsiteX4" fmla="*/ 0 w 1023937"/>
                <a:gd name="connsiteY4" fmla="*/ 306167 h 674082"/>
                <a:gd name="connsiteX0" fmla="*/ 1023937 w 1023937"/>
                <a:gd name="connsiteY0" fmla="*/ 127901 h 675792"/>
                <a:gd name="connsiteX1" fmla="*/ 947737 w 1023937"/>
                <a:gd name="connsiteY1" fmla="*/ 4076 h 675792"/>
                <a:gd name="connsiteX2" fmla="*/ 695325 w 1023937"/>
                <a:gd name="connsiteY2" fmla="*/ 266013 h 675792"/>
                <a:gd name="connsiteX3" fmla="*/ 395287 w 1023937"/>
                <a:gd name="connsiteY3" fmla="*/ 675588 h 675792"/>
                <a:gd name="connsiteX4" fmla="*/ 0 w 1023937"/>
                <a:gd name="connsiteY4" fmla="*/ 308876 h 675792"/>
                <a:gd name="connsiteX0" fmla="*/ 1023937 w 1023937"/>
                <a:gd name="connsiteY0" fmla="*/ 127901 h 675792"/>
                <a:gd name="connsiteX1" fmla="*/ 947737 w 1023937"/>
                <a:gd name="connsiteY1" fmla="*/ 4076 h 675792"/>
                <a:gd name="connsiteX2" fmla="*/ 695325 w 1023937"/>
                <a:gd name="connsiteY2" fmla="*/ 266013 h 675792"/>
                <a:gd name="connsiteX3" fmla="*/ 395287 w 1023937"/>
                <a:gd name="connsiteY3" fmla="*/ 675588 h 675792"/>
                <a:gd name="connsiteX4" fmla="*/ 0 w 1023937"/>
                <a:gd name="connsiteY4" fmla="*/ 308876 h 675792"/>
                <a:gd name="connsiteX0" fmla="*/ 1023937 w 1027897"/>
                <a:gd name="connsiteY0" fmla="*/ 129292 h 677183"/>
                <a:gd name="connsiteX1" fmla="*/ 947737 w 1027897"/>
                <a:gd name="connsiteY1" fmla="*/ 5467 h 677183"/>
                <a:gd name="connsiteX2" fmla="*/ 695325 w 1027897"/>
                <a:gd name="connsiteY2" fmla="*/ 267404 h 677183"/>
                <a:gd name="connsiteX3" fmla="*/ 395287 w 1027897"/>
                <a:gd name="connsiteY3" fmla="*/ 676979 h 677183"/>
                <a:gd name="connsiteX4" fmla="*/ 0 w 1027897"/>
                <a:gd name="connsiteY4" fmla="*/ 310267 h 677183"/>
                <a:gd name="connsiteX0" fmla="*/ 1023937 w 1023937"/>
                <a:gd name="connsiteY0" fmla="*/ 128711 h 676602"/>
                <a:gd name="connsiteX1" fmla="*/ 947737 w 1023937"/>
                <a:gd name="connsiteY1" fmla="*/ 4886 h 676602"/>
                <a:gd name="connsiteX2" fmla="*/ 695325 w 1023937"/>
                <a:gd name="connsiteY2" fmla="*/ 266823 h 676602"/>
                <a:gd name="connsiteX3" fmla="*/ 395287 w 1023937"/>
                <a:gd name="connsiteY3" fmla="*/ 676398 h 676602"/>
                <a:gd name="connsiteX4" fmla="*/ 0 w 1023937"/>
                <a:gd name="connsiteY4" fmla="*/ 309686 h 67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3937" h="676602">
                  <a:moveTo>
                    <a:pt x="1023937" y="128711"/>
                  </a:moveTo>
                  <a:cubicBezTo>
                    <a:pt x="1013618" y="60845"/>
                    <a:pt x="1040606" y="39017"/>
                    <a:pt x="947737" y="4886"/>
                  </a:cubicBezTo>
                  <a:cubicBezTo>
                    <a:pt x="854868" y="-29245"/>
                    <a:pt x="782638" y="121567"/>
                    <a:pt x="695325" y="266823"/>
                  </a:cubicBezTo>
                  <a:cubicBezTo>
                    <a:pt x="608012" y="412079"/>
                    <a:pt x="511174" y="669254"/>
                    <a:pt x="395287" y="676398"/>
                  </a:cubicBezTo>
                  <a:cubicBezTo>
                    <a:pt x="279400" y="683542"/>
                    <a:pt x="140096" y="502170"/>
                    <a:pt x="0" y="30968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6839285" y="2658707"/>
              <a:ext cx="1038225" cy="670203"/>
            </a:xfrm>
            <a:custGeom>
              <a:avLst/>
              <a:gdLst>
                <a:gd name="connsiteX0" fmla="*/ 1038225 w 1038225"/>
                <a:gd name="connsiteY0" fmla="*/ 291346 h 669114"/>
                <a:gd name="connsiteX1" fmla="*/ 933450 w 1038225"/>
                <a:gd name="connsiteY1" fmla="*/ 48458 h 669114"/>
                <a:gd name="connsiteX2" fmla="*/ 676275 w 1038225"/>
                <a:gd name="connsiteY2" fmla="*/ 57983 h 669114"/>
                <a:gd name="connsiteX3" fmla="*/ 290513 w 1038225"/>
                <a:gd name="connsiteY3" fmla="*/ 648533 h 669114"/>
                <a:gd name="connsiteX4" fmla="*/ 0 w 1038225"/>
                <a:gd name="connsiteY4" fmla="*/ 477083 h 669114"/>
                <a:gd name="connsiteX0" fmla="*/ 1038225 w 1038225"/>
                <a:gd name="connsiteY0" fmla="*/ 312907 h 670203"/>
                <a:gd name="connsiteX1" fmla="*/ 933450 w 1038225"/>
                <a:gd name="connsiteY1" fmla="*/ 49547 h 670203"/>
                <a:gd name="connsiteX2" fmla="*/ 676275 w 1038225"/>
                <a:gd name="connsiteY2" fmla="*/ 59072 h 670203"/>
                <a:gd name="connsiteX3" fmla="*/ 290513 w 1038225"/>
                <a:gd name="connsiteY3" fmla="*/ 649622 h 670203"/>
                <a:gd name="connsiteX4" fmla="*/ 0 w 1038225"/>
                <a:gd name="connsiteY4" fmla="*/ 478172 h 670203"/>
                <a:gd name="connsiteX0" fmla="*/ 1038225 w 1038225"/>
                <a:gd name="connsiteY0" fmla="*/ 312907 h 670203"/>
                <a:gd name="connsiteX1" fmla="*/ 933450 w 1038225"/>
                <a:gd name="connsiteY1" fmla="*/ 49547 h 670203"/>
                <a:gd name="connsiteX2" fmla="*/ 676275 w 1038225"/>
                <a:gd name="connsiteY2" fmla="*/ 59072 h 670203"/>
                <a:gd name="connsiteX3" fmla="*/ 290513 w 1038225"/>
                <a:gd name="connsiteY3" fmla="*/ 649622 h 670203"/>
                <a:gd name="connsiteX4" fmla="*/ 0 w 1038225"/>
                <a:gd name="connsiteY4" fmla="*/ 478172 h 670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8225" h="670203">
                  <a:moveTo>
                    <a:pt x="1038225" y="312907"/>
                  </a:moveTo>
                  <a:cubicBezTo>
                    <a:pt x="1036471" y="183614"/>
                    <a:pt x="993775" y="91853"/>
                    <a:pt x="933450" y="49547"/>
                  </a:cubicBezTo>
                  <a:cubicBezTo>
                    <a:pt x="873125" y="7241"/>
                    <a:pt x="783431" y="-40940"/>
                    <a:pt x="676275" y="59072"/>
                  </a:cubicBezTo>
                  <a:cubicBezTo>
                    <a:pt x="569119" y="159084"/>
                    <a:pt x="403225" y="579772"/>
                    <a:pt x="290513" y="649622"/>
                  </a:cubicBezTo>
                  <a:cubicBezTo>
                    <a:pt x="177801" y="719472"/>
                    <a:pt x="88900" y="598822"/>
                    <a:pt x="0" y="47817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837755" y="4589220"/>
              <a:ext cx="263397" cy="308247"/>
              <a:chOff x="7956376" y="1657326"/>
              <a:chExt cx="263397" cy="308247"/>
            </a:xfrm>
          </p:grpSpPr>
          <p:sp>
            <p:nvSpPr>
              <p:cNvPr id="29" name="AutoShape 14"/>
              <p:cNvSpPr>
                <a:spLocks noChangeArrowheads="1"/>
              </p:cNvSpPr>
              <p:nvPr/>
            </p:nvSpPr>
            <p:spPr bwMode="auto">
              <a:xfrm flipH="1">
                <a:off x="7956376" y="1657326"/>
                <a:ext cx="263397" cy="308247"/>
              </a:xfrm>
              <a:prstGeom prst="roundRect">
                <a:avLst>
                  <a:gd name="adj" fmla="val 606"/>
                </a:avLst>
              </a:prstGeom>
              <a:solidFill>
                <a:srgbClr val="C0C0C0"/>
              </a:solidFill>
              <a:ln w="36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7994439" y="1707480"/>
                <a:ext cx="177961" cy="132960"/>
              </a:xfrm>
              <a:prstGeom prst="rect">
                <a:avLst/>
              </a:prstGeom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 dirty="0" smtClean="0"/>
              </a:p>
            </p:txBody>
          </p:sp>
        </p:grpSp>
        <p:cxnSp>
          <p:nvCxnSpPr>
            <p:cNvPr id="31" name="Straight Connector 30"/>
            <p:cNvCxnSpPr/>
            <p:nvPr/>
          </p:nvCxnSpPr>
          <p:spPr>
            <a:xfrm flipH="1" flipV="1">
              <a:off x="8050051" y="4393411"/>
              <a:ext cx="1" cy="19115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5858210" y="4632304"/>
              <a:ext cx="819150" cy="348753"/>
            </a:xfrm>
            <a:custGeom>
              <a:avLst/>
              <a:gdLst>
                <a:gd name="connsiteX0" fmla="*/ 819150 w 819150"/>
                <a:gd name="connsiteY0" fmla="*/ 119063 h 349762"/>
                <a:gd name="connsiteX1" fmla="*/ 342900 w 819150"/>
                <a:gd name="connsiteY1" fmla="*/ 347663 h 349762"/>
                <a:gd name="connsiteX2" fmla="*/ 0 w 819150"/>
                <a:gd name="connsiteY2" fmla="*/ 0 h 349762"/>
                <a:gd name="connsiteX0" fmla="*/ 819150 w 819150"/>
                <a:gd name="connsiteY0" fmla="*/ 119063 h 348955"/>
                <a:gd name="connsiteX1" fmla="*/ 342900 w 819150"/>
                <a:gd name="connsiteY1" fmla="*/ 347663 h 348955"/>
                <a:gd name="connsiteX2" fmla="*/ 0 w 819150"/>
                <a:gd name="connsiteY2" fmla="*/ 0 h 348955"/>
                <a:gd name="connsiteX0" fmla="*/ 819150 w 819150"/>
                <a:gd name="connsiteY0" fmla="*/ 119063 h 348753"/>
                <a:gd name="connsiteX1" fmla="*/ 342900 w 819150"/>
                <a:gd name="connsiteY1" fmla="*/ 347663 h 348753"/>
                <a:gd name="connsiteX2" fmla="*/ 0 w 819150"/>
                <a:gd name="connsiteY2" fmla="*/ 0 h 348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9150" h="348753">
                  <a:moveTo>
                    <a:pt x="819150" y="119063"/>
                  </a:moveTo>
                  <a:cubicBezTo>
                    <a:pt x="706437" y="109935"/>
                    <a:pt x="479425" y="367507"/>
                    <a:pt x="342900" y="347663"/>
                  </a:cubicBezTo>
                  <a:cubicBezTo>
                    <a:pt x="206375" y="327819"/>
                    <a:pt x="103187" y="163909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5977273" y="4429908"/>
              <a:ext cx="695325" cy="413778"/>
            </a:xfrm>
            <a:custGeom>
              <a:avLst/>
              <a:gdLst>
                <a:gd name="connsiteX0" fmla="*/ 695325 w 695325"/>
                <a:gd name="connsiteY0" fmla="*/ 27652 h 437946"/>
                <a:gd name="connsiteX1" fmla="*/ 614362 w 695325"/>
                <a:gd name="connsiteY1" fmla="*/ 37177 h 437946"/>
                <a:gd name="connsiteX2" fmla="*/ 357187 w 695325"/>
                <a:gd name="connsiteY2" fmla="*/ 389602 h 437946"/>
                <a:gd name="connsiteX3" fmla="*/ 176212 w 695325"/>
                <a:gd name="connsiteY3" fmla="*/ 418177 h 437946"/>
                <a:gd name="connsiteX4" fmla="*/ 0 w 695325"/>
                <a:gd name="connsiteY4" fmla="*/ 232439 h 437946"/>
                <a:gd name="connsiteX0" fmla="*/ 695325 w 695325"/>
                <a:gd name="connsiteY0" fmla="*/ 7135 h 413778"/>
                <a:gd name="connsiteX1" fmla="*/ 566737 w 695325"/>
                <a:gd name="connsiteY1" fmla="*/ 88097 h 413778"/>
                <a:gd name="connsiteX2" fmla="*/ 357187 w 695325"/>
                <a:gd name="connsiteY2" fmla="*/ 369085 h 413778"/>
                <a:gd name="connsiteX3" fmla="*/ 176212 w 695325"/>
                <a:gd name="connsiteY3" fmla="*/ 397660 h 413778"/>
                <a:gd name="connsiteX4" fmla="*/ 0 w 695325"/>
                <a:gd name="connsiteY4" fmla="*/ 211922 h 413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325" h="413778">
                  <a:moveTo>
                    <a:pt x="695325" y="7135"/>
                  </a:moveTo>
                  <a:cubicBezTo>
                    <a:pt x="683021" y="-18265"/>
                    <a:pt x="623093" y="27772"/>
                    <a:pt x="566737" y="88097"/>
                  </a:cubicBezTo>
                  <a:cubicBezTo>
                    <a:pt x="510381" y="148422"/>
                    <a:pt x="422274" y="317491"/>
                    <a:pt x="357187" y="369085"/>
                  </a:cubicBezTo>
                  <a:cubicBezTo>
                    <a:pt x="292100" y="420679"/>
                    <a:pt x="235743" y="423854"/>
                    <a:pt x="176212" y="397660"/>
                  </a:cubicBezTo>
                  <a:cubicBezTo>
                    <a:pt x="116681" y="371466"/>
                    <a:pt x="58340" y="291694"/>
                    <a:pt x="0" y="211922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9286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Over-the-air testing of wireless units</a:t>
            </a:r>
            <a:br>
              <a:rPr lang="sv-SE" dirty="0" smtClean="0"/>
            </a:br>
            <a:r>
              <a:rPr lang="sv-SE" sz="2800" dirty="0" smtClean="0"/>
              <a:t>The Bluetest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800" dirty="0" smtClean="0"/>
              <a:t>Used for testing: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Total radiated power (Tx antenna test)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Total Isotropic Sensitivity (Rx antenna test)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Throughput (Rx/Tx system test)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600" dirty="0" smtClean="0"/>
              <a:t>On MAC or IP layer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600" dirty="0" smtClean="0"/>
              <a:t>SISO or MIMO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600" dirty="0" smtClean="0"/>
              <a:t>Different channel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Coexietence, handover, customer specific tests</a:t>
            </a:r>
            <a:endParaRPr lang="sv-SE" dirty="0"/>
          </a:p>
          <a:p>
            <a:pPr marL="0" indent="0"/>
            <a:r>
              <a:rPr lang="sv-SE" sz="1800" dirty="0" smtClean="0"/>
              <a:t>Mainly used by: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Device manufacturers: At departments for antenna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Operators: For testing devices before allowing them in the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800" dirty="0" smtClean="0"/>
              <a:t>Test institutes: For certification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4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Standardized Single Antenna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662250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sz="2000" dirty="0"/>
              <a:t>Worldwide: 3GPP TS34.114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/>
              <a:t>TRP – Total Radiated Power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/>
              <a:t>TRS – Total Radiated Sensitivity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/>
              <a:t>Anechoic chamber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Reverberation chamber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/>
              <a:t>North America: CTIA Test Plan for Mobile Station Over the Air Performance v3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/>
              <a:t>TRP – Total Radiated Power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dirty="0"/>
              <a:t>TIS – Total Isotropic Sensitivity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800" dirty="0"/>
              <a:t>Anechoic chamber (Reverberation chamber under evaluation)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2000" dirty="0"/>
              <a:t>Defined for most </a:t>
            </a:r>
            <a:r>
              <a:rPr lang="sv-SE" sz="2000" u="sng" dirty="0"/>
              <a:t>cellular</a:t>
            </a:r>
            <a:r>
              <a:rPr lang="sv-SE" sz="2000" dirty="0"/>
              <a:t> communication </a:t>
            </a:r>
            <a:r>
              <a:rPr lang="sv-SE" sz="2000" dirty="0" smtClean="0"/>
              <a:t>technologies</a:t>
            </a:r>
            <a:endParaRPr lang="sv-SE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3886670"/>
            <a:ext cx="1193603" cy="47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060848"/>
            <a:ext cx="1032724" cy="60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3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OTA Standardization for Multi-Antenna Devices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981200"/>
            <a:ext cx="698254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No standard defined yet, work in </a:t>
            </a:r>
            <a:r>
              <a:rPr lang="en-US" sz="1600" dirty="0" smtClean="0"/>
              <a:t>progress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Focus on data throughput as </a:t>
            </a:r>
            <a:r>
              <a:rPr lang="en-US" sz="1600" dirty="0" smtClean="0"/>
              <a:t>figure-of-merit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MIMO-OTA discussions in three organizations in parallel: 3GPP (worldwide), CTIA (North America), and CCSA (China</a:t>
            </a:r>
            <a:r>
              <a:rPr lang="en-US" sz="1600" dirty="0" smtClean="0"/>
              <a:t>)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3GPP MIMO OTA method description TR37.977 </a:t>
            </a:r>
            <a:r>
              <a:rPr lang="en-US" sz="1600" dirty="0" smtClean="0"/>
              <a:t>released </a:t>
            </a:r>
            <a:r>
              <a:rPr lang="en-US" sz="1600" dirty="0"/>
              <a:t>end </a:t>
            </a:r>
            <a:r>
              <a:rPr lang="en-US" sz="1600" dirty="0" smtClean="0"/>
              <a:t>of 2013</a:t>
            </a:r>
            <a:endParaRPr lang="en-US" sz="16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Includes </a:t>
            </a:r>
            <a:r>
              <a:rPr lang="en-US" sz="1400" dirty="0" smtClean="0"/>
              <a:t>RC, RC+CE, </a:t>
            </a:r>
            <a:r>
              <a:rPr lang="en-US" sz="1400" dirty="0"/>
              <a:t>multi-probe AC and 2-stage </a:t>
            </a:r>
            <a:r>
              <a:rPr lang="en-US" sz="1400" dirty="0" smtClean="0"/>
              <a:t>method</a:t>
            </a:r>
            <a:endParaRPr lang="en-US" sz="1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Continued work </a:t>
            </a:r>
            <a:r>
              <a:rPr lang="en-US" sz="1400" dirty="0" smtClean="0"/>
              <a:t>within 3GPP to start now again</a:t>
            </a: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CTIA </a:t>
            </a:r>
            <a:r>
              <a:rPr lang="en-US" sz="1600" dirty="0"/>
              <a:t>has split standard in two parts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TM2 (Transmit Diversity): Reverberation chamber and Multi-Probe Anechoic Chamber (MPAC)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TM3 (Spatial Multiplexing): MPAC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400" dirty="0"/>
              <a:t>Work in progress to technically validate measurement setups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CCSA has main focus on MPAC with RC added as alternative </a:t>
            </a:r>
            <a:r>
              <a:rPr lang="en-US" sz="1600" dirty="0" smtClean="0"/>
              <a:t>method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 smtClean="0"/>
              <a:t>March 2015</a:t>
            </a:r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7440" y="4627039"/>
            <a:ext cx="1037813" cy="52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ccsa.org.cn/english/imagesnew/ccsa_e_title_r3_c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91" b="29536"/>
          <a:stretch/>
        </p:blipFill>
        <p:spPr bwMode="auto">
          <a:xfrm>
            <a:off x="7867440" y="5661248"/>
            <a:ext cx="903312" cy="77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440" y="3284984"/>
            <a:ext cx="871846" cy="50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5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802.11 vs. 3GPP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Device manufacturers not used to OTA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Not using shielded </a:t>
            </a:r>
            <a:r>
              <a:rPr lang="sv-SE" dirty="0"/>
              <a:t>enclosures</a:t>
            </a:r>
            <a:endParaRPr lang="sv-S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Commonly used OTA test equipment not as developed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Much more cost sensitive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Not as ”strong” customers (consumers vs. operators)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Not the same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No user with a holistic view of system performance.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Robert Rehammar, Bluetest AB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2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ver-the-air testing of 802.11 equipped devices_Rehammar_20150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Over-the-air testing of 802.11 equipped devices_Rehammar_201502</Template>
  <TotalTime>2250</TotalTime>
  <Words>1579</Words>
  <Application>Microsoft Office PowerPoint</Application>
  <PresentationFormat>On-screen Show (4:3)</PresentationFormat>
  <Paragraphs>342</Paragraphs>
  <Slides>27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Over-the-air testing of 802.11 equipped devices_Rehammar_201502</vt:lpstr>
      <vt:lpstr>Document</vt:lpstr>
      <vt:lpstr>Over-the-air testing of 802.11 equipped devices. Reverberation chambers as OTA test environments, improvement potential of 802.11 OTA testing and 802.11 vs. other wireless technologies</vt:lpstr>
      <vt:lpstr>Abstract</vt:lpstr>
      <vt:lpstr>Contents</vt:lpstr>
      <vt:lpstr>Bluetest experience</vt:lpstr>
      <vt:lpstr>Over-the-air testing of wireless units</vt:lpstr>
      <vt:lpstr>Over-the-air testing of wireless units The Bluetest experience</vt:lpstr>
      <vt:lpstr>Standardized Single Antenna Measurements</vt:lpstr>
      <vt:lpstr>OTA Standardization for Multi-Antenna Devices</vt:lpstr>
      <vt:lpstr>802.11 vs. 3GPP standards</vt:lpstr>
      <vt:lpstr>Why OTA Example 1</vt:lpstr>
      <vt:lpstr>Why OTA Example 2</vt:lpstr>
      <vt:lpstr>Reverberation chambers for OTA testing</vt:lpstr>
      <vt:lpstr>Reverberation chambers for OTA testing Properties of the Reverberation Chamber</vt:lpstr>
      <vt:lpstr>Anechoic chambers</vt:lpstr>
      <vt:lpstr>Lost packages</vt:lpstr>
      <vt:lpstr>New application scenarios for 802.11</vt:lpstr>
      <vt:lpstr>Current 802.11 OTA test standards</vt:lpstr>
      <vt:lpstr>802.11T</vt:lpstr>
      <vt:lpstr>CTIA</vt:lpstr>
      <vt:lpstr>Current state of 802.11 OTA testing by vendors</vt:lpstr>
      <vt:lpstr>Issues related to test equipment</vt:lpstr>
      <vt:lpstr>LTE</vt:lpstr>
      <vt:lpstr>Device stability</vt:lpstr>
      <vt:lpstr>Device stability</vt:lpstr>
      <vt:lpstr>Ways forward</vt:lpstr>
      <vt:lpstr>Summary</vt:lpstr>
      <vt:lpstr>Continuing the dicussion...</vt:lpstr>
    </vt:vector>
  </TitlesOfParts>
  <Company>Bluetest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11-15-0243-00-0wng-Over-the-air testing of 802.11 equipped devices</dc:title>
  <dc:creator>Robert Rehammar</dc:creator>
  <cp:keywords>OTA, ovet-the-air, RC, reverberation chamber, 802.11, WLAN, testing</cp:keywords>
  <cp:lastModifiedBy>Jim Lansford</cp:lastModifiedBy>
  <cp:revision>105</cp:revision>
  <cp:lastPrinted>1601-01-01T00:00:00Z</cp:lastPrinted>
  <dcterms:created xsi:type="dcterms:W3CDTF">2015-01-30T06:37:16Z</dcterms:created>
  <dcterms:modified xsi:type="dcterms:W3CDTF">2015-03-09T14:19:48Z</dcterms:modified>
</cp:coreProperties>
</file>