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6" r:id="rId4"/>
    <p:sldId id="277" r:id="rId5"/>
    <p:sldId id="298" r:id="rId6"/>
    <p:sldId id="299" r:id="rId7"/>
    <p:sldId id="281" r:id="rId8"/>
    <p:sldId id="282" r:id="rId9"/>
    <p:sldId id="283" r:id="rId10"/>
    <p:sldId id="284" r:id="rId11"/>
    <p:sldId id="294" r:id="rId12"/>
    <p:sldId id="280" r:id="rId13"/>
    <p:sldId id="285" r:id="rId14"/>
    <p:sldId id="286" r:id="rId15"/>
    <p:sldId id="287" r:id="rId16"/>
    <p:sldId id="288" r:id="rId17"/>
    <p:sldId id="296" r:id="rId18"/>
    <p:sldId id="292" r:id="rId19"/>
    <p:sldId id="295" r:id="rId20"/>
    <p:sldId id="300" r:id="rId21"/>
  </p:sldIdLst>
  <p:sldSz cx="9144000" cy="6858000" type="screen4x3"/>
  <p:notesSz cx="6807200" cy="99393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chan Verma" initials="LV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62" y="-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84"/>
        <p:guide pos="212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543" y="0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181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543" y="9441181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67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807200" cy="99393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37084" y="103713"/>
            <a:ext cx="628045" cy="22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2071" y="103713"/>
            <a:ext cx="810381" cy="22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0888"/>
            <a:ext cx="4948237" cy="37131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7004" y="4721442"/>
            <a:ext cx="4991635" cy="447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9685" y="9623102"/>
            <a:ext cx="905444" cy="193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63603" y="9623102"/>
            <a:ext cx="501813" cy="3893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9084" y="9623102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10642" y="9621402"/>
            <a:ext cx="5385916" cy="17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5838" y="317937"/>
            <a:ext cx="5535525" cy="17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83429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32976" y="751486"/>
            <a:ext cx="4541250" cy="37149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32976" y="751486"/>
            <a:ext cx="4541250" cy="37149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March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Gal Basson, Wilocity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Gal Basson, Wilocity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March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March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Gal Basson, Wilocity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November 2013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Gal Basson, Wilocity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March 2013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Gal Basson, Wilocity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March 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Gal Basson, Wilocity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March 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Gal Basson, Wilocity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March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Gal Basson, Wilocity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March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Gal Basson, Wilocity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March 2013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Gal Basson, Wilocity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11-13/0408r0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engadget.com/2013/08/01/usb-alliance-finalizes-10gbps-specification-as-usb-3-1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M4ngJsQF7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dirty="0"/>
              <a:t>November 2013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Gal Basson, Wilocity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286544"/>
            <a:ext cx="8424936" cy="166308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dirty="0" smtClean="0"/>
              <a:t>Beyond 802.11ad – Ultra </a:t>
            </a:r>
            <a:r>
              <a:rPr lang="en-GB" dirty="0" smtClean="0"/>
              <a:t>High Capacity and Throughput WLAN</a:t>
            </a:r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025345"/>
              </p:ext>
            </p:extLst>
          </p:nvPr>
        </p:nvGraphicFramePr>
        <p:xfrm>
          <a:off x="546100" y="1733550"/>
          <a:ext cx="7669213" cy="510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" name="Document" r:id="rId4" imgW="8263656" imgH="5490172" progId="Word.Document.8">
                  <p:embed/>
                </p:oleObj>
              </mc:Choice>
              <mc:Fallback>
                <p:oleObj name="Document" r:id="rId4" imgW="8263656" imgH="5490172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1733550"/>
                        <a:ext cx="7669213" cy="5103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9405" y="136301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8" y="3068960"/>
            <a:ext cx="7770813" cy="1065213"/>
          </a:xfrm>
        </p:spPr>
        <p:txBody>
          <a:bodyPr/>
          <a:lstStyle/>
          <a:p>
            <a:r>
              <a:rPr lang="en-US" sz="4000" dirty="0" smtClean="0"/>
              <a:t>Beyond 11ad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Gal Basson, Wilocity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 smtClean="0"/>
              <a:t>November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96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data rates usages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51781"/>
            <a:ext cx="7486599" cy="452153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Display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 smtClean="0"/>
              <a:t>DisplayPort</a:t>
            </a:r>
            <a:r>
              <a:rPr lang="en-US" sz="1800" dirty="0" smtClean="0"/>
              <a:t> Data rates: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2 screens support is baseline today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HDMI 2.0 support ultra HD or 4k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/>
              <a:t>Data rates up to 20 </a:t>
            </a:r>
            <a:r>
              <a:rPr lang="en-US" sz="1600" dirty="0" err="1" smtClean="0"/>
              <a:t>Gbps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Wired bus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USB 3.1 speed is 10 </a:t>
            </a:r>
            <a:r>
              <a:rPr lang="en-US" sz="1800" dirty="0" err="1" smtClean="0"/>
              <a:t>Gbps</a:t>
            </a:r>
            <a:endParaRPr lang="en-US" sz="18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050" dirty="0">
                <a:hlinkClick r:id="rId2"/>
              </a:rPr>
              <a:t>http://www.engadget.com/2013/08/01/usb-alliance-finalizes-10gbps-specification-as-usb-3-1</a:t>
            </a:r>
            <a:r>
              <a:rPr lang="en-US" sz="1050" dirty="0" smtClean="0">
                <a:hlinkClick r:id="rId2"/>
              </a:rPr>
              <a:t>/</a:t>
            </a:r>
            <a:endParaRPr lang="en-US" sz="105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PCIe gen 4.0 goes all the way till 16 GT/s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Thunderbolt 1.0: 10Gbps per lane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Assuming docking needs to have a display and a wired bus</a:t>
            </a:r>
            <a:r>
              <a:rPr lang="en-US" sz="2000" dirty="0"/>
              <a:t>: &gt; 10 </a:t>
            </a:r>
            <a:r>
              <a:rPr lang="en-US" sz="2000" dirty="0" err="1"/>
              <a:t>Gbps</a:t>
            </a:r>
            <a:r>
              <a:rPr lang="en-US" sz="2000" dirty="0"/>
              <a:t> per </a:t>
            </a:r>
            <a:r>
              <a:rPr lang="en-US" sz="2000" dirty="0" smtClean="0"/>
              <a:t>dock!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Gal Basson, Wilocity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/>
              <a:t>November 2013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292" y="1808820"/>
            <a:ext cx="4667967" cy="108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bonding at 60 GHz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2921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Channel bonding can be done with minor algorithmic complexity on the PHY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Bond 2 or 4 channels.</a:t>
            </a: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SC: modem can double the chip rate, or even slightly more to fill the channel gaps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OFDM: can simply double the number of tones and fill the channel frequency spacing, or can double the sub carrier spacing (maintain the sane number of tones)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/>
              <a:t>Pros and cons can be debated later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Control PHY increasing the rate is definitely not a requirement, suggest to increase sensitivity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MAC changes will require effort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Coexistence under directivity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Gal Basson, Wilocity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/>
              <a:t>November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84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bonding feasibility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Obviously 60GHz RF is wide enough to support the 4 available channels today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Assuming the above, no change in the RF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ADC/DAC: looking into the literature Figure of merit (FOM)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Digitally assisted ADCs are </a:t>
            </a:r>
            <a:br>
              <a:rPr lang="en-US" dirty="0" smtClean="0"/>
            </a:br>
            <a:r>
              <a:rPr lang="en-US" dirty="0" smtClean="0"/>
              <a:t>common in the industry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ADCs running in 5GHz BW, </a:t>
            </a:r>
            <a:br>
              <a:rPr lang="en-US" dirty="0" smtClean="0"/>
            </a:br>
            <a:r>
              <a:rPr lang="en-US" dirty="0" smtClean="0"/>
              <a:t>assuming 6 bits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Power estimated is 32 </a:t>
            </a:r>
            <a:r>
              <a:rPr lang="en-US" dirty="0" err="1" smtClean="0"/>
              <a:t>mW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Gal Basson, Wilocity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/>
              <a:t>November 2013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5040062" y="3717032"/>
            <a:ext cx="4096265" cy="2787157"/>
            <a:chOff x="5040062" y="3717032"/>
            <a:chExt cx="4096265" cy="278715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062" y="3717032"/>
              <a:ext cx="4096265" cy="2787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/>
            <p:cNvSpPr/>
            <p:nvPr/>
          </p:nvSpPr>
          <p:spPr bwMode="auto">
            <a:xfrm>
              <a:off x="7973572" y="3970909"/>
              <a:ext cx="252028" cy="1476164"/>
            </a:xfrm>
            <a:prstGeom prst="ellipse">
              <a:avLst/>
            </a:prstGeom>
            <a:solidFill>
              <a:srgbClr val="00B8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819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MIMO (&gt;1 stream) at 60 GHz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1" y="1981200"/>
                <a:ext cx="5542384" cy="411321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Reminder: 4.6 </a:t>
                </a:r>
                <a:r>
                  <a:rPr lang="en-US" dirty="0" err="1" smtClean="0"/>
                  <a:t>Gbps</a:t>
                </a:r>
                <a:r>
                  <a:rPr lang="en-US" dirty="0" smtClean="0"/>
                  <a:t> can be achieved at 13 dB SNR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“Traditional” MIMO is feasible at 60GHz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Channel feedback is already </a:t>
                </a:r>
                <a:br>
                  <a:rPr lang="en-US" dirty="0" smtClean="0"/>
                </a:br>
                <a:r>
                  <a:rPr lang="en-US" dirty="0" smtClean="0"/>
                  <a:t>supported in 802.11ad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Multi antenna array is also supported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Full SVD: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𝐻𝑥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λ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  <m:acc>
                          <m:accPr>
                            <m:chr m:val="̀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Can we create “spatial orthogonal </a:t>
                </a:r>
                <a:br>
                  <a:rPr lang="en-US" dirty="0" smtClean="0"/>
                </a:br>
                <a:r>
                  <a:rPr lang="en-US" dirty="0" smtClean="0"/>
                  <a:t>streams”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 diagonal channel matrix on the receiver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981200"/>
                <a:ext cx="5542384" cy="4113213"/>
              </a:xfrm>
              <a:blipFill rotWithShape="1">
                <a:blip r:embed="rId3"/>
                <a:stretch>
                  <a:fillRect l="-1540" t="-1185" b="-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Gal Basson, Wilocity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/>
              <a:t>November 2013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6055227" y="1960889"/>
            <a:ext cx="3070606" cy="2353595"/>
            <a:chOff x="3378365" y="2206551"/>
            <a:chExt cx="5136946" cy="3839149"/>
          </a:xfrm>
        </p:grpSpPr>
        <p:pic>
          <p:nvPicPr>
            <p:cNvPr id="8" name="Content Placeholder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78365" y="2206551"/>
              <a:ext cx="5136946" cy="38391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" name="Right Arrow 8"/>
            <p:cNvSpPr/>
            <p:nvPr/>
          </p:nvSpPr>
          <p:spPr bwMode="auto">
            <a:xfrm>
              <a:off x="3907765" y="3933645"/>
              <a:ext cx="405442" cy="483079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0" name="Right Arrow 9"/>
            <p:cNvSpPr/>
            <p:nvPr/>
          </p:nvSpPr>
          <p:spPr bwMode="auto">
            <a:xfrm rot="16200000">
              <a:off x="5483524" y="5121215"/>
              <a:ext cx="405442" cy="483079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1" name="Right Arrow 10"/>
            <p:cNvSpPr/>
            <p:nvPr/>
          </p:nvSpPr>
          <p:spPr bwMode="auto">
            <a:xfrm rot="5400000">
              <a:off x="4704271" y="2435152"/>
              <a:ext cx="405442" cy="483079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2" name="Right Arrow 11"/>
            <p:cNvSpPr/>
            <p:nvPr/>
          </p:nvSpPr>
          <p:spPr bwMode="auto">
            <a:xfrm rot="10800000">
              <a:off x="7893171" y="3450566"/>
              <a:ext cx="405442" cy="483079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新細明體" pitchFamily="18" charset="-12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492851" y="3895803"/>
            <a:ext cx="250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Tablet integrated with 4 arrays</a:t>
            </a:r>
            <a:endParaRPr lang="en-US" sz="1400" dirty="0">
              <a:solidFill>
                <a:srgbClr val="00B0F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191403"/>
              </p:ext>
            </p:extLst>
          </p:nvPr>
        </p:nvGraphicFramePr>
        <p:xfrm>
          <a:off x="6170288" y="4314484"/>
          <a:ext cx="2676525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" name="Visio" r:id="rId5" imgW="6349819" imgH="4981624" progId="Visio.Drawing.11">
                  <p:embed/>
                </p:oleObj>
              </mc:Choice>
              <mc:Fallback>
                <p:oleObj name="Visio" r:id="rId5" imgW="6349819" imgH="4981624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288" y="4314484"/>
                        <a:ext cx="2676525" cy="209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2314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MIMO at 60 GHz: can we simplify?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5724636" cy="46805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Reminder: 4.6 </a:t>
            </a:r>
            <a:r>
              <a:rPr lang="en-US" dirty="0" err="1" smtClean="0"/>
              <a:t>Gbps</a:t>
            </a:r>
            <a:r>
              <a:rPr lang="en-US" dirty="0" smtClean="0"/>
              <a:t> can be achieved at 13 dB SNR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Can we create “spatial orthogonal </a:t>
            </a:r>
            <a:br>
              <a:rPr lang="en-US" dirty="0" smtClean="0"/>
            </a:br>
            <a:r>
              <a:rPr lang="en-US" dirty="0" smtClean="0"/>
              <a:t>streams”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diagonal channel matrix on the receiver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60 GHz require 10 dB SNR for decoding 3Gbps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Training should be done via BF mechanism</a:t>
            </a:r>
            <a:br>
              <a:rPr lang="en-US" dirty="0" smtClean="0"/>
            </a:br>
            <a:r>
              <a:rPr lang="en-US" dirty="0" smtClean="0"/>
              <a:t>Sector sweep and BRP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Low cost/complexity receiver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lower digital complexity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Gal Basson, Wilocity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/>
              <a:t>November 2013</a:t>
            </a:r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295096"/>
              </p:ext>
            </p:extLst>
          </p:nvPr>
        </p:nvGraphicFramePr>
        <p:xfrm>
          <a:off x="5976156" y="1592796"/>
          <a:ext cx="2677257" cy="2091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6" name="Visio" r:id="rId3" imgW="6349819" imgH="4981624" progId="Visio.Drawing.11">
                  <p:embed/>
                </p:oleObj>
              </mc:Choice>
              <mc:Fallback>
                <p:oleObj name="Visio" r:id="rId3" imgW="6349819" imgH="4981624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156" y="1592796"/>
                        <a:ext cx="2677257" cy="20916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316573"/>
              </p:ext>
            </p:extLst>
          </p:nvPr>
        </p:nvGraphicFramePr>
        <p:xfrm>
          <a:off x="6284305" y="3681028"/>
          <a:ext cx="2248135" cy="2741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7" name="Visio" r:id="rId5" imgW="5809209" imgH="7093710" progId="Visio.Drawing.11">
                  <p:embed/>
                </p:oleObj>
              </mc:Choice>
              <mc:Fallback>
                <p:oleObj name="Visio" r:id="rId5" imgW="5809209" imgH="709371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305" y="3681028"/>
                        <a:ext cx="2248135" cy="2741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04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imag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366" y="4005063"/>
            <a:ext cx="3739634" cy="252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MIMO Channel measurement at 60GHz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3753036"/>
                <a:ext cx="5400600" cy="2701417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Planar array-16 elements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Channel matrix was measured (16x16)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200" dirty="0" smtClean="0"/>
                  <a:t>LOS and NLOS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Antenna channel correlation-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  <m:r>
                          <a:rPr lang="en-US" sz="1400" i="1">
                            <a:latin typeface="Cambria Math"/>
                          </a:rPr>
                          <m:t>,</m:t>
                        </m:r>
                        <m:r>
                          <a:rPr lang="en-US" sz="14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𝑟𝑥</m:t>
                        </m:r>
                      </m:sup>
                    </m:sSubSup>
                    <m:r>
                      <a:rPr lang="en-US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𝑟𝑥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/>
                              </a:rPr>
                              <m:t>∙</m:t>
                            </m:r>
                            <m:sSubSup>
                              <m:sSubSupPr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14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1400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𝑟𝑥</m:t>
                                    </m:r>
                                  </m:sub>
                                </m:sSub>
                              </m:sup>
                              <m:e>
                                <m:d>
                                  <m:d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∙</m:t>
                                    </m:r>
                                    <m:sSubSup>
                                      <m:sSubSupPr>
                                        <m:ctrlPr>
                                          <a:rPr lang="en-US" sz="1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nary>
                            <m:r>
                              <a:rPr lang="en-US" sz="1400" i="1">
                                <a:latin typeface="Cambria Math"/>
                              </a:rPr>
                              <m:t>∙</m:t>
                            </m:r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𝑟𝑥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latin typeface="Cambria Math"/>
                                  </a:rPr>
                                  <m:t>∙</m:t>
                                </m:r>
                                <m:sSubSup>
                                  <m:sSubSup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)</m:t>
                                    </m:r>
                                  </m:sub>
                                  <m:sup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nary>
                          </m:e>
                        </m:rad>
                      </m:den>
                    </m:f>
                  </m:oMath>
                </a14:m>
                <a:endParaRPr lang="en-US" sz="1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4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LOS-conductive 0.996-meaning all antennas see same channel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LOS-0.724- not fully correlated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Channel model D (IEEE 11n)- 0.4-0.5</a:t>
                </a:r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3753036"/>
                <a:ext cx="5400600" cy="2701417"/>
              </a:xfrm>
              <a:blipFill rotWithShape="1">
                <a:blip r:embed="rId3"/>
                <a:stretch>
                  <a:fillRect l="-113" t="-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Gal Basson, Wilocity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 smtClean="0"/>
              <a:t>November 2013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664804"/>
            <a:ext cx="4879420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F7934343-5113-44B8-9EF3-8D142887D088" descr="F7934343-5113-44B8-9EF3-8D142887D08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0" t="10406" r="34140" b="17450"/>
          <a:stretch/>
        </p:blipFill>
        <p:spPr bwMode="auto">
          <a:xfrm rot="16200000">
            <a:off x="3518345" y="1502513"/>
            <a:ext cx="550204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image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76" y="1664804"/>
            <a:ext cx="3820430" cy="258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31840" y="2611053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/>
                </a:solidFill>
              </a:rPr>
              <a:t>LOS-planar array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1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MIMO feasibility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MIMO can be achieved in 60 GHz with lower complexity than legacy bands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By a much smaller footprint antenna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Much lower digital complexity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Even on a single array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Protocol already have the infrastructure to support channel feedback, hence SVD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Enhancing BF to support MIMO is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Gal Basson, Wilocity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 smtClean="0"/>
              <a:t>November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857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rate </a:t>
            </a:r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Gal Basson, Wilocity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 smtClean="0"/>
              <a:t>November 2013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1448780"/>
            <a:ext cx="6192570" cy="502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09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60 GHz band can offer true capacity improvement for 802.11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100 </a:t>
            </a:r>
            <a:r>
              <a:rPr lang="en-US" dirty="0" err="1" smtClean="0"/>
              <a:t>Gbps</a:t>
            </a:r>
            <a:r>
              <a:rPr lang="en-US" dirty="0" smtClean="0"/>
              <a:t> over wireless!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60 GHz directivity and its propagation characteristics enable high frequency reuse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Channel bonding is more than feasible even in todays commodity design methods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MIMO (&gt;1 stream) can be realized with low complexity and low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Gal Basson, Wilocity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 smtClean="0"/>
              <a:t>November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57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altLang="ja-JP" dirty="0" smtClean="0"/>
              <a:t>November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Gal Basson, Wilocity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We want to initiate the discussion about  creating a new Study Group to </a:t>
            </a:r>
            <a:r>
              <a:rPr lang="en-GB" dirty="0"/>
              <a:t>explore modifications to the IEEE 802.11ad-2012 PHY and MAC layers, so that modes of operation in the 60 GHz band (57-66 GHz) can be enabled that are capable of a maximum throughput of at least </a:t>
            </a:r>
            <a:r>
              <a:rPr lang="en-GB" dirty="0" smtClean="0"/>
              <a:t>30 </a:t>
            </a:r>
            <a:r>
              <a:rPr lang="en-GB" dirty="0" err="1"/>
              <a:t>Gbps</a:t>
            </a:r>
            <a:r>
              <a:rPr lang="en-GB" dirty="0"/>
              <a:t> as measured at the MAC data service access point (SAP</a:t>
            </a:r>
            <a:r>
              <a:rPr lang="en-GB" dirty="0" smtClean="0"/>
              <a:t>), </a:t>
            </a:r>
            <a:r>
              <a:rPr lang="en-GB" dirty="0"/>
              <a:t>while </a:t>
            </a:r>
            <a:r>
              <a:rPr lang="en-GB" dirty="0" smtClean="0"/>
              <a:t>maintaining the excellent capacity attribute of the 60GHz band.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Would you like to hear more contributions on this topic at a future 802.11 </a:t>
            </a:r>
            <a:r>
              <a:rPr lang="en-US" dirty="0" smtClean="0"/>
              <a:t>meeting?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Gal Basson, Wilocity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 smtClean="0"/>
              <a:t>November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35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802.11ad Radio/Antenna implementations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Existing 802.11ad systems </a:t>
            </a:r>
            <a:r>
              <a:rPr lang="en-US" dirty="0"/>
              <a:t>c</a:t>
            </a:r>
            <a:r>
              <a:rPr lang="en-US" dirty="0" smtClean="0"/>
              <a:t>apacity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Beyond 802.11ad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High data rates usages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Channel bonding at 60GHz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MIMO options for 60GHz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Traditional MIMO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“Spatial orthogonal MIMO”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Possible achievable rates in 60 GHz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Gal Basson, Wilocity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/>
              <a:t>November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61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802.11ad Antenna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833156"/>
            <a:ext cx="7770813" cy="93722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32 antennas- 17.5x7.9mm, 3D radiation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Not using tradition planner array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Can form orthogonal streams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Gal Basson, Wilocity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 smtClean="0"/>
              <a:t>November 2013</a:t>
            </a:r>
            <a:endParaRPr lang="en-GB" dirty="0"/>
          </a:p>
        </p:txBody>
      </p:sp>
      <p:pic>
        <p:nvPicPr>
          <p:cNvPr id="9" name="Picture 2" descr="C:\Users\alony\Documents\Sparrow\Presentations&amp;Reviews\Photos\IMG_39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35155" r="24370" b="38884"/>
          <a:stretch/>
        </p:blipFill>
        <p:spPr bwMode="auto">
          <a:xfrm>
            <a:off x="683568" y="3376821"/>
            <a:ext cx="1984418" cy="12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alony\Documents\Sparrow\Presentations&amp;Reviews\Photos\IMG_39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6" t="36237" r="37823" b="45699"/>
          <a:stretch/>
        </p:blipFill>
        <p:spPr bwMode="auto">
          <a:xfrm rot="10800000">
            <a:off x="683568" y="2098589"/>
            <a:ext cx="1984418" cy="106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98589"/>
            <a:ext cx="4923539" cy="272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 bwMode="auto">
          <a:xfrm>
            <a:off x="5256076" y="2348880"/>
            <a:ext cx="2304256" cy="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00B0F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364088" y="2060848"/>
            <a:ext cx="298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Single Wi-Fi antenna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103948" y="1952836"/>
            <a:ext cx="864096" cy="671294"/>
          </a:xfrm>
          <a:prstGeom prst="ellipse">
            <a:avLst/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5896" y="1659921"/>
            <a:ext cx="298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60GHz 32 antenna array</a:t>
            </a:r>
            <a:endParaRPr lang="en-US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Gal Basson, Wilocity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 smtClean="0"/>
              <a:t>November 2013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78819"/>
            <a:ext cx="6984776" cy="5238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752399"/>
            <a:ext cx="269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From: 13/0287r3: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40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Existing 802.11ad systems capacity</a:t>
            </a:r>
            <a:endParaRPr lang="en-US" strike="sngStrike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60GHz transmission is directive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Beam width depends on the antenna implementation and can be narrow (</a:t>
                </a:r>
                <a14:m>
                  <m:oMath xmlns:m="http://schemas.openxmlformats.org/officeDocument/2006/math">
                    <m:r>
                      <a:rPr lang="pt-BR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10 degrees)</a:t>
                </a:r>
              </a:p>
              <a:p>
                <a:pPr lvl="0">
                  <a:buFont typeface="Arial" panose="020B0604020202020204" pitchFamily="34" charset="0"/>
                  <a:buChar char="•"/>
                </a:pPr>
                <a:r>
                  <a:rPr lang="en-CA" dirty="0" smtClean="0"/>
                  <a:t>Directivity </a:t>
                </a:r>
                <a:r>
                  <a:rPr lang="en-CA" dirty="0"/>
                  <a:t>in many situations dramatically reduces or eliminates OBSS </a:t>
                </a:r>
                <a:r>
                  <a:rPr lang="en-CA" dirty="0" smtClean="0"/>
                  <a:t>interference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irectivity increases the network capacity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Simulation test case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Hall size 20x20x2.5 meters (65x65x8.2 feet)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48 Wireless pairs (Different BSSs), 96 transceivers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All pairs use the same channel (auto channel is also available)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99" t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Gal Basson, Wilocity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/>
              <a:t>November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52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802.11ad capacity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65" y="1736812"/>
            <a:ext cx="3528392" cy="464563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Room dimension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20mx20m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48 pairs (PBSSs)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Client and 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96 transceivers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2 meters separation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Propagation </a:t>
            </a:r>
            <a:r>
              <a:rPr lang="en-US" sz="2000" dirty="0" smtClean="0"/>
              <a:t>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60 GHz is using ray tracing simulation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BF and TPC were used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Simulation result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TPT per user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Aggregated TPT of the entire network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Gal Basson, Wilocity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/>
              <a:t>November 2013</a:t>
            </a:r>
            <a:endParaRPr lang="en-GB" dirty="0"/>
          </a:p>
        </p:txBody>
      </p:sp>
      <p:pic>
        <p:nvPicPr>
          <p:cNvPr id="7" name="Picture 6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56218"/>
            <a:ext cx="552484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84068" y="4148916"/>
            <a:ext cx="306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Network topology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802.11ad capacity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65" y="4977172"/>
            <a:ext cx="3204356" cy="158529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Aggregated TPT across all </a:t>
            </a:r>
            <a:r>
              <a:rPr lang="en-US" sz="1800" dirty="0"/>
              <a:t>PBSSs: </a:t>
            </a:r>
            <a:r>
              <a:rPr lang="en-US" sz="1800" dirty="0">
                <a:solidFill>
                  <a:srgbClr val="FF0000"/>
                </a:solidFill>
              </a:rPr>
              <a:t>~200 </a:t>
            </a:r>
            <a:r>
              <a:rPr lang="en-US" sz="1800" dirty="0" err="1" smtClean="0">
                <a:solidFill>
                  <a:srgbClr val="FF0000"/>
                </a:solidFill>
              </a:rPr>
              <a:t>Gbps</a:t>
            </a:r>
            <a:r>
              <a:rPr lang="en-US" sz="1800" dirty="0" smtClean="0">
                <a:solidFill>
                  <a:srgbClr val="FF0000"/>
                </a:solidFill>
              </a:rPr>
              <a:t>!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Gal Basson, Wilocity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/>
              <a:t>November 2013</a:t>
            </a:r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247964" y="4941168"/>
            <a:ext cx="4896036" cy="1585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kern="0" dirty="0" smtClean="0"/>
              <a:t>Efficiency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 dirty="0" smtClean="0"/>
              <a:t>Efficiency= aggregated TPT/Maximum achievable TPT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kern="0" dirty="0" smtClean="0"/>
              <a:t>Overall efficiency </a:t>
            </a:r>
            <a:r>
              <a:rPr lang="en-US" sz="1600" b="1" kern="0" dirty="0" smtClean="0">
                <a:solidFill>
                  <a:srgbClr val="FF0000"/>
                </a:solidFill>
              </a:rPr>
              <a:t>~90%!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75" y="1557310"/>
            <a:ext cx="7365578" cy="337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9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8170676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 11ad capacity is high due to the following: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11ad operating SNR is on the order of 10 dB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11ad 4.6 </a:t>
            </a:r>
            <a:r>
              <a:rPr lang="en-US" sz="2000" dirty="0" err="1" smtClean="0"/>
              <a:t>Gbps</a:t>
            </a:r>
            <a:r>
              <a:rPr lang="en-US" sz="2000" dirty="0" smtClean="0"/>
              <a:t> requires 13 dB SNR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Less sensitive to Interference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SINR required is ~20 dB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Directivity reduces OBSS interference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One more small detail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Directivity with steering ability can only be achieved with an array of antennas (unless we use a motor </a:t>
            </a:r>
            <a:r>
              <a:rPr lang="en-US" sz="2400" dirty="0" smtClean="0">
                <a:sym typeface="Wingdings" panose="05000000000000000000" pitchFamily="2" charset="2"/>
              </a:rPr>
              <a:t>)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www.youtube.com/watch?v=4M4ngJsQF70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Gal Basson, Wilocity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/>
              <a:t>November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899431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12747</TotalTime>
  <Words>1080</Words>
  <Application>Microsoft Office PowerPoint</Application>
  <PresentationFormat>On-screen Show (4:3)</PresentationFormat>
  <Paragraphs>201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802-11-Submission</vt:lpstr>
      <vt:lpstr>Microsoft Word 97 - 2003 Document</vt:lpstr>
      <vt:lpstr>Visio</vt:lpstr>
      <vt:lpstr>Beyond 802.11ad – Ultra High Capacity and Throughput WLAN</vt:lpstr>
      <vt:lpstr>Abstract</vt:lpstr>
      <vt:lpstr>Agenda</vt:lpstr>
      <vt:lpstr>802.11ad Antenna implementation</vt:lpstr>
      <vt:lpstr>PowerPoint Presentation</vt:lpstr>
      <vt:lpstr>Existing 802.11ad systems capacity</vt:lpstr>
      <vt:lpstr>802.11ad capacity example</vt:lpstr>
      <vt:lpstr>802.11ad capacity example</vt:lpstr>
      <vt:lpstr>Results</vt:lpstr>
      <vt:lpstr>Beyond 11ad</vt:lpstr>
      <vt:lpstr>High data rates usages</vt:lpstr>
      <vt:lpstr>Channel bonding at 60 GHz</vt:lpstr>
      <vt:lpstr>Channel bonding feasibility</vt:lpstr>
      <vt:lpstr>MIMO (&gt;1 stream) at 60 GHz</vt:lpstr>
      <vt:lpstr>MIMO at 60 GHz: can we simplify?</vt:lpstr>
      <vt:lpstr>MIMO Channel measurement at 60GHz</vt:lpstr>
      <vt:lpstr>MIMO feasibility</vt:lpstr>
      <vt:lpstr>Example: rate table</vt:lpstr>
      <vt:lpstr>Summary</vt:lpstr>
      <vt:lpstr>Straw polls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Very High Capacity 802.11 WLAN</dc:title>
  <dc:creator>Yasuhiko Inoue</dc:creator>
  <cp:lastModifiedBy>Gal Basson</cp:lastModifiedBy>
  <cp:revision>168</cp:revision>
  <cp:lastPrinted>2013-03-13T01:06:54Z</cp:lastPrinted>
  <dcterms:created xsi:type="dcterms:W3CDTF">2013-02-25T08:14:14Z</dcterms:created>
  <dcterms:modified xsi:type="dcterms:W3CDTF">2013-11-12T14:48:28Z</dcterms:modified>
</cp:coreProperties>
</file>