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317" r:id="rId3"/>
    <p:sldId id="318" r:id="rId4"/>
    <p:sldId id="319" r:id="rId5"/>
    <p:sldId id="333" r:id="rId6"/>
    <p:sldId id="334" r:id="rId7"/>
    <p:sldId id="335" r:id="rId8"/>
    <p:sldId id="337" r:id="rId9"/>
    <p:sldId id="336" r:id="rId10"/>
    <p:sldId id="338" r:id="rId11"/>
    <p:sldId id="339" r:id="rId12"/>
    <p:sldId id="323" r:id="rId13"/>
    <p:sldId id="343" r:id="rId14"/>
    <p:sldId id="344" r:id="rId15"/>
    <p:sldId id="342" r:id="rId16"/>
    <p:sldId id="345" r:id="rId17"/>
    <p:sldId id="346" r:id="rId18"/>
    <p:sldId id="347" r:id="rId19"/>
    <p:sldId id="348" r:id="rId20"/>
    <p:sldId id="324" r:id="rId21"/>
    <p:sldId id="349" r:id="rId22"/>
    <p:sldId id="350" r:id="rId23"/>
    <p:sldId id="330" r:id="rId24"/>
    <p:sldId id="352" r:id="rId25"/>
    <p:sldId id="325" r:id="rId26"/>
    <p:sldId id="326" r:id="rId27"/>
    <p:sldId id="351" r:id="rId28"/>
    <p:sldId id="329" r:id="rId29"/>
    <p:sldId id="332" r:id="rId3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802.11-13/1012r4</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2013</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V2</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2013-11</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18"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Terrace/Townhouse</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6424591"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257800" y="2209800"/>
            <a:ext cx="3835537" cy="461665"/>
          </a:xfrm>
          <a:prstGeom prst="rect">
            <a:avLst/>
          </a:prstGeom>
          <a:noFill/>
        </p:spPr>
        <p:txBody>
          <a:bodyPr wrap="none" rtlCol="0">
            <a:spAutoFit/>
          </a:bodyPr>
          <a:lstStyle/>
          <a:p>
            <a:r>
              <a:rPr lang="en-US" dirty="0" smtClean="0"/>
              <a:t>No ‘hidden’ STAs in garden</a:t>
            </a:r>
          </a:p>
        </p:txBody>
      </p:sp>
    </p:spTree>
    <p:extLst>
      <p:ext uri="{BB962C8B-B14F-4D97-AF65-F5344CB8AC3E}">
        <p14:creationId xmlns:p14="http://schemas.microsoft.com/office/powerpoint/2010/main" val="144584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685800"/>
            <a:ext cx="7797087" cy="569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724400" y="694944"/>
            <a:ext cx="2903359" cy="461665"/>
          </a:xfrm>
          <a:prstGeom prst="rect">
            <a:avLst/>
          </a:prstGeom>
          <a:noFill/>
        </p:spPr>
        <p:txBody>
          <a:bodyPr wrap="none" rtlCol="0">
            <a:spAutoFit/>
          </a:bodyPr>
          <a:lstStyle/>
          <a:p>
            <a:r>
              <a:rPr lang="en-US" dirty="0" smtClean="0"/>
              <a:t>Enterprise/Hotspots</a:t>
            </a:r>
            <a:endParaRPr lang="en-US" dirty="0"/>
          </a:p>
        </p:txBody>
      </p:sp>
    </p:spTree>
    <p:extLst>
      <p:ext uri="{BB962C8B-B14F-4D97-AF65-F5344CB8AC3E}">
        <p14:creationId xmlns:p14="http://schemas.microsoft.com/office/powerpoint/2010/main" val="2322475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800" y="685800"/>
            <a:ext cx="6248400" cy="693738"/>
          </a:xfrm>
        </p:spPr>
        <p:txBody>
          <a:bodyPr/>
          <a:lstStyle/>
          <a:p>
            <a:r>
              <a:rPr lang="en-US" dirty="0" smtClean="0"/>
              <a:t>Enterprise and Hotspots</a:t>
            </a:r>
          </a:p>
        </p:txBody>
      </p:sp>
      <p:sp>
        <p:nvSpPr>
          <p:cNvPr id="10243"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073150"/>
            <a:ext cx="52609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493838" y="2971800"/>
            <a:ext cx="392112"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 name="TextBox 5"/>
          <p:cNvSpPr txBox="1">
            <a:spLocks noChangeArrowheads="1"/>
          </p:cNvSpPr>
          <p:nvPr/>
        </p:nvSpPr>
        <p:spPr bwMode="auto">
          <a:xfrm>
            <a:off x="3517900" y="1379538"/>
            <a:ext cx="46698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Note if STA A moves, then</a:t>
            </a:r>
          </a:p>
          <a:p>
            <a:pPr eaLnBrk="1" hangingPunct="1"/>
            <a:r>
              <a:rPr lang="en-US" sz="2000" dirty="0"/>
              <a:t>it loses the DSC protection and then </a:t>
            </a:r>
          </a:p>
          <a:p>
            <a:pPr eaLnBrk="1" hangingPunct="1"/>
            <a:r>
              <a:rPr lang="en-US" sz="2000" dirty="0"/>
              <a:t>it is encouraged to switch channels </a:t>
            </a:r>
          </a:p>
          <a:p>
            <a:pPr eaLnBrk="1" hangingPunct="1"/>
            <a:r>
              <a:rPr lang="en-US" sz="2000" dirty="0"/>
              <a:t>as now has lower throughput.</a:t>
            </a:r>
          </a:p>
        </p:txBody>
      </p:sp>
      <p:sp>
        <p:nvSpPr>
          <p:cNvPr id="10247" name="TextBox 10"/>
          <p:cNvSpPr txBox="1">
            <a:spLocks noChangeArrowheads="1"/>
          </p:cNvSpPr>
          <p:nvPr/>
        </p:nvSpPr>
        <p:spPr bwMode="auto">
          <a:xfrm>
            <a:off x="3209925" y="5092700"/>
            <a:ext cx="56621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Note that this type of cell cluster is impossible </a:t>
            </a:r>
          </a:p>
          <a:p>
            <a:pPr eaLnBrk="1" hangingPunct="1"/>
            <a:r>
              <a:rPr lang="en-US" sz="1600" dirty="0"/>
              <a:t>without TPC or DSC.  TPC fails if any one not complying</a:t>
            </a:r>
          </a:p>
          <a:p>
            <a:pPr eaLnBrk="1" hangingPunct="1"/>
            <a:r>
              <a:rPr lang="en-US" sz="1600" dirty="0"/>
              <a:t>But also would make TX at highest data rates difficult.</a:t>
            </a:r>
          </a:p>
          <a:p>
            <a:pPr eaLnBrk="1" hangingPunct="1"/>
            <a:r>
              <a:rPr lang="en-US" sz="1600" dirty="0"/>
              <a:t>DSC ensures highest data rates used.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
        <p:nvSpPr>
          <p:cNvPr id="3" name="Date Placeholder 2"/>
          <p:cNvSpPr>
            <a:spLocks noGrp="1"/>
          </p:cNvSpPr>
          <p:nvPr>
            <p:ph type="dt" sz="half" idx="10"/>
          </p:nvPr>
        </p:nvSpPr>
        <p:spPr/>
        <p:txBody>
          <a:bodyPr/>
          <a:lstStyle/>
          <a:p>
            <a:pPr>
              <a:defRPr/>
            </a:pPr>
            <a:r>
              <a:rPr lang="en-US" smtClean="0"/>
              <a:t>Nov 2013</a:t>
            </a:r>
            <a:endParaRPr lang="en-US" dirty="0"/>
          </a:p>
        </p:txBody>
      </p:sp>
    </p:spTree>
    <p:extLst>
      <p:ext uri="{BB962C8B-B14F-4D97-AF65-F5344CB8AC3E}">
        <p14:creationId xmlns:p14="http://schemas.microsoft.com/office/powerpoint/2010/main" val="208730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CCA/Sensitivity</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04058"/>
            <a:ext cx="6261778" cy="5020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63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Hidden STAs – </a:t>
            </a:r>
            <a:r>
              <a:rPr lang="en-US" dirty="0" smtClean="0"/>
              <a:t>Dynamic </a:t>
            </a:r>
            <a:r>
              <a:rPr lang="en-US" dirty="0"/>
              <a:t>CCA/Sensitivity</a:t>
            </a:r>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008" y="1447800"/>
            <a:ext cx="6397625"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7726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8" y="1062038"/>
            <a:ext cx="7096125"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1602" y="5494436"/>
            <a:ext cx="8992398" cy="830997"/>
          </a:xfrm>
          <a:prstGeom prst="rect">
            <a:avLst/>
          </a:prstGeom>
          <a:noFill/>
        </p:spPr>
        <p:txBody>
          <a:bodyPr wrap="none" rtlCol="0">
            <a:spAutoFit/>
          </a:bodyPr>
          <a:lstStyle/>
          <a:p>
            <a:r>
              <a:rPr lang="en-US" dirty="0" smtClean="0"/>
              <a:t>NO HIDDEN STAs</a:t>
            </a:r>
          </a:p>
          <a:p>
            <a:r>
              <a:rPr lang="en-US" dirty="0" smtClean="0"/>
              <a:t>Parameters can be adjusted to suit conditions and desired coverage</a:t>
            </a:r>
            <a:endParaRPr lang="en-US" dirty="0"/>
          </a:p>
        </p:txBody>
      </p:sp>
    </p:spTree>
    <p:extLst>
      <p:ext uri="{BB962C8B-B14F-4D97-AF65-F5344CB8AC3E}">
        <p14:creationId xmlns:p14="http://schemas.microsoft.com/office/powerpoint/2010/main" val="338044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Coverage and Capacity - Conventional</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19200"/>
            <a:ext cx="6705600" cy="5233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74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Coverage and Capacity - </a:t>
            </a:r>
            <a:r>
              <a:rPr lang="en-US" dirty="0" smtClean="0"/>
              <a:t>DSC</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76950"/>
            <a:ext cx="6400800" cy="529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338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1447800"/>
            <a:ext cx="7772400" cy="4648200"/>
          </a:xfrm>
        </p:spPr>
        <p:txBody>
          <a:bodyPr/>
          <a:lstStyle/>
          <a:p>
            <a:pPr marL="0" indent="0">
              <a:buNone/>
            </a:pPr>
            <a:r>
              <a:rPr lang="en-US" dirty="0" smtClean="0"/>
              <a:t>Assume 11n 2SS, 16K aggregation</a:t>
            </a:r>
          </a:p>
          <a:p>
            <a:pPr lvl="1"/>
            <a:r>
              <a:rPr lang="en-US" dirty="0" smtClean="0"/>
              <a:t>117Mbps throughput is 81.2Mbps max (74.5Mbps with RTS/CTS)</a:t>
            </a:r>
          </a:p>
          <a:p>
            <a:pPr lvl="1"/>
            <a:r>
              <a:rPr lang="en-US" dirty="0" smtClean="0"/>
              <a:t>52Mbps throughput is 39.7Mbps max (37.7Mbps with RTS/CTS)</a:t>
            </a:r>
          </a:p>
          <a:p>
            <a:pPr marL="0" indent="0">
              <a:buNone/>
            </a:pPr>
            <a:r>
              <a:rPr lang="en-US" dirty="0"/>
              <a:t>Fixed CCA</a:t>
            </a:r>
          </a:p>
          <a:p>
            <a:r>
              <a:rPr lang="en-US" dirty="0" smtClean="0"/>
              <a:t>19/37 </a:t>
            </a:r>
            <a:r>
              <a:rPr lang="en-US" dirty="0"/>
              <a:t>cells @ 117Mbps and 18/37 cells at </a:t>
            </a:r>
            <a:r>
              <a:rPr lang="en-US" dirty="0" smtClean="0"/>
              <a:t>52Mbps</a:t>
            </a:r>
          </a:p>
          <a:p>
            <a:pPr lvl="1"/>
            <a:r>
              <a:rPr lang="en-US" dirty="0" smtClean="0"/>
              <a:t>Throughput is 19/37*74.5 + 18.37*37.7 = 56.6Mbps</a:t>
            </a:r>
          </a:p>
          <a:p>
            <a:r>
              <a:rPr lang="en-US" dirty="0" smtClean="0"/>
              <a:t>Assume 7 APs on different channels covering the area</a:t>
            </a:r>
          </a:p>
          <a:p>
            <a:r>
              <a:rPr lang="en-US" u="sng" dirty="0" smtClean="0"/>
              <a:t>Throughput over total 37 cells is 396.5Mbps (56.6 x 7)</a:t>
            </a:r>
          </a:p>
          <a:p>
            <a:pPr marL="0" indent="0">
              <a:buNone/>
            </a:pPr>
            <a:r>
              <a:rPr lang="en-US" dirty="0" smtClean="0">
                <a:solidFill>
                  <a:srgbClr val="FF0000"/>
                </a:solidFill>
              </a:rPr>
              <a:t>DSC</a:t>
            </a:r>
          </a:p>
          <a:p>
            <a:r>
              <a:rPr lang="en-US" dirty="0" smtClean="0">
                <a:solidFill>
                  <a:srgbClr val="FF0000"/>
                </a:solidFill>
              </a:rPr>
              <a:t>All traffic at 117Mbs, </a:t>
            </a:r>
          </a:p>
          <a:p>
            <a:r>
              <a:rPr lang="en-US" u="sng" dirty="0" smtClean="0">
                <a:solidFill>
                  <a:srgbClr val="FF0000"/>
                </a:solidFill>
              </a:rPr>
              <a:t>Throughput over 37 cells is 3004.8Mbps (81.2 x 37) </a:t>
            </a:r>
          </a:p>
          <a:p>
            <a:pPr marL="0" indent="0" algn="ctr">
              <a:buNone/>
            </a:pPr>
            <a:r>
              <a:rPr lang="en-US" i="1" dirty="0" smtClean="0">
                <a:solidFill>
                  <a:srgbClr val="FF0000"/>
                </a:solidFill>
              </a:rPr>
              <a:t>An improvement of 7.58 in capacity</a:t>
            </a:r>
          </a:p>
          <a:p>
            <a:endParaRPr lang="en-US" dirty="0"/>
          </a:p>
          <a:p>
            <a:endParaRPr lang="en-US" dirty="0" smtClean="0"/>
          </a:p>
          <a:p>
            <a:endParaRPr lang="en-US" dirty="0"/>
          </a:p>
        </p:txBody>
      </p:sp>
      <p:sp>
        <p:nvSpPr>
          <p:cNvPr id="2" name="Title 1"/>
          <p:cNvSpPr>
            <a:spLocks noGrp="1"/>
          </p:cNvSpPr>
          <p:nvPr>
            <p:ph type="title"/>
          </p:nvPr>
        </p:nvSpPr>
        <p:spPr>
          <a:xfrm>
            <a:off x="685800" y="685800"/>
            <a:ext cx="7772400" cy="685800"/>
          </a:xfrm>
        </p:spPr>
        <p:txBody>
          <a:bodyPr/>
          <a:lstStyle/>
          <a:p>
            <a:r>
              <a:rPr lang="en-US" dirty="0" smtClean="0"/>
              <a:t>Capacity Estimate for Fixed </a:t>
            </a:r>
            <a:r>
              <a:rPr lang="en-US" dirty="0" err="1" smtClean="0"/>
              <a:t>vs</a:t>
            </a:r>
            <a:r>
              <a:rPr lang="en-US" dirty="0" smtClean="0"/>
              <a:t> DSC CCA</a:t>
            </a:r>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2933291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114800"/>
          </a:xfrm>
        </p:spPr>
        <p:txBody>
          <a:bodyPr/>
          <a:lstStyle/>
          <a:p>
            <a:pPr marL="0" indent="0">
              <a:buNone/>
            </a:pPr>
            <a:r>
              <a:rPr lang="en-US" dirty="0" smtClean="0"/>
              <a:t>The Margin needs to be set :</a:t>
            </a:r>
          </a:p>
          <a:p>
            <a:pPr marL="457200" indent="-457200">
              <a:buFont typeface="+mj-lt"/>
              <a:buAutoNum type="arabicPeriod"/>
            </a:pPr>
            <a:r>
              <a:rPr lang="en-US" dirty="0" smtClean="0"/>
              <a:t>Large enough to provide adequate SNR</a:t>
            </a:r>
          </a:p>
          <a:p>
            <a:pPr marL="857250" lvl="1" indent="-457200"/>
            <a:r>
              <a:rPr lang="en-US" dirty="0" smtClean="0"/>
              <a:t>A STA at edge of CCA transmits at same time.  The Margin is the worse possible effective SNR (from a single simultaneous TX).</a:t>
            </a:r>
          </a:p>
          <a:p>
            <a:pPr marL="457200" indent="-457200">
              <a:buFont typeface="+mj-lt"/>
              <a:buAutoNum type="arabicPeriod"/>
            </a:pPr>
            <a:r>
              <a:rPr lang="en-US" dirty="0" smtClean="0"/>
              <a:t>Large enough to account for sudden changes in reception of Beacon signal</a:t>
            </a:r>
          </a:p>
          <a:p>
            <a:pPr marL="857250" lvl="1" indent="-457200"/>
            <a:r>
              <a:rPr lang="en-US" dirty="0" smtClean="0"/>
              <a:t>If STA goes behind obstruction, RSSI will drop.  If the drop is higher than the Margin, then the AP Beacon is lost.</a:t>
            </a:r>
            <a:endParaRPr lang="en-US" dirty="0"/>
          </a:p>
          <a:p>
            <a:pPr marL="0" indent="0">
              <a:buNone/>
            </a:pPr>
            <a:r>
              <a:rPr lang="en-US" dirty="0" smtClean="0"/>
              <a:t>Suggested Margin is in the order of 20dB to 25dB. </a:t>
            </a:r>
          </a:p>
          <a:p>
            <a:pPr marL="0" indent="0">
              <a:buNone/>
            </a:pPr>
            <a:r>
              <a:rPr lang="en-US" b="0" i="1" dirty="0" smtClean="0"/>
              <a:t>See slide on Algorithm for setting Threshold </a:t>
            </a:r>
            <a:endParaRPr lang="en-US" b="0" i="1" dirty="0"/>
          </a:p>
        </p:txBody>
      </p:sp>
      <p:sp>
        <p:nvSpPr>
          <p:cNvPr id="3" name="Title 2"/>
          <p:cNvSpPr>
            <a:spLocks noGrp="1"/>
          </p:cNvSpPr>
          <p:nvPr>
            <p:ph type="title"/>
          </p:nvPr>
        </p:nvSpPr>
        <p:spPr/>
        <p:txBody>
          <a:bodyPr/>
          <a:lstStyle/>
          <a:p>
            <a:r>
              <a:rPr lang="en-US" dirty="0" smtClean="0"/>
              <a:t>Setting the Margin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Sense </a:t>
            </a:r>
            <a:br>
              <a:rPr lang="en-US" sz="1800" dirty="0" smtClean="0"/>
            </a:br>
            <a:r>
              <a:rPr lang="en-US" sz="1800" dirty="0" smtClean="0"/>
              <a:t>Is there RF energy present?</a:t>
            </a:r>
          </a:p>
          <a:p>
            <a:pPr lvl="1" eaLnBrk="1" hangingPunct="1">
              <a:defRPr/>
            </a:pPr>
            <a:r>
              <a:rPr lang="en-US" sz="1800" dirty="0" smtClean="0"/>
              <a:t>Virtual Carrier Sense</a:t>
            </a:r>
            <a:br>
              <a:rPr lang="en-US" sz="1800" dirty="0" smtClean="0"/>
            </a:br>
            <a:r>
              <a:rPr lang="en-US" sz="1800" dirty="0" smtClean="0"/>
              <a:t>Is there an 802.11 signal present?</a:t>
            </a:r>
          </a:p>
          <a:p>
            <a:pPr eaLnBrk="1" hangingPunct="1">
              <a:defRPr/>
            </a:pPr>
            <a:r>
              <a:rPr lang="en-US" sz="1800" dirty="0" smtClean="0"/>
              <a:t>Clear Channel Assessment (CCA)</a:t>
            </a:r>
          </a:p>
          <a:p>
            <a:pPr lvl="1" eaLnBrk="1" hangingPunct="1">
              <a:defRPr/>
            </a:pPr>
            <a:r>
              <a:rPr lang="en-US" sz="1800" dirty="0" smtClean="0"/>
              <a:t>OFDM transmission =&gt; minimum modulation and coding rate sensitivity (6Mbps)</a:t>
            </a:r>
            <a:br>
              <a:rPr lang="en-US" sz="1800" dirty="0" smtClean="0"/>
            </a:br>
            <a:r>
              <a:rPr lang="en-US" sz="1800" dirty="0" smtClean="0"/>
              <a:t>(-82dBm for 20MHz channel, -79dBm for 40MHz channel)</a:t>
            </a:r>
          </a:p>
          <a:p>
            <a:pPr lvl="1" eaLnBrk="1" hangingPunct="1">
              <a:defRPr/>
            </a:pPr>
            <a:r>
              <a:rPr lang="en-US" sz="1800" dirty="0" smtClean="0"/>
              <a:t>If no detected header, 20 dB higher, i.e. -62dBm</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7772400" cy="685800"/>
          </a:xfrm>
        </p:spPr>
        <p:txBody>
          <a:bodyPr/>
          <a:lstStyle/>
          <a:p>
            <a:pPr eaLnBrk="1" hangingPunct="1"/>
            <a:r>
              <a:rPr lang="en-US" dirty="0" smtClean="0"/>
              <a:t>Flexibility </a:t>
            </a:r>
          </a:p>
        </p:txBody>
      </p:sp>
      <p:sp>
        <p:nvSpPr>
          <p:cNvPr id="9219" name="Content Placeholder 3"/>
          <p:cNvSpPr>
            <a:spLocks noGrp="1"/>
          </p:cNvSpPr>
          <p:nvPr>
            <p:ph idx="1"/>
          </p:nvPr>
        </p:nvSpPr>
        <p:spPr>
          <a:xfrm>
            <a:off x="685800" y="1524000"/>
            <a:ext cx="7772400" cy="4114800"/>
          </a:xfrm>
        </p:spPr>
        <p:txBody>
          <a:bodyPr>
            <a:normAutofit/>
          </a:bodyPr>
          <a:lstStyle/>
          <a:p>
            <a:pPr marL="0" indent="0" eaLnBrk="1" hangingPunct="1">
              <a:buNone/>
              <a:defRPr/>
            </a:pPr>
            <a:endParaRPr lang="en-US" dirty="0" smtClean="0"/>
          </a:p>
          <a:p>
            <a:pPr eaLnBrk="1" hangingPunct="1">
              <a:defRPr/>
            </a:pPr>
            <a:r>
              <a:rPr lang="en-US" dirty="0" smtClean="0"/>
              <a:t>Upper Limit and Margin can be adjusted to suit the application for an optimum result (AP can control)</a:t>
            </a:r>
          </a:p>
          <a:p>
            <a:pPr lvl="1" eaLnBrk="1" hangingPunct="1">
              <a:defRPr/>
            </a:pPr>
            <a:r>
              <a:rPr lang="en-US" dirty="0" smtClean="0"/>
              <a:t>20dB Margin suggested as 20dB is </a:t>
            </a:r>
            <a:r>
              <a:rPr lang="en-US" dirty="0" err="1" smtClean="0"/>
              <a:t>approx</a:t>
            </a:r>
            <a:r>
              <a:rPr lang="en-US" dirty="0" smtClean="0"/>
              <a:t> required SNR for higher data rates</a:t>
            </a:r>
          </a:p>
          <a:p>
            <a:pPr eaLnBrk="1" hangingPunct="1">
              <a:defRPr/>
            </a:pPr>
            <a:r>
              <a:rPr lang="en-US" dirty="0" smtClean="0"/>
              <a:t>AP then sets its own Sensitivity or CCA </a:t>
            </a:r>
          </a:p>
          <a:p>
            <a:pPr lvl="1" eaLnBrk="1" hangingPunct="1">
              <a:defRPr/>
            </a:pPr>
            <a:r>
              <a:rPr lang="en-US" dirty="0" smtClean="0"/>
              <a:t>Based upon the Margin and Upper Limit</a:t>
            </a:r>
          </a:p>
          <a:p>
            <a:pPr marL="457200" lvl="1" indent="0" eaLnBrk="1" hangingPunct="1">
              <a:buFontTx/>
              <a:buNone/>
              <a:defRPr/>
            </a:pPr>
            <a:r>
              <a:rPr lang="en-US" dirty="0" smtClean="0"/>
              <a:t>  </a:t>
            </a:r>
          </a:p>
        </p:txBody>
      </p:sp>
      <p:sp>
        <p:nvSpPr>
          <p:cNvPr id="1126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87663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5181600"/>
          </a:xfrm>
        </p:spPr>
        <p:txBody>
          <a:bodyPr/>
          <a:lstStyle/>
          <a:p>
            <a:r>
              <a:rPr lang="en-US" sz="1800" dirty="0" smtClean="0"/>
              <a:t>The Beacon RSSI will vary as the STA moves, for example.  Therefore, the calculation of the CCA threshold or Receive Sensitivity is a continuous one.</a:t>
            </a:r>
          </a:p>
          <a:p>
            <a:r>
              <a:rPr lang="en-US" sz="1800" dirty="0" smtClean="0"/>
              <a:t>A suggested algorithm outline is:</a:t>
            </a:r>
          </a:p>
          <a:p>
            <a:pPr marL="857250" lvl="1" indent="-457200">
              <a:buFont typeface="+mj-lt"/>
              <a:buAutoNum type="arabicPeriod"/>
            </a:pPr>
            <a:r>
              <a:rPr lang="en-US" sz="1600" dirty="0" smtClean="0"/>
              <a:t>Start a timer T</a:t>
            </a:r>
          </a:p>
          <a:p>
            <a:pPr marL="857250" lvl="1" indent="-457200">
              <a:buFont typeface="+mj-lt"/>
              <a:buAutoNum type="arabicPeriod"/>
            </a:pPr>
            <a:r>
              <a:rPr lang="en-US" sz="1600" dirty="0" smtClean="0"/>
              <a:t>Record RSSI of each Beacon</a:t>
            </a:r>
          </a:p>
          <a:p>
            <a:pPr marL="1200150" lvl="2" indent="-457200"/>
            <a:r>
              <a:rPr lang="en-US" sz="1600" dirty="0" smtClean="0"/>
              <a:t>Check if &gt; Upper Limit, if so RSSI = Upper Limit</a:t>
            </a:r>
          </a:p>
          <a:p>
            <a:pPr marL="857250" lvl="1" indent="-457200">
              <a:buFont typeface="+mj-lt"/>
              <a:buAutoNum type="arabicPeriod"/>
            </a:pPr>
            <a:r>
              <a:rPr lang="en-US" sz="1600" dirty="0" smtClean="0"/>
              <a:t>Calculate average RSSI  </a:t>
            </a:r>
          </a:p>
          <a:p>
            <a:pPr marL="1200150" lvl="2" indent="-457200"/>
            <a:r>
              <a:rPr lang="en-US" sz="1600" dirty="0" smtClean="0"/>
              <a:t>Use a moving average such that last reading has higher influence</a:t>
            </a:r>
          </a:p>
          <a:p>
            <a:pPr marL="857250" lvl="1" indent="-457200">
              <a:buFont typeface="+mj-lt"/>
              <a:buAutoNum type="arabicPeriod"/>
            </a:pPr>
            <a:r>
              <a:rPr lang="en-US" sz="1600" dirty="0" smtClean="0"/>
              <a:t>Check if T &gt; Update period (e.g. 1 second)</a:t>
            </a:r>
          </a:p>
          <a:p>
            <a:pPr lvl="2" indent="-342900"/>
            <a:r>
              <a:rPr lang="en-US" sz="1600" dirty="0" smtClean="0"/>
              <a:t>No, continue, get next beacon</a:t>
            </a:r>
          </a:p>
          <a:p>
            <a:pPr lvl="2" indent="-342900"/>
            <a:r>
              <a:rPr lang="en-US" sz="1600" dirty="0" smtClean="0"/>
              <a:t>Yes, Convert the Averaged RSSI to CCA Threshold (or RX Sensitivity)</a:t>
            </a:r>
          </a:p>
          <a:p>
            <a:pPr lvl="3" indent="-342900"/>
            <a:r>
              <a:rPr lang="en-US" dirty="0" smtClean="0"/>
              <a:t>CCA Threshold = Ave RSSI – Margin.</a:t>
            </a:r>
          </a:p>
          <a:p>
            <a:pPr marL="857250" lvl="1" indent="-457200">
              <a:buFont typeface="+mj-lt"/>
              <a:buAutoNum type="arabicPeriod"/>
            </a:pPr>
            <a:r>
              <a:rPr lang="en-US" sz="1600" dirty="0" smtClean="0"/>
              <a:t>Back to 1</a:t>
            </a:r>
          </a:p>
          <a:p>
            <a:pPr marL="457200" lvl="1" indent="0">
              <a:buNone/>
            </a:pPr>
            <a:r>
              <a:rPr lang="en-US" sz="1600" dirty="0" smtClean="0"/>
              <a:t>In addition, check if a Beacon or consecutive Beacons are missed, and if so decrement the average RSSI by a set amount </a:t>
            </a:r>
          </a:p>
          <a:p>
            <a:pPr marL="457200" lvl="1" indent="0">
              <a:buNone/>
            </a:pPr>
            <a:r>
              <a:rPr lang="en-US" sz="1600" dirty="0" smtClean="0"/>
              <a:t>Hence, every 1 second the CCA Threshold is reset, (reset immediately if beacon(s) missed.)   </a:t>
            </a:r>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Algorithm for setting CCA/RX sensitivity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Summation of interference</a:t>
            </a:r>
            <a:br>
              <a:rPr lang="en-US" dirty="0" smtClean="0"/>
            </a:br>
            <a:r>
              <a:rPr lang="en-US" dirty="0" smtClean="0"/>
              <a:t> </a:t>
            </a:r>
            <a:r>
              <a:rPr lang="en-US" sz="2800" dirty="0" smtClean="0"/>
              <a:t>Worse case analysis</a:t>
            </a:r>
            <a:endParaRPr lang="en-US" sz="28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506" y="1676400"/>
            <a:ext cx="673486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943600" y="3478959"/>
            <a:ext cx="3044616" cy="1754326"/>
          </a:xfrm>
          <a:prstGeom prst="rect">
            <a:avLst/>
          </a:prstGeom>
          <a:noFill/>
        </p:spPr>
        <p:txBody>
          <a:bodyPr wrap="none" rtlCol="0">
            <a:spAutoFit/>
          </a:bodyPr>
          <a:lstStyle/>
          <a:p>
            <a:r>
              <a:rPr lang="en-US" sz="1800" dirty="0" smtClean="0"/>
              <a:t>There could be 6 other STAs,</a:t>
            </a:r>
          </a:p>
          <a:p>
            <a:r>
              <a:rPr lang="en-US" sz="1800" dirty="0" smtClean="0"/>
              <a:t> on same channel, </a:t>
            </a:r>
          </a:p>
          <a:p>
            <a:r>
              <a:rPr lang="en-US" sz="1800" dirty="0" smtClean="0"/>
              <a:t>TX at same time.</a:t>
            </a:r>
            <a:endParaRPr lang="en-US" sz="1800" dirty="0"/>
          </a:p>
          <a:p>
            <a:r>
              <a:rPr lang="en-US" sz="1800" dirty="0" smtClean="0"/>
              <a:t>This is 7.8dB addition.</a:t>
            </a:r>
          </a:p>
          <a:p>
            <a:endParaRPr lang="en-US" sz="1800" dirty="0"/>
          </a:p>
          <a:p>
            <a:r>
              <a:rPr lang="en-US" sz="1800" dirty="0" smtClean="0"/>
              <a:t>Resultant SNR still &gt; 23dB</a:t>
            </a:r>
            <a:endParaRPr lang="en-US" sz="1800" dirty="0"/>
          </a:p>
        </p:txBody>
      </p:sp>
    </p:spTree>
    <p:extLst>
      <p:ext uri="{BB962C8B-B14F-4D97-AF65-F5344CB8AC3E}">
        <p14:creationId xmlns:p14="http://schemas.microsoft.com/office/powerpoint/2010/main" val="3675104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85800"/>
          </a:xfrm>
        </p:spPr>
        <p:txBody>
          <a:bodyPr/>
          <a:lstStyle/>
          <a:p>
            <a:r>
              <a:rPr lang="en-US" dirty="0" smtClean="0"/>
              <a:t>AP Considerations</a:t>
            </a:r>
          </a:p>
        </p:txBody>
      </p:sp>
      <p:sp>
        <p:nvSpPr>
          <p:cNvPr id="3" name="Content Placeholder 2"/>
          <p:cNvSpPr>
            <a:spLocks noGrp="1"/>
          </p:cNvSpPr>
          <p:nvPr>
            <p:ph idx="1"/>
          </p:nvPr>
        </p:nvSpPr>
        <p:spPr>
          <a:xfrm>
            <a:off x="685800" y="1447800"/>
            <a:ext cx="7772400" cy="4876800"/>
          </a:xfrm>
        </p:spPr>
        <p:txBody>
          <a:bodyPr>
            <a:normAutofit fontScale="77500" lnSpcReduction="20000"/>
          </a:bodyPr>
          <a:lstStyle/>
          <a:p>
            <a:pPr>
              <a:defRPr/>
            </a:pPr>
            <a:r>
              <a:rPr lang="en-US" dirty="0" smtClean="0"/>
              <a:t>AP can set the Upper Limit and Margin parameters for STAs</a:t>
            </a:r>
          </a:p>
          <a:p>
            <a:pPr lvl="1">
              <a:defRPr/>
            </a:pPr>
            <a:r>
              <a:rPr lang="en-US" dirty="0" smtClean="0"/>
              <a:t>Advertises settings (similar to EDCA parameters)</a:t>
            </a:r>
          </a:p>
          <a:p>
            <a:pPr>
              <a:defRPr/>
            </a:pPr>
            <a:r>
              <a:rPr lang="en-US" dirty="0" smtClean="0"/>
              <a:t>AP bases its own CCA on the DSC parameters it advertises </a:t>
            </a:r>
          </a:p>
          <a:p>
            <a:pPr lvl="1">
              <a:defRPr/>
            </a:pPr>
            <a:r>
              <a:rPr lang="en-US" dirty="0" smtClean="0"/>
              <a:t>Based upon advertised settings</a:t>
            </a:r>
          </a:p>
          <a:p>
            <a:pPr lvl="1">
              <a:defRPr/>
            </a:pPr>
            <a:r>
              <a:rPr lang="en-US" dirty="0" smtClean="0"/>
              <a:t>Based upon desired coverage</a:t>
            </a:r>
          </a:p>
          <a:p>
            <a:pPr>
              <a:defRPr/>
            </a:pPr>
            <a:r>
              <a:rPr lang="en-US" dirty="0" smtClean="0"/>
              <a:t>AP can issue “No DSC” to be used</a:t>
            </a:r>
          </a:p>
          <a:p>
            <a:pPr lvl="1">
              <a:defRPr/>
            </a:pPr>
            <a:r>
              <a:rPr lang="en-US" dirty="0" smtClean="0"/>
              <a:t>For large area coverage outdoors, for example.</a:t>
            </a:r>
          </a:p>
          <a:p>
            <a:pPr>
              <a:defRPr/>
            </a:pPr>
            <a:r>
              <a:rPr lang="en-US" dirty="0" smtClean="0"/>
              <a:t>AP could learn OBSS situation while simply listening to Beacons from other network(s). Set Upper Limit accordingly.</a:t>
            </a:r>
          </a:p>
          <a:p>
            <a:pPr lvl="1">
              <a:defRPr/>
            </a:pPr>
            <a:r>
              <a:rPr lang="en-US" dirty="0" smtClean="0"/>
              <a:t>Part of Channel Selection process (as per 11aa)</a:t>
            </a:r>
          </a:p>
          <a:p>
            <a:pPr lvl="1">
              <a:defRPr/>
            </a:pPr>
            <a:r>
              <a:rPr lang="en-US" dirty="0" smtClean="0"/>
              <a:t>Sets Upper Limit so that OBSS is mitigated</a:t>
            </a:r>
          </a:p>
          <a:p>
            <a:pPr lvl="1">
              <a:defRPr/>
            </a:pPr>
            <a:r>
              <a:rPr lang="en-US" dirty="0" smtClean="0"/>
              <a:t>Could be dynamic with periodic scans</a:t>
            </a:r>
          </a:p>
          <a:p>
            <a:pPr lvl="1">
              <a:defRPr/>
            </a:pPr>
            <a:endParaRPr lang="en-US" dirty="0"/>
          </a:p>
          <a:p>
            <a:pPr marL="457200" lvl="1" indent="0">
              <a:buFontTx/>
              <a:buNone/>
              <a:defRPr/>
            </a:pPr>
            <a:r>
              <a:rPr lang="en-US" sz="3100" b="1" dirty="0" smtClean="0"/>
              <a:t>All could be covered in 802.11 Standard now </a:t>
            </a:r>
          </a:p>
          <a:p>
            <a:pPr marL="457200" lvl="1" indent="0">
              <a:buFontTx/>
              <a:buNone/>
              <a:defRPr/>
            </a:pPr>
            <a:r>
              <a:rPr lang="en-US" sz="3100" b="1" dirty="0" smtClean="0"/>
              <a:t>(increase 11n throughput by  &gt;7 times)</a:t>
            </a:r>
          </a:p>
          <a:p>
            <a:pPr marL="457200" lvl="1" indent="0">
              <a:buFontTx/>
              <a:buNone/>
              <a:defRPr/>
            </a:pPr>
            <a:r>
              <a:rPr lang="en-US" sz="3100" b="1" dirty="0" smtClean="0">
                <a:solidFill>
                  <a:srgbClr val="FF0000"/>
                </a:solidFill>
              </a:rPr>
              <a:t>Directly applicable to HEW SG as it improves the effective throughput in an area</a:t>
            </a:r>
          </a:p>
        </p:txBody>
      </p:sp>
      <p:sp>
        <p:nvSpPr>
          <p:cNvPr id="1741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Tree>
    <p:extLst>
      <p:ext uri="{BB962C8B-B14F-4D97-AF65-F5344CB8AC3E}">
        <p14:creationId xmlns:p14="http://schemas.microsoft.com/office/powerpoint/2010/main" val="231859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8786" y="3810000"/>
            <a:ext cx="7772400" cy="1143000"/>
          </a:xfrm>
        </p:spPr>
        <p:txBody>
          <a:bodyPr/>
          <a:lstStyle/>
          <a:p>
            <a:r>
              <a:rPr lang="en-US" sz="1600" dirty="0" smtClean="0"/>
              <a:t>DSC Parameter Set Element</a:t>
            </a:r>
          </a:p>
          <a:p>
            <a:pPr lvl="2"/>
            <a:r>
              <a:rPr lang="en-US" sz="1600" dirty="0"/>
              <a:t>The DSC Parameter Set element provides information needed by STAs for operation of dynamic sensitivity control that is used to control the thresholds for </a:t>
            </a:r>
            <a:r>
              <a:rPr lang="en-US" sz="1600" dirty="0" smtClean="0"/>
              <a:t>CCA</a:t>
            </a:r>
          </a:p>
          <a:p>
            <a:pPr marL="857250" lvl="2" indent="0">
              <a:buNone/>
            </a:pPr>
            <a:endParaRPr lang="en-US" dirty="0"/>
          </a:p>
        </p:txBody>
      </p:sp>
      <p:sp>
        <p:nvSpPr>
          <p:cNvPr id="3" name="Title 2"/>
          <p:cNvSpPr>
            <a:spLocks noGrp="1"/>
          </p:cNvSpPr>
          <p:nvPr>
            <p:ph type="title"/>
          </p:nvPr>
        </p:nvSpPr>
        <p:spPr/>
        <p:txBody>
          <a:bodyPr/>
          <a:lstStyle/>
          <a:p>
            <a:r>
              <a:rPr lang="en-US" dirty="0" smtClean="0"/>
              <a:t>Additions to the Standard</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96994854"/>
              </p:ext>
            </p:extLst>
          </p:nvPr>
        </p:nvGraphicFramePr>
        <p:xfrm>
          <a:off x="1828800" y="5029200"/>
          <a:ext cx="4267200" cy="838200"/>
        </p:xfrm>
        <a:graphic>
          <a:graphicData uri="http://schemas.openxmlformats.org/drawingml/2006/table">
            <a:tbl>
              <a:tblPr firstRow="1" firstCol="1" bandRow="1">
                <a:tableStyleId>{5C22544A-7EE6-4342-B048-85BDC9FD1C3A}</a:tableStyleId>
              </a:tblPr>
              <a:tblGrid>
                <a:gridCol w="733425"/>
                <a:gridCol w="800100"/>
                <a:gridCol w="800100"/>
                <a:gridCol w="933450"/>
                <a:gridCol w="1000125"/>
              </a:tblGrid>
              <a:tr h="569524">
                <a:tc>
                  <a:txBody>
                    <a:bodyPr/>
                    <a:lstStyle/>
                    <a:p>
                      <a:pPr marL="0" marR="0" algn="ctr">
                        <a:lnSpc>
                          <a:spcPct val="150000"/>
                        </a:lnSpc>
                        <a:spcBef>
                          <a:spcPts val="0"/>
                        </a:spcBef>
                        <a:spcAft>
                          <a:spcPts val="0"/>
                        </a:spcAft>
                      </a:pPr>
                      <a:r>
                        <a:rPr lang="en-US" sz="1000" dirty="0">
                          <a:effectLst/>
                        </a:rPr>
                        <a:t> </a:t>
                      </a:r>
                      <a:endParaRPr lang="en-US" sz="1100" dirty="0">
                        <a:effectLst/>
                        <a:latin typeface="Calibri"/>
                        <a:ea typeface="Calibri"/>
                        <a:cs typeface="Arial"/>
                      </a:endParaRPr>
                    </a:p>
                  </a:txBody>
                  <a:tcPr marL="68580" marR="68580" marT="0" marB="0"/>
                </a:tc>
                <a:tc>
                  <a:txBody>
                    <a:bodyPr/>
                    <a:lstStyle/>
                    <a:p>
                      <a:pPr marL="0" marR="0" algn="ctr">
                        <a:lnSpc>
                          <a:spcPct val="150000"/>
                        </a:lnSpc>
                        <a:spcBef>
                          <a:spcPts val="0"/>
                        </a:spcBef>
                        <a:spcAft>
                          <a:spcPts val="0"/>
                        </a:spcAft>
                      </a:pPr>
                      <a:r>
                        <a:rPr lang="en-US" sz="1000">
                          <a:effectLst/>
                        </a:rPr>
                        <a:t>Element ID</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Length</a:t>
                      </a:r>
                      <a:endParaRPr lang="en-US" sz="1100" dirty="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DSC Margin</a:t>
                      </a:r>
                      <a:endParaRPr lang="en-US" sz="1100" dirty="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a:effectLst/>
                        </a:rPr>
                        <a:t>DSC Upper</a:t>
                      </a:r>
                      <a:endParaRPr lang="en-US" sz="1100">
                        <a:effectLst/>
                      </a:endParaRPr>
                    </a:p>
                    <a:p>
                      <a:pPr marL="0" marR="0" algn="ctr">
                        <a:lnSpc>
                          <a:spcPct val="150000"/>
                        </a:lnSpc>
                        <a:spcBef>
                          <a:spcPts val="0"/>
                        </a:spcBef>
                        <a:spcAft>
                          <a:spcPts val="0"/>
                        </a:spcAft>
                      </a:pPr>
                      <a:r>
                        <a:rPr lang="en-US" sz="1000">
                          <a:effectLst/>
                        </a:rPr>
                        <a:t>Limit</a:t>
                      </a:r>
                      <a:endParaRPr lang="en-US" sz="1100">
                        <a:effectLst/>
                        <a:latin typeface="Calibri"/>
                        <a:ea typeface="Calibri"/>
                        <a:cs typeface="Arial"/>
                      </a:endParaRPr>
                    </a:p>
                  </a:txBody>
                  <a:tcPr marL="68580" marR="68580" marT="0" marB="0" anchor="ctr"/>
                </a:tc>
              </a:tr>
              <a:tr h="268676">
                <a:tc>
                  <a:txBody>
                    <a:bodyPr/>
                    <a:lstStyle/>
                    <a:p>
                      <a:pPr marL="0" marR="0" algn="ctr">
                        <a:lnSpc>
                          <a:spcPct val="150000"/>
                        </a:lnSpc>
                        <a:spcBef>
                          <a:spcPts val="0"/>
                        </a:spcBef>
                        <a:spcAft>
                          <a:spcPts val="0"/>
                        </a:spcAft>
                      </a:pPr>
                      <a:r>
                        <a:rPr lang="en-US" sz="1000">
                          <a:effectLst/>
                        </a:rPr>
                        <a:t>octets</a:t>
                      </a:r>
                      <a:endParaRPr lang="en-US" sz="1100">
                        <a:effectLst/>
                        <a:latin typeface="Calibri"/>
                        <a:ea typeface="Calibri"/>
                        <a:cs typeface="Arial"/>
                      </a:endParaRPr>
                    </a:p>
                  </a:txBody>
                  <a:tcPr marL="68580" marR="68580" marT="0" marB="0"/>
                </a:tc>
                <a:tc>
                  <a:txBody>
                    <a:bodyPr/>
                    <a:lstStyle/>
                    <a:p>
                      <a:pPr marL="0" marR="0" algn="ctr">
                        <a:lnSpc>
                          <a:spcPct val="150000"/>
                        </a:lnSpc>
                        <a:spcBef>
                          <a:spcPts val="0"/>
                        </a:spcBef>
                        <a:spcAft>
                          <a:spcPts val="0"/>
                        </a:spcAft>
                      </a:pPr>
                      <a:r>
                        <a:rPr lang="en-US" sz="1000">
                          <a:effectLst/>
                        </a:rPr>
                        <a:t>1</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a:effectLst/>
                        </a:rPr>
                        <a:t>1</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1</a:t>
                      </a:r>
                      <a:endParaRPr lang="en-US" sz="1100" dirty="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1</a:t>
                      </a:r>
                      <a:endParaRPr lang="en-US" sz="1100" dirty="0">
                        <a:effectLst/>
                        <a:latin typeface="Calibri"/>
                        <a:ea typeface="Calibri"/>
                        <a:cs typeface="Arial"/>
                      </a:endParaRPr>
                    </a:p>
                  </a:txBody>
                  <a:tcPr marL="68580" marR="68580" marT="0" marB="0" anchor="ctr"/>
                </a:tc>
              </a:tr>
            </a:tbl>
          </a:graphicData>
        </a:graphic>
      </p:graphicFrame>
      <p:pic>
        <p:nvPicPr>
          <p:cNvPr id="410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600200"/>
            <a:ext cx="752678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179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Legacy STAs – No problem if in separate network</a:t>
            </a:r>
          </a:p>
        </p:txBody>
      </p:sp>
      <p:sp>
        <p:nvSpPr>
          <p:cNvPr id="12291" name="Content Placeholder 2"/>
          <p:cNvSpPr>
            <a:spLocks noGrp="1"/>
          </p:cNvSpPr>
          <p:nvPr>
            <p:ph idx="1"/>
          </p:nvPr>
        </p:nvSpPr>
        <p:spPr/>
        <p:txBody>
          <a:bodyPr>
            <a:normAutofit lnSpcReduction="10000"/>
          </a:bodyPr>
          <a:lstStyle/>
          <a:p>
            <a:pPr marL="0" indent="0">
              <a:buNone/>
            </a:pPr>
            <a:r>
              <a:rPr lang="en-US" u="sng" dirty="0" smtClean="0"/>
              <a:t>In each of the cases considered, </a:t>
            </a:r>
            <a:r>
              <a:rPr lang="en-US" dirty="0" smtClean="0"/>
              <a:t>Apartments, Houses, Cell Cluster, the legacy STA is UNAFFECTED</a:t>
            </a:r>
          </a:p>
          <a:p>
            <a:r>
              <a:rPr lang="en-US" dirty="0" smtClean="0"/>
              <a:t>If the Legacy STA is in a separate network, </a:t>
            </a:r>
          </a:p>
          <a:p>
            <a:pPr lvl="1"/>
            <a:r>
              <a:rPr lang="en-US" dirty="0" smtClean="0"/>
              <a:t>If STA does not use DSC then:</a:t>
            </a:r>
          </a:p>
          <a:p>
            <a:pPr lvl="2"/>
            <a:r>
              <a:rPr lang="en-US" dirty="0" smtClean="0"/>
              <a:t>If already started to TX it will complete (DSC STA can TX at same time) </a:t>
            </a:r>
          </a:p>
          <a:p>
            <a:pPr lvl="2"/>
            <a:r>
              <a:rPr lang="en-US" dirty="0" smtClean="0"/>
              <a:t>If Legacy STA not started to TX it will hold off with CCA in the normal fashion if DSC STA is TX – no difference</a:t>
            </a:r>
          </a:p>
          <a:p>
            <a:r>
              <a:rPr lang="en-US" dirty="0" smtClean="0"/>
              <a:t>DSC simply allows the STA using it to TX at the same time.</a:t>
            </a:r>
          </a:p>
          <a:p>
            <a:r>
              <a:rPr lang="en-US" b="1" dirty="0" smtClean="0">
                <a:solidFill>
                  <a:srgbClr val="00B050"/>
                </a:solidFill>
              </a:rPr>
              <a:t>Legacy network performance improves as need not wait so long for DSC network to TX (simultaneous TX)</a:t>
            </a:r>
          </a:p>
        </p:txBody>
      </p:sp>
      <p:sp>
        <p:nvSpPr>
          <p:cNvPr id="1229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25</a:t>
            </a:fld>
            <a:endParaRPr lang="en-US" dirty="0"/>
          </a:p>
        </p:txBody>
      </p:sp>
    </p:spTree>
    <p:extLst>
      <p:ext uri="{BB962C8B-B14F-4D97-AF65-F5344CB8AC3E}">
        <p14:creationId xmlns:p14="http://schemas.microsoft.com/office/powerpoint/2010/main" val="332555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609600"/>
          </a:xfrm>
        </p:spPr>
        <p:txBody>
          <a:bodyPr/>
          <a:lstStyle/>
          <a:p>
            <a:r>
              <a:rPr lang="en-US" dirty="0" smtClean="0"/>
              <a:t>Legacy STA – Same Network</a:t>
            </a:r>
          </a:p>
        </p:txBody>
      </p:sp>
      <p:sp>
        <p:nvSpPr>
          <p:cNvPr id="13315" name="Content Placeholder 2"/>
          <p:cNvSpPr>
            <a:spLocks noGrp="1"/>
          </p:cNvSpPr>
          <p:nvPr>
            <p:ph idx="1"/>
          </p:nvPr>
        </p:nvSpPr>
        <p:spPr>
          <a:xfrm>
            <a:off x="685800" y="1371600"/>
            <a:ext cx="7772400" cy="5486400"/>
          </a:xfrm>
        </p:spPr>
        <p:txBody>
          <a:bodyPr>
            <a:noAutofit/>
          </a:bodyPr>
          <a:lstStyle/>
          <a:p>
            <a:r>
              <a:rPr lang="en-US" sz="1800" dirty="0" smtClean="0"/>
              <a:t>If any STA is outside the coverage area set by the DSC, then it is at a disadvantage as its TX could be stepped on by the DSC STA that is close to the AP.  This is the same situation as “hidden STA”.  </a:t>
            </a:r>
          </a:p>
          <a:p>
            <a:pPr lvl="1"/>
            <a:r>
              <a:rPr lang="en-US" sz="1800" dirty="0" smtClean="0"/>
              <a:t>“Hidden STA” situation exists now so nothing new</a:t>
            </a:r>
          </a:p>
          <a:p>
            <a:pPr lvl="1"/>
            <a:r>
              <a:rPr lang="en-US" sz="1800" dirty="0" smtClean="0"/>
              <a:t>Number of “Hidden STAs” reduced by DSC</a:t>
            </a:r>
          </a:p>
          <a:p>
            <a:r>
              <a:rPr lang="en-US" sz="1800" dirty="0" smtClean="0"/>
              <a:t>Note examples, possibility of hidden legacy or DSC STA is remote.</a:t>
            </a:r>
          </a:p>
          <a:p>
            <a:r>
              <a:rPr lang="en-US" sz="1800" dirty="0" smtClean="0"/>
              <a:t>Consider also need to keep high data rates hence want to restrict range.  (Especially if using 40MHz channels or higher).  </a:t>
            </a:r>
            <a:endParaRPr lang="en-US" sz="1800" dirty="0"/>
          </a:p>
          <a:p>
            <a:pPr marL="0" indent="0">
              <a:buNone/>
            </a:pPr>
            <a:r>
              <a:rPr lang="en-US" sz="1800" dirty="0" smtClean="0"/>
              <a:t>Finally</a:t>
            </a:r>
          </a:p>
          <a:p>
            <a:r>
              <a:rPr lang="en-US" sz="1800" dirty="0" smtClean="0"/>
              <a:t>If outdoor and large area coverage required, DSC could be disabled by AP IE. </a:t>
            </a:r>
          </a:p>
          <a:p>
            <a:pPr marL="0" indent="0">
              <a:buNone/>
            </a:pPr>
            <a:r>
              <a:rPr lang="en-US" sz="1800" dirty="0" smtClean="0"/>
              <a:t>Finally, Finally</a:t>
            </a:r>
          </a:p>
          <a:p>
            <a:r>
              <a:rPr lang="en-US" sz="1800" dirty="0" smtClean="0"/>
              <a:t>There is a huge encouragement to enact DSC, unlike TPC.   </a:t>
            </a:r>
          </a:p>
        </p:txBody>
      </p:sp>
      <p:sp>
        <p:nvSpPr>
          <p:cNvPr id="13316"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26</a:t>
            </a:fld>
            <a:endParaRPr lang="en-US" dirty="0"/>
          </a:p>
        </p:txBody>
      </p:sp>
    </p:spTree>
    <p:extLst>
      <p:ext uri="{BB962C8B-B14F-4D97-AF65-F5344CB8AC3E}">
        <p14:creationId xmlns:p14="http://schemas.microsoft.com/office/powerpoint/2010/main" val="40644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In the examples studied:</a:t>
            </a:r>
          </a:p>
          <a:p>
            <a:r>
              <a:rPr lang="en-US" dirty="0" smtClean="0"/>
              <a:t>DSC has a significant impact on area throughput</a:t>
            </a:r>
          </a:p>
          <a:p>
            <a:pPr lvl="1"/>
            <a:r>
              <a:rPr lang="en-US" dirty="0" smtClean="0"/>
              <a:t>Frequency reuse is increased by a significant factor</a:t>
            </a:r>
          </a:p>
          <a:p>
            <a:pPr lvl="1"/>
            <a:r>
              <a:rPr lang="en-US" dirty="0" smtClean="0"/>
              <a:t>In cell cluster example, 2SS 20MHz BW total area throughput is increased from 396.5Mbps to 3004.8Mbps (7 APs </a:t>
            </a:r>
            <a:r>
              <a:rPr lang="en-US" dirty="0" err="1" smtClean="0"/>
              <a:t>vs</a:t>
            </a:r>
            <a:r>
              <a:rPr lang="en-US" dirty="0" smtClean="0"/>
              <a:t> 37 APs)!</a:t>
            </a:r>
          </a:p>
          <a:p>
            <a:r>
              <a:rPr lang="en-US" dirty="0" smtClean="0"/>
              <a:t>DSC reduces or eliminates chance of hidden STAs</a:t>
            </a:r>
          </a:p>
          <a:p>
            <a:r>
              <a:rPr lang="en-US" dirty="0" smtClean="0"/>
              <a:t>Legacy STAs are not disadvantaged</a:t>
            </a:r>
          </a:p>
          <a:p>
            <a:r>
              <a:rPr lang="en-US" dirty="0" smtClean="0"/>
              <a:t>DSC is easy to implement and does not require every network to comply, (as does TPC).</a:t>
            </a:r>
          </a:p>
          <a:p>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27</a:t>
            </a:fld>
            <a:endParaRPr lang="en-US" dirty="0"/>
          </a:p>
        </p:txBody>
      </p:sp>
    </p:spTree>
    <p:extLst>
      <p:ext uri="{BB962C8B-B14F-4D97-AF65-F5344CB8AC3E}">
        <p14:creationId xmlns:p14="http://schemas.microsoft.com/office/powerpoint/2010/main" val="3051752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85800" y="685800"/>
            <a:ext cx="7772400" cy="533400"/>
          </a:xfrm>
        </p:spPr>
        <p:txBody>
          <a:bodyPr/>
          <a:lstStyle/>
          <a:p>
            <a:pPr eaLnBrk="1" hangingPunct="1"/>
            <a:r>
              <a:rPr lang="en-US" dirty="0" smtClean="0"/>
              <a:t>Discussion</a:t>
            </a:r>
          </a:p>
        </p:txBody>
      </p:sp>
      <p:sp>
        <p:nvSpPr>
          <p:cNvPr id="16387" name="Content Placeholder 4"/>
          <p:cNvSpPr>
            <a:spLocks noGrp="1"/>
          </p:cNvSpPr>
          <p:nvPr>
            <p:ph idx="1"/>
          </p:nvPr>
        </p:nvSpPr>
        <p:spPr>
          <a:xfrm>
            <a:off x="228600" y="1219200"/>
            <a:ext cx="8686800" cy="5105400"/>
          </a:xfrm>
        </p:spPr>
        <p:txBody>
          <a:bodyPr>
            <a:normAutofit fontScale="92500" lnSpcReduction="20000"/>
          </a:bodyPr>
          <a:lstStyle/>
          <a:p>
            <a:pPr eaLnBrk="1" hangingPunct="1"/>
            <a:r>
              <a:rPr lang="en-US" dirty="0" smtClean="0"/>
              <a:t>We can expand the examples to specific enterprise, office environments.  </a:t>
            </a:r>
          </a:p>
          <a:p>
            <a:pPr lvl="1" eaLnBrk="1" hangingPunct="1"/>
            <a:r>
              <a:rPr lang="en-US" sz="2400" dirty="0" smtClean="0"/>
              <a:t>Network coverage is NOT simple circles.  It is bounded by walls, floors, obstructions such that the propagation is not dB linear it suffers from jumps, e.g. 10dB per outside wall, 3 – 6dB inside walls.  </a:t>
            </a:r>
          </a:p>
          <a:p>
            <a:pPr lvl="1" eaLnBrk="1" hangingPunct="1"/>
            <a:r>
              <a:rPr lang="en-US" sz="2400" dirty="0" smtClean="0"/>
              <a:t>Network coverage can be made ‘cell like’ so as to improve the overall coverage. </a:t>
            </a:r>
          </a:p>
          <a:p>
            <a:pPr eaLnBrk="1" hangingPunct="1"/>
            <a:r>
              <a:rPr lang="en-US" dirty="0" smtClean="0"/>
              <a:t>If only one network uses DSC it does not impact performance on other network – in fact it lessens impact as now TX simultaneously so other network does not need to wait so long.    </a:t>
            </a:r>
          </a:p>
          <a:p>
            <a:pPr eaLnBrk="1" hangingPunct="1"/>
            <a:r>
              <a:rPr lang="en-US" dirty="0" smtClean="0"/>
              <a:t>DSC Limit can be set to cover desired network area. </a:t>
            </a:r>
          </a:p>
          <a:p>
            <a:pPr lvl="1" eaLnBrk="1" hangingPunct="1"/>
            <a:r>
              <a:rPr lang="en-US" sz="2400" dirty="0" smtClean="0"/>
              <a:t>Correct choice of Upper Limit and Margin</a:t>
            </a:r>
          </a:p>
          <a:p>
            <a:pPr eaLnBrk="1" hangingPunct="1"/>
            <a:r>
              <a:rPr lang="en-US" dirty="0" smtClean="0"/>
              <a:t>DSC can be combined with channel selection and mitigate OBSS.  </a:t>
            </a:r>
          </a:p>
          <a:p>
            <a:pPr eaLnBrk="1" hangingPunct="1"/>
            <a:r>
              <a:rPr lang="en-US" dirty="0" smtClean="0">
                <a:solidFill>
                  <a:srgbClr val="FF0000"/>
                </a:solidFill>
              </a:rPr>
              <a:t>DSC can improve overall Wi-Fi throughput in an area.</a:t>
            </a:r>
          </a:p>
          <a:p>
            <a:pPr eaLnBrk="1" hangingPunct="1"/>
            <a:r>
              <a:rPr lang="en-US" dirty="0" smtClean="0"/>
              <a:t>AP can control settings – see next slide</a:t>
            </a:r>
          </a:p>
        </p:txBody>
      </p:sp>
      <p:sp>
        <p:nvSpPr>
          <p:cNvPr id="1638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28</a:t>
            </a:fld>
            <a:endParaRPr lang="en-US" dirty="0"/>
          </a:p>
        </p:txBody>
      </p:sp>
    </p:spTree>
    <p:extLst>
      <p:ext uri="{BB962C8B-B14F-4D97-AF65-F5344CB8AC3E}">
        <p14:creationId xmlns:p14="http://schemas.microsoft.com/office/powerpoint/2010/main" val="120416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dirty="0" smtClean="0"/>
              <a:t>Do you think that DSC merits consideration for existing PHYs?</a:t>
            </a:r>
            <a:endParaRPr lang="en-US" dirty="0"/>
          </a:p>
          <a:p>
            <a:pPr lvl="1"/>
            <a:r>
              <a:rPr lang="en-US" dirty="0" smtClean="0"/>
              <a:t>Yes </a:t>
            </a:r>
          </a:p>
          <a:p>
            <a:pPr lvl="1"/>
            <a:r>
              <a:rPr lang="en-US" dirty="0" smtClean="0"/>
              <a:t>No</a:t>
            </a:r>
          </a:p>
          <a:p>
            <a:pPr marL="457200" indent="-457200">
              <a:buFont typeface="+mj-lt"/>
              <a:buAutoNum type="arabicPeriod"/>
            </a:pPr>
            <a:r>
              <a:rPr lang="en-US" dirty="0"/>
              <a:t>Do you think that DSC merits </a:t>
            </a:r>
            <a:r>
              <a:rPr lang="en-US" dirty="0" smtClean="0"/>
              <a:t>consideration </a:t>
            </a:r>
            <a:r>
              <a:rPr lang="en-US" dirty="0"/>
              <a:t>for </a:t>
            </a:r>
            <a:r>
              <a:rPr lang="en-US" dirty="0" smtClean="0"/>
              <a:t>HEW?</a:t>
            </a:r>
            <a:endParaRPr lang="en-US" dirty="0"/>
          </a:p>
          <a:p>
            <a:pPr lvl="1"/>
            <a:r>
              <a:rPr lang="en-US" dirty="0"/>
              <a:t>Yes </a:t>
            </a:r>
          </a:p>
          <a:p>
            <a:pPr lvl="1"/>
            <a:r>
              <a:rPr lang="en-US" dirty="0"/>
              <a:t>No</a:t>
            </a:r>
          </a:p>
          <a:p>
            <a:pPr marL="0" indent="0">
              <a:buNone/>
            </a:pPr>
            <a:endParaRPr lang="en-US" dirty="0"/>
          </a:p>
        </p:txBody>
      </p:sp>
      <p:sp>
        <p:nvSpPr>
          <p:cNvPr id="3" name="Title 2"/>
          <p:cNvSpPr>
            <a:spLocks noGrp="1"/>
          </p:cNvSpPr>
          <p:nvPr>
            <p:ph type="title"/>
          </p:nvPr>
        </p:nvSpPr>
        <p:spPr/>
        <p:txBody>
          <a:bodyPr/>
          <a:lstStyle/>
          <a:p>
            <a:r>
              <a:rPr lang="en-US" dirty="0" smtClean="0"/>
              <a:t>Straw Polls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29</a:t>
            </a:fld>
            <a:endParaRPr lang="en-US" dirty="0"/>
          </a:p>
        </p:txBody>
      </p:sp>
    </p:spTree>
    <p:extLst>
      <p:ext uri="{BB962C8B-B14F-4D97-AF65-F5344CB8AC3E}">
        <p14:creationId xmlns:p14="http://schemas.microsoft.com/office/powerpoint/2010/main" val="320850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85800"/>
            <a:ext cx="7772400" cy="685800"/>
          </a:xfrm>
        </p:spPr>
        <p:txBody>
          <a:bodyPr/>
          <a:lstStyle/>
          <a:p>
            <a:pPr eaLnBrk="1" hangingPunct="1"/>
            <a:r>
              <a:rPr lang="en-US" dirty="0" smtClean="0"/>
              <a:t>Example – background to idea</a:t>
            </a:r>
          </a:p>
        </p:txBody>
      </p:sp>
      <p:sp>
        <p:nvSpPr>
          <p:cNvPr id="5" name="TextBox 4"/>
          <p:cNvSpPr txBox="1"/>
          <p:nvPr/>
        </p:nvSpPr>
        <p:spPr>
          <a:xfrm>
            <a:off x="376237" y="4171950"/>
            <a:ext cx="8359276" cy="2369880"/>
          </a:xfrm>
          <a:prstGeom prst="rect">
            <a:avLst/>
          </a:prstGeom>
          <a:noFill/>
        </p:spPr>
        <p:txBody>
          <a:bodyPr wrap="none">
            <a:spAutoFit/>
          </a:bodyPr>
          <a:lstStyle/>
          <a:p>
            <a:pPr marL="285750" indent="-285750">
              <a:buFont typeface="Arial" pitchFamily="34" charset="0"/>
              <a:buChar char="•"/>
              <a:defRPr/>
            </a:pPr>
            <a:r>
              <a:rPr lang="en-US" sz="1800" dirty="0"/>
              <a:t>AP1 to STA A -50dBm, (also AP2 to STA B)</a:t>
            </a:r>
          </a:p>
          <a:p>
            <a:pPr marL="285750" indent="-285750">
              <a:buFont typeface="Arial" pitchFamily="34" charset="0"/>
              <a:buChar char="•"/>
              <a:defRPr/>
            </a:pPr>
            <a:r>
              <a:rPr lang="en-US" sz="1800" dirty="0"/>
              <a:t>STA B is 4x as far from AP 1 as STA A.  </a:t>
            </a:r>
          </a:p>
          <a:p>
            <a:pPr marL="742950" lvl="1" indent="-285750">
              <a:buFont typeface="Arial" pitchFamily="34" charset="0"/>
              <a:buChar char="•"/>
              <a:defRPr/>
            </a:pPr>
            <a:r>
              <a:rPr lang="en-US" sz="1800" dirty="0"/>
              <a:t>Therefore AP1 receives STA B at -80dBm (50 + </a:t>
            </a:r>
            <a:r>
              <a:rPr lang="en-US" sz="1800" dirty="0" smtClean="0"/>
              <a:t>20* </a:t>
            </a:r>
            <a:r>
              <a:rPr lang="en-US" sz="1800" dirty="0"/>
              <a:t>+10 wall</a:t>
            </a:r>
            <a:r>
              <a:rPr lang="en-US" sz="1800" dirty="0" smtClean="0"/>
              <a:t>)  </a:t>
            </a:r>
            <a:r>
              <a:rPr lang="en-US" sz="1400" dirty="0" smtClean="0"/>
              <a:t>*10dB per octave</a:t>
            </a:r>
            <a:endParaRPr lang="en-US" sz="1400" dirty="0"/>
          </a:p>
          <a:p>
            <a:pPr marL="285750" indent="-285750">
              <a:buFont typeface="Arial" pitchFamily="34" charset="0"/>
              <a:buChar char="•"/>
              <a:defRPr/>
            </a:pPr>
            <a:r>
              <a:rPr lang="en-US" sz="1800" dirty="0"/>
              <a:t>STA A receives TX from STA B at -70dBm (50 +</a:t>
            </a:r>
            <a:r>
              <a:rPr lang="en-US" sz="1800" dirty="0" smtClean="0"/>
              <a:t>10* </a:t>
            </a:r>
            <a:r>
              <a:rPr lang="en-US" sz="1800" dirty="0"/>
              <a:t>+10wall</a:t>
            </a:r>
            <a:r>
              <a:rPr lang="en-US" sz="1800" dirty="0" smtClean="0"/>
              <a:t>)</a:t>
            </a:r>
          </a:p>
          <a:p>
            <a:pPr>
              <a:defRPr/>
            </a:pPr>
            <a:r>
              <a:rPr lang="en-US" sz="1600" dirty="0" smtClean="0"/>
              <a:t>Note: AP1 receives AP2 &lt;-82dBm so CCA is not exerted</a:t>
            </a:r>
            <a:endParaRPr lang="en-US" sz="1600" dirty="0"/>
          </a:p>
          <a:p>
            <a:pPr algn="ctr">
              <a:defRPr/>
            </a:pPr>
            <a:r>
              <a:rPr lang="en-US" sz="1800" dirty="0" smtClean="0">
                <a:solidFill>
                  <a:srgbClr val="FF0000"/>
                </a:solidFill>
              </a:rPr>
              <a:t>STA </a:t>
            </a:r>
            <a:r>
              <a:rPr lang="en-US" sz="1800" dirty="0">
                <a:solidFill>
                  <a:srgbClr val="FF0000"/>
                </a:solidFill>
              </a:rPr>
              <a:t>A and STA B could both transmit successfully to their APs at the same time</a:t>
            </a:r>
          </a:p>
          <a:p>
            <a:pPr algn="ctr">
              <a:defRPr/>
            </a:pPr>
            <a:r>
              <a:rPr lang="en-US" sz="1800" dirty="0">
                <a:solidFill>
                  <a:srgbClr val="FF0000"/>
                </a:solidFill>
              </a:rPr>
              <a:t>BUT each is prevented by CCA.  </a:t>
            </a:r>
            <a:endParaRPr lang="en-US" sz="1800" dirty="0" smtClean="0">
              <a:solidFill>
                <a:srgbClr val="FF0000"/>
              </a:solidFill>
            </a:endParaRPr>
          </a:p>
          <a:p>
            <a:pPr algn="ctr">
              <a:defRPr/>
            </a:pPr>
            <a:r>
              <a:rPr lang="en-US" sz="2000" dirty="0" smtClean="0"/>
              <a:t>CCA was designed for greatest range</a:t>
            </a:r>
            <a:endParaRPr lang="en-US" sz="2000" dirty="0"/>
          </a:p>
        </p:txBody>
      </p:sp>
      <p:pic>
        <p:nvPicPr>
          <p:cNvPr id="51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322" y="1295400"/>
            <a:ext cx="57245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Tree>
    <p:extLst>
      <p:ext uri="{BB962C8B-B14F-4D97-AF65-F5344CB8AC3E}">
        <p14:creationId xmlns:p14="http://schemas.microsoft.com/office/powerpoint/2010/main" val="1059385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Imagine a scheme where STA measures the RSSI of the AP Beacon </a:t>
            </a:r>
            <a:br>
              <a:rPr lang="en-US" sz="2000" dirty="0" smtClean="0"/>
            </a:br>
            <a:r>
              <a:rPr lang="en-US" sz="2000" dirty="0" smtClean="0"/>
              <a:t>(R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 and we get hidden STAs.</a:t>
            </a:r>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pPr marL="457200" lvl="1" indent="0" eaLnBrk="1" hangingPunct="1">
              <a:buNone/>
            </a:pPr>
            <a:r>
              <a:rPr lang="en-US" dirty="0" smtClean="0"/>
              <a:t>L = Upper Limit	M = Margin	R = Received RSSI</a:t>
            </a:r>
          </a:p>
          <a:p>
            <a:pPr marL="457200" lvl="1" indent="0" eaLnBrk="1" hangingPunct="1">
              <a:buNone/>
            </a:pPr>
            <a:r>
              <a:rPr lang="en-US" dirty="0" smtClean="0"/>
              <a:t>RX </a:t>
            </a:r>
            <a:r>
              <a:rPr lang="en-US" dirty="0"/>
              <a:t>Sensitivity,  </a:t>
            </a:r>
            <a:r>
              <a:rPr lang="en-US" dirty="0" err="1" smtClean="0"/>
              <a:t>RxS</a:t>
            </a:r>
            <a:r>
              <a:rPr lang="en-US" dirty="0" smtClean="0"/>
              <a:t>   </a:t>
            </a:r>
          </a:p>
          <a:p>
            <a:pPr marL="457200" lvl="1" indent="0" eaLnBrk="1" hangingPunct="1">
              <a:buNone/>
            </a:pPr>
            <a:r>
              <a:rPr lang="en-US" dirty="0" smtClean="0"/>
              <a:t>	 </a:t>
            </a:r>
            <a:r>
              <a:rPr lang="en-US" dirty="0" err="1" smtClean="0"/>
              <a:t>Reff</a:t>
            </a:r>
            <a:r>
              <a:rPr lang="en-US" dirty="0" smtClean="0"/>
              <a:t> = MIN (</a:t>
            </a:r>
            <a:r>
              <a:rPr lang="en-US" dirty="0" err="1" smtClean="0"/>
              <a:t>RxS</a:t>
            </a:r>
            <a:r>
              <a:rPr lang="en-US" dirty="0" smtClean="0"/>
              <a:t>, L) </a:t>
            </a:r>
          </a:p>
          <a:p>
            <a:pPr marL="457200" lvl="1" indent="0" eaLnBrk="1" hangingPunct="1">
              <a:buNone/>
            </a:pPr>
            <a:r>
              <a:rPr lang="en-US" dirty="0" smtClean="0"/>
              <a:t>	 </a:t>
            </a:r>
            <a:r>
              <a:rPr lang="en-US" dirty="0" err="1" smtClean="0"/>
              <a:t>RxS</a:t>
            </a:r>
            <a:r>
              <a:rPr lang="en-US" dirty="0" smtClean="0"/>
              <a:t> = (</a:t>
            </a:r>
            <a:r>
              <a:rPr lang="en-US" dirty="0" err="1" smtClean="0"/>
              <a:t>Reff</a:t>
            </a:r>
            <a:r>
              <a:rPr lang="en-US" dirty="0" smtClean="0"/>
              <a:t> – M)  		</a:t>
            </a:r>
            <a:endParaRPr lang="en-US" dirty="0"/>
          </a:p>
          <a:p>
            <a:pPr marL="457200" lvl="1" indent="0" eaLnBrk="1" hangingPunct="1">
              <a:buNone/>
            </a:pPr>
            <a:endParaRPr lang="en-US" dirty="0" smtClean="0"/>
          </a:p>
          <a:p>
            <a:pPr marL="457200" lvl="1" indent="0" eaLnBrk="1" hangingPunct="1">
              <a:buNone/>
            </a:pPr>
            <a:r>
              <a:rPr lang="en-US" dirty="0" smtClean="0"/>
              <a:t>Example,          FOR	 L = -40dBm and M = 20dB</a:t>
            </a:r>
          </a:p>
        </p:txBody>
      </p:sp>
      <p:sp>
        <p:nvSpPr>
          <p:cNvPr id="3" name="Title 2"/>
          <p:cNvSpPr>
            <a:spLocks noGrp="1"/>
          </p:cNvSpPr>
          <p:nvPr>
            <p:ph type="title"/>
          </p:nvPr>
        </p:nvSpPr>
        <p:spPr>
          <a:xfrm>
            <a:off x="685800" y="685800"/>
            <a:ext cx="7772400" cy="838200"/>
          </a:xfrm>
        </p:spPr>
        <p:txBody>
          <a:bodyPr/>
          <a:lstStyle/>
          <a:p>
            <a:r>
              <a:rPr lang="en-US" dirty="0" smtClean="0"/>
              <a:t>CCA Threshold/RX Sensitivity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50925433"/>
              </p:ext>
            </p:extLst>
          </p:nvPr>
        </p:nvGraphicFramePr>
        <p:xfrm>
          <a:off x="1143000" y="3733800"/>
          <a:ext cx="6096000" cy="1854200"/>
        </p:xfrm>
        <a:graphic>
          <a:graphicData uri="http://schemas.openxmlformats.org/drawingml/2006/table">
            <a:tbl>
              <a:tblPr firstRow="1" bandRow="1">
                <a:tableStyleId>{5C22544A-7EE6-4342-B048-85BDC9FD1C3A}</a:tableStyleId>
              </a:tblPr>
              <a:tblGrid>
                <a:gridCol w="2032000"/>
                <a:gridCol w="1778000"/>
                <a:gridCol w="2286000"/>
              </a:tblGrid>
              <a:tr h="370840">
                <a:tc>
                  <a:txBody>
                    <a:bodyPr/>
                    <a:lstStyle/>
                    <a:p>
                      <a:r>
                        <a:rPr lang="en-US" dirty="0" smtClean="0"/>
                        <a:t>RSSI,  R </a:t>
                      </a:r>
                      <a:r>
                        <a:rPr lang="en-US" dirty="0" err="1" smtClean="0"/>
                        <a:t>dBm</a:t>
                      </a:r>
                      <a:endParaRPr lang="en-US" dirty="0"/>
                    </a:p>
                  </a:txBody>
                  <a:tcPr/>
                </a:tc>
                <a:tc>
                  <a:txBody>
                    <a:bodyPr/>
                    <a:lstStyle/>
                    <a:p>
                      <a:pPr algn="ctr"/>
                      <a:r>
                        <a:rPr lang="en-US" dirty="0" err="1" smtClean="0"/>
                        <a:t>Reff</a:t>
                      </a:r>
                      <a:endParaRPr lang="en-US" dirty="0"/>
                    </a:p>
                  </a:txBody>
                  <a:tcPr/>
                </a:tc>
                <a:tc>
                  <a:txBody>
                    <a:bodyPr/>
                    <a:lstStyle/>
                    <a:p>
                      <a:r>
                        <a:rPr lang="en-US" dirty="0" smtClean="0"/>
                        <a:t>Rx Sensitivity, </a:t>
                      </a:r>
                      <a:r>
                        <a:rPr lang="en-US" dirty="0" err="1" smtClean="0"/>
                        <a:t>dBm</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-40</a:t>
                      </a:r>
                      <a:endParaRPr lang="en-US" dirty="0"/>
                    </a:p>
                  </a:txBody>
                  <a:tcPr/>
                </a:tc>
                <a:tc>
                  <a:txBody>
                    <a:bodyPr/>
                    <a:lstStyle/>
                    <a:p>
                      <a:pPr algn="ctr"/>
                      <a:r>
                        <a:rPr lang="en-US" dirty="0" smtClean="0"/>
                        <a:t>-40</a:t>
                      </a:r>
                      <a:endParaRPr lang="en-US" dirty="0"/>
                    </a:p>
                  </a:txBody>
                  <a:tcPr/>
                </a:tc>
                <a:tc>
                  <a:txBody>
                    <a:bodyPr/>
                    <a:lstStyle/>
                    <a:p>
                      <a:pPr algn="ctr"/>
                      <a:r>
                        <a:rPr lang="en-US" dirty="0" smtClean="0"/>
                        <a:t>-60     </a:t>
                      </a:r>
                      <a:endParaRPr lang="en-US" dirty="0"/>
                    </a:p>
                  </a:txBody>
                  <a:tcPr/>
                </a:tc>
              </a:tr>
              <a:tr h="370840">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r>
                        <a:rPr lang="en-US" dirty="0" smtClean="0"/>
                        <a:t>-70     </a:t>
                      </a:r>
                      <a:endParaRPr lang="en-US" dirty="0"/>
                    </a:p>
                  </a:txBody>
                  <a:tcPr/>
                </a:tc>
              </a:tr>
              <a:tr h="370840">
                <a:tc>
                  <a:txBody>
                    <a:bodyPr/>
                    <a:lstStyle/>
                    <a:p>
                      <a:pPr algn="ctr"/>
                      <a:r>
                        <a:rPr lang="en-US" dirty="0" smtClean="0"/>
                        <a:t>-60</a:t>
                      </a:r>
                      <a:endParaRPr lang="en-US" dirty="0"/>
                    </a:p>
                  </a:txBody>
                  <a:tcPr/>
                </a:tc>
                <a:tc>
                  <a:txBody>
                    <a:bodyPr/>
                    <a:lstStyle/>
                    <a:p>
                      <a:pPr algn="ctr"/>
                      <a:r>
                        <a:rPr lang="en-US" dirty="0" smtClean="0"/>
                        <a:t>-60</a:t>
                      </a:r>
                      <a:endParaRPr lang="en-US" dirty="0"/>
                    </a:p>
                  </a:txBody>
                  <a:tcPr/>
                </a:tc>
                <a:tc>
                  <a:txBody>
                    <a:bodyPr/>
                    <a:lstStyle/>
                    <a:p>
                      <a:pPr algn="ctr"/>
                      <a:r>
                        <a:rPr lang="en-US" dirty="0" smtClean="0"/>
                        <a:t>-80    </a:t>
                      </a:r>
                      <a:endParaRPr lang="en-US" dirty="0"/>
                    </a:p>
                  </a:txBody>
                  <a:tcPr/>
                </a:tc>
              </a:tr>
            </a:tbl>
          </a:graphicData>
        </a:graphic>
      </p:graphicFrame>
    </p:spTree>
    <p:extLst>
      <p:ext uri="{BB962C8B-B14F-4D97-AF65-F5344CB8AC3E}">
        <p14:creationId xmlns:p14="http://schemas.microsoft.com/office/powerpoint/2010/main" val="311442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Apartments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71800"/>
            <a:ext cx="7262813" cy="325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9600" y="1447800"/>
            <a:ext cx="7848600" cy="1200329"/>
          </a:xfrm>
          <a:prstGeom prst="rect">
            <a:avLst/>
          </a:prstGeom>
          <a:noFill/>
        </p:spPr>
        <p:txBody>
          <a:bodyPr wrap="square" rtlCol="0">
            <a:spAutoFit/>
          </a:bodyPr>
          <a:lstStyle/>
          <a:p>
            <a:r>
              <a:rPr lang="en-US" dirty="0" smtClean="0"/>
              <a:t>Consider an apartment</a:t>
            </a:r>
          </a:p>
          <a:p>
            <a:r>
              <a:rPr lang="en-US" dirty="0" smtClean="0"/>
              <a:t>Using DSC complete apartment coverage </a:t>
            </a:r>
          </a:p>
          <a:p>
            <a:r>
              <a:rPr lang="en-US" dirty="0" smtClean="0"/>
              <a:t>but overlap is confined mostly to direct neighbors</a:t>
            </a:r>
            <a:endParaRPr lang="en-US" dirty="0"/>
          </a:p>
        </p:txBody>
      </p:sp>
      <p:sp>
        <p:nvSpPr>
          <p:cNvPr id="7" name="TextBox 6"/>
          <p:cNvSpPr txBox="1"/>
          <p:nvPr/>
        </p:nvSpPr>
        <p:spPr>
          <a:xfrm>
            <a:off x="6400800" y="2654225"/>
            <a:ext cx="2568652" cy="523220"/>
          </a:xfrm>
          <a:prstGeom prst="rect">
            <a:avLst/>
          </a:prstGeom>
          <a:noFill/>
        </p:spPr>
        <p:txBody>
          <a:bodyPr wrap="none" rtlCol="0">
            <a:spAutoFit/>
          </a:bodyPr>
          <a:lstStyle/>
          <a:p>
            <a:r>
              <a:rPr lang="en-US" sz="1400" dirty="0" smtClean="0"/>
              <a:t>Only ‘worse case’ STA overlap </a:t>
            </a:r>
          </a:p>
          <a:p>
            <a:r>
              <a:rPr lang="en-US" sz="1400" dirty="0" smtClean="0"/>
              <a:t>Extends into 2</a:t>
            </a:r>
            <a:r>
              <a:rPr lang="en-US" sz="1400" baseline="30000" dirty="0" smtClean="0"/>
              <a:t>nd</a:t>
            </a:r>
            <a:r>
              <a:rPr lang="en-US" sz="1400" dirty="0" smtClean="0"/>
              <a:t> neighbor</a:t>
            </a:r>
            <a:endParaRPr lang="en-US" sz="1400" dirty="0"/>
          </a:p>
        </p:txBody>
      </p:sp>
    </p:spTree>
    <p:extLst>
      <p:ext uri="{BB962C8B-B14F-4D97-AF65-F5344CB8AC3E}">
        <p14:creationId xmlns:p14="http://schemas.microsoft.com/office/powerpoint/2010/main" val="367906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Apartment Block</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62456"/>
            <a:ext cx="6543926" cy="4652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696326" y="1676400"/>
            <a:ext cx="2447674" cy="2677656"/>
          </a:xfrm>
          <a:prstGeom prst="rect">
            <a:avLst/>
          </a:prstGeom>
          <a:noFill/>
        </p:spPr>
        <p:txBody>
          <a:bodyPr wrap="square" rtlCol="0">
            <a:spAutoFit/>
          </a:bodyPr>
          <a:lstStyle/>
          <a:p>
            <a:r>
              <a:rPr lang="en-US" dirty="0" smtClean="0"/>
              <a:t>No DSC </a:t>
            </a:r>
          </a:p>
          <a:p>
            <a:r>
              <a:rPr lang="en-US" dirty="0" smtClean="0"/>
              <a:t>45 Overlapping</a:t>
            </a:r>
          </a:p>
          <a:p>
            <a:endParaRPr lang="en-US" dirty="0"/>
          </a:p>
          <a:p>
            <a:r>
              <a:rPr lang="en-US" dirty="0" smtClean="0"/>
              <a:t>With DSC</a:t>
            </a:r>
          </a:p>
          <a:p>
            <a:r>
              <a:rPr lang="en-US" dirty="0" smtClean="0"/>
              <a:t>7 to 8 overlapping</a:t>
            </a:r>
          </a:p>
          <a:p>
            <a:endParaRPr lang="en-US" dirty="0"/>
          </a:p>
        </p:txBody>
      </p:sp>
      <p:sp>
        <p:nvSpPr>
          <p:cNvPr id="7" name="TextBox 6"/>
          <p:cNvSpPr txBox="1"/>
          <p:nvPr/>
        </p:nvSpPr>
        <p:spPr>
          <a:xfrm>
            <a:off x="1066800" y="6015418"/>
            <a:ext cx="7237879" cy="461665"/>
          </a:xfrm>
          <a:prstGeom prst="rect">
            <a:avLst/>
          </a:prstGeom>
          <a:noFill/>
        </p:spPr>
        <p:txBody>
          <a:bodyPr wrap="none" rtlCol="0">
            <a:spAutoFit/>
          </a:bodyPr>
          <a:lstStyle/>
          <a:p>
            <a:r>
              <a:rPr lang="en-US" dirty="0" smtClean="0"/>
              <a:t>NOTE:  Dense apartment block is a priority Use Case</a:t>
            </a:r>
            <a:endParaRPr lang="en-US" dirty="0"/>
          </a:p>
        </p:txBody>
      </p:sp>
    </p:spTree>
    <p:extLst>
      <p:ext uri="{BB962C8B-B14F-4D97-AF65-F5344CB8AC3E}">
        <p14:creationId xmlns:p14="http://schemas.microsoft.com/office/powerpoint/2010/main" val="28227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Terrace/Town Houses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462088"/>
            <a:ext cx="7983537"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014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Terrace/Town Houses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787" y="1752600"/>
            <a:ext cx="76612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758808"/>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78030</TotalTime>
  <Words>1773</Words>
  <Application>Microsoft Office PowerPoint</Application>
  <PresentationFormat>On-screen Show (4:3)</PresentationFormat>
  <Paragraphs>302</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Default Design</vt:lpstr>
      <vt:lpstr>Document</vt:lpstr>
      <vt:lpstr>Dynamic Sensitivity Control V2</vt:lpstr>
      <vt:lpstr>Background</vt:lpstr>
      <vt:lpstr>Example – background to idea</vt:lpstr>
      <vt:lpstr>Dynamic Sensitivity Control - DSC</vt:lpstr>
      <vt:lpstr>CCA Threshold/RX Sensitivity</vt:lpstr>
      <vt:lpstr>Apartments</vt:lpstr>
      <vt:lpstr>Apartment Block</vt:lpstr>
      <vt:lpstr>Terrace/Town Houses</vt:lpstr>
      <vt:lpstr>Terrace/Town Houses</vt:lpstr>
      <vt:lpstr>Terrace/Townhouse</vt:lpstr>
      <vt:lpstr>PowerPoint Presentation</vt:lpstr>
      <vt:lpstr>Enterprise and Hotspots</vt:lpstr>
      <vt:lpstr>Hidden STAs – Fixed CCA/Sensitivity</vt:lpstr>
      <vt:lpstr>Hidden STAs – Dynamic CCA/Sensitivity</vt:lpstr>
      <vt:lpstr>PowerPoint Presentation</vt:lpstr>
      <vt:lpstr>Coverage and Capacity - Conventional</vt:lpstr>
      <vt:lpstr>Coverage and Capacity - DSC</vt:lpstr>
      <vt:lpstr>Capacity Estimate for Fixed vs DSC CCA</vt:lpstr>
      <vt:lpstr>Setting the Margin </vt:lpstr>
      <vt:lpstr>Flexibility </vt:lpstr>
      <vt:lpstr>Algorithm for setting CCA/RX sensitivity</vt:lpstr>
      <vt:lpstr>Summation of interference  Worse case analysis</vt:lpstr>
      <vt:lpstr>AP Considerations</vt:lpstr>
      <vt:lpstr>Additions to the Standard</vt:lpstr>
      <vt:lpstr>Legacy STAs – No problem if in separate network</vt:lpstr>
      <vt:lpstr>Legacy STA – Same Network</vt:lpstr>
      <vt:lpstr>Conclusions</vt:lpstr>
      <vt:lpstr>Discussion</vt:lpstr>
      <vt:lpstr>Straw Polls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1483</cp:revision>
  <cp:lastPrinted>1998-02-10T13:28:06Z</cp:lastPrinted>
  <dcterms:created xsi:type="dcterms:W3CDTF">1998-02-10T13:07:52Z</dcterms:created>
  <dcterms:modified xsi:type="dcterms:W3CDTF">2013-11-06T18:21:50Z</dcterms:modified>
</cp:coreProperties>
</file>