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56" r:id="rId2"/>
    <p:sldId id="257"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94747" autoAdjust="0"/>
  </p:normalViewPr>
  <p:slideViewPr>
    <p:cSldViewPr>
      <p:cViewPr>
        <p:scale>
          <a:sx n="60" d="100"/>
          <a:sy n="60" d="100"/>
        </p:scale>
        <p:origin x="-954" y="-21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May 2013</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May 2013</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smtClean="0"/>
              <a:t>May 2013</a:t>
            </a:r>
            <a:endParaRPr lang="en-US"/>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smtClean="0"/>
              <a:t>May 2013</a:t>
            </a:r>
            <a:endParaRPr lang="en-US"/>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smtClean="0"/>
              <a:t>May 2013</a:t>
            </a:r>
            <a:endParaRPr lang="en-US"/>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May 2013</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Kenney, Toyota Info Technology Center </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Date Placeholder 16"/>
          <p:cNvSpPr>
            <a:spLocks noGrp="1"/>
          </p:cNvSpPr>
          <p:nvPr>
            <p:ph type="dt" idx="10"/>
          </p:nvPr>
        </p:nvSpPr>
        <p:spPr/>
        <p:txBody>
          <a:bodyPr/>
          <a:lstStyle/>
          <a:p>
            <a:r>
              <a:rPr lang="en-US" smtClean="0"/>
              <a:t>May 2013</a:t>
            </a:r>
            <a:endParaRPr lang="en-GB" dirty="0"/>
          </a:p>
        </p:txBody>
      </p:sp>
      <p:sp>
        <p:nvSpPr>
          <p:cNvPr id="18" name="Footer Placeholder 17"/>
          <p:cNvSpPr>
            <a:spLocks noGrp="1"/>
          </p:cNvSpPr>
          <p:nvPr>
            <p:ph type="ftr" idx="11"/>
          </p:nvPr>
        </p:nvSpPr>
        <p:spPr/>
        <p:txBody>
          <a:bodyPr/>
          <a:lstStyle/>
          <a:p>
            <a:r>
              <a:rPr lang="en-GB" smtClean="0"/>
              <a:t>John Kenney, Toyota Info Technology Center </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May 2013</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Kenney, Toyota Info Technology Center </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May 2013</a:t>
            </a:r>
            <a:endParaRPr lang="en-GB"/>
          </a:p>
        </p:txBody>
      </p:sp>
      <p:sp>
        <p:nvSpPr>
          <p:cNvPr id="6" name="Footer Placeholder 5"/>
          <p:cNvSpPr>
            <a:spLocks noGrp="1"/>
          </p:cNvSpPr>
          <p:nvPr>
            <p:ph type="ftr" idx="11"/>
          </p:nvPr>
        </p:nvSpPr>
        <p:spPr/>
        <p:txBody>
          <a:bodyPr/>
          <a:lstStyle>
            <a:lvl1pPr>
              <a:defRPr/>
            </a:lvl1pPr>
          </a:lstStyle>
          <a:p>
            <a:r>
              <a:rPr lang="en-US" smtClean="0"/>
              <a:t>John Kenney, Toyota Info Technology Center </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May 2013</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US" smtClean="0"/>
              <a:t>John Kenney, Toyota Info Technology Center </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May 2013</a:t>
            </a:r>
            <a:endParaRPr lang="en-GB" dirty="0"/>
          </a:p>
        </p:txBody>
      </p:sp>
      <p:sp>
        <p:nvSpPr>
          <p:cNvPr id="4" name="Footer Placeholder 3"/>
          <p:cNvSpPr>
            <a:spLocks noGrp="1"/>
          </p:cNvSpPr>
          <p:nvPr>
            <p:ph type="ftr" idx="11"/>
          </p:nvPr>
        </p:nvSpPr>
        <p:spPr/>
        <p:txBody>
          <a:bodyPr/>
          <a:lstStyle>
            <a:lvl1pPr>
              <a:defRPr/>
            </a:lvl1pPr>
          </a:lstStyle>
          <a:p>
            <a:r>
              <a:rPr lang="en-GB" dirty="0" smtClean="0"/>
              <a:t>John Kenney, Toyota Info Technology Center </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May 2013</a:t>
            </a:r>
            <a:endParaRPr lang="en-GB"/>
          </a:p>
        </p:txBody>
      </p:sp>
      <p:sp>
        <p:nvSpPr>
          <p:cNvPr id="3" name="Footer Placeholder 2"/>
          <p:cNvSpPr>
            <a:spLocks noGrp="1"/>
          </p:cNvSpPr>
          <p:nvPr>
            <p:ph type="ftr" idx="11"/>
          </p:nvPr>
        </p:nvSpPr>
        <p:spPr/>
        <p:txBody>
          <a:bodyPr/>
          <a:lstStyle>
            <a:lvl1pPr>
              <a:defRPr/>
            </a:lvl1pPr>
          </a:lstStyle>
          <a:p>
            <a:r>
              <a:rPr lang="en-US" smtClean="0"/>
              <a:t>John Kenney, Toyota Info Technology Center </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May 2013</a:t>
            </a:r>
            <a:endParaRPr lang="en-GB"/>
          </a:p>
        </p:txBody>
      </p:sp>
      <p:sp>
        <p:nvSpPr>
          <p:cNvPr id="5" name="Footer Placeholder 4"/>
          <p:cNvSpPr>
            <a:spLocks noGrp="1"/>
          </p:cNvSpPr>
          <p:nvPr>
            <p:ph type="ftr" idx="11"/>
          </p:nvPr>
        </p:nvSpPr>
        <p:spPr/>
        <p:txBody>
          <a:bodyPr/>
          <a:lstStyle>
            <a:lvl1pPr>
              <a:defRPr/>
            </a:lvl1pPr>
          </a:lstStyle>
          <a:p>
            <a:r>
              <a:rPr lang="en-US" smtClean="0"/>
              <a:t>John Kenney, Toyota Info Technology Center </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May 2013</a:t>
            </a:r>
            <a:endParaRPr lang="en-GB"/>
          </a:p>
        </p:txBody>
      </p:sp>
      <p:sp>
        <p:nvSpPr>
          <p:cNvPr id="5" name="Footer Placeholder 4"/>
          <p:cNvSpPr>
            <a:spLocks noGrp="1"/>
          </p:cNvSpPr>
          <p:nvPr>
            <p:ph type="ftr" idx="11"/>
          </p:nvPr>
        </p:nvSpPr>
        <p:spPr/>
        <p:txBody>
          <a:bodyPr/>
          <a:lstStyle>
            <a:lvl1pPr>
              <a:defRPr/>
            </a:lvl1pPr>
          </a:lstStyle>
          <a:p>
            <a:r>
              <a:rPr lang="en-US" smtClean="0"/>
              <a:t>John Kenney, Toyota Info Technology Center </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May 2013</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John Kenney, Toyota Info Technology Center </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802.11-13/0541r1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0"/>
          </p:nvPr>
        </p:nvSpPr>
        <p:spPr>
          <a:xfrm>
            <a:off x="696912" y="333375"/>
            <a:ext cx="2303451" cy="273050"/>
          </a:xfrm>
        </p:spPr>
        <p:txBody>
          <a:bodyPr/>
          <a:lstStyle/>
          <a:p>
            <a:r>
              <a:rPr lang="en-US" smtClean="0"/>
              <a:t>May 2013</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John Kenney, Toyota Info Technology Center </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Dedicated Short Range Communication (DSRC) Applications Tutorial</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2013-05-14</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155388178"/>
              </p:ext>
            </p:extLst>
          </p:nvPr>
        </p:nvGraphicFramePr>
        <p:xfrm>
          <a:off x="520700" y="3532188"/>
          <a:ext cx="8024813" cy="1654175"/>
        </p:xfrm>
        <a:graphic>
          <a:graphicData uri="http://schemas.openxmlformats.org/presentationml/2006/ole">
            <mc:AlternateContent xmlns:mc="http://schemas.openxmlformats.org/markup-compatibility/2006">
              <mc:Choice xmlns:v="urn:schemas-microsoft-com:vml" Requires="v">
                <p:oleObj spid="_x0000_s3081" name="Document" r:id="rId5" imgW="8215902" imgH="1706833" progId="Word.Document.8">
                  <p:embed/>
                </p:oleObj>
              </mc:Choice>
              <mc:Fallback>
                <p:oleObj name="Document" r:id="rId5" imgW="8215902" imgH="1706833" progId="Word.Document.8">
                  <p:embed/>
                  <p:pic>
                    <p:nvPicPr>
                      <p:cNvPr id="0" name="Picture 3"/>
                      <p:cNvPicPr>
                        <a:picLocks noChangeAspect="1" noChangeArrowheads="1"/>
                      </p:cNvPicPr>
                      <p:nvPr/>
                    </p:nvPicPr>
                    <p:blipFill>
                      <a:blip r:embed="rId6"/>
                      <a:srcRect/>
                      <a:stretch>
                        <a:fillRect/>
                      </a:stretch>
                    </p:blipFill>
                    <p:spPr bwMode="auto">
                      <a:xfrm>
                        <a:off x="520700" y="3532188"/>
                        <a:ext cx="8024813" cy="16541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85800"/>
          </a:xfrm>
        </p:spPr>
        <p:txBody>
          <a:bodyPr/>
          <a:lstStyle/>
          <a:p>
            <a:r>
              <a:rPr lang="en-US" dirty="0" smtClean="0"/>
              <a:t>V2V Safety Use Case</a:t>
            </a:r>
            <a:endParaRPr lang="en-US" dirty="0"/>
          </a:p>
        </p:txBody>
      </p:sp>
      <p:sp>
        <p:nvSpPr>
          <p:cNvPr id="3" name="Content Placeholder 2"/>
          <p:cNvSpPr>
            <a:spLocks noGrp="1"/>
          </p:cNvSpPr>
          <p:nvPr>
            <p:ph idx="1"/>
          </p:nvPr>
        </p:nvSpPr>
        <p:spPr>
          <a:xfrm>
            <a:off x="685800" y="4953000"/>
            <a:ext cx="7770813" cy="1141413"/>
          </a:xfrm>
        </p:spPr>
        <p:txBody>
          <a:bodyPr/>
          <a:lstStyle/>
          <a:p>
            <a:pPr>
              <a:spcBef>
                <a:spcPct val="20000"/>
              </a:spcBef>
            </a:pPr>
            <a:r>
              <a:rPr lang="en-US" altLang="ja-JP" dirty="0" smtClean="0">
                <a:solidFill>
                  <a:srgbClr val="FF0000"/>
                </a:solidFill>
                <a:latin typeface="Arial" charset="0"/>
                <a:ea typeface="ＭＳ Ｐゴシック" pitchFamily="34" charset="-128"/>
              </a:rPr>
              <a:t>High deceleration by car approaching jam. Trailing car Informed via DSRC within 100 msec.</a:t>
            </a:r>
            <a:endParaRPr lang="en-US" altLang="ja-JP" sz="1800" dirty="0" smtClean="0">
              <a:solidFill>
                <a:srgbClr val="FF0000"/>
              </a:solidFill>
              <a:latin typeface="Arial" charset="0"/>
              <a:ea typeface="ＭＳ Ｐゴシック" pitchFamily="34" charset="-128"/>
            </a:endParaRP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 name="Group 4"/>
          <p:cNvGrpSpPr>
            <a:grpSpLocks/>
          </p:cNvGrpSpPr>
          <p:nvPr/>
        </p:nvGrpSpPr>
        <p:grpSpPr bwMode="auto">
          <a:xfrm rot="5400000">
            <a:off x="991394" y="2149218"/>
            <a:ext cx="730250" cy="687388"/>
            <a:chOff x="6201" y="4433"/>
            <a:chExt cx="1050" cy="1080"/>
          </a:xfrm>
        </p:grpSpPr>
        <p:grpSp>
          <p:nvGrpSpPr>
            <p:cNvPr id="8" name="Group 5"/>
            <p:cNvGrpSpPr>
              <a:grpSpLocks/>
            </p:cNvGrpSpPr>
            <p:nvPr/>
          </p:nvGrpSpPr>
          <p:grpSpPr bwMode="auto">
            <a:xfrm>
              <a:off x="6277" y="4504"/>
              <a:ext cx="900" cy="926"/>
              <a:chOff x="6277" y="4504"/>
              <a:chExt cx="900" cy="926"/>
            </a:xfrm>
          </p:grpSpPr>
          <p:sp>
            <p:nvSpPr>
              <p:cNvPr id="10" name="Oval 6"/>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1" name="Oval 7"/>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9" name="Oval 8"/>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2" name="Group 9"/>
          <p:cNvGrpSpPr>
            <a:grpSpLocks noChangeAspect="1"/>
          </p:cNvGrpSpPr>
          <p:nvPr/>
        </p:nvGrpSpPr>
        <p:grpSpPr bwMode="auto">
          <a:xfrm rot="10800000" flipH="1" flipV="1">
            <a:off x="7786688" y="3170775"/>
            <a:ext cx="438150" cy="184150"/>
            <a:chOff x="7514" y="3468"/>
            <a:chExt cx="387" cy="180"/>
          </a:xfrm>
        </p:grpSpPr>
        <p:sp>
          <p:nvSpPr>
            <p:cNvPr id="13" name="Freeform 10"/>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4" name="Group 11"/>
            <p:cNvGrpSpPr>
              <a:grpSpLocks noChangeAspect="1"/>
            </p:cNvGrpSpPr>
            <p:nvPr/>
          </p:nvGrpSpPr>
          <p:grpSpPr bwMode="auto">
            <a:xfrm>
              <a:off x="7522" y="3615"/>
              <a:ext cx="124" cy="33"/>
              <a:chOff x="7522" y="3615"/>
              <a:chExt cx="124" cy="33"/>
            </a:xfrm>
          </p:grpSpPr>
          <p:sp>
            <p:nvSpPr>
              <p:cNvPr id="126" name="Line 12"/>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27" name="Line 13"/>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28" name="Line 14"/>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29" name="Line 15"/>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5" name="Group 16"/>
            <p:cNvGrpSpPr>
              <a:grpSpLocks noChangeAspect="1"/>
            </p:cNvGrpSpPr>
            <p:nvPr/>
          </p:nvGrpSpPr>
          <p:grpSpPr bwMode="auto">
            <a:xfrm>
              <a:off x="7514" y="3476"/>
              <a:ext cx="128" cy="33"/>
              <a:chOff x="7514" y="3476"/>
              <a:chExt cx="128" cy="33"/>
            </a:xfrm>
          </p:grpSpPr>
          <p:sp>
            <p:nvSpPr>
              <p:cNvPr id="122" name="Line 17"/>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23" name="Line 18"/>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24" name="Line 19"/>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5" name="Line 20"/>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6" name="Group 21"/>
            <p:cNvGrpSpPr>
              <a:grpSpLocks noChangeAspect="1"/>
            </p:cNvGrpSpPr>
            <p:nvPr/>
          </p:nvGrpSpPr>
          <p:grpSpPr bwMode="auto">
            <a:xfrm>
              <a:off x="7855" y="3476"/>
              <a:ext cx="32" cy="168"/>
              <a:chOff x="7855" y="3476"/>
              <a:chExt cx="32" cy="168"/>
            </a:xfrm>
          </p:grpSpPr>
          <p:sp>
            <p:nvSpPr>
              <p:cNvPr id="115" name="Line 22"/>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16" name="Line 23"/>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17" name="Line 24"/>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18" name="Line 25"/>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19" name="Line 26"/>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20" name="Line 27"/>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21" name="Line 28"/>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7" name="Group 29"/>
            <p:cNvGrpSpPr>
              <a:grpSpLocks noChangeAspect="1"/>
            </p:cNvGrpSpPr>
            <p:nvPr/>
          </p:nvGrpSpPr>
          <p:grpSpPr bwMode="auto">
            <a:xfrm>
              <a:off x="7891" y="3488"/>
              <a:ext cx="10" cy="144"/>
              <a:chOff x="7891" y="3488"/>
              <a:chExt cx="10" cy="144"/>
            </a:xfrm>
          </p:grpSpPr>
          <p:sp>
            <p:nvSpPr>
              <p:cNvPr id="111" name="Rectangle 30"/>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12" name="Rectangle 31"/>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13" name="Rectangle 32"/>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14" name="Rectangle 33"/>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8" name="Group 34"/>
            <p:cNvGrpSpPr>
              <a:grpSpLocks noChangeAspect="1"/>
            </p:cNvGrpSpPr>
            <p:nvPr/>
          </p:nvGrpSpPr>
          <p:grpSpPr bwMode="auto">
            <a:xfrm>
              <a:off x="7522" y="3488"/>
              <a:ext cx="98" cy="148"/>
              <a:chOff x="7522" y="3488"/>
              <a:chExt cx="98" cy="148"/>
            </a:xfrm>
          </p:grpSpPr>
          <p:sp>
            <p:nvSpPr>
              <p:cNvPr id="102" name="Line 35"/>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103" name="Line 36"/>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104" name="Line 37"/>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5" name="Line 38"/>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06" name="Line 39"/>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07" name="Line 40"/>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08" name="Line 41"/>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09" name="Line 42"/>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10" name="Line 43"/>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9" name="Group 44"/>
            <p:cNvGrpSpPr>
              <a:grpSpLocks noChangeAspect="1"/>
            </p:cNvGrpSpPr>
            <p:nvPr/>
          </p:nvGrpSpPr>
          <p:grpSpPr bwMode="auto">
            <a:xfrm>
              <a:off x="7529" y="3488"/>
              <a:ext cx="1" cy="153"/>
              <a:chOff x="7529" y="3488"/>
              <a:chExt cx="1" cy="153"/>
            </a:xfrm>
          </p:grpSpPr>
          <p:sp>
            <p:nvSpPr>
              <p:cNvPr id="100" name="Line 45"/>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101" name="Line 46"/>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0" name="Group 47"/>
            <p:cNvGrpSpPr>
              <a:grpSpLocks noChangeAspect="1"/>
            </p:cNvGrpSpPr>
            <p:nvPr/>
          </p:nvGrpSpPr>
          <p:grpSpPr bwMode="auto">
            <a:xfrm>
              <a:off x="7829" y="3483"/>
              <a:ext cx="58" cy="146"/>
              <a:chOff x="7829" y="3483"/>
              <a:chExt cx="58" cy="146"/>
            </a:xfrm>
          </p:grpSpPr>
          <p:sp>
            <p:nvSpPr>
              <p:cNvPr id="91" name="Line 48"/>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92" name="Line 49"/>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93" name="Line 50"/>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94" name="Line 51"/>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5" name="Line 52"/>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96" name="Line 53"/>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97" name="Line 54"/>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98" name="Line 55"/>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99" name="Line 56"/>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1" name="Line 57"/>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2" name="Group 58"/>
            <p:cNvGrpSpPr>
              <a:grpSpLocks noChangeAspect="1"/>
            </p:cNvGrpSpPr>
            <p:nvPr/>
          </p:nvGrpSpPr>
          <p:grpSpPr bwMode="auto">
            <a:xfrm>
              <a:off x="7620" y="3488"/>
              <a:ext cx="209" cy="146"/>
              <a:chOff x="7620" y="3488"/>
              <a:chExt cx="209" cy="146"/>
            </a:xfrm>
          </p:grpSpPr>
          <p:sp>
            <p:nvSpPr>
              <p:cNvPr id="89" name="Freeform 59"/>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90" name="Freeform 60"/>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3" name="Line 61"/>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4" name="Group 62"/>
            <p:cNvGrpSpPr>
              <a:grpSpLocks noChangeAspect="1"/>
            </p:cNvGrpSpPr>
            <p:nvPr/>
          </p:nvGrpSpPr>
          <p:grpSpPr bwMode="auto">
            <a:xfrm>
              <a:off x="7613" y="3567"/>
              <a:ext cx="8" cy="42"/>
              <a:chOff x="7613" y="3567"/>
              <a:chExt cx="8" cy="42"/>
            </a:xfrm>
          </p:grpSpPr>
          <p:sp>
            <p:nvSpPr>
              <p:cNvPr id="84" name="Line 63"/>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5" name="Line 64"/>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6" name="Line 65"/>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7" name="Line 66"/>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8" name="Line 67"/>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5" name="Line 68"/>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6" name="Line 69"/>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 name="Line 70"/>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8" name="Line 7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9" name="Line 72"/>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0" name="Line 7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1" name="Line 7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2" name="Line 75"/>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3" name="Line 76"/>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4" name="Group 77"/>
            <p:cNvGrpSpPr>
              <a:grpSpLocks noChangeAspect="1"/>
            </p:cNvGrpSpPr>
            <p:nvPr/>
          </p:nvGrpSpPr>
          <p:grpSpPr bwMode="auto">
            <a:xfrm>
              <a:off x="7598" y="3516"/>
              <a:ext cx="15" cy="44"/>
              <a:chOff x="7598" y="3516"/>
              <a:chExt cx="15" cy="44"/>
            </a:xfrm>
          </p:grpSpPr>
          <p:sp>
            <p:nvSpPr>
              <p:cNvPr id="79" name="Line 78"/>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0" name="Line 79"/>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1" name="Line 80"/>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2" name="Line 81"/>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3" name="Line 82"/>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5" name="Line 83"/>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36" name="Line 84"/>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37" name="Line 85"/>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8" name="Line 8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9" name="Line 87"/>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0" name="Line 88"/>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1" name="Line 89"/>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2" name="Line 9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3" name="Line 91"/>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4" name="Group 92"/>
            <p:cNvGrpSpPr>
              <a:grpSpLocks noChangeAspect="1"/>
            </p:cNvGrpSpPr>
            <p:nvPr/>
          </p:nvGrpSpPr>
          <p:grpSpPr bwMode="auto">
            <a:xfrm>
              <a:off x="7625" y="3468"/>
              <a:ext cx="164" cy="27"/>
              <a:chOff x="7625" y="3468"/>
              <a:chExt cx="164" cy="27"/>
            </a:xfrm>
          </p:grpSpPr>
          <p:sp>
            <p:nvSpPr>
              <p:cNvPr id="69" name="Line 93"/>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0" name="Line 94"/>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1" name="Line 95"/>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2" name="Line 96"/>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3" name="Line 97"/>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4" name="Line 98"/>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5" name="Line 99"/>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6" name="Line 100"/>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7" name="Line 101"/>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8" name="Line 102"/>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5" name="Group 103"/>
            <p:cNvGrpSpPr>
              <a:grpSpLocks noChangeAspect="1"/>
            </p:cNvGrpSpPr>
            <p:nvPr/>
          </p:nvGrpSpPr>
          <p:grpSpPr bwMode="auto">
            <a:xfrm>
              <a:off x="7634" y="3622"/>
              <a:ext cx="161" cy="22"/>
              <a:chOff x="7634" y="3622"/>
              <a:chExt cx="161" cy="22"/>
            </a:xfrm>
          </p:grpSpPr>
          <p:sp>
            <p:nvSpPr>
              <p:cNvPr id="59" name="Line 104"/>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0" name="Line 105"/>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1" name="Line 106"/>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2" name="Line 107"/>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3" name="Line 108"/>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4" name="Line 109"/>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5" name="Line 110"/>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6" name="Line 111"/>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7" name="Line 112"/>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8" name="Line 113"/>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6" name="Group 114"/>
            <p:cNvGrpSpPr>
              <a:grpSpLocks noChangeAspect="1"/>
            </p:cNvGrpSpPr>
            <p:nvPr/>
          </p:nvGrpSpPr>
          <p:grpSpPr bwMode="auto">
            <a:xfrm>
              <a:off x="7709" y="3468"/>
              <a:ext cx="2" cy="27"/>
              <a:chOff x="7709" y="3468"/>
              <a:chExt cx="2" cy="27"/>
            </a:xfrm>
          </p:grpSpPr>
          <p:sp>
            <p:nvSpPr>
              <p:cNvPr id="57" name="Line 115"/>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8" name="Line 116"/>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7" name="Group 117"/>
            <p:cNvGrpSpPr>
              <a:grpSpLocks noChangeAspect="1"/>
            </p:cNvGrpSpPr>
            <p:nvPr/>
          </p:nvGrpSpPr>
          <p:grpSpPr bwMode="auto">
            <a:xfrm>
              <a:off x="7718" y="3622"/>
              <a:ext cx="1" cy="19"/>
              <a:chOff x="7718" y="3622"/>
              <a:chExt cx="1" cy="19"/>
            </a:xfrm>
          </p:grpSpPr>
          <p:sp>
            <p:nvSpPr>
              <p:cNvPr id="55" name="Line 118"/>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6" name="Line 119"/>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8" name="Group 120"/>
            <p:cNvGrpSpPr>
              <a:grpSpLocks noChangeAspect="1"/>
            </p:cNvGrpSpPr>
            <p:nvPr/>
          </p:nvGrpSpPr>
          <p:grpSpPr bwMode="auto">
            <a:xfrm>
              <a:off x="7634" y="3476"/>
              <a:ext cx="137" cy="158"/>
              <a:chOff x="7634" y="3476"/>
              <a:chExt cx="137" cy="158"/>
            </a:xfrm>
          </p:grpSpPr>
          <p:sp>
            <p:nvSpPr>
              <p:cNvPr id="49" name="Freeform 121"/>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0" name="Freeform 122"/>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1" name="Freeform 123"/>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2" name="Freeform 124"/>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3" name="Freeform 125"/>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4" name="Freeform 126"/>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30" name="Group 127"/>
          <p:cNvGrpSpPr>
            <a:grpSpLocks/>
          </p:cNvGrpSpPr>
          <p:nvPr/>
        </p:nvGrpSpPr>
        <p:grpSpPr bwMode="auto">
          <a:xfrm rot="5400000">
            <a:off x="7638257" y="2925506"/>
            <a:ext cx="730250" cy="687387"/>
            <a:chOff x="6201" y="4433"/>
            <a:chExt cx="1050" cy="1080"/>
          </a:xfrm>
        </p:grpSpPr>
        <p:grpSp>
          <p:nvGrpSpPr>
            <p:cNvPr id="131" name="Group 128"/>
            <p:cNvGrpSpPr>
              <a:grpSpLocks/>
            </p:cNvGrpSpPr>
            <p:nvPr/>
          </p:nvGrpSpPr>
          <p:grpSpPr bwMode="auto">
            <a:xfrm>
              <a:off x="6277" y="4504"/>
              <a:ext cx="900" cy="926"/>
              <a:chOff x="6277" y="4504"/>
              <a:chExt cx="900" cy="926"/>
            </a:xfrm>
          </p:grpSpPr>
          <p:sp>
            <p:nvSpPr>
              <p:cNvPr id="133" name="Oval 129"/>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34" name="Oval 130"/>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132" name="Oval 131"/>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35" name="Group 132"/>
          <p:cNvGrpSpPr>
            <a:grpSpLocks noChangeAspect="1"/>
          </p:cNvGrpSpPr>
          <p:nvPr/>
        </p:nvGrpSpPr>
        <p:grpSpPr bwMode="auto">
          <a:xfrm rot="10800000" flipH="1" flipV="1">
            <a:off x="1125538" y="2446875"/>
            <a:ext cx="438150" cy="184150"/>
            <a:chOff x="7514" y="3468"/>
            <a:chExt cx="387" cy="180"/>
          </a:xfrm>
        </p:grpSpPr>
        <p:sp>
          <p:nvSpPr>
            <p:cNvPr id="136" name="Freeform 13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7" name="Group 134"/>
            <p:cNvGrpSpPr>
              <a:grpSpLocks noChangeAspect="1"/>
            </p:cNvGrpSpPr>
            <p:nvPr/>
          </p:nvGrpSpPr>
          <p:grpSpPr bwMode="auto">
            <a:xfrm>
              <a:off x="7522" y="3615"/>
              <a:ext cx="124" cy="33"/>
              <a:chOff x="7522" y="3615"/>
              <a:chExt cx="124" cy="33"/>
            </a:xfrm>
          </p:grpSpPr>
          <p:sp>
            <p:nvSpPr>
              <p:cNvPr id="249" name="Line 13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50" name="Line 13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1" name="Line 13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2" name="Line 13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8" name="Group 139"/>
            <p:cNvGrpSpPr>
              <a:grpSpLocks noChangeAspect="1"/>
            </p:cNvGrpSpPr>
            <p:nvPr/>
          </p:nvGrpSpPr>
          <p:grpSpPr bwMode="auto">
            <a:xfrm>
              <a:off x="7514" y="3476"/>
              <a:ext cx="128" cy="33"/>
              <a:chOff x="7514" y="3476"/>
              <a:chExt cx="128" cy="33"/>
            </a:xfrm>
          </p:grpSpPr>
          <p:sp>
            <p:nvSpPr>
              <p:cNvPr id="245" name="Line 14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6" name="Line 14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7" name="Line 14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8" name="Line 14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9" name="Group 144"/>
            <p:cNvGrpSpPr>
              <a:grpSpLocks noChangeAspect="1"/>
            </p:cNvGrpSpPr>
            <p:nvPr/>
          </p:nvGrpSpPr>
          <p:grpSpPr bwMode="auto">
            <a:xfrm>
              <a:off x="7855" y="3476"/>
              <a:ext cx="32" cy="168"/>
              <a:chOff x="7855" y="3476"/>
              <a:chExt cx="32" cy="168"/>
            </a:xfrm>
          </p:grpSpPr>
          <p:sp>
            <p:nvSpPr>
              <p:cNvPr id="238" name="Line 14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9" name="Line 14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40" name="Line 14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1" name="Line 14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2" name="Line 14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3" name="Line 15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4" name="Line 15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40" name="Group 152"/>
            <p:cNvGrpSpPr>
              <a:grpSpLocks noChangeAspect="1"/>
            </p:cNvGrpSpPr>
            <p:nvPr/>
          </p:nvGrpSpPr>
          <p:grpSpPr bwMode="auto">
            <a:xfrm>
              <a:off x="7891" y="3488"/>
              <a:ext cx="10" cy="144"/>
              <a:chOff x="7891" y="3488"/>
              <a:chExt cx="10" cy="144"/>
            </a:xfrm>
          </p:grpSpPr>
          <p:sp>
            <p:nvSpPr>
              <p:cNvPr id="234" name="Rectangle 15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7" name="Rectangle 15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1" name="Group 157"/>
            <p:cNvGrpSpPr>
              <a:grpSpLocks noChangeAspect="1"/>
            </p:cNvGrpSpPr>
            <p:nvPr/>
          </p:nvGrpSpPr>
          <p:grpSpPr bwMode="auto">
            <a:xfrm>
              <a:off x="7522" y="3488"/>
              <a:ext cx="98" cy="148"/>
              <a:chOff x="7522" y="3488"/>
              <a:chExt cx="98" cy="148"/>
            </a:xfrm>
          </p:grpSpPr>
          <p:sp>
            <p:nvSpPr>
              <p:cNvPr id="225" name="Line 15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6" name="Line 15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7" name="Line 16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8" name="Line 16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9" name="Line 16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30" name="Line 16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1" name="Line 16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2" name="Line 16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3" name="Line 16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2" name="Group 167"/>
            <p:cNvGrpSpPr>
              <a:grpSpLocks noChangeAspect="1"/>
            </p:cNvGrpSpPr>
            <p:nvPr/>
          </p:nvGrpSpPr>
          <p:grpSpPr bwMode="auto">
            <a:xfrm>
              <a:off x="7529" y="3488"/>
              <a:ext cx="1" cy="153"/>
              <a:chOff x="7529" y="3488"/>
              <a:chExt cx="1" cy="153"/>
            </a:xfrm>
          </p:grpSpPr>
          <p:sp>
            <p:nvSpPr>
              <p:cNvPr id="223" name="Line 16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4" name="Line 16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3" name="Group 170"/>
            <p:cNvGrpSpPr>
              <a:grpSpLocks noChangeAspect="1"/>
            </p:cNvGrpSpPr>
            <p:nvPr/>
          </p:nvGrpSpPr>
          <p:grpSpPr bwMode="auto">
            <a:xfrm>
              <a:off x="7829" y="3483"/>
              <a:ext cx="58" cy="146"/>
              <a:chOff x="7829" y="3483"/>
              <a:chExt cx="58" cy="146"/>
            </a:xfrm>
          </p:grpSpPr>
          <p:sp>
            <p:nvSpPr>
              <p:cNvPr id="214" name="Line 17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5" name="Line 17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6" name="Line 17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7" name="Line 17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8" name="Line 17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9" name="Line 17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20" name="Line 17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1" name="Line 17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2" name="Line 17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4" name="Line 18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5" name="Group 181"/>
            <p:cNvGrpSpPr>
              <a:grpSpLocks noChangeAspect="1"/>
            </p:cNvGrpSpPr>
            <p:nvPr/>
          </p:nvGrpSpPr>
          <p:grpSpPr bwMode="auto">
            <a:xfrm>
              <a:off x="7620" y="3488"/>
              <a:ext cx="209" cy="146"/>
              <a:chOff x="7620" y="3488"/>
              <a:chExt cx="209" cy="146"/>
            </a:xfrm>
          </p:grpSpPr>
          <p:sp>
            <p:nvSpPr>
              <p:cNvPr id="212" name="Freeform 18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3" name="Freeform 18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6" name="Line 18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7" name="Group 185"/>
            <p:cNvGrpSpPr>
              <a:grpSpLocks noChangeAspect="1"/>
            </p:cNvGrpSpPr>
            <p:nvPr/>
          </p:nvGrpSpPr>
          <p:grpSpPr bwMode="auto">
            <a:xfrm>
              <a:off x="7613" y="3567"/>
              <a:ext cx="8" cy="42"/>
              <a:chOff x="7613" y="3567"/>
              <a:chExt cx="8" cy="42"/>
            </a:xfrm>
          </p:grpSpPr>
          <p:sp>
            <p:nvSpPr>
              <p:cNvPr id="207" name="Line 18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8" name="Line 18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9" name="Line 18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10" name="Line 18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1" name="Line 19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8" name="Line 19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9" name="Line 19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50" name="Line 19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2"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5" name="Line 19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6" name="Line 19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7" name="Group 200"/>
            <p:cNvGrpSpPr>
              <a:grpSpLocks noChangeAspect="1"/>
            </p:cNvGrpSpPr>
            <p:nvPr/>
          </p:nvGrpSpPr>
          <p:grpSpPr bwMode="auto">
            <a:xfrm>
              <a:off x="7598" y="3516"/>
              <a:ext cx="15" cy="44"/>
              <a:chOff x="7598" y="3516"/>
              <a:chExt cx="15" cy="44"/>
            </a:xfrm>
          </p:grpSpPr>
          <p:sp>
            <p:nvSpPr>
              <p:cNvPr id="202" name="Line 20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3" name="Line 20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4" name="Line 20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5" name="Line 20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6" name="Line 20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8" name="Line 20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9" name="Line 20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60" name="Line 20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0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2" name="Line 21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3" name="Line 21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4" name="Line 21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6" name="Line 21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7" name="Group 215"/>
            <p:cNvGrpSpPr>
              <a:grpSpLocks noChangeAspect="1"/>
            </p:cNvGrpSpPr>
            <p:nvPr/>
          </p:nvGrpSpPr>
          <p:grpSpPr bwMode="auto">
            <a:xfrm>
              <a:off x="7625" y="3468"/>
              <a:ext cx="164" cy="27"/>
              <a:chOff x="7625" y="3468"/>
              <a:chExt cx="164" cy="27"/>
            </a:xfrm>
          </p:grpSpPr>
          <p:sp>
            <p:nvSpPr>
              <p:cNvPr id="192" name="Line 21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3" name="Line 21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4" name="Line 21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5" name="Line 21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6" name="Line 22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7" name="Line 22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8" name="Line 22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9" name="Line 22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200" name="Line 22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1" name="Line 22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8" name="Group 226"/>
            <p:cNvGrpSpPr>
              <a:grpSpLocks noChangeAspect="1"/>
            </p:cNvGrpSpPr>
            <p:nvPr/>
          </p:nvGrpSpPr>
          <p:grpSpPr bwMode="auto">
            <a:xfrm>
              <a:off x="7634" y="3622"/>
              <a:ext cx="161" cy="22"/>
              <a:chOff x="7634" y="3622"/>
              <a:chExt cx="161" cy="22"/>
            </a:xfrm>
          </p:grpSpPr>
          <p:sp>
            <p:nvSpPr>
              <p:cNvPr id="182" name="Line 22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3" name="Line 22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4" name="Line 22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5" name="Line 23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6" name="Line 23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7" name="Line 23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8" name="Line 23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9" name="Line 23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90" name="Line 23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1" name="Line 23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9" name="Group 237"/>
            <p:cNvGrpSpPr>
              <a:grpSpLocks noChangeAspect="1"/>
            </p:cNvGrpSpPr>
            <p:nvPr/>
          </p:nvGrpSpPr>
          <p:grpSpPr bwMode="auto">
            <a:xfrm>
              <a:off x="7709" y="3468"/>
              <a:ext cx="2" cy="27"/>
              <a:chOff x="7709" y="3468"/>
              <a:chExt cx="2" cy="27"/>
            </a:xfrm>
          </p:grpSpPr>
          <p:sp>
            <p:nvSpPr>
              <p:cNvPr id="180" name="Line 23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1" name="Line 23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70" name="Group 240"/>
            <p:cNvGrpSpPr>
              <a:grpSpLocks noChangeAspect="1"/>
            </p:cNvGrpSpPr>
            <p:nvPr/>
          </p:nvGrpSpPr>
          <p:grpSpPr bwMode="auto">
            <a:xfrm>
              <a:off x="7718" y="3622"/>
              <a:ext cx="1" cy="19"/>
              <a:chOff x="7718" y="3622"/>
              <a:chExt cx="1" cy="19"/>
            </a:xfrm>
          </p:grpSpPr>
          <p:sp>
            <p:nvSpPr>
              <p:cNvPr id="178" name="Line 24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9" name="Line 24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1" name="Group 243"/>
            <p:cNvGrpSpPr>
              <a:grpSpLocks noChangeAspect="1"/>
            </p:cNvGrpSpPr>
            <p:nvPr/>
          </p:nvGrpSpPr>
          <p:grpSpPr bwMode="auto">
            <a:xfrm>
              <a:off x="7634" y="3476"/>
              <a:ext cx="137" cy="158"/>
              <a:chOff x="7634" y="3476"/>
              <a:chExt cx="137" cy="158"/>
            </a:xfrm>
          </p:grpSpPr>
          <p:sp>
            <p:nvSpPr>
              <p:cNvPr id="172" name="Freeform 24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7" name="Freeform 24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253" name="Line 250"/>
          <p:cNvSpPr>
            <a:spLocks noChangeShapeType="1"/>
          </p:cNvSpPr>
          <p:nvPr/>
        </p:nvSpPr>
        <p:spPr bwMode="auto">
          <a:xfrm>
            <a:off x="593725" y="2138900"/>
            <a:ext cx="8216900" cy="0"/>
          </a:xfrm>
          <a:prstGeom prst="line">
            <a:avLst/>
          </a:prstGeom>
          <a:noFill/>
          <a:ln w="25400">
            <a:solidFill>
              <a:schemeClr val="tx1"/>
            </a:solidFill>
            <a:round/>
            <a:headEnd/>
            <a:tailEnd/>
          </a:ln>
        </p:spPr>
        <p:txBody>
          <a:bodyPr/>
          <a:lstStyle/>
          <a:p>
            <a:endParaRPr lang="en-US"/>
          </a:p>
        </p:txBody>
      </p:sp>
      <p:sp>
        <p:nvSpPr>
          <p:cNvPr id="254" name="Line 251"/>
          <p:cNvSpPr>
            <a:spLocks noChangeShapeType="1"/>
          </p:cNvSpPr>
          <p:nvPr/>
        </p:nvSpPr>
        <p:spPr bwMode="auto">
          <a:xfrm>
            <a:off x="568325" y="4370925"/>
            <a:ext cx="8216900" cy="0"/>
          </a:xfrm>
          <a:prstGeom prst="line">
            <a:avLst/>
          </a:prstGeom>
          <a:noFill/>
          <a:ln w="25400">
            <a:solidFill>
              <a:schemeClr val="tx1"/>
            </a:solidFill>
            <a:round/>
            <a:headEnd/>
            <a:tailEnd/>
          </a:ln>
        </p:spPr>
        <p:txBody>
          <a:bodyPr/>
          <a:lstStyle/>
          <a:p>
            <a:endParaRPr lang="en-US"/>
          </a:p>
        </p:txBody>
      </p:sp>
      <p:sp>
        <p:nvSpPr>
          <p:cNvPr id="255" name="Line 252"/>
          <p:cNvSpPr>
            <a:spLocks noChangeShapeType="1"/>
          </p:cNvSpPr>
          <p:nvPr/>
        </p:nvSpPr>
        <p:spPr bwMode="auto">
          <a:xfrm>
            <a:off x="555625" y="2837400"/>
            <a:ext cx="8216900" cy="0"/>
          </a:xfrm>
          <a:prstGeom prst="line">
            <a:avLst/>
          </a:prstGeom>
          <a:noFill/>
          <a:ln w="25400">
            <a:solidFill>
              <a:schemeClr val="tx1"/>
            </a:solidFill>
            <a:prstDash val="dash"/>
            <a:round/>
            <a:headEnd/>
            <a:tailEnd/>
          </a:ln>
        </p:spPr>
        <p:txBody>
          <a:bodyPr/>
          <a:lstStyle/>
          <a:p>
            <a:endParaRPr lang="en-US"/>
          </a:p>
        </p:txBody>
      </p:sp>
      <p:sp>
        <p:nvSpPr>
          <p:cNvPr id="256" name="Line 253"/>
          <p:cNvSpPr>
            <a:spLocks noChangeShapeType="1"/>
          </p:cNvSpPr>
          <p:nvPr/>
        </p:nvSpPr>
        <p:spPr bwMode="auto">
          <a:xfrm>
            <a:off x="555625" y="4447125"/>
            <a:ext cx="8216900" cy="0"/>
          </a:xfrm>
          <a:prstGeom prst="line">
            <a:avLst/>
          </a:prstGeom>
          <a:noFill/>
          <a:ln w="25400">
            <a:solidFill>
              <a:schemeClr val="tx1"/>
            </a:solidFill>
            <a:round/>
            <a:headEnd/>
            <a:tailEnd/>
          </a:ln>
        </p:spPr>
        <p:txBody>
          <a:bodyPr/>
          <a:lstStyle/>
          <a:p>
            <a:endParaRPr lang="en-US"/>
          </a:p>
        </p:txBody>
      </p:sp>
      <p:sp>
        <p:nvSpPr>
          <p:cNvPr id="257" name="Line 255"/>
          <p:cNvSpPr>
            <a:spLocks noChangeShapeType="1"/>
          </p:cNvSpPr>
          <p:nvPr/>
        </p:nvSpPr>
        <p:spPr bwMode="auto">
          <a:xfrm>
            <a:off x="555625" y="3645437"/>
            <a:ext cx="8216900" cy="0"/>
          </a:xfrm>
          <a:prstGeom prst="line">
            <a:avLst/>
          </a:prstGeom>
          <a:noFill/>
          <a:ln w="25400">
            <a:solidFill>
              <a:schemeClr val="tx1"/>
            </a:solidFill>
            <a:prstDash val="dash"/>
            <a:round/>
            <a:headEnd/>
            <a:tailEnd/>
          </a:ln>
        </p:spPr>
        <p:txBody>
          <a:bodyPr/>
          <a:lstStyle/>
          <a:p>
            <a:endParaRPr lang="en-US"/>
          </a:p>
        </p:txBody>
      </p:sp>
      <p:grpSp>
        <p:nvGrpSpPr>
          <p:cNvPr id="258" name="Group 256"/>
          <p:cNvGrpSpPr>
            <a:grpSpLocks noChangeAspect="1"/>
          </p:cNvGrpSpPr>
          <p:nvPr/>
        </p:nvGrpSpPr>
        <p:grpSpPr bwMode="auto">
          <a:xfrm rot="10800000" flipH="1" flipV="1">
            <a:off x="1116013" y="3185062"/>
            <a:ext cx="438150" cy="184150"/>
            <a:chOff x="7514" y="3468"/>
            <a:chExt cx="387" cy="180"/>
          </a:xfrm>
        </p:grpSpPr>
        <p:sp>
          <p:nvSpPr>
            <p:cNvPr id="259" name="Freeform 257"/>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260" name="Group 258"/>
            <p:cNvGrpSpPr>
              <a:grpSpLocks noChangeAspect="1"/>
            </p:cNvGrpSpPr>
            <p:nvPr/>
          </p:nvGrpSpPr>
          <p:grpSpPr bwMode="auto">
            <a:xfrm>
              <a:off x="7522" y="3615"/>
              <a:ext cx="124" cy="33"/>
              <a:chOff x="7522" y="3615"/>
              <a:chExt cx="124" cy="33"/>
            </a:xfrm>
          </p:grpSpPr>
          <p:sp>
            <p:nvSpPr>
              <p:cNvPr id="372" name="Line 259"/>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373" name="Line 260"/>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374" name="Line 261"/>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375" name="Line 262"/>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261" name="Group 263"/>
            <p:cNvGrpSpPr>
              <a:grpSpLocks noChangeAspect="1"/>
            </p:cNvGrpSpPr>
            <p:nvPr/>
          </p:nvGrpSpPr>
          <p:grpSpPr bwMode="auto">
            <a:xfrm>
              <a:off x="7514" y="3476"/>
              <a:ext cx="128" cy="33"/>
              <a:chOff x="7514" y="3476"/>
              <a:chExt cx="128" cy="33"/>
            </a:xfrm>
          </p:grpSpPr>
          <p:sp>
            <p:nvSpPr>
              <p:cNvPr id="368" name="Line 264"/>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369" name="Line 265"/>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370" name="Line 266"/>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371" name="Line 267"/>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62" name="Group 268"/>
            <p:cNvGrpSpPr>
              <a:grpSpLocks noChangeAspect="1"/>
            </p:cNvGrpSpPr>
            <p:nvPr/>
          </p:nvGrpSpPr>
          <p:grpSpPr bwMode="auto">
            <a:xfrm>
              <a:off x="7855" y="3476"/>
              <a:ext cx="32" cy="168"/>
              <a:chOff x="7855" y="3476"/>
              <a:chExt cx="32" cy="168"/>
            </a:xfrm>
          </p:grpSpPr>
          <p:sp>
            <p:nvSpPr>
              <p:cNvPr id="361" name="Line 269"/>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362" name="Line 270"/>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363" name="Line 271"/>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364" name="Line 272"/>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365" name="Line 273"/>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366" name="Line 274"/>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367" name="Line 275"/>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63" name="Group 276"/>
            <p:cNvGrpSpPr>
              <a:grpSpLocks noChangeAspect="1"/>
            </p:cNvGrpSpPr>
            <p:nvPr/>
          </p:nvGrpSpPr>
          <p:grpSpPr bwMode="auto">
            <a:xfrm>
              <a:off x="7891" y="3488"/>
              <a:ext cx="10" cy="144"/>
              <a:chOff x="7891" y="3488"/>
              <a:chExt cx="10" cy="144"/>
            </a:xfrm>
          </p:grpSpPr>
          <p:sp>
            <p:nvSpPr>
              <p:cNvPr id="357" name="Rectangle 277"/>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358" name="Rectangle 278"/>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359" name="Rectangle 279"/>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360" name="Rectangle 280"/>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64" name="Group 281"/>
            <p:cNvGrpSpPr>
              <a:grpSpLocks noChangeAspect="1"/>
            </p:cNvGrpSpPr>
            <p:nvPr/>
          </p:nvGrpSpPr>
          <p:grpSpPr bwMode="auto">
            <a:xfrm>
              <a:off x="7522" y="3488"/>
              <a:ext cx="98" cy="148"/>
              <a:chOff x="7522" y="3488"/>
              <a:chExt cx="98" cy="148"/>
            </a:xfrm>
          </p:grpSpPr>
          <p:sp>
            <p:nvSpPr>
              <p:cNvPr id="348" name="Line 282"/>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349" name="Line 283"/>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350" name="Line 284"/>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351" name="Line 285"/>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352" name="Line 286"/>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353" name="Line 287"/>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354" name="Line 288"/>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355" name="Line 289"/>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356" name="Line 290"/>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65" name="Group 291"/>
            <p:cNvGrpSpPr>
              <a:grpSpLocks noChangeAspect="1"/>
            </p:cNvGrpSpPr>
            <p:nvPr/>
          </p:nvGrpSpPr>
          <p:grpSpPr bwMode="auto">
            <a:xfrm>
              <a:off x="7529" y="3488"/>
              <a:ext cx="1" cy="153"/>
              <a:chOff x="7529" y="3488"/>
              <a:chExt cx="1" cy="153"/>
            </a:xfrm>
          </p:grpSpPr>
          <p:sp>
            <p:nvSpPr>
              <p:cNvPr id="346" name="Line 292"/>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347" name="Line 293"/>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66" name="Group 294"/>
            <p:cNvGrpSpPr>
              <a:grpSpLocks noChangeAspect="1"/>
            </p:cNvGrpSpPr>
            <p:nvPr/>
          </p:nvGrpSpPr>
          <p:grpSpPr bwMode="auto">
            <a:xfrm>
              <a:off x="7829" y="3483"/>
              <a:ext cx="58" cy="146"/>
              <a:chOff x="7829" y="3483"/>
              <a:chExt cx="58" cy="146"/>
            </a:xfrm>
          </p:grpSpPr>
          <p:sp>
            <p:nvSpPr>
              <p:cNvPr id="337" name="Line 295"/>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338" name="Line 296"/>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339" name="Line 297"/>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340" name="Line 298"/>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341" name="Line 299"/>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342" name="Line 300"/>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343" name="Line 301"/>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344" name="Line 302"/>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345" name="Line 303"/>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67" name="Line 304"/>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68" name="Group 305"/>
            <p:cNvGrpSpPr>
              <a:grpSpLocks noChangeAspect="1"/>
            </p:cNvGrpSpPr>
            <p:nvPr/>
          </p:nvGrpSpPr>
          <p:grpSpPr bwMode="auto">
            <a:xfrm>
              <a:off x="7620" y="3488"/>
              <a:ext cx="209" cy="146"/>
              <a:chOff x="7620" y="3488"/>
              <a:chExt cx="209" cy="146"/>
            </a:xfrm>
          </p:grpSpPr>
          <p:sp>
            <p:nvSpPr>
              <p:cNvPr id="335" name="Freeform 306"/>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336" name="Freeform 307"/>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69" name="Line 308"/>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70" name="Group 309"/>
            <p:cNvGrpSpPr>
              <a:grpSpLocks noChangeAspect="1"/>
            </p:cNvGrpSpPr>
            <p:nvPr/>
          </p:nvGrpSpPr>
          <p:grpSpPr bwMode="auto">
            <a:xfrm>
              <a:off x="7613" y="3567"/>
              <a:ext cx="8" cy="42"/>
              <a:chOff x="7613" y="3567"/>
              <a:chExt cx="8" cy="42"/>
            </a:xfrm>
          </p:grpSpPr>
          <p:sp>
            <p:nvSpPr>
              <p:cNvPr id="330" name="Line 310"/>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331" name="Line 311"/>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332" name="Line 312"/>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333" name="Line 313"/>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334" name="Line 314"/>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71" name="Line 315"/>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72" name="Line 316"/>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3" name="Line 317"/>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4" name="Line 318"/>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5" name="Line 31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6" name="Line 320"/>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7" name="Line 321"/>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8" name="Line 322"/>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79" name="Line 323"/>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80" name="Group 324"/>
            <p:cNvGrpSpPr>
              <a:grpSpLocks noChangeAspect="1"/>
            </p:cNvGrpSpPr>
            <p:nvPr/>
          </p:nvGrpSpPr>
          <p:grpSpPr bwMode="auto">
            <a:xfrm>
              <a:off x="7598" y="3516"/>
              <a:ext cx="15" cy="44"/>
              <a:chOff x="7598" y="3516"/>
              <a:chExt cx="15" cy="44"/>
            </a:xfrm>
          </p:grpSpPr>
          <p:sp>
            <p:nvSpPr>
              <p:cNvPr id="325" name="Line 325"/>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326" name="Line 326"/>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327" name="Line 327"/>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328" name="Line 328"/>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329" name="Line 329"/>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281" name="Line 330"/>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282" name="Line 331"/>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283" name="Line 332"/>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4" name="Line 333"/>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5" name="Line 334"/>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286" name="Line 335"/>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287" name="Line 336"/>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88" name="Line 337"/>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89" name="Line 338"/>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290" name="Group 339"/>
            <p:cNvGrpSpPr>
              <a:grpSpLocks noChangeAspect="1"/>
            </p:cNvGrpSpPr>
            <p:nvPr/>
          </p:nvGrpSpPr>
          <p:grpSpPr bwMode="auto">
            <a:xfrm>
              <a:off x="7625" y="3468"/>
              <a:ext cx="164" cy="27"/>
              <a:chOff x="7625" y="3468"/>
              <a:chExt cx="164" cy="27"/>
            </a:xfrm>
          </p:grpSpPr>
          <p:sp>
            <p:nvSpPr>
              <p:cNvPr id="315" name="Line 340"/>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316" name="Line 341"/>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317" name="Line 342"/>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318" name="Line 343"/>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319" name="Line 344"/>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320" name="Line 345"/>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321" name="Line 346"/>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322" name="Line 347"/>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323" name="Line 348"/>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324" name="Line 349"/>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291" name="Group 350"/>
            <p:cNvGrpSpPr>
              <a:grpSpLocks noChangeAspect="1"/>
            </p:cNvGrpSpPr>
            <p:nvPr/>
          </p:nvGrpSpPr>
          <p:grpSpPr bwMode="auto">
            <a:xfrm>
              <a:off x="7634" y="3622"/>
              <a:ext cx="161" cy="22"/>
              <a:chOff x="7634" y="3622"/>
              <a:chExt cx="161" cy="22"/>
            </a:xfrm>
          </p:grpSpPr>
          <p:sp>
            <p:nvSpPr>
              <p:cNvPr id="305" name="Line 351"/>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306" name="Line 352"/>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307" name="Line 353"/>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308" name="Line 354"/>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309" name="Line 355"/>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310" name="Line 356"/>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311" name="Line 357"/>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312" name="Line 358"/>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313" name="Line 359"/>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314" name="Line 360"/>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292" name="Group 361"/>
            <p:cNvGrpSpPr>
              <a:grpSpLocks noChangeAspect="1"/>
            </p:cNvGrpSpPr>
            <p:nvPr/>
          </p:nvGrpSpPr>
          <p:grpSpPr bwMode="auto">
            <a:xfrm>
              <a:off x="7709" y="3468"/>
              <a:ext cx="2" cy="27"/>
              <a:chOff x="7709" y="3468"/>
              <a:chExt cx="2" cy="27"/>
            </a:xfrm>
          </p:grpSpPr>
          <p:sp>
            <p:nvSpPr>
              <p:cNvPr id="303" name="Line 362"/>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304" name="Line 363"/>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293" name="Group 364"/>
            <p:cNvGrpSpPr>
              <a:grpSpLocks noChangeAspect="1"/>
            </p:cNvGrpSpPr>
            <p:nvPr/>
          </p:nvGrpSpPr>
          <p:grpSpPr bwMode="auto">
            <a:xfrm>
              <a:off x="7718" y="3622"/>
              <a:ext cx="1" cy="19"/>
              <a:chOff x="7718" y="3622"/>
              <a:chExt cx="1" cy="19"/>
            </a:xfrm>
          </p:grpSpPr>
          <p:sp>
            <p:nvSpPr>
              <p:cNvPr id="301" name="Line 365"/>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302" name="Line 366"/>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294" name="Group 367"/>
            <p:cNvGrpSpPr>
              <a:grpSpLocks noChangeAspect="1"/>
            </p:cNvGrpSpPr>
            <p:nvPr/>
          </p:nvGrpSpPr>
          <p:grpSpPr bwMode="auto">
            <a:xfrm>
              <a:off x="7634" y="3476"/>
              <a:ext cx="137" cy="158"/>
              <a:chOff x="7634" y="3476"/>
              <a:chExt cx="137" cy="158"/>
            </a:xfrm>
          </p:grpSpPr>
          <p:sp>
            <p:nvSpPr>
              <p:cNvPr id="295" name="Freeform 368"/>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296" name="Freeform 369"/>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297" name="Freeform 370"/>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298" name="Freeform 371"/>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299" name="Freeform 372"/>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300" name="Freeform 373"/>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376" name="Group 374"/>
          <p:cNvGrpSpPr>
            <a:grpSpLocks noChangeAspect="1"/>
          </p:cNvGrpSpPr>
          <p:nvPr/>
        </p:nvGrpSpPr>
        <p:grpSpPr bwMode="auto">
          <a:xfrm rot="10800000" flipH="1" flipV="1">
            <a:off x="1062038" y="3962937"/>
            <a:ext cx="438150" cy="184150"/>
            <a:chOff x="7514" y="3468"/>
            <a:chExt cx="387" cy="180"/>
          </a:xfrm>
        </p:grpSpPr>
        <p:sp>
          <p:nvSpPr>
            <p:cNvPr id="377" name="Freeform 375"/>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378" name="Group 376"/>
            <p:cNvGrpSpPr>
              <a:grpSpLocks noChangeAspect="1"/>
            </p:cNvGrpSpPr>
            <p:nvPr/>
          </p:nvGrpSpPr>
          <p:grpSpPr bwMode="auto">
            <a:xfrm>
              <a:off x="7522" y="3615"/>
              <a:ext cx="124" cy="33"/>
              <a:chOff x="7522" y="3615"/>
              <a:chExt cx="124" cy="33"/>
            </a:xfrm>
          </p:grpSpPr>
          <p:sp>
            <p:nvSpPr>
              <p:cNvPr id="490" name="Line 377"/>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491" name="Line 378"/>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492" name="Line 379"/>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493" name="Line 380"/>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379" name="Group 381"/>
            <p:cNvGrpSpPr>
              <a:grpSpLocks noChangeAspect="1"/>
            </p:cNvGrpSpPr>
            <p:nvPr/>
          </p:nvGrpSpPr>
          <p:grpSpPr bwMode="auto">
            <a:xfrm>
              <a:off x="7514" y="3476"/>
              <a:ext cx="128" cy="33"/>
              <a:chOff x="7514" y="3476"/>
              <a:chExt cx="128" cy="33"/>
            </a:xfrm>
          </p:grpSpPr>
          <p:sp>
            <p:nvSpPr>
              <p:cNvPr id="486" name="Line 382"/>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487" name="Line 383"/>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488" name="Line 384"/>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489" name="Line 385"/>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380" name="Group 386"/>
            <p:cNvGrpSpPr>
              <a:grpSpLocks noChangeAspect="1"/>
            </p:cNvGrpSpPr>
            <p:nvPr/>
          </p:nvGrpSpPr>
          <p:grpSpPr bwMode="auto">
            <a:xfrm>
              <a:off x="7855" y="3476"/>
              <a:ext cx="32" cy="168"/>
              <a:chOff x="7855" y="3476"/>
              <a:chExt cx="32" cy="168"/>
            </a:xfrm>
          </p:grpSpPr>
          <p:sp>
            <p:nvSpPr>
              <p:cNvPr id="479" name="Line 387"/>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480" name="Line 388"/>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481" name="Line 389"/>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482" name="Line 390"/>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483" name="Line 391"/>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484" name="Line 392"/>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485" name="Line 393"/>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381" name="Group 394"/>
            <p:cNvGrpSpPr>
              <a:grpSpLocks noChangeAspect="1"/>
            </p:cNvGrpSpPr>
            <p:nvPr/>
          </p:nvGrpSpPr>
          <p:grpSpPr bwMode="auto">
            <a:xfrm>
              <a:off x="7891" y="3488"/>
              <a:ext cx="10" cy="144"/>
              <a:chOff x="7891" y="3488"/>
              <a:chExt cx="10" cy="144"/>
            </a:xfrm>
          </p:grpSpPr>
          <p:sp>
            <p:nvSpPr>
              <p:cNvPr id="475" name="Rectangle 395"/>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476" name="Rectangle 396"/>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477" name="Rectangle 397"/>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478" name="Rectangle 398"/>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382" name="Group 399"/>
            <p:cNvGrpSpPr>
              <a:grpSpLocks noChangeAspect="1"/>
            </p:cNvGrpSpPr>
            <p:nvPr/>
          </p:nvGrpSpPr>
          <p:grpSpPr bwMode="auto">
            <a:xfrm>
              <a:off x="7522" y="3488"/>
              <a:ext cx="98" cy="148"/>
              <a:chOff x="7522" y="3488"/>
              <a:chExt cx="98" cy="148"/>
            </a:xfrm>
          </p:grpSpPr>
          <p:sp>
            <p:nvSpPr>
              <p:cNvPr id="466" name="Line 400"/>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467" name="Line 401"/>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468" name="Line 402"/>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469" name="Line 403"/>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470" name="Line 404"/>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471" name="Line 405"/>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472" name="Line 406"/>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473" name="Line 407"/>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474" name="Line 408"/>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383" name="Group 409"/>
            <p:cNvGrpSpPr>
              <a:grpSpLocks noChangeAspect="1"/>
            </p:cNvGrpSpPr>
            <p:nvPr/>
          </p:nvGrpSpPr>
          <p:grpSpPr bwMode="auto">
            <a:xfrm>
              <a:off x="7529" y="3488"/>
              <a:ext cx="1" cy="153"/>
              <a:chOff x="7529" y="3488"/>
              <a:chExt cx="1" cy="153"/>
            </a:xfrm>
          </p:grpSpPr>
          <p:sp>
            <p:nvSpPr>
              <p:cNvPr id="464" name="Line 410"/>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465" name="Line 411"/>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384" name="Group 412"/>
            <p:cNvGrpSpPr>
              <a:grpSpLocks noChangeAspect="1"/>
            </p:cNvGrpSpPr>
            <p:nvPr/>
          </p:nvGrpSpPr>
          <p:grpSpPr bwMode="auto">
            <a:xfrm>
              <a:off x="7829" y="3483"/>
              <a:ext cx="58" cy="146"/>
              <a:chOff x="7829" y="3483"/>
              <a:chExt cx="58" cy="146"/>
            </a:xfrm>
          </p:grpSpPr>
          <p:sp>
            <p:nvSpPr>
              <p:cNvPr id="455" name="Line 413"/>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456" name="Line 414"/>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457" name="Line 415"/>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458" name="Line 416"/>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459" name="Line 417"/>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460" name="Line 418"/>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461" name="Line 419"/>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462" name="Line 420"/>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463" name="Line 421"/>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385" name="Line 422"/>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386" name="Group 423"/>
            <p:cNvGrpSpPr>
              <a:grpSpLocks noChangeAspect="1"/>
            </p:cNvGrpSpPr>
            <p:nvPr/>
          </p:nvGrpSpPr>
          <p:grpSpPr bwMode="auto">
            <a:xfrm>
              <a:off x="7620" y="3488"/>
              <a:ext cx="209" cy="146"/>
              <a:chOff x="7620" y="3488"/>
              <a:chExt cx="209" cy="146"/>
            </a:xfrm>
          </p:grpSpPr>
          <p:sp>
            <p:nvSpPr>
              <p:cNvPr id="453" name="Freeform 424"/>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454" name="Freeform 425"/>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387" name="Line 426"/>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388" name="Group 427"/>
            <p:cNvGrpSpPr>
              <a:grpSpLocks noChangeAspect="1"/>
            </p:cNvGrpSpPr>
            <p:nvPr/>
          </p:nvGrpSpPr>
          <p:grpSpPr bwMode="auto">
            <a:xfrm>
              <a:off x="7613" y="3567"/>
              <a:ext cx="8" cy="42"/>
              <a:chOff x="7613" y="3567"/>
              <a:chExt cx="8" cy="42"/>
            </a:xfrm>
          </p:grpSpPr>
          <p:sp>
            <p:nvSpPr>
              <p:cNvPr id="448" name="Line 428"/>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449" name="Line 429"/>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450" name="Line 430"/>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451" name="Line 431"/>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452" name="Line 432"/>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389" name="Line 433"/>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90" name="Line 434"/>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91" name="Line 435"/>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92" name="Line 436"/>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93" name="Line 43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94" name="Line 43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95" name="Line 43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96" name="Line 440"/>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97" name="Line 441"/>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98" name="Group 442"/>
            <p:cNvGrpSpPr>
              <a:grpSpLocks noChangeAspect="1"/>
            </p:cNvGrpSpPr>
            <p:nvPr/>
          </p:nvGrpSpPr>
          <p:grpSpPr bwMode="auto">
            <a:xfrm>
              <a:off x="7598" y="3516"/>
              <a:ext cx="15" cy="44"/>
              <a:chOff x="7598" y="3516"/>
              <a:chExt cx="15" cy="44"/>
            </a:xfrm>
          </p:grpSpPr>
          <p:sp>
            <p:nvSpPr>
              <p:cNvPr id="443" name="Line 443"/>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444" name="Line 444"/>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445" name="Line 445"/>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446" name="Line 446"/>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447" name="Line 447"/>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99" name="Line 448"/>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0" name="Line 449"/>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01" name="Line 450"/>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02" name="Line 451"/>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03" name="Line 452"/>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04" name="Line 453"/>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05" name="Line 454"/>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06" name="Line 455"/>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07" name="Line 456"/>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08" name="Group 457"/>
            <p:cNvGrpSpPr>
              <a:grpSpLocks noChangeAspect="1"/>
            </p:cNvGrpSpPr>
            <p:nvPr/>
          </p:nvGrpSpPr>
          <p:grpSpPr bwMode="auto">
            <a:xfrm>
              <a:off x="7625" y="3468"/>
              <a:ext cx="164" cy="27"/>
              <a:chOff x="7625" y="3468"/>
              <a:chExt cx="164" cy="27"/>
            </a:xfrm>
          </p:grpSpPr>
          <p:sp>
            <p:nvSpPr>
              <p:cNvPr id="433" name="Line 458"/>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434" name="Line 459"/>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435" name="Line 460"/>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436" name="Line 461"/>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437" name="Line 462"/>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438" name="Line 463"/>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439" name="Line 464"/>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440" name="Line 465"/>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441" name="Line 466"/>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442" name="Line 467"/>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09" name="Group 468"/>
            <p:cNvGrpSpPr>
              <a:grpSpLocks noChangeAspect="1"/>
            </p:cNvGrpSpPr>
            <p:nvPr/>
          </p:nvGrpSpPr>
          <p:grpSpPr bwMode="auto">
            <a:xfrm>
              <a:off x="7634" y="3622"/>
              <a:ext cx="161" cy="22"/>
              <a:chOff x="7634" y="3622"/>
              <a:chExt cx="161" cy="22"/>
            </a:xfrm>
          </p:grpSpPr>
          <p:sp>
            <p:nvSpPr>
              <p:cNvPr id="423" name="Line 469"/>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424" name="Line 470"/>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425" name="Line 471"/>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426" name="Line 472"/>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427" name="Line 473"/>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428" name="Line 474"/>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429" name="Line 475"/>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430" name="Line 476"/>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431" name="Line 477"/>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432" name="Line 478"/>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0" name="Group 479"/>
            <p:cNvGrpSpPr>
              <a:grpSpLocks noChangeAspect="1"/>
            </p:cNvGrpSpPr>
            <p:nvPr/>
          </p:nvGrpSpPr>
          <p:grpSpPr bwMode="auto">
            <a:xfrm>
              <a:off x="7709" y="3468"/>
              <a:ext cx="2" cy="27"/>
              <a:chOff x="7709" y="3468"/>
              <a:chExt cx="2" cy="27"/>
            </a:xfrm>
          </p:grpSpPr>
          <p:sp>
            <p:nvSpPr>
              <p:cNvPr id="421" name="Line 480"/>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422" name="Line 481"/>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11" name="Group 482"/>
            <p:cNvGrpSpPr>
              <a:grpSpLocks noChangeAspect="1"/>
            </p:cNvGrpSpPr>
            <p:nvPr/>
          </p:nvGrpSpPr>
          <p:grpSpPr bwMode="auto">
            <a:xfrm>
              <a:off x="7718" y="3622"/>
              <a:ext cx="1" cy="19"/>
              <a:chOff x="7718" y="3622"/>
              <a:chExt cx="1" cy="19"/>
            </a:xfrm>
          </p:grpSpPr>
          <p:sp>
            <p:nvSpPr>
              <p:cNvPr id="419" name="Line 483"/>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420" name="Line 484"/>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12" name="Group 485"/>
            <p:cNvGrpSpPr>
              <a:grpSpLocks noChangeAspect="1"/>
            </p:cNvGrpSpPr>
            <p:nvPr/>
          </p:nvGrpSpPr>
          <p:grpSpPr bwMode="auto">
            <a:xfrm>
              <a:off x="7634" y="3476"/>
              <a:ext cx="137" cy="158"/>
              <a:chOff x="7634" y="3476"/>
              <a:chExt cx="137" cy="158"/>
            </a:xfrm>
          </p:grpSpPr>
          <p:sp>
            <p:nvSpPr>
              <p:cNvPr id="413" name="Freeform 486"/>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14" name="Freeform 487"/>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15" name="Freeform 488"/>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16" name="Freeform 489"/>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17" name="Freeform 490"/>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18" name="Freeform 491"/>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494" name="Group 492"/>
          <p:cNvGrpSpPr>
            <a:grpSpLocks noChangeAspect="1"/>
          </p:cNvGrpSpPr>
          <p:nvPr/>
        </p:nvGrpSpPr>
        <p:grpSpPr bwMode="auto">
          <a:xfrm rot="10800000" flipH="1" flipV="1">
            <a:off x="4910138" y="3199350"/>
            <a:ext cx="438150" cy="184150"/>
            <a:chOff x="7514" y="3468"/>
            <a:chExt cx="387" cy="180"/>
          </a:xfrm>
        </p:grpSpPr>
        <p:sp>
          <p:nvSpPr>
            <p:cNvPr id="495" name="Freeform 49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496" name="Group 494"/>
            <p:cNvGrpSpPr>
              <a:grpSpLocks noChangeAspect="1"/>
            </p:cNvGrpSpPr>
            <p:nvPr/>
          </p:nvGrpSpPr>
          <p:grpSpPr bwMode="auto">
            <a:xfrm>
              <a:off x="7522" y="3615"/>
              <a:ext cx="124" cy="33"/>
              <a:chOff x="7522" y="3615"/>
              <a:chExt cx="124" cy="33"/>
            </a:xfrm>
          </p:grpSpPr>
          <p:sp>
            <p:nvSpPr>
              <p:cNvPr id="608" name="Line 49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609" name="Line 49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610" name="Line 49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611" name="Line 49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497" name="Group 499"/>
            <p:cNvGrpSpPr>
              <a:grpSpLocks noChangeAspect="1"/>
            </p:cNvGrpSpPr>
            <p:nvPr/>
          </p:nvGrpSpPr>
          <p:grpSpPr bwMode="auto">
            <a:xfrm>
              <a:off x="7514" y="3476"/>
              <a:ext cx="128" cy="33"/>
              <a:chOff x="7514" y="3476"/>
              <a:chExt cx="128" cy="33"/>
            </a:xfrm>
          </p:grpSpPr>
          <p:sp>
            <p:nvSpPr>
              <p:cNvPr id="604" name="Line 50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605" name="Line 50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606" name="Line 50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607" name="Line 50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498" name="Group 504"/>
            <p:cNvGrpSpPr>
              <a:grpSpLocks noChangeAspect="1"/>
            </p:cNvGrpSpPr>
            <p:nvPr/>
          </p:nvGrpSpPr>
          <p:grpSpPr bwMode="auto">
            <a:xfrm>
              <a:off x="7855" y="3476"/>
              <a:ext cx="32" cy="168"/>
              <a:chOff x="7855" y="3476"/>
              <a:chExt cx="32" cy="168"/>
            </a:xfrm>
          </p:grpSpPr>
          <p:sp>
            <p:nvSpPr>
              <p:cNvPr id="597" name="Line 50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598" name="Line 50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599" name="Line 50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600" name="Line 50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601" name="Line 50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602" name="Line 51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603" name="Line 51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499" name="Group 512"/>
            <p:cNvGrpSpPr>
              <a:grpSpLocks noChangeAspect="1"/>
            </p:cNvGrpSpPr>
            <p:nvPr/>
          </p:nvGrpSpPr>
          <p:grpSpPr bwMode="auto">
            <a:xfrm>
              <a:off x="7891" y="3488"/>
              <a:ext cx="10" cy="144"/>
              <a:chOff x="7891" y="3488"/>
              <a:chExt cx="10" cy="144"/>
            </a:xfrm>
          </p:grpSpPr>
          <p:sp>
            <p:nvSpPr>
              <p:cNvPr id="593" name="Rectangle 51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594" name="Rectangle 51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595" name="Rectangle 51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596" name="Rectangle 51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500" name="Group 517"/>
            <p:cNvGrpSpPr>
              <a:grpSpLocks noChangeAspect="1"/>
            </p:cNvGrpSpPr>
            <p:nvPr/>
          </p:nvGrpSpPr>
          <p:grpSpPr bwMode="auto">
            <a:xfrm>
              <a:off x="7522" y="3488"/>
              <a:ext cx="98" cy="148"/>
              <a:chOff x="7522" y="3488"/>
              <a:chExt cx="98" cy="148"/>
            </a:xfrm>
          </p:grpSpPr>
          <p:sp>
            <p:nvSpPr>
              <p:cNvPr id="584" name="Line 51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585" name="Line 51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586" name="Line 52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587" name="Line 52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588" name="Line 52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589" name="Line 52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590" name="Line 52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591" name="Line 52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592" name="Line 52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501" name="Group 527"/>
            <p:cNvGrpSpPr>
              <a:grpSpLocks noChangeAspect="1"/>
            </p:cNvGrpSpPr>
            <p:nvPr/>
          </p:nvGrpSpPr>
          <p:grpSpPr bwMode="auto">
            <a:xfrm>
              <a:off x="7529" y="3488"/>
              <a:ext cx="1" cy="153"/>
              <a:chOff x="7529" y="3488"/>
              <a:chExt cx="1" cy="153"/>
            </a:xfrm>
          </p:grpSpPr>
          <p:sp>
            <p:nvSpPr>
              <p:cNvPr id="582" name="Line 52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583" name="Line 52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502" name="Group 530"/>
            <p:cNvGrpSpPr>
              <a:grpSpLocks noChangeAspect="1"/>
            </p:cNvGrpSpPr>
            <p:nvPr/>
          </p:nvGrpSpPr>
          <p:grpSpPr bwMode="auto">
            <a:xfrm>
              <a:off x="7829" y="3483"/>
              <a:ext cx="58" cy="146"/>
              <a:chOff x="7829" y="3483"/>
              <a:chExt cx="58" cy="146"/>
            </a:xfrm>
          </p:grpSpPr>
          <p:sp>
            <p:nvSpPr>
              <p:cNvPr id="573" name="Line 53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574" name="Line 53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575" name="Line 53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576" name="Line 53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577" name="Line 53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578" name="Line 53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579" name="Line 53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580" name="Line 53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581" name="Line 53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503" name="Line 54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504" name="Group 541"/>
            <p:cNvGrpSpPr>
              <a:grpSpLocks noChangeAspect="1"/>
            </p:cNvGrpSpPr>
            <p:nvPr/>
          </p:nvGrpSpPr>
          <p:grpSpPr bwMode="auto">
            <a:xfrm>
              <a:off x="7620" y="3488"/>
              <a:ext cx="209" cy="146"/>
              <a:chOff x="7620" y="3488"/>
              <a:chExt cx="209" cy="146"/>
            </a:xfrm>
          </p:grpSpPr>
          <p:sp>
            <p:nvSpPr>
              <p:cNvPr id="571" name="Freeform 54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572" name="Freeform 54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505" name="Line 54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506" name="Group 545"/>
            <p:cNvGrpSpPr>
              <a:grpSpLocks noChangeAspect="1"/>
            </p:cNvGrpSpPr>
            <p:nvPr/>
          </p:nvGrpSpPr>
          <p:grpSpPr bwMode="auto">
            <a:xfrm>
              <a:off x="7613" y="3567"/>
              <a:ext cx="8" cy="42"/>
              <a:chOff x="7613" y="3567"/>
              <a:chExt cx="8" cy="42"/>
            </a:xfrm>
          </p:grpSpPr>
          <p:sp>
            <p:nvSpPr>
              <p:cNvPr id="566" name="Line 54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567" name="Line 54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568" name="Line 54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569" name="Line 54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570" name="Line 55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507" name="Line 55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508" name="Line 55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509" name="Line 55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510" name="Line 55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511" name="Line 55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12" name="Line 55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13" name="Line 55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14" name="Line 55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515" name="Line 55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516" name="Group 560"/>
            <p:cNvGrpSpPr>
              <a:grpSpLocks noChangeAspect="1"/>
            </p:cNvGrpSpPr>
            <p:nvPr/>
          </p:nvGrpSpPr>
          <p:grpSpPr bwMode="auto">
            <a:xfrm>
              <a:off x="7598" y="3516"/>
              <a:ext cx="15" cy="44"/>
              <a:chOff x="7598" y="3516"/>
              <a:chExt cx="15" cy="44"/>
            </a:xfrm>
          </p:grpSpPr>
          <p:sp>
            <p:nvSpPr>
              <p:cNvPr id="561" name="Line 56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562" name="Line 56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563" name="Line 56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564" name="Line 56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565" name="Line 56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517" name="Line 56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518" name="Line 56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519" name="Line 56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520" name="Line 56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521" name="Line 57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522" name="Line 57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523" name="Line 57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524" name="Line 57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525" name="Line 57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526" name="Group 575"/>
            <p:cNvGrpSpPr>
              <a:grpSpLocks noChangeAspect="1"/>
            </p:cNvGrpSpPr>
            <p:nvPr/>
          </p:nvGrpSpPr>
          <p:grpSpPr bwMode="auto">
            <a:xfrm>
              <a:off x="7625" y="3468"/>
              <a:ext cx="164" cy="27"/>
              <a:chOff x="7625" y="3468"/>
              <a:chExt cx="164" cy="27"/>
            </a:xfrm>
          </p:grpSpPr>
          <p:sp>
            <p:nvSpPr>
              <p:cNvPr id="551" name="Line 57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552" name="Line 57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553" name="Line 57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554" name="Line 57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555" name="Line 58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556" name="Line 58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557" name="Line 58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558" name="Line 58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559" name="Line 58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560" name="Line 58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527" name="Group 586"/>
            <p:cNvGrpSpPr>
              <a:grpSpLocks noChangeAspect="1"/>
            </p:cNvGrpSpPr>
            <p:nvPr/>
          </p:nvGrpSpPr>
          <p:grpSpPr bwMode="auto">
            <a:xfrm>
              <a:off x="7634" y="3622"/>
              <a:ext cx="161" cy="22"/>
              <a:chOff x="7634" y="3622"/>
              <a:chExt cx="161" cy="22"/>
            </a:xfrm>
          </p:grpSpPr>
          <p:sp>
            <p:nvSpPr>
              <p:cNvPr id="541" name="Line 58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542" name="Line 58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543" name="Line 58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544" name="Line 59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545" name="Line 59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546" name="Line 59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547" name="Line 59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548" name="Line 59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549" name="Line 59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550" name="Line 59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528" name="Group 597"/>
            <p:cNvGrpSpPr>
              <a:grpSpLocks noChangeAspect="1"/>
            </p:cNvGrpSpPr>
            <p:nvPr/>
          </p:nvGrpSpPr>
          <p:grpSpPr bwMode="auto">
            <a:xfrm>
              <a:off x="7709" y="3468"/>
              <a:ext cx="2" cy="27"/>
              <a:chOff x="7709" y="3468"/>
              <a:chExt cx="2" cy="27"/>
            </a:xfrm>
          </p:grpSpPr>
          <p:sp>
            <p:nvSpPr>
              <p:cNvPr id="539" name="Line 59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40" name="Line 59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529" name="Group 600"/>
            <p:cNvGrpSpPr>
              <a:grpSpLocks noChangeAspect="1"/>
            </p:cNvGrpSpPr>
            <p:nvPr/>
          </p:nvGrpSpPr>
          <p:grpSpPr bwMode="auto">
            <a:xfrm>
              <a:off x="7718" y="3622"/>
              <a:ext cx="1" cy="19"/>
              <a:chOff x="7718" y="3622"/>
              <a:chExt cx="1" cy="19"/>
            </a:xfrm>
          </p:grpSpPr>
          <p:sp>
            <p:nvSpPr>
              <p:cNvPr id="537" name="Line 60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38" name="Line 60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530" name="Group 603"/>
            <p:cNvGrpSpPr>
              <a:grpSpLocks noChangeAspect="1"/>
            </p:cNvGrpSpPr>
            <p:nvPr/>
          </p:nvGrpSpPr>
          <p:grpSpPr bwMode="auto">
            <a:xfrm>
              <a:off x="7634" y="3476"/>
              <a:ext cx="137" cy="158"/>
              <a:chOff x="7634" y="3476"/>
              <a:chExt cx="137" cy="158"/>
            </a:xfrm>
          </p:grpSpPr>
          <p:sp>
            <p:nvSpPr>
              <p:cNvPr id="531" name="Freeform 60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32" name="Freeform 60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33" name="Freeform 60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34" name="Freeform 60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35" name="Freeform 60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36" name="Freeform 60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612" name="Group 610"/>
          <p:cNvGrpSpPr>
            <a:grpSpLocks/>
          </p:cNvGrpSpPr>
          <p:nvPr/>
        </p:nvGrpSpPr>
        <p:grpSpPr bwMode="auto">
          <a:xfrm rot="5400000">
            <a:off x="4774407" y="2941381"/>
            <a:ext cx="730250" cy="687387"/>
            <a:chOff x="6201" y="4433"/>
            <a:chExt cx="1050" cy="1080"/>
          </a:xfrm>
        </p:grpSpPr>
        <p:grpSp>
          <p:nvGrpSpPr>
            <p:cNvPr id="613" name="Group 611"/>
            <p:cNvGrpSpPr>
              <a:grpSpLocks/>
            </p:cNvGrpSpPr>
            <p:nvPr/>
          </p:nvGrpSpPr>
          <p:grpSpPr bwMode="auto">
            <a:xfrm>
              <a:off x="6277" y="4504"/>
              <a:ext cx="900" cy="926"/>
              <a:chOff x="6277" y="4504"/>
              <a:chExt cx="900" cy="926"/>
            </a:xfrm>
          </p:grpSpPr>
          <p:sp>
            <p:nvSpPr>
              <p:cNvPr id="615" name="Oval 612"/>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616" name="Oval 613"/>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614" name="Oval 614"/>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617" name="Group 615"/>
          <p:cNvGrpSpPr>
            <a:grpSpLocks/>
          </p:cNvGrpSpPr>
          <p:nvPr/>
        </p:nvGrpSpPr>
        <p:grpSpPr bwMode="auto">
          <a:xfrm rot="5400000">
            <a:off x="965994" y="2941381"/>
            <a:ext cx="730250" cy="687388"/>
            <a:chOff x="6201" y="4433"/>
            <a:chExt cx="1050" cy="1080"/>
          </a:xfrm>
        </p:grpSpPr>
        <p:grpSp>
          <p:nvGrpSpPr>
            <p:cNvPr id="618" name="Group 616"/>
            <p:cNvGrpSpPr>
              <a:grpSpLocks/>
            </p:cNvGrpSpPr>
            <p:nvPr/>
          </p:nvGrpSpPr>
          <p:grpSpPr bwMode="auto">
            <a:xfrm>
              <a:off x="6277" y="4504"/>
              <a:ext cx="900" cy="926"/>
              <a:chOff x="6277" y="4504"/>
              <a:chExt cx="900" cy="926"/>
            </a:xfrm>
          </p:grpSpPr>
          <p:sp>
            <p:nvSpPr>
              <p:cNvPr id="620" name="Oval 617"/>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621" name="Oval 618"/>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619" name="Oval 619"/>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622" name="Group 620"/>
          <p:cNvGrpSpPr>
            <a:grpSpLocks/>
          </p:cNvGrpSpPr>
          <p:nvPr/>
        </p:nvGrpSpPr>
        <p:grpSpPr bwMode="auto">
          <a:xfrm rot="5400000">
            <a:off x="912019" y="3692268"/>
            <a:ext cx="730250" cy="687388"/>
            <a:chOff x="6201" y="4433"/>
            <a:chExt cx="1050" cy="1080"/>
          </a:xfrm>
        </p:grpSpPr>
        <p:grpSp>
          <p:nvGrpSpPr>
            <p:cNvPr id="623" name="Group 621"/>
            <p:cNvGrpSpPr>
              <a:grpSpLocks/>
            </p:cNvGrpSpPr>
            <p:nvPr/>
          </p:nvGrpSpPr>
          <p:grpSpPr bwMode="auto">
            <a:xfrm>
              <a:off x="6277" y="4504"/>
              <a:ext cx="900" cy="926"/>
              <a:chOff x="6277" y="4504"/>
              <a:chExt cx="900" cy="926"/>
            </a:xfrm>
          </p:grpSpPr>
          <p:sp>
            <p:nvSpPr>
              <p:cNvPr id="625" name="Oval 622"/>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626" name="Oval 623"/>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624" name="Oval 624"/>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627" name="Group 625"/>
          <p:cNvGrpSpPr>
            <a:grpSpLocks noChangeAspect="1"/>
          </p:cNvGrpSpPr>
          <p:nvPr/>
        </p:nvGrpSpPr>
        <p:grpSpPr bwMode="auto">
          <a:xfrm rot="10800000" flipH="1" flipV="1">
            <a:off x="5840413" y="3200937"/>
            <a:ext cx="438150" cy="184150"/>
            <a:chOff x="7514" y="3468"/>
            <a:chExt cx="387" cy="180"/>
          </a:xfrm>
        </p:grpSpPr>
        <p:sp>
          <p:nvSpPr>
            <p:cNvPr id="628" name="Freeform 626"/>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629" name="Group 627"/>
            <p:cNvGrpSpPr>
              <a:grpSpLocks noChangeAspect="1"/>
            </p:cNvGrpSpPr>
            <p:nvPr/>
          </p:nvGrpSpPr>
          <p:grpSpPr bwMode="auto">
            <a:xfrm>
              <a:off x="7522" y="3615"/>
              <a:ext cx="124" cy="33"/>
              <a:chOff x="7522" y="3615"/>
              <a:chExt cx="124" cy="33"/>
            </a:xfrm>
          </p:grpSpPr>
          <p:sp>
            <p:nvSpPr>
              <p:cNvPr id="741" name="Line 628"/>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742" name="Line 629"/>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743" name="Line 630"/>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744" name="Line 631"/>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630" name="Group 632"/>
            <p:cNvGrpSpPr>
              <a:grpSpLocks noChangeAspect="1"/>
            </p:cNvGrpSpPr>
            <p:nvPr/>
          </p:nvGrpSpPr>
          <p:grpSpPr bwMode="auto">
            <a:xfrm>
              <a:off x="7514" y="3476"/>
              <a:ext cx="128" cy="33"/>
              <a:chOff x="7514" y="3476"/>
              <a:chExt cx="128" cy="33"/>
            </a:xfrm>
          </p:grpSpPr>
          <p:sp>
            <p:nvSpPr>
              <p:cNvPr id="737" name="Line 633"/>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738" name="Line 634"/>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739" name="Line 635"/>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740" name="Line 636"/>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631" name="Group 637"/>
            <p:cNvGrpSpPr>
              <a:grpSpLocks noChangeAspect="1"/>
            </p:cNvGrpSpPr>
            <p:nvPr/>
          </p:nvGrpSpPr>
          <p:grpSpPr bwMode="auto">
            <a:xfrm>
              <a:off x="7855" y="3476"/>
              <a:ext cx="32" cy="168"/>
              <a:chOff x="7855" y="3476"/>
              <a:chExt cx="32" cy="168"/>
            </a:xfrm>
          </p:grpSpPr>
          <p:sp>
            <p:nvSpPr>
              <p:cNvPr id="730" name="Line 638"/>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731" name="Line 639"/>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732" name="Line 640"/>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733" name="Line 641"/>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734" name="Line 642"/>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735" name="Line 643"/>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736" name="Line 644"/>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632" name="Group 645"/>
            <p:cNvGrpSpPr>
              <a:grpSpLocks noChangeAspect="1"/>
            </p:cNvGrpSpPr>
            <p:nvPr/>
          </p:nvGrpSpPr>
          <p:grpSpPr bwMode="auto">
            <a:xfrm>
              <a:off x="7891" y="3488"/>
              <a:ext cx="10" cy="144"/>
              <a:chOff x="7891" y="3488"/>
              <a:chExt cx="10" cy="144"/>
            </a:xfrm>
          </p:grpSpPr>
          <p:sp>
            <p:nvSpPr>
              <p:cNvPr id="726" name="Rectangle 646"/>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727" name="Rectangle 647"/>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728" name="Rectangle 648"/>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729" name="Rectangle 649"/>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633" name="Group 650"/>
            <p:cNvGrpSpPr>
              <a:grpSpLocks noChangeAspect="1"/>
            </p:cNvGrpSpPr>
            <p:nvPr/>
          </p:nvGrpSpPr>
          <p:grpSpPr bwMode="auto">
            <a:xfrm>
              <a:off x="7522" y="3488"/>
              <a:ext cx="98" cy="148"/>
              <a:chOff x="7522" y="3488"/>
              <a:chExt cx="98" cy="148"/>
            </a:xfrm>
          </p:grpSpPr>
          <p:sp>
            <p:nvSpPr>
              <p:cNvPr id="717" name="Line 651"/>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718" name="Line 652"/>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719" name="Line 653"/>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720" name="Line 654"/>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721" name="Line 655"/>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722" name="Line 656"/>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723" name="Line 657"/>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724" name="Line 658"/>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725" name="Line 659"/>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634" name="Group 660"/>
            <p:cNvGrpSpPr>
              <a:grpSpLocks noChangeAspect="1"/>
            </p:cNvGrpSpPr>
            <p:nvPr/>
          </p:nvGrpSpPr>
          <p:grpSpPr bwMode="auto">
            <a:xfrm>
              <a:off x="7529" y="3488"/>
              <a:ext cx="1" cy="153"/>
              <a:chOff x="7529" y="3488"/>
              <a:chExt cx="1" cy="153"/>
            </a:xfrm>
          </p:grpSpPr>
          <p:sp>
            <p:nvSpPr>
              <p:cNvPr id="715" name="Line 661"/>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716" name="Line 662"/>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635" name="Group 663"/>
            <p:cNvGrpSpPr>
              <a:grpSpLocks noChangeAspect="1"/>
            </p:cNvGrpSpPr>
            <p:nvPr/>
          </p:nvGrpSpPr>
          <p:grpSpPr bwMode="auto">
            <a:xfrm>
              <a:off x="7829" y="3483"/>
              <a:ext cx="58" cy="146"/>
              <a:chOff x="7829" y="3483"/>
              <a:chExt cx="58" cy="146"/>
            </a:xfrm>
          </p:grpSpPr>
          <p:sp>
            <p:nvSpPr>
              <p:cNvPr id="706" name="Line 664"/>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707" name="Line 665"/>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708" name="Line 666"/>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709" name="Line 667"/>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710" name="Line 668"/>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711" name="Line 669"/>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712" name="Line 670"/>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713" name="Line 671"/>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714" name="Line 672"/>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636" name="Line 673"/>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637" name="Group 674"/>
            <p:cNvGrpSpPr>
              <a:grpSpLocks noChangeAspect="1"/>
            </p:cNvGrpSpPr>
            <p:nvPr/>
          </p:nvGrpSpPr>
          <p:grpSpPr bwMode="auto">
            <a:xfrm>
              <a:off x="7620" y="3488"/>
              <a:ext cx="209" cy="146"/>
              <a:chOff x="7620" y="3488"/>
              <a:chExt cx="209" cy="146"/>
            </a:xfrm>
          </p:grpSpPr>
          <p:sp>
            <p:nvSpPr>
              <p:cNvPr id="704" name="Freeform 675"/>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705" name="Freeform 676"/>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638" name="Line 677"/>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639" name="Group 678"/>
            <p:cNvGrpSpPr>
              <a:grpSpLocks noChangeAspect="1"/>
            </p:cNvGrpSpPr>
            <p:nvPr/>
          </p:nvGrpSpPr>
          <p:grpSpPr bwMode="auto">
            <a:xfrm>
              <a:off x="7613" y="3567"/>
              <a:ext cx="8" cy="42"/>
              <a:chOff x="7613" y="3567"/>
              <a:chExt cx="8" cy="42"/>
            </a:xfrm>
          </p:grpSpPr>
          <p:sp>
            <p:nvSpPr>
              <p:cNvPr id="699" name="Line 679"/>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700" name="Line 680"/>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701" name="Line 681"/>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702" name="Line 682"/>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703" name="Line 683"/>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640" name="Line 684"/>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641" name="Line 685"/>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642" name="Line 686"/>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643" name="Line 687"/>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644" name="Line 68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45" name="Line 68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46" name="Line 690"/>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47" name="Line 691"/>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648" name="Line 692"/>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649" name="Group 693"/>
            <p:cNvGrpSpPr>
              <a:grpSpLocks noChangeAspect="1"/>
            </p:cNvGrpSpPr>
            <p:nvPr/>
          </p:nvGrpSpPr>
          <p:grpSpPr bwMode="auto">
            <a:xfrm>
              <a:off x="7598" y="3516"/>
              <a:ext cx="15" cy="44"/>
              <a:chOff x="7598" y="3516"/>
              <a:chExt cx="15" cy="44"/>
            </a:xfrm>
          </p:grpSpPr>
          <p:sp>
            <p:nvSpPr>
              <p:cNvPr id="694" name="Line 694"/>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695" name="Line 695"/>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696" name="Line 696"/>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697" name="Line 697"/>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698" name="Line 698"/>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650" name="Line 699"/>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651" name="Line 700"/>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652" name="Line 701"/>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653" name="Line 702"/>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654" name="Line 703"/>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655" name="Line 704"/>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656" name="Line 705"/>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657" name="Line 706"/>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658" name="Line 707"/>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659" name="Group 708"/>
            <p:cNvGrpSpPr>
              <a:grpSpLocks noChangeAspect="1"/>
            </p:cNvGrpSpPr>
            <p:nvPr/>
          </p:nvGrpSpPr>
          <p:grpSpPr bwMode="auto">
            <a:xfrm>
              <a:off x="7625" y="3468"/>
              <a:ext cx="164" cy="27"/>
              <a:chOff x="7625" y="3468"/>
              <a:chExt cx="164" cy="27"/>
            </a:xfrm>
          </p:grpSpPr>
          <p:sp>
            <p:nvSpPr>
              <p:cNvPr id="684" name="Line 709"/>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685" name="Line 710"/>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686" name="Line 711"/>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687" name="Line 712"/>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688" name="Line 713"/>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689" name="Line 714"/>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690" name="Line 715"/>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691" name="Line 716"/>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692" name="Line 717"/>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693" name="Line 718"/>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660" name="Group 719"/>
            <p:cNvGrpSpPr>
              <a:grpSpLocks noChangeAspect="1"/>
            </p:cNvGrpSpPr>
            <p:nvPr/>
          </p:nvGrpSpPr>
          <p:grpSpPr bwMode="auto">
            <a:xfrm>
              <a:off x="7634" y="3622"/>
              <a:ext cx="161" cy="22"/>
              <a:chOff x="7634" y="3622"/>
              <a:chExt cx="161" cy="22"/>
            </a:xfrm>
          </p:grpSpPr>
          <p:sp>
            <p:nvSpPr>
              <p:cNvPr id="674" name="Line 720"/>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75" name="Line 721"/>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76" name="Line 722"/>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77" name="Line 723"/>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78" name="Line 724"/>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79" name="Line 725"/>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80" name="Line 726"/>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81" name="Line 727"/>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82" name="Line 728"/>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83" name="Line 729"/>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661" name="Group 730"/>
            <p:cNvGrpSpPr>
              <a:grpSpLocks noChangeAspect="1"/>
            </p:cNvGrpSpPr>
            <p:nvPr/>
          </p:nvGrpSpPr>
          <p:grpSpPr bwMode="auto">
            <a:xfrm>
              <a:off x="7709" y="3468"/>
              <a:ext cx="2" cy="27"/>
              <a:chOff x="7709" y="3468"/>
              <a:chExt cx="2" cy="27"/>
            </a:xfrm>
          </p:grpSpPr>
          <p:sp>
            <p:nvSpPr>
              <p:cNvPr id="672" name="Line 731"/>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673" name="Line 732"/>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662" name="Group 733"/>
            <p:cNvGrpSpPr>
              <a:grpSpLocks noChangeAspect="1"/>
            </p:cNvGrpSpPr>
            <p:nvPr/>
          </p:nvGrpSpPr>
          <p:grpSpPr bwMode="auto">
            <a:xfrm>
              <a:off x="7718" y="3622"/>
              <a:ext cx="1" cy="19"/>
              <a:chOff x="7718" y="3622"/>
              <a:chExt cx="1" cy="19"/>
            </a:xfrm>
          </p:grpSpPr>
          <p:sp>
            <p:nvSpPr>
              <p:cNvPr id="670" name="Line 734"/>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671" name="Line 735"/>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663" name="Group 736"/>
            <p:cNvGrpSpPr>
              <a:grpSpLocks noChangeAspect="1"/>
            </p:cNvGrpSpPr>
            <p:nvPr/>
          </p:nvGrpSpPr>
          <p:grpSpPr bwMode="auto">
            <a:xfrm>
              <a:off x="7634" y="3476"/>
              <a:ext cx="137" cy="158"/>
              <a:chOff x="7634" y="3476"/>
              <a:chExt cx="137" cy="158"/>
            </a:xfrm>
          </p:grpSpPr>
          <p:sp>
            <p:nvSpPr>
              <p:cNvPr id="664" name="Freeform 737"/>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665" name="Freeform 738"/>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666" name="Freeform 739"/>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667" name="Freeform 740"/>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668" name="Freeform 741"/>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669" name="Freeform 742"/>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745" name="Rectangle 743"/>
          <p:cNvSpPr>
            <a:spLocks noChangeArrowheads="1"/>
          </p:cNvSpPr>
          <p:nvPr/>
        </p:nvSpPr>
        <p:spPr bwMode="auto">
          <a:xfrm>
            <a:off x="6092825" y="3169187"/>
            <a:ext cx="1323975" cy="217488"/>
          </a:xfrm>
          <a:prstGeom prst="rect">
            <a:avLst/>
          </a:prstGeom>
          <a:solidFill>
            <a:srgbClr val="FFFF99"/>
          </a:solidFill>
          <a:ln w="9525" algn="ctr">
            <a:solidFill>
              <a:schemeClr val="tx1"/>
            </a:solidFill>
            <a:miter lim="800000"/>
            <a:headEnd/>
            <a:tailEnd/>
          </a:ln>
        </p:spPr>
        <p:txBody>
          <a:bodyPr wrap="none" anchor="ctr"/>
          <a:lstStyle/>
          <a:p>
            <a:endParaRPr lang="en-US"/>
          </a:p>
        </p:txBody>
      </p:sp>
      <p:grpSp>
        <p:nvGrpSpPr>
          <p:cNvPr id="746" name="Group 744"/>
          <p:cNvGrpSpPr>
            <a:grpSpLocks/>
          </p:cNvGrpSpPr>
          <p:nvPr/>
        </p:nvGrpSpPr>
        <p:grpSpPr bwMode="auto">
          <a:xfrm rot="5400000">
            <a:off x="5618957" y="2915981"/>
            <a:ext cx="730250" cy="687387"/>
            <a:chOff x="6201" y="4433"/>
            <a:chExt cx="1050" cy="1080"/>
          </a:xfrm>
        </p:grpSpPr>
        <p:grpSp>
          <p:nvGrpSpPr>
            <p:cNvPr id="747" name="Group 745"/>
            <p:cNvGrpSpPr>
              <a:grpSpLocks/>
            </p:cNvGrpSpPr>
            <p:nvPr/>
          </p:nvGrpSpPr>
          <p:grpSpPr bwMode="auto">
            <a:xfrm>
              <a:off x="6277" y="4504"/>
              <a:ext cx="900" cy="926"/>
              <a:chOff x="6277" y="4504"/>
              <a:chExt cx="900" cy="926"/>
            </a:xfrm>
          </p:grpSpPr>
          <p:sp>
            <p:nvSpPr>
              <p:cNvPr id="749" name="Oval 746"/>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750" name="Oval 747"/>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748" name="Oval 748"/>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751" name="Oval 749"/>
          <p:cNvSpPr>
            <a:spLocks noChangeArrowheads="1"/>
          </p:cNvSpPr>
          <p:nvPr/>
        </p:nvSpPr>
        <p:spPr bwMode="auto">
          <a:xfrm>
            <a:off x="5300663" y="3304125"/>
            <a:ext cx="88900" cy="88900"/>
          </a:xfrm>
          <a:prstGeom prst="ellipse">
            <a:avLst/>
          </a:prstGeom>
          <a:solidFill>
            <a:srgbClr val="FF0000"/>
          </a:solidFill>
          <a:ln w="9525" algn="ctr">
            <a:solidFill>
              <a:schemeClr val="tx1"/>
            </a:solidFill>
            <a:round/>
            <a:headEnd/>
            <a:tailEnd/>
          </a:ln>
        </p:spPr>
        <p:txBody>
          <a:bodyPr wrap="none" anchor="ctr"/>
          <a:lstStyle/>
          <a:p>
            <a:endParaRPr lang="en-US"/>
          </a:p>
        </p:txBody>
      </p:sp>
      <p:sp>
        <p:nvSpPr>
          <p:cNvPr id="752" name="Oval 750"/>
          <p:cNvSpPr>
            <a:spLocks noChangeArrowheads="1"/>
          </p:cNvSpPr>
          <p:nvPr/>
        </p:nvSpPr>
        <p:spPr bwMode="auto">
          <a:xfrm>
            <a:off x="5305425" y="3189825"/>
            <a:ext cx="88900" cy="88900"/>
          </a:xfrm>
          <a:prstGeom prst="ellipse">
            <a:avLst/>
          </a:prstGeom>
          <a:solidFill>
            <a:srgbClr val="FF0000"/>
          </a:solidFill>
          <a:ln w="9525" algn="ctr">
            <a:solidFill>
              <a:schemeClr val="tx1"/>
            </a:solidFill>
            <a:round/>
            <a:headEnd/>
            <a:tailEnd/>
          </a:ln>
        </p:spPr>
        <p:txBody>
          <a:bodyPr wrap="none" anchor="ctr"/>
          <a:lstStyle/>
          <a:p>
            <a:endParaRPr lang="en-US"/>
          </a:p>
        </p:txBody>
      </p:sp>
      <p:sp>
        <p:nvSpPr>
          <p:cNvPr id="753" name="Freeform 751"/>
          <p:cNvSpPr>
            <a:spLocks/>
          </p:cNvSpPr>
          <p:nvPr/>
        </p:nvSpPr>
        <p:spPr bwMode="auto">
          <a:xfrm>
            <a:off x="5343525" y="3575587"/>
            <a:ext cx="2416175" cy="158750"/>
          </a:xfrm>
          <a:custGeom>
            <a:avLst/>
            <a:gdLst>
              <a:gd name="T0" fmla="*/ 0 w 1522"/>
              <a:gd name="T1" fmla="*/ 17 h 100"/>
              <a:gd name="T2" fmla="*/ 335 w 1522"/>
              <a:gd name="T3" fmla="*/ 86 h 100"/>
              <a:gd name="T4" fmla="*/ 1298 w 1522"/>
              <a:gd name="T5" fmla="*/ 86 h 100"/>
              <a:gd name="T6" fmla="*/ 1522 w 1522"/>
              <a:gd name="T7" fmla="*/ 0 h 100"/>
              <a:gd name="T8" fmla="*/ 0 60000 65536"/>
              <a:gd name="T9" fmla="*/ 0 60000 65536"/>
              <a:gd name="T10" fmla="*/ 0 60000 65536"/>
              <a:gd name="T11" fmla="*/ 0 60000 65536"/>
              <a:gd name="T12" fmla="*/ 0 w 1522"/>
              <a:gd name="T13" fmla="*/ 0 h 100"/>
              <a:gd name="T14" fmla="*/ 1522 w 1522"/>
              <a:gd name="T15" fmla="*/ 100 h 100"/>
            </a:gdLst>
            <a:ahLst/>
            <a:cxnLst>
              <a:cxn ang="T8">
                <a:pos x="T0" y="T1"/>
              </a:cxn>
              <a:cxn ang="T9">
                <a:pos x="T2" y="T3"/>
              </a:cxn>
              <a:cxn ang="T10">
                <a:pos x="T4" y="T5"/>
              </a:cxn>
              <a:cxn ang="T11">
                <a:pos x="T6" y="T7"/>
              </a:cxn>
            </a:cxnLst>
            <a:rect l="T12" t="T13" r="T14" b="T15"/>
            <a:pathLst>
              <a:path w="1522" h="100">
                <a:moveTo>
                  <a:pt x="0" y="17"/>
                </a:moveTo>
                <a:cubicBezTo>
                  <a:pt x="59" y="45"/>
                  <a:pt x="119" y="74"/>
                  <a:pt x="335" y="86"/>
                </a:cubicBezTo>
                <a:cubicBezTo>
                  <a:pt x="551" y="98"/>
                  <a:pt x="1100" y="100"/>
                  <a:pt x="1298" y="86"/>
                </a:cubicBezTo>
                <a:cubicBezTo>
                  <a:pt x="1496" y="72"/>
                  <a:pt x="1485" y="14"/>
                  <a:pt x="1522" y="0"/>
                </a:cubicBezTo>
              </a:path>
            </a:pathLst>
          </a:custGeom>
          <a:noFill/>
          <a:ln w="31750" cap="flat" cmpd="sng">
            <a:solidFill>
              <a:srgbClr val="0000FF"/>
            </a:solidFill>
            <a:prstDash val="solid"/>
            <a:round/>
            <a:headEnd/>
            <a:tailEnd type="triangle" w="med" len="med"/>
          </a:ln>
        </p:spPr>
        <p:txBody>
          <a:bodyPr/>
          <a:lstStyle/>
          <a:p>
            <a:endParaRPr lang="en-US"/>
          </a:p>
        </p:txBody>
      </p:sp>
      <p:sp>
        <p:nvSpPr>
          <p:cNvPr id="754" name="Freeform 752"/>
          <p:cNvSpPr>
            <a:spLocks/>
          </p:cNvSpPr>
          <p:nvPr/>
        </p:nvSpPr>
        <p:spPr bwMode="auto">
          <a:xfrm flipV="1">
            <a:off x="5343525" y="2889787"/>
            <a:ext cx="2416175" cy="158750"/>
          </a:xfrm>
          <a:custGeom>
            <a:avLst/>
            <a:gdLst>
              <a:gd name="T0" fmla="*/ 0 w 1522"/>
              <a:gd name="T1" fmla="*/ 17 h 100"/>
              <a:gd name="T2" fmla="*/ 335 w 1522"/>
              <a:gd name="T3" fmla="*/ 86 h 100"/>
              <a:gd name="T4" fmla="*/ 1298 w 1522"/>
              <a:gd name="T5" fmla="*/ 86 h 100"/>
              <a:gd name="T6" fmla="*/ 1522 w 1522"/>
              <a:gd name="T7" fmla="*/ 0 h 100"/>
              <a:gd name="T8" fmla="*/ 0 60000 65536"/>
              <a:gd name="T9" fmla="*/ 0 60000 65536"/>
              <a:gd name="T10" fmla="*/ 0 60000 65536"/>
              <a:gd name="T11" fmla="*/ 0 60000 65536"/>
              <a:gd name="T12" fmla="*/ 0 w 1522"/>
              <a:gd name="T13" fmla="*/ 0 h 100"/>
              <a:gd name="T14" fmla="*/ 1522 w 1522"/>
              <a:gd name="T15" fmla="*/ 100 h 100"/>
            </a:gdLst>
            <a:ahLst/>
            <a:cxnLst>
              <a:cxn ang="T8">
                <a:pos x="T0" y="T1"/>
              </a:cxn>
              <a:cxn ang="T9">
                <a:pos x="T2" y="T3"/>
              </a:cxn>
              <a:cxn ang="T10">
                <a:pos x="T4" y="T5"/>
              </a:cxn>
              <a:cxn ang="T11">
                <a:pos x="T6" y="T7"/>
              </a:cxn>
            </a:cxnLst>
            <a:rect l="T12" t="T13" r="T14" b="T15"/>
            <a:pathLst>
              <a:path w="1522" h="100">
                <a:moveTo>
                  <a:pt x="0" y="17"/>
                </a:moveTo>
                <a:cubicBezTo>
                  <a:pt x="59" y="45"/>
                  <a:pt x="119" y="74"/>
                  <a:pt x="335" y="86"/>
                </a:cubicBezTo>
                <a:cubicBezTo>
                  <a:pt x="551" y="98"/>
                  <a:pt x="1100" y="100"/>
                  <a:pt x="1298" y="86"/>
                </a:cubicBezTo>
                <a:cubicBezTo>
                  <a:pt x="1496" y="72"/>
                  <a:pt x="1485" y="14"/>
                  <a:pt x="1522" y="0"/>
                </a:cubicBezTo>
              </a:path>
            </a:pathLst>
          </a:custGeom>
          <a:noFill/>
          <a:ln w="31750" cap="flat" cmpd="sng">
            <a:solidFill>
              <a:srgbClr val="0000FF"/>
            </a:solidFill>
            <a:prstDash val="solid"/>
            <a:round/>
            <a:headEnd/>
            <a:tailEnd type="triangle" w="med" len="med"/>
          </a:ln>
        </p:spPr>
        <p:txBody>
          <a:bodyPr/>
          <a:lstStyle/>
          <a:p>
            <a:endParaRPr lang="en-US"/>
          </a:p>
        </p:txBody>
      </p:sp>
      <p:sp>
        <p:nvSpPr>
          <p:cNvPr id="755" name="Text Box 753"/>
          <p:cNvSpPr txBox="1">
            <a:spLocks noChangeArrowheads="1"/>
          </p:cNvSpPr>
          <p:nvPr/>
        </p:nvSpPr>
        <p:spPr bwMode="auto">
          <a:xfrm>
            <a:off x="990600" y="1447800"/>
            <a:ext cx="7462837" cy="519113"/>
          </a:xfrm>
          <a:prstGeom prst="rect">
            <a:avLst/>
          </a:prstGeom>
          <a:noFill/>
          <a:ln w="9525" algn="ctr">
            <a:noFill/>
            <a:miter lim="800000"/>
            <a:headEnd/>
            <a:tailEnd/>
          </a:ln>
        </p:spPr>
        <p:txBody>
          <a:bodyPr wrap="none">
            <a:spAutoFit/>
          </a:bodyPr>
          <a:lstStyle/>
          <a:p>
            <a:pPr marL="342900" indent="-342900">
              <a:spcBef>
                <a:spcPct val="20000"/>
              </a:spcBef>
            </a:pPr>
            <a:r>
              <a:rPr lang="en-US" sz="2800" b="1" dirty="0">
                <a:solidFill>
                  <a:schemeClr val="tx1"/>
                </a:solidFill>
                <a:latin typeface="Arial" charset="0"/>
                <a:ea typeface="ＭＳ Ｐゴシック" pitchFamily="34" charset="-128"/>
              </a:rPr>
              <a:t>Emergency Electronic Brake Lights (EEBL)</a:t>
            </a:r>
          </a:p>
        </p:txBody>
      </p:sp>
      <p:sp>
        <p:nvSpPr>
          <p:cNvPr id="756" name="Text Box 254"/>
          <p:cNvSpPr txBox="1">
            <a:spLocks noChangeArrowheads="1"/>
          </p:cNvSpPr>
          <p:nvPr/>
        </p:nvSpPr>
        <p:spPr bwMode="auto">
          <a:xfrm>
            <a:off x="148761" y="2932650"/>
            <a:ext cx="877228" cy="701731"/>
          </a:xfrm>
          <a:prstGeom prst="rect">
            <a:avLst/>
          </a:prstGeom>
          <a:noFill/>
          <a:ln w="9525" algn="ctr">
            <a:noFill/>
            <a:miter lim="800000"/>
            <a:headEnd/>
            <a:tailEnd/>
          </a:ln>
        </p:spPr>
        <p:txBody>
          <a:bodyPr wrap="none">
            <a:spAutoFit/>
          </a:bodyPr>
          <a:lstStyle/>
          <a:p>
            <a:pPr marL="342900" indent="-342900" algn="ctr">
              <a:spcBef>
                <a:spcPct val="20000"/>
              </a:spcBef>
            </a:pPr>
            <a:r>
              <a:rPr lang="en-US" sz="1800" b="1" dirty="0">
                <a:solidFill>
                  <a:schemeClr val="tx1"/>
                </a:solidFill>
                <a:latin typeface="Arial" charset="0"/>
                <a:ea typeface="ＭＳ Ｐゴシック" pitchFamily="34" charset="-128"/>
              </a:rPr>
              <a:t>Traffic</a:t>
            </a:r>
          </a:p>
          <a:p>
            <a:pPr marL="342900" indent="-342900" algn="ctr">
              <a:spcBef>
                <a:spcPct val="20000"/>
              </a:spcBef>
            </a:pPr>
            <a:r>
              <a:rPr lang="en-US" sz="1800" b="1" dirty="0">
                <a:solidFill>
                  <a:schemeClr val="tx1"/>
                </a:solidFill>
                <a:latin typeface="Arial" charset="0"/>
                <a:ea typeface="ＭＳ Ｐゴシック" pitchFamily="34" charset="-128"/>
              </a:rPr>
              <a:t>Jam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600"/>
          </a:xfrm>
        </p:spPr>
        <p:txBody>
          <a:bodyPr/>
          <a:lstStyle/>
          <a:p>
            <a:r>
              <a:rPr lang="en-US" dirty="0" smtClean="0"/>
              <a:t>V2V Safety Use Case</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 name="Group 3"/>
          <p:cNvGrpSpPr>
            <a:grpSpLocks noChangeAspect="1"/>
          </p:cNvGrpSpPr>
          <p:nvPr/>
        </p:nvGrpSpPr>
        <p:grpSpPr bwMode="auto">
          <a:xfrm rot="10800000" flipH="1" flipV="1">
            <a:off x="1069786" y="3001963"/>
            <a:ext cx="438150" cy="184150"/>
            <a:chOff x="7514" y="3468"/>
            <a:chExt cx="387" cy="180"/>
          </a:xfrm>
        </p:grpSpPr>
        <p:sp>
          <p:nvSpPr>
            <p:cNvPr id="8" name="Freeform 4"/>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9" name="Group 5"/>
            <p:cNvGrpSpPr>
              <a:grpSpLocks noChangeAspect="1"/>
            </p:cNvGrpSpPr>
            <p:nvPr/>
          </p:nvGrpSpPr>
          <p:grpSpPr bwMode="auto">
            <a:xfrm>
              <a:off x="7522" y="3615"/>
              <a:ext cx="124" cy="33"/>
              <a:chOff x="7522" y="3615"/>
              <a:chExt cx="124" cy="33"/>
            </a:xfrm>
          </p:grpSpPr>
          <p:sp>
            <p:nvSpPr>
              <p:cNvPr id="121" name="Line 6"/>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22" name="Line 7"/>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23" name="Line 8"/>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24" name="Line 9"/>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0" name="Group 10"/>
            <p:cNvGrpSpPr>
              <a:grpSpLocks noChangeAspect="1"/>
            </p:cNvGrpSpPr>
            <p:nvPr/>
          </p:nvGrpSpPr>
          <p:grpSpPr bwMode="auto">
            <a:xfrm>
              <a:off x="7514" y="3476"/>
              <a:ext cx="128" cy="33"/>
              <a:chOff x="7514" y="3476"/>
              <a:chExt cx="128" cy="33"/>
            </a:xfrm>
          </p:grpSpPr>
          <p:sp>
            <p:nvSpPr>
              <p:cNvPr id="117" name="Line 11"/>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18" name="Line 12"/>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19" name="Line 13"/>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0" name="Line 14"/>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1" name="Group 15"/>
            <p:cNvGrpSpPr>
              <a:grpSpLocks noChangeAspect="1"/>
            </p:cNvGrpSpPr>
            <p:nvPr/>
          </p:nvGrpSpPr>
          <p:grpSpPr bwMode="auto">
            <a:xfrm>
              <a:off x="7855" y="3476"/>
              <a:ext cx="32" cy="168"/>
              <a:chOff x="7855" y="3476"/>
              <a:chExt cx="32" cy="168"/>
            </a:xfrm>
          </p:grpSpPr>
          <p:sp>
            <p:nvSpPr>
              <p:cNvPr id="110" name="Line 16"/>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11" name="Line 17"/>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12" name="Line 18"/>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13" name="Line 19"/>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14" name="Line 20"/>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15" name="Line 21"/>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16" name="Line 22"/>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2" name="Group 23"/>
            <p:cNvGrpSpPr>
              <a:grpSpLocks noChangeAspect="1"/>
            </p:cNvGrpSpPr>
            <p:nvPr/>
          </p:nvGrpSpPr>
          <p:grpSpPr bwMode="auto">
            <a:xfrm>
              <a:off x="7891" y="3488"/>
              <a:ext cx="10" cy="144"/>
              <a:chOff x="7891" y="3488"/>
              <a:chExt cx="10" cy="144"/>
            </a:xfrm>
          </p:grpSpPr>
          <p:sp>
            <p:nvSpPr>
              <p:cNvPr id="106" name="Rectangle 24"/>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07" name="Rectangle 25"/>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08" name="Rectangle 26"/>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09" name="Rectangle 27"/>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3" name="Group 28"/>
            <p:cNvGrpSpPr>
              <a:grpSpLocks noChangeAspect="1"/>
            </p:cNvGrpSpPr>
            <p:nvPr/>
          </p:nvGrpSpPr>
          <p:grpSpPr bwMode="auto">
            <a:xfrm>
              <a:off x="7522" y="3488"/>
              <a:ext cx="98" cy="148"/>
              <a:chOff x="7522" y="3488"/>
              <a:chExt cx="98" cy="148"/>
            </a:xfrm>
          </p:grpSpPr>
          <p:sp>
            <p:nvSpPr>
              <p:cNvPr id="97" name="Line 29"/>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98" name="Line 30"/>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99" name="Line 31"/>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0" name="Line 32"/>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01" name="Line 33"/>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02" name="Line 34"/>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03" name="Line 35"/>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04" name="Line 36"/>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05" name="Line 37"/>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 name="Group 38"/>
            <p:cNvGrpSpPr>
              <a:grpSpLocks noChangeAspect="1"/>
            </p:cNvGrpSpPr>
            <p:nvPr/>
          </p:nvGrpSpPr>
          <p:grpSpPr bwMode="auto">
            <a:xfrm>
              <a:off x="7529" y="3488"/>
              <a:ext cx="1" cy="153"/>
              <a:chOff x="7529" y="3488"/>
              <a:chExt cx="1" cy="153"/>
            </a:xfrm>
          </p:grpSpPr>
          <p:sp>
            <p:nvSpPr>
              <p:cNvPr id="95" name="Line 39"/>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96" name="Line 40"/>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5" name="Group 41"/>
            <p:cNvGrpSpPr>
              <a:grpSpLocks noChangeAspect="1"/>
            </p:cNvGrpSpPr>
            <p:nvPr/>
          </p:nvGrpSpPr>
          <p:grpSpPr bwMode="auto">
            <a:xfrm>
              <a:off x="7829" y="3483"/>
              <a:ext cx="58" cy="146"/>
              <a:chOff x="7829" y="3483"/>
              <a:chExt cx="58" cy="146"/>
            </a:xfrm>
          </p:grpSpPr>
          <p:sp>
            <p:nvSpPr>
              <p:cNvPr id="86" name="Line 42"/>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87" name="Line 43"/>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88" name="Line 44"/>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89" name="Line 45"/>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0" name="Line 46"/>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91" name="Line 47"/>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92" name="Line 48"/>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93" name="Line 49"/>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94" name="Line 50"/>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6" name="Line 51"/>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7" name="Group 52"/>
            <p:cNvGrpSpPr>
              <a:grpSpLocks noChangeAspect="1"/>
            </p:cNvGrpSpPr>
            <p:nvPr/>
          </p:nvGrpSpPr>
          <p:grpSpPr bwMode="auto">
            <a:xfrm>
              <a:off x="7620" y="3488"/>
              <a:ext cx="209" cy="146"/>
              <a:chOff x="7620" y="3488"/>
              <a:chExt cx="209" cy="146"/>
            </a:xfrm>
          </p:grpSpPr>
          <p:sp>
            <p:nvSpPr>
              <p:cNvPr id="84" name="Freeform 53"/>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85" name="Freeform 54"/>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8" name="Line 55"/>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9" name="Group 56"/>
            <p:cNvGrpSpPr>
              <a:grpSpLocks noChangeAspect="1"/>
            </p:cNvGrpSpPr>
            <p:nvPr/>
          </p:nvGrpSpPr>
          <p:grpSpPr bwMode="auto">
            <a:xfrm>
              <a:off x="7613" y="3567"/>
              <a:ext cx="8" cy="42"/>
              <a:chOff x="7613" y="3567"/>
              <a:chExt cx="8" cy="42"/>
            </a:xfrm>
          </p:grpSpPr>
          <p:sp>
            <p:nvSpPr>
              <p:cNvPr id="79" name="Line 57"/>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0" name="Line 58"/>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1" name="Line 59"/>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2" name="Line 60"/>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3" name="Line 61"/>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0" name="Line 62"/>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1" name="Line 63"/>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2" name="Line 6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3" name="Line 65"/>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4" name="Line 6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5" name="Line 6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6" name="Line 6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 name="Line 69"/>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8" name="Line 70"/>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9" name="Group 71"/>
            <p:cNvGrpSpPr>
              <a:grpSpLocks noChangeAspect="1"/>
            </p:cNvGrpSpPr>
            <p:nvPr/>
          </p:nvGrpSpPr>
          <p:grpSpPr bwMode="auto">
            <a:xfrm>
              <a:off x="7598" y="3516"/>
              <a:ext cx="15" cy="44"/>
              <a:chOff x="7598" y="3516"/>
              <a:chExt cx="15" cy="44"/>
            </a:xfrm>
          </p:grpSpPr>
          <p:sp>
            <p:nvSpPr>
              <p:cNvPr id="74" name="Line 72"/>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75" name="Line 73"/>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76" name="Line 74"/>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77" name="Line 75"/>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78" name="Line 76"/>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0" name="Line 77"/>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31" name="Line 78"/>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32" name="Line 7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3" name="Line 80"/>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4" name="Line 81"/>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35" name="Line 82"/>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36" name="Line 8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37" name="Line 84"/>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38" name="Line 85"/>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39" name="Group 86"/>
            <p:cNvGrpSpPr>
              <a:grpSpLocks noChangeAspect="1"/>
            </p:cNvGrpSpPr>
            <p:nvPr/>
          </p:nvGrpSpPr>
          <p:grpSpPr bwMode="auto">
            <a:xfrm>
              <a:off x="7625" y="3468"/>
              <a:ext cx="164" cy="27"/>
              <a:chOff x="7625" y="3468"/>
              <a:chExt cx="164" cy="27"/>
            </a:xfrm>
          </p:grpSpPr>
          <p:sp>
            <p:nvSpPr>
              <p:cNvPr id="64" name="Line 87"/>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65" name="Line 88"/>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66" name="Line 89"/>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67" name="Line 90"/>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68" name="Line 91"/>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69" name="Line 92"/>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0" name="Line 93"/>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1" name="Line 94"/>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2" name="Line 95"/>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3" name="Line 96"/>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0" name="Group 97"/>
            <p:cNvGrpSpPr>
              <a:grpSpLocks noChangeAspect="1"/>
            </p:cNvGrpSpPr>
            <p:nvPr/>
          </p:nvGrpSpPr>
          <p:grpSpPr bwMode="auto">
            <a:xfrm>
              <a:off x="7634" y="3622"/>
              <a:ext cx="161" cy="22"/>
              <a:chOff x="7634" y="3622"/>
              <a:chExt cx="161" cy="22"/>
            </a:xfrm>
          </p:grpSpPr>
          <p:sp>
            <p:nvSpPr>
              <p:cNvPr id="54" name="Line 98"/>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55" name="Line 99"/>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56" name="Line 100"/>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57" name="Line 101"/>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58" name="Line 102"/>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59" name="Line 103"/>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0" name="Line 104"/>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1" name="Line 105"/>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2" name="Line 106"/>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3" name="Line 107"/>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 name="Group 108"/>
            <p:cNvGrpSpPr>
              <a:grpSpLocks noChangeAspect="1"/>
            </p:cNvGrpSpPr>
            <p:nvPr/>
          </p:nvGrpSpPr>
          <p:grpSpPr bwMode="auto">
            <a:xfrm>
              <a:off x="7709" y="3468"/>
              <a:ext cx="2" cy="27"/>
              <a:chOff x="7709" y="3468"/>
              <a:chExt cx="2" cy="27"/>
            </a:xfrm>
          </p:grpSpPr>
          <p:sp>
            <p:nvSpPr>
              <p:cNvPr id="52" name="Line 109"/>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3" name="Line 110"/>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2" name="Group 111"/>
            <p:cNvGrpSpPr>
              <a:grpSpLocks noChangeAspect="1"/>
            </p:cNvGrpSpPr>
            <p:nvPr/>
          </p:nvGrpSpPr>
          <p:grpSpPr bwMode="auto">
            <a:xfrm>
              <a:off x="7718" y="3622"/>
              <a:ext cx="1" cy="19"/>
              <a:chOff x="7718" y="3622"/>
              <a:chExt cx="1" cy="19"/>
            </a:xfrm>
          </p:grpSpPr>
          <p:sp>
            <p:nvSpPr>
              <p:cNvPr id="50" name="Line 112"/>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1" name="Line 113"/>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3" name="Group 114"/>
            <p:cNvGrpSpPr>
              <a:grpSpLocks noChangeAspect="1"/>
            </p:cNvGrpSpPr>
            <p:nvPr/>
          </p:nvGrpSpPr>
          <p:grpSpPr bwMode="auto">
            <a:xfrm>
              <a:off x="7634" y="3476"/>
              <a:ext cx="137" cy="158"/>
              <a:chOff x="7634" y="3476"/>
              <a:chExt cx="137" cy="158"/>
            </a:xfrm>
          </p:grpSpPr>
          <p:sp>
            <p:nvSpPr>
              <p:cNvPr id="44" name="Freeform 115"/>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5" name="Freeform 116"/>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6" name="Freeform 117"/>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7" name="Freeform 118"/>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8" name="Freeform 119"/>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9" name="Freeform 120"/>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125" name="Oval 121"/>
          <p:cNvSpPr>
            <a:spLocks noChangeArrowheads="1"/>
          </p:cNvSpPr>
          <p:nvPr/>
        </p:nvSpPr>
        <p:spPr bwMode="auto">
          <a:xfrm>
            <a:off x="1446024" y="3119438"/>
            <a:ext cx="88900" cy="88900"/>
          </a:xfrm>
          <a:prstGeom prst="ellipse">
            <a:avLst/>
          </a:prstGeom>
          <a:solidFill>
            <a:srgbClr val="FF9900"/>
          </a:solidFill>
          <a:ln w="9525" algn="ctr">
            <a:solidFill>
              <a:schemeClr val="tx1"/>
            </a:solidFill>
            <a:round/>
            <a:headEnd/>
            <a:tailEnd/>
          </a:ln>
        </p:spPr>
        <p:txBody>
          <a:bodyPr wrap="none" anchor="ctr"/>
          <a:lstStyle/>
          <a:p>
            <a:endParaRPr lang="en-US"/>
          </a:p>
        </p:txBody>
      </p:sp>
      <p:sp>
        <p:nvSpPr>
          <p:cNvPr id="126" name="Rectangle 123"/>
          <p:cNvSpPr>
            <a:spLocks noChangeArrowheads="1"/>
          </p:cNvSpPr>
          <p:nvPr/>
        </p:nvSpPr>
        <p:spPr bwMode="auto">
          <a:xfrm>
            <a:off x="5867400" y="4333875"/>
            <a:ext cx="2887663" cy="1006475"/>
          </a:xfrm>
          <a:prstGeom prst="rect">
            <a:avLst/>
          </a:prstGeom>
          <a:noFill/>
          <a:ln w="9525" algn="ctr">
            <a:noFill/>
            <a:miter lim="800000"/>
            <a:headEnd/>
            <a:tailEnd/>
          </a:ln>
        </p:spPr>
        <p:txBody>
          <a:bodyPr>
            <a:spAutoFit/>
          </a:bodyPr>
          <a:lstStyle/>
          <a:p>
            <a:pPr marL="342900" indent="-342900">
              <a:spcBef>
                <a:spcPct val="20000"/>
              </a:spcBef>
            </a:pPr>
            <a:r>
              <a:rPr lang="en-US" altLang="ja-JP" sz="2000" b="1">
                <a:solidFill>
                  <a:srgbClr val="FF0000"/>
                </a:solidFill>
                <a:latin typeface="Arial" charset="0"/>
                <a:ea typeface="ＭＳ Ｐゴシック" pitchFamily="34" charset="-128"/>
              </a:rPr>
              <a:t>Normal driving – advisory indicator of car in blind spot</a:t>
            </a:r>
            <a:endParaRPr lang="en-US" altLang="ja-JP" sz="1600" b="1">
              <a:solidFill>
                <a:srgbClr val="FF0000"/>
              </a:solidFill>
              <a:latin typeface="Arial" charset="0"/>
              <a:ea typeface="ＭＳ Ｐゴシック" pitchFamily="34" charset="-128"/>
            </a:endParaRPr>
          </a:p>
        </p:txBody>
      </p:sp>
      <p:grpSp>
        <p:nvGrpSpPr>
          <p:cNvPr id="127" name="Group 124"/>
          <p:cNvGrpSpPr>
            <a:grpSpLocks/>
          </p:cNvGrpSpPr>
          <p:nvPr/>
        </p:nvGrpSpPr>
        <p:grpSpPr bwMode="auto">
          <a:xfrm rot="5400000">
            <a:off x="935643" y="2729706"/>
            <a:ext cx="730250" cy="687387"/>
            <a:chOff x="6201" y="4433"/>
            <a:chExt cx="1050" cy="1080"/>
          </a:xfrm>
        </p:grpSpPr>
        <p:grpSp>
          <p:nvGrpSpPr>
            <p:cNvPr id="128" name="Group 125"/>
            <p:cNvGrpSpPr>
              <a:grpSpLocks/>
            </p:cNvGrpSpPr>
            <p:nvPr/>
          </p:nvGrpSpPr>
          <p:grpSpPr bwMode="auto">
            <a:xfrm>
              <a:off x="6277" y="4504"/>
              <a:ext cx="900" cy="926"/>
              <a:chOff x="6277" y="4504"/>
              <a:chExt cx="900" cy="926"/>
            </a:xfrm>
          </p:grpSpPr>
          <p:sp>
            <p:nvSpPr>
              <p:cNvPr id="130" name="Oval 126"/>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31" name="Oval 127"/>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129" name="Oval 128"/>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32" name="Group 129"/>
          <p:cNvGrpSpPr>
            <a:grpSpLocks noChangeAspect="1"/>
          </p:cNvGrpSpPr>
          <p:nvPr/>
        </p:nvGrpSpPr>
        <p:grpSpPr bwMode="auto">
          <a:xfrm rot="10800000" flipH="1" flipV="1">
            <a:off x="6762561" y="3011488"/>
            <a:ext cx="438150" cy="184150"/>
            <a:chOff x="7514" y="3468"/>
            <a:chExt cx="387" cy="180"/>
          </a:xfrm>
        </p:grpSpPr>
        <p:sp>
          <p:nvSpPr>
            <p:cNvPr id="133" name="Freeform 130"/>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4" name="Group 131"/>
            <p:cNvGrpSpPr>
              <a:grpSpLocks noChangeAspect="1"/>
            </p:cNvGrpSpPr>
            <p:nvPr/>
          </p:nvGrpSpPr>
          <p:grpSpPr bwMode="auto">
            <a:xfrm>
              <a:off x="7522" y="3615"/>
              <a:ext cx="124" cy="33"/>
              <a:chOff x="7522" y="3615"/>
              <a:chExt cx="124" cy="33"/>
            </a:xfrm>
          </p:grpSpPr>
          <p:sp>
            <p:nvSpPr>
              <p:cNvPr id="246" name="Line 132"/>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47" name="Line 133"/>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48" name="Line 134"/>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49" name="Line 135"/>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5" name="Group 136"/>
            <p:cNvGrpSpPr>
              <a:grpSpLocks noChangeAspect="1"/>
            </p:cNvGrpSpPr>
            <p:nvPr/>
          </p:nvGrpSpPr>
          <p:grpSpPr bwMode="auto">
            <a:xfrm>
              <a:off x="7514" y="3476"/>
              <a:ext cx="128" cy="33"/>
              <a:chOff x="7514" y="3476"/>
              <a:chExt cx="128" cy="33"/>
            </a:xfrm>
          </p:grpSpPr>
          <p:sp>
            <p:nvSpPr>
              <p:cNvPr id="242" name="Line 137"/>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3" name="Line 138"/>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4" name="Line 139"/>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5" name="Line 140"/>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6" name="Group 141"/>
            <p:cNvGrpSpPr>
              <a:grpSpLocks noChangeAspect="1"/>
            </p:cNvGrpSpPr>
            <p:nvPr/>
          </p:nvGrpSpPr>
          <p:grpSpPr bwMode="auto">
            <a:xfrm>
              <a:off x="7855" y="3476"/>
              <a:ext cx="32" cy="168"/>
              <a:chOff x="7855" y="3476"/>
              <a:chExt cx="32" cy="168"/>
            </a:xfrm>
          </p:grpSpPr>
          <p:sp>
            <p:nvSpPr>
              <p:cNvPr id="235" name="Line 142"/>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6" name="Line 143"/>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37" name="Line 144"/>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38" name="Line 145"/>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39" name="Line 146"/>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0" name="Line 147"/>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1" name="Line 148"/>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37" name="Group 149"/>
            <p:cNvGrpSpPr>
              <a:grpSpLocks noChangeAspect="1"/>
            </p:cNvGrpSpPr>
            <p:nvPr/>
          </p:nvGrpSpPr>
          <p:grpSpPr bwMode="auto">
            <a:xfrm>
              <a:off x="7891" y="3488"/>
              <a:ext cx="10" cy="144"/>
              <a:chOff x="7891" y="3488"/>
              <a:chExt cx="10" cy="144"/>
            </a:xfrm>
          </p:grpSpPr>
          <p:sp>
            <p:nvSpPr>
              <p:cNvPr id="231" name="Rectangle 150"/>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2" name="Rectangle 151"/>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3" name="Rectangle 152"/>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4" name="Rectangle 153"/>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38" name="Group 154"/>
            <p:cNvGrpSpPr>
              <a:grpSpLocks noChangeAspect="1"/>
            </p:cNvGrpSpPr>
            <p:nvPr/>
          </p:nvGrpSpPr>
          <p:grpSpPr bwMode="auto">
            <a:xfrm>
              <a:off x="7522" y="3488"/>
              <a:ext cx="98" cy="148"/>
              <a:chOff x="7522" y="3488"/>
              <a:chExt cx="98" cy="148"/>
            </a:xfrm>
          </p:grpSpPr>
          <p:sp>
            <p:nvSpPr>
              <p:cNvPr id="222" name="Line 155"/>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3" name="Line 156"/>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4" name="Line 157"/>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5" name="Line 158"/>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6" name="Line 159"/>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27" name="Line 160"/>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28" name="Line 161"/>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29" name="Line 162"/>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0" name="Line 163"/>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39" name="Group 164"/>
            <p:cNvGrpSpPr>
              <a:grpSpLocks noChangeAspect="1"/>
            </p:cNvGrpSpPr>
            <p:nvPr/>
          </p:nvGrpSpPr>
          <p:grpSpPr bwMode="auto">
            <a:xfrm>
              <a:off x="7529" y="3488"/>
              <a:ext cx="1" cy="153"/>
              <a:chOff x="7529" y="3488"/>
              <a:chExt cx="1" cy="153"/>
            </a:xfrm>
          </p:grpSpPr>
          <p:sp>
            <p:nvSpPr>
              <p:cNvPr id="220" name="Line 165"/>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1" name="Line 166"/>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0" name="Group 167"/>
            <p:cNvGrpSpPr>
              <a:grpSpLocks noChangeAspect="1"/>
            </p:cNvGrpSpPr>
            <p:nvPr/>
          </p:nvGrpSpPr>
          <p:grpSpPr bwMode="auto">
            <a:xfrm>
              <a:off x="7829" y="3483"/>
              <a:ext cx="58" cy="146"/>
              <a:chOff x="7829" y="3483"/>
              <a:chExt cx="58" cy="146"/>
            </a:xfrm>
          </p:grpSpPr>
          <p:sp>
            <p:nvSpPr>
              <p:cNvPr id="211" name="Line 168"/>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2" name="Line 169"/>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3" name="Line 170"/>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4" name="Line 171"/>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5" name="Line 172"/>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6" name="Line 173"/>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17" name="Line 174"/>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18" name="Line 175"/>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19" name="Line 176"/>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1" name="Line 177"/>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2" name="Group 178"/>
            <p:cNvGrpSpPr>
              <a:grpSpLocks noChangeAspect="1"/>
            </p:cNvGrpSpPr>
            <p:nvPr/>
          </p:nvGrpSpPr>
          <p:grpSpPr bwMode="auto">
            <a:xfrm>
              <a:off x="7620" y="3488"/>
              <a:ext cx="209" cy="146"/>
              <a:chOff x="7620" y="3488"/>
              <a:chExt cx="209" cy="146"/>
            </a:xfrm>
          </p:grpSpPr>
          <p:sp>
            <p:nvSpPr>
              <p:cNvPr id="209" name="Freeform 179"/>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0" name="Freeform 180"/>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3" name="Line 181"/>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4" name="Group 182"/>
            <p:cNvGrpSpPr>
              <a:grpSpLocks noChangeAspect="1"/>
            </p:cNvGrpSpPr>
            <p:nvPr/>
          </p:nvGrpSpPr>
          <p:grpSpPr bwMode="auto">
            <a:xfrm>
              <a:off x="7613" y="3567"/>
              <a:ext cx="8" cy="42"/>
              <a:chOff x="7613" y="3567"/>
              <a:chExt cx="8" cy="42"/>
            </a:xfrm>
          </p:grpSpPr>
          <p:sp>
            <p:nvSpPr>
              <p:cNvPr id="204" name="Line 183"/>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5" name="Line 184"/>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6" name="Line 185"/>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07" name="Line 186"/>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08" name="Line 187"/>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5" name="Line 188"/>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6" name="Line 189"/>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47" name="Line 190"/>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48"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49" name="Line 192"/>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0"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1"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2" name="Line 195"/>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3" name="Line 196"/>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4" name="Group 197"/>
            <p:cNvGrpSpPr>
              <a:grpSpLocks noChangeAspect="1"/>
            </p:cNvGrpSpPr>
            <p:nvPr/>
          </p:nvGrpSpPr>
          <p:grpSpPr bwMode="auto">
            <a:xfrm>
              <a:off x="7598" y="3516"/>
              <a:ext cx="15" cy="44"/>
              <a:chOff x="7598" y="3516"/>
              <a:chExt cx="15" cy="44"/>
            </a:xfrm>
          </p:grpSpPr>
          <p:sp>
            <p:nvSpPr>
              <p:cNvPr id="199" name="Line 198"/>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0" name="Line 199"/>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1" name="Line 200"/>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2" name="Line 201"/>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3" name="Line 202"/>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5" name="Line 203"/>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6" name="Line 204"/>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57" name="Line 205"/>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58"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59" name="Line 207"/>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0" name="Line 208"/>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1" name="Line 209"/>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2"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3" name="Line 211"/>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4" name="Group 212"/>
            <p:cNvGrpSpPr>
              <a:grpSpLocks noChangeAspect="1"/>
            </p:cNvGrpSpPr>
            <p:nvPr/>
          </p:nvGrpSpPr>
          <p:grpSpPr bwMode="auto">
            <a:xfrm>
              <a:off x="7625" y="3468"/>
              <a:ext cx="164" cy="27"/>
              <a:chOff x="7625" y="3468"/>
              <a:chExt cx="164" cy="27"/>
            </a:xfrm>
          </p:grpSpPr>
          <p:sp>
            <p:nvSpPr>
              <p:cNvPr id="189" name="Line 213"/>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0" name="Line 214"/>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1" name="Line 215"/>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2" name="Line 216"/>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3" name="Line 217"/>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4" name="Line 218"/>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5" name="Line 219"/>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6" name="Line 220"/>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197" name="Line 221"/>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198" name="Line 222"/>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5" name="Group 223"/>
            <p:cNvGrpSpPr>
              <a:grpSpLocks noChangeAspect="1"/>
            </p:cNvGrpSpPr>
            <p:nvPr/>
          </p:nvGrpSpPr>
          <p:grpSpPr bwMode="auto">
            <a:xfrm>
              <a:off x="7634" y="3622"/>
              <a:ext cx="161" cy="22"/>
              <a:chOff x="7634" y="3622"/>
              <a:chExt cx="161" cy="22"/>
            </a:xfrm>
          </p:grpSpPr>
          <p:sp>
            <p:nvSpPr>
              <p:cNvPr id="179" name="Line 224"/>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0" name="Line 225"/>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1" name="Line 226"/>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2" name="Line 227"/>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3" name="Line 228"/>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4" name="Line 229"/>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5" name="Line 230"/>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6" name="Line 231"/>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87" name="Line 232"/>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88" name="Line 233"/>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6" name="Group 234"/>
            <p:cNvGrpSpPr>
              <a:grpSpLocks noChangeAspect="1"/>
            </p:cNvGrpSpPr>
            <p:nvPr/>
          </p:nvGrpSpPr>
          <p:grpSpPr bwMode="auto">
            <a:xfrm>
              <a:off x="7709" y="3468"/>
              <a:ext cx="2" cy="27"/>
              <a:chOff x="7709" y="3468"/>
              <a:chExt cx="2" cy="27"/>
            </a:xfrm>
          </p:grpSpPr>
          <p:sp>
            <p:nvSpPr>
              <p:cNvPr id="177" name="Line 235"/>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78" name="Line 236"/>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67" name="Group 237"/>
            <p:cNvGrpSpPr>
              <a:grpSpLocks noChangeAspect="1"/>
            </p:cNvGrpSpPr>
            <p:nvPr/>
          </p:nvGrpSpPr>
          <p:grpSpPr bwMode="auto">
            <a:xfrm>
              <a:off x="7718" y="3622"/>
              <a:ext cx="1" cy="19"/>
              <a:chOff x="7718" y="3622"/>
              <a:chExt cx="1" cy="19"/>
            </a:xfrm>
          </p:grpSpPr>
          <p:sp>
            <p:nvSpPr>
              <p:cNvPr id="175" name="Line 238"/>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6" name="Line 239"/>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68" name="Group 240"/>
            <p:cNvGrpSpPr>
              <a:grpSpLocks noChangeAspect="1"/>
            </p:cNvGrpSpPr>
            <p:nvPr/>
          </p:nvGrpSpPr>
          <p:grpSpPr bwMode="auto">
            <a:xfrm>
              <a:off x="7634" y="3476"/>
              <a:ext cx="137" cy="158"/>
              <a:chOff x="7634" y="3476"/>
              <a:chExt cx="137" cy="158"/>
            </a:xfrm>
          </p:grpSpPr>
          <p:sp>
            <p:nvSpPr>
              <p:cNvPr id="169" name="Freeform 241"/>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0" name="Freeform 242"/>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1" name="Freeform 243"/>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2" name="Freeform 244"/>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5"/>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6"/>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250" name="Group 247"/>
          <p:cNvGrpSpPr>
            <a:grpSpLocks/>
          </p:cNvGrpSpPr>
          <p:nvPr/>
        </p:nvGrpSpPr>
        <p:grpSpPr bwMode="auto">
          <a:xfrm rot="5400000">
            <a:off x="6614130" y="2780506"/>
            <a:ext cx="730250" cy="687388"/>
            <a:chOff x="6201" y="4433"/>
            <a:chExt cx="1050" cy="1080"/>
          </a:xfrm>
        </p:grpSpPr>
        <p:grpSp>
          <p:nvGrpSpPr>
            <p:cNvPr id="251" name="Group 248"/>
            <p:cNvGrpSpPr>
              <a:grpSpLocks/>
            </p:cNvGrpSpPr>
            <p:nvPr/>
          </p:nvGrpSpPr>
          <p:grpSpPr bwMode="auto">
            <a:xfrm>
              <a:off x="6277" y="4504"/>
              <a:ext cx="900" cy="926"/>
              <a:chOff x="6277" y="4504"/>
              <a:chExt cx="900" cy="926"/>
            </a:xfrm>
          </p:grpSpPr>
          <p:sp>
            <p:nvSpPr>
              <p:cNvPr id="253" name="Oval 249"/>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54" name="Oval 250"/>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2" name="Oval 251"/>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255" name="Line 252"/>
          <p:cNvSpPr>
            <a:spLocks noChangeShapeType="1"/>
          </p:cNvSpPr>
          <p:nvPr/>
        </p:nvSpPr>
        <p:spPr bwMode="auto">
          <a:xfrm>
            <a:off x="537974" y="2719388"/>
            <a:ext cx="8216900" cy="0"/>
          </a:xfrm>
          <a:prstGeom prst="line">
            <a:avLst/>
          </a:prstGeom>
          <a:noFill/>
          <a:ln w="25400">
            <a:solidFill>
              <a:schemeClr val="tx1"/>
            </a:solidFill>
            <a:round/>
            <a:headEnd/>
            <a:tailEnd/>
          </a:ln>
        </p:spPr>
        <p:txBody>
          <a:bodyPr/>
          <a:lstStyle/>
          <a:p>
            <a:endParaRPr lang="en-US"/>
          </a:p>
        </p:txBody>
      </p:sp>
      <p:sp>
        <p:nvSpPr>
          <p:cNvPr id="256" name="Line 253"/>
          <p:cNvSpPr>
            <a:spLocks noChangeShapeType="1"/>
          </p:cNvSpPr>
          <p:nvPr/>
        </p:nvSpPr>
        <p:spPr bwMode="auto">
          <a:xfrm>
            <a:off x="512574" y="4090988"/>
            <a:ext cx="8216900" cy="0"/>
          </a:xfrm>
          <a:prstGeom prst="line">
            <a:avLst/>
          </a:prstGeom>
          <a:noFill/>
          <a:ln w="25400">
            <a:solidFill>
              <a:schemeClr val="tx1"/>
            </a:solidFill>
            <a:round/>
            <a:headEnd/>
            <a:tailEnd/>
          </a:ln>
        </p:spPr>
        <p:txBody>
          <a:bodyPr/>
          <a:lstStyle/>
          <a:p>
            <a:endParaRPr lang="en-US"/>
          </a:p>
        </p:txBody>
      </p:sp>
      <p:sp>
        <p:nvSpPr>
          <p:cNvPr id="257" name="Line 254"/>
          <p:cNvSpPr>
            <a:spLocks noChangeShapeType="1"/>
          </p:cNvSpPr>
          <p:nvPr/>
        </p:nvSpPr>
        <p:spPr bwMode="auto">
          <a:xfrm>
            <a:off x="525274" y="3417888"/>
            <a:ext cx="8216900" cy="0"/>
          </a:xfrm>
          <a:prstGeom prst="line">
            <a:avLst/>
          </a:prstGeom>
          <a:noFill/>
          <a:ln w="25400">
            <a:solidFill>
              <a:schemeClr val="tx1"/>
            </a:solidFill>
            <a:prstDash val="dash"/>
            <a:round/>
            <a:headEnd/>
            <a:tailEnd/>
          </a:ln>
        </p:spPr>
        <p:txBody>
          <a:bodyPr/>
          <a:lstStyle/>
          <a:p>
            <a:endParaRPr lang="en-US"/>
          </a:p>
        </p:txBody>
      </p:sp>
      <p:sp>
        <p:nvSpPr>
          <p:cNvPr id="258" name="Line 255"/>
          <p:cNvSpPr>
            <a:spLocks noChangeShapeType="1"/>
          </p:cNvSpPr>
          <p:nvPr/>
        </p:nvSpPr>
        <p:spPr bwMode="auto">
          <a:xfrm>
            <a:off x="499874" y="4167188"/>
            <a:ext cx="8216900" cy="0"/>
          </a:xfrm>
          <a:prstGeom prst="line">
            <a:avLst/>
          </a:prstGeom>
          <a:noFill/>
          <a:ln w="25400">
            <a:solidFill>
              <a:schemeClr val="tx1"/>
            </a:solidFill>
            <a:round/>
            <a:headEnd/>
            <a:tailEnd/>
          </a:ln>
        </p:spPr>
        <p:txBody>
          <a:bodyPr/>
          <a:lstStyle/>
          <a:p>
            <a:endParaRPr lang="en-US"/>
          </a:p>
        </p:txBody>
      </p:sp>
      <p:sp>
        <p:nvSpPr>
          <p:cNvPr id="259" name="AutoShape 256"/>
          <p:cNvSpPr>
            <a:spLocks noChangeArrowheads="1"/>
          </p:cNvSpPr>
          <p:nvPr/>
        </p:nvSpPr>
        <p:spPr bwMode="auto">
          <a:xfrm>
            <a:off x="6019611" y="3027363"/>
            <a:ext cx="492125" cy="198437"/>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grpSp>
        <p:nvGrpSpPr>
          <p:cNvPr id="260" name="Group 257"/>
          <p:cNvGrpSpPr>
            <a:grpSpLocks noChangeAspect="1"/>
          </p:cNvGrpSpPr>
          <p:nvPr/>
        </p:nvGrpSpPr>
        <p:grpSpPr bwMode="auto">
          <a:xfrm rot="10800000" flipH="1" flipV="1">
            <a:off x="7446774" y="3695700"/>
            <a:ext cx="438150" cy="184150"/>
            <a:chOff x="7514" y="3468"/>
            <a:chExt cx="387" cy="180"/>
          </a:xfrm>
        </p:grpSpPr>
        <p:sp>
          <p:nvSpPr>
            <p:cNvPr id="261" name="Freeform 258"/>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262" name="Group 259"/>
            <p:cNvGrpSpPr>
              <a:grpSpLocks noChangeAspect="1"/>
            </p:cNvGrpSpPr>
            <p:nvPr/>
          </p:nvGrpSpPr>
          <p:grpSpPr bwMode="auto">
            <a:xfrm>
              <a:off x="7522" y="3615"/>
              <a:ext cx="124" cy="33"/>
              <a:chOff x="7522" y="3615"/>
              <a:chExt cx="124" cy="33"/>
            </a:xfrm>
          </p:grpSpPr>
          <p:sp>
            <p:nvSpPr>
              <p:cNvPr id="374" name="Line 260"/>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375" name="Line 261"/>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376" name="Line 262"/>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377" name="Line 263"/>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263" name="Group 264"/>
            <p:cNvGrpSpPr>
              <a:grpSpLocks noChangeAspect="1"/>
            </p:cNvGrpSpPr>
            <p:nvPr/>
          </p:nvGrpSpPr>
          <p:grpSpPr bwMode="auto">
            <a:xfrm>
              <a:off x="7514" y="3476"/>
              <a:ext cx="128" cy="33"/>
              <a:chOff x="7514" y="3476"/>
              <a:chExt cx="128" cy="33"/>
            </a:xfrm>
          </p:grpSpPr>
          <p:sp>
            <p:nvSpPr>
              <p:cNvPr id="370" name="Line 265"/>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371" name="Line 266"/>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372" name="Line 267"/>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373" name="Line 268"/>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64" name="Group 269"/>
            <p:cNvGrpSpPr>
              <a:grpSpLocks noChangeAspect="1"/>
            </p:cNvGrpSpPr>
            <p:nvPr/>
          </p:nvGrpSpPr>
          <p:grpSpPr bwMode="auto">
            <a:xfrm>
              <a:off x="7855" y="3476"/>
              <a:ext cx="32" cy="168"/>
              <a:chOff x="7855" y="3476"/>
              <a:chExt cx="32" cy="168"/>
            </a:xfrm>
          </p:grpSpPr>
          <p:sp>
            <p:nvSpPr>
              <p:cNvPr id="363" name="Line 270"/>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364" name="Line 271"/>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365" name="Line 272"/>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366" name="Line 273"/>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367" name="Line 274"/>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368" name="Line 275"/>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369" name="Line 276"/>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65" name="Group 277"/>
            <p:cNvGrpSpPr>
              <a:grpSpLocks noChangeAspect="1"/>
            </p:cNvGrpSpPr>
            <p:nvPr/>
          </p:nvGrpSpPr>
          <p:grpSpPr bwMode="auto">
            <a:xfrm>
              <a:off x="7891" y="3488"/>
              <a:ext cx="10" cy="144"/>
              <a:chOff x="7891" y="3488"/>
              <a:chExt cx="10" cy="144"/>
            </a:xfrm>
          </p:grpSpPr>
          <p:sp>
            <p:nvSpPr>
              <p:cNvPr id="359" name="Rectangle 278"/>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360" name="Rectangle 279"/>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361" name="Rectangle 280"/>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362" name="Rectangle 281"/>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66" name="Group 282"/>
            <p:cNvGrpSpPr>
              <a:grpSpLocks noChangeAspect="1"/>
            </p:cNvGrpSpPr>
            <p:nvPr/>
          </p:nvGrpSpPr>
          <p:grpSpPr bwMode="auto">
            <a:xfrm>
              <a:off x="7522" y="3488"/>
              <a:ext cx="98" cy="148"/>
              <a:chOff x="7522" y="3488"/>
              <a:chExt cx="98" cy="148"/>
            </a:xfrm>
          </p:grpSpPr>
          <p:sp>
            <p:nvSpPr>
              <p:cNvPr id="350" name="Line 283"/>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351" name="Line 284"/>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352" name="Line 285"/>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353" name="Line 286"/>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354" name="Line 287"/>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355" name="Line 288"/>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356" name="Line 289"/>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357" name="Line 290"/>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358" name="Line 291"/>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67" name="Group 292"/>
            <p:cNvGrpSpPr>
              <a:grpSpLocks noChangeAspect="1"/>
            </p:cNvGrpSpPr>
            <p:nvPr/>
          </p:nvGrpSpPr>
          <p:grpSpPr bwMode="auto">
            <a:xfrm>
              <a:off x="7529" y="3488"/>
              <a:ext cx="1" cy="153"/>
              <a:chOff x="7529" y="3488"/>
              <a:chExt cx="1" cy="153"/>
            </a:xfrm>
          </p:grpSpPr>
          <p:sp>
            <p:nvSpPr>
              <p:cNvPr id="348" name="Line 293"/>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349" name="Line 294"/>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68" name="Group 295"/>
            <p:cNvGrpSpPr>
              <a:grpSpLocks noChangeAspect="1"/>
            </p:cNvGrpSpPr>
            <p:nvPr/>
          </p:nvGrpSpPr>
          <p:grpSpPr bwMode="auto">
            <a:xfrm>
              <a:off x="7829" y="3483"/>
              <a:ext cx="58" cy="146"/>
              <a:chOff x="7829" y="3483"/>
              <a:chExt cx="58" cy="146"/>
            </a:xfrm>
          </p:grpSpPr>
          <p:sp>
            <p:nvSpPr>
              <p:cNvPr id="339" name="Line 296"/>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340" name="Line 297"/>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341" name="Line 298"/>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342" name="Line 299"/>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343" name="Line 300"/>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344" name="Line 301"/>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345" name="Line 302"/>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346" name="Line 303"/>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347" name="Line 304"/>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69" name="Line 305"/>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70" name="Group 306"/>
            <p:cNvGrpSpPr>
              <a:grpSpLocks noChangeAspect="1"/>
            </p:cNvGrpSpPr>
            <p:nvPr/>
          </p:nvGrpSpPr>
          <p:grpSpPr bwMode="auto">
            <a:xfrm>
              <a:off x="7620" y="3488"/>
              <a:ext cx="209" cy="146"/>
              <a:chOff x="7620" y="3488"/>
              <a:chExt cx="209" cy="146"/>
            </a:xfrm>
          </p:grpSpPr>
          <p:sp>
            <p:nvSpPr>
              <p:cNvPr id="337" name="Freeform 307"/>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338" name="Freeform 308"/>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71" name="Line 309"/>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72" name="Group 310"/>
            <p:cNvGrpSpPr>
              <a:grpSpLocks noChangeAspect="1"/>
            </p:cNvGrpSpPr>
            <p:nvPr/>
          </p:nvGrpSpPr>
          <p:grpSpPr bwMode="auto">
            <a:xfrm>
              <a:off x="7613" y="3567"/>
              <a:ext cx="8" cy="42"/>
              <a:chOff x="7613" y="3567"/>
              <a:chExt cx="8" cy="42"/>
            </a:xfrm>
          </p:grpSpPr>
          <p:sp>
            <p:nvSpPr>
              <p:cNvPr id="332" name="Line 311"/>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333" name="Line 312"/>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334" name="Line 313"/>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335" name="Line 314"/>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336" name="Line 315"/>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73" name="Line 316"/>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74" name="Line 317"/>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5" name="Line 318"/>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6" name="Line 319"/>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7" name="Line 320"/>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8" name="Line 321"/>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9" name="Line 322"/>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80" name="Line 323"/>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81" name="Line 324"/>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82" name="Group 325"/>
            <p:cNvGrpSpPr>
              <a:grpSpLocks noChangeAspect="1"/>
            </p:cNvGrpSpPr>
            <p:nvPr/>
          </p:nvGrpSpPr>
          <p:grpSpPr bwMode="auto">
            <a:xfrm>
              <a:off x="7598" y="3516"/>
              <a:ext cx="15" cy="44"/>
              <a:chOff x="7598" y="3516"/>
              <a:chExt cx="15" cy="44"/>
            </a:xfrm>
          </p:grpSpPr>
          <p:sp>
            <p:nvSpPr>
              <p:cNvPr id="327" name="Line 326"/>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328" name="Line 327"/>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329" name="Line 328"/>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330" name="Line 329"/>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331" name="Line 330"/>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283" name="Line 331"/>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284" name="Line 332"/>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285" name="Line 333"/>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6" name="Line 334"/>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7" name="Line 335"/>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288" name="Line 336"/>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289" name="Line 337"/>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90" name="Line 338"/>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91" name="Line 339"/>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292" name="Group 340"/>
            <p:cNvGrpSpPr>
              <a:grpSpLocks noChangeAspect="1"/>
            </p:cNvGrpSpPr>
            <p:nvPr/>
          </p:nvGrpSpPr>
          <p:grpSpPr bwMode="auto">
            <a:xfrm>
              <a:off x="7625" y="3468"/>
              <a:ext cx="164" cy="27"/>
              <a:chOff x="7625" y="3468"/>
              <a:chExt cx="164" cy="27"/>
            </a:xfrm>
          </p:grpSpPr>
          <p:sp>
            <p:nvSpPr>
              <p:cNvPr id="317" name="Line 341"/>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318" name="Line 342"/>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319" name="Line 343"/>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320" name="Line 344"/>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321" name="Line 345"/>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322" name="Line 346"/>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323" name="Line 347"/>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324" name="Line 348"/>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325" name="Line 349"/>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326" name="Line 350"/>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293" name="Group 351"/>
            <p:cNvGrpSpPr>
              <a:grpSpLocks noChangeAspect="1"/>
            </p:cNvGrpSpPr>
            <p:nvPr/>
          </p:nvGrpSpPr>
          <p:grpSpPr bwMode="auto">
            <a:xfrm>
              <a:off x="7634" y="3622"/>
              <a:ext cx="161" cy="22"/>
              <a:chOff x="7634" y="3622"/>
              <a:chExt cx="161" cy="22"/>
            </a:xfrm>
          </p:grpSpPr>
          <p:sp>
            <p:nvSpPr>
              <p:cNvPr id="307" name="Line 352"/>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308" name="Line 353"/>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309" name="Line 354"/>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310" name="Line 355"/>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311" name="Line 356"/>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312" name="Line 357"/>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313" name="Line 358"/>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314" name="Line 359"/>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315" name="Line 360"/>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316" name="Line 361"/>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294" name="Group 362"/>
            <p:cNvGrpSpPr>
              <a:grpSpLocks noChangeAspect="1"/>
            </p:cNvGrpSpPr>
            <p:nvPr/>
          </p:nvGrpSpPr>
          <p:grpSpPr bwMode="auto">
            <a:xfrm>
              <a:off x="7709" y="3468"/>
              <a:ext cx="2" cy="27"/>
              <a:chOff x="7709" y="3468"/>
              <a:chExt cx="2" cy="27"/>
            </a:xfrm>
          </p:grpSpPr>
          <p:sp>
            <p:nvSpPr>
              <p:cNvPr id="305" name="Line 363"/>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306" name="Line 364"/>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295" name="Group 365"/>
            <p:cNvGrpSpPr>
              <a:grpSpLocks noChangeAspect="1"/>
            </p:cNvGrpSpPr>
            <p:nvPr/>
          </p:nvGrpSpPr>
          <p:grpSpPr bwMode="auto">
            <a:xfrm>
              <a:off x="7718" y="3622"/>
              <a:ext cx="1" cy="19"/>
              <a:chOff x="7718" y="3622"/>
              <a:chExt cx="1" cy="19"/>
            </a:xfrm>
          </p:grpSpPr>
          <p:sp>
            <p:nvSpPr>
              <p:cNvPr id="303" name="Line 366"/>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304" name="Line 367"/>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296" name="Group 368"/>
            <p:cNvGrpSpPr>
              <a:grpSpLocks noChangeAspect="1"/>
            </p:cNvGrpSpPr>
            <p:nvPr/>
          </p:nvGrpSpPr>
          <p:grpSpPr bwMode="auto">
            <a:xfrm>
              <a:off x="7634" y="3476"/>
              <a:ext cx="137" cy="158"/>
              <a:chOff x="7634" y="3476"/>
              <a:chExt cx="137" cy="158"/>
            </a:xfrm>
          </p:grpSpPr>
          <p:sp>
            <p:nvSpPr>
              <p:cNvPr id="297" name="Freeform 369"/>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298" name="Freeform 370"/>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299" name="Freeform 371"/>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300" name="Freeform 372"/>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301" name="Freeform 373"/>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302" name="Freeform 374"/>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378" name="Group 375"/>
          <p:cNvGrpSpPr>
            <a:grpSpLocks/>
          </p:cNvGrpSpPr>
          <p:nvPr/>
        </p:nvGrpSpPr>
        <p:grpSpPr bwMode="auto">
          <a:xfrm rot="5400000">
            <a:off x="7298343" y="3464719"/>
            <a:ext cx="730250" cy="687387"/>
            <a:chOff x="6201" y="4433"/>
            <a:chExt cx="1050" cy="1080"/>
          </a:xfrm>
        </p:grpSpPr>
        <p:grpSp>
          <p:nvGrpSpPr>
            <p:cNvPr id="379" name="Group 376"/>
            <p:cNvGrpSpPr>
              <a:grpSpLocks/>
            </p:cNvGrpSpPr>
            <p:nvPr/>
          </p:nvGrpSpPr>
          <p:grpSpPr bwMode="auto">
            <a:xfrm>
              <a:off x="6277" y="4504"/>
              <a:ext cx="900" cy="926"/>
              <a:chOff x="6277" y="4504"/>
              <a:chExt cx="900" cy="926"/>
            </a:xfrm>
          </p:grpSpPr>
          <p:sp>
            <p:nvSpPr>
              <p:cNvPr id="381" name="Oval 377"/>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382" name="Oval 378"/>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380" name="Oval 379"/>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383" name="Group 380"/>
          <p:cNvGrpSpPr>
            <a:grpSpLocks noChangeAspect="1"/>
          </p:cNvGrpSpPr>
          <p:nvPr/>
        </p:nvGrpSpPr>
        <p:grpSpPr bwMode="auto">
          <a:xfrm rot="10800000" flipH="1" flipV="1">
            <a:off x="1525399" y="3681413"/>
            <a:ext cx="438150" cy="184150"/>
            <a:chOff x="7514" y="3468"/>
            <a:chExt cx="387" cy="180"/>
          </a:xfrm>
        </p:grpSpPr>
        <p:sp>
          <p:nvSpPr>
            <p:cNvPr id="384" name="Freeform 38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385" name="Group 382"/>
            <p:cNvGrpSpPr>
              <a:grpSpLocks noChangeAspect="1"/>
            </p:cNvGrpSpPr>
            <p:nvPr/>
          </p:nvGrpSpPr>
          <p:grpSpPr bwMode="auto">
            <a:xfrm>
              <a:off x="7522" y="3615"/>
              <a:ext cx="124" cy="33"/>
              <a:chOff x="7522" y="3615"/>
              <a:chExt cx="124" cy="33"/>
            </a:xfrm>
          </p:grpSpPr>
          <p:sp>
            <p:nvSpPr>
              <p:cNvPr id="497" name="Line 38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498" name="Line 38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499" name="Line 38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500" name="Line 38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386" name="Group 387"/>
            <p:cNvGrpSpPr>
              <a:grpSpLocks noChangeAspect="1"/>
            </p:cNvGrpSpPr>
            <p:nvPr/>
          </p:nvGrpSpPr>
          <p:grpSpPr bwMode="auto">
            <a:xfrm>
              <a:off x="7514" y="3476"/>
              <a:ext cx="128" cy="33"/>
              <a:chOff x="7514" y="3476"/>
              <a:chExt cx="128" cy="33"/>
            </a:xfrm>
          </p:grpSpPr>
          <p:sp>
            <p:nvSpPr>
              <p:cNvPr id="493" name="Line 38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494" name="Line 38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495" name="Line 39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496" name="Line 39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387" name="Group 392"/>
            <p:cNvGrpSpPr>
              <a:grpSpLocks noChangeAspect="1"/>
            </p:cNvGrpSpPr>
            <p:nvPr/>
          </p:nvGrpSpPr>
          <p:grpSpPr bwMode="auto">
            <a:xfrm>
              <a:off x="7855" y="3476"/>
              <a:ext cx="32" cy="168"/>
              <a:chOff x="7855" y="3476"/>
              <a:chExt cx="32" cy="168"/>
            </a:xfrm>
          </p:grpSpPr>
          <p:sp>
            <p:nvSpPr>
              <p:cNvPr id="486" name="Line 39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487" name="Line 39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488" name="Line 39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489" name="Line 39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490" name="Line 39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491" name="Line 39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492" name="Line 39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388" name="Group 400"/>
            <p:cNvGrpSpPr>
              <a:grpSpLocks noChangeAspect="1"/>
            </p:cNvGrpSpPr>
            <p:nvPr/>
          </p:nvGrpSpPr>
          <p:grpSpPr bwMode="auto">
            <a:xfrm>
              <a:off x="7891" y="3488"/>
              <a:ext cx="10" cy="144"/>
              <a:chOff x="7891" y="3488"/>
              <a:chExt cx="10" cy="144"/>
            </a:xfrm>
          </p:grpSpPr>
          <p:sp>
            <p:nvSpPr>
              <p:cNvPr id="482" name="Rectangle 40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483" name="Rectangle 40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484" name="Rectangle 40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485" name="Rectangle 40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389" name="Group 405"/>
            <p:cNvGrpSpPr>
              <a:grpSpLocks noChangeAspect="1"/>
            </p:cNvGrpSpPr>
            <p:nvPr/>
          </p:nvGrpSpPr>
          <p:grpSpPr bwMode="auto">
            <a:xfrm>
              <a:off x="7522" y="3488"/>
              <a:ext cx="98" cy="148"/>
              <a:chOff x="7522" y="3488"/>
              <a:chExt cx="98" cy="148"/>
            </a:xfrm>
          </p:grpSpPr>
          <p:sp>
            <p:nvSpPr>
              <p:cNvPr id="473" name="Line 40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474" name="Line 40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475" name="Line 40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476" name="Line 40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477" name="Line 41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478" name="Line 41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479" name="Line 41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480" name="Line 41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481" name="Line 41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390" name="Group 415"/>
            <p:cNvGrpSpPr>
              <a:grpSpLocks noChangeAspect="1"/>
            </p:cNvGrpSpPr>
            <p:nvPr/>
          </p:nvGrpSpPr>
          <p:grpSpPr bwMode="auto">
            <a:xfrm>
              <a:off x="7529" y="3488"/>
              <a:ext cx="1" cy="153"/>
              <a:chOff x="7529" y="3488"/>
              <a:chExt cx="1" cy="153"/>
            </a:xfrm>
          </p:grpSpPr>
          <p:sp>
            <p:nvSpPr>
              <p:cNvPr id="471" name="Line 41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472" name="Line 41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391" name="Group 418"/>
            <p:cNvGrpSpPr>
              <a:grpSpLocks noChangeAspect="1"/>
            </p:cNvGrpSpPr>
            <p:nvPr/>
          </p:nvGrpSpPr>
          <p:grpSpPr bwMode="auto">
            <a:xfrm>
              <a:off x="7829" y="3483"/>
              <a:ext cx="58" cy="146"/>
              <a:chOff x="7829" y="3483"/>
              <a:chExt cx="58" cy="146"/>
            </a:xfrm>
          </p:grpSpPr>
          <p:sp>
            <p:nvSpPr>
              <p:cNvPr id="462" name="Line 41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463" name="Line 42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464" name="Line 42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465" name="Line 42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466" name="Line 42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467" name="Line 42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468" name="Line 42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469" name="Line 42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470" name="Line 42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392" name="Line 42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393" name="Group 429"/>
            <p:cNvGrpSpPr>
              <a:grpSpLocks noChangeAspect="1"/>
            </p:cNvGrpSpPr>
            <p:nvPr/>
          </p:nvGrpSpPr>
          <p:grpSpPr bwMode="auto">
            <a:xfrm>
              <a:off x="7620" y="3488"/>
              <a:ext cx="209" cy="146"/>
              <a:chOff x="7620" y="3488"/>
              <a:chExt cx="209" cy="146"/>
            </a:xfrm>
          </p:grpSpPr>
          <p:sp>
            <p:nvSpPr>
              <p:cNvPr id="460" name="Freeform 43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461" name="Freeform 43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394" name="Line 43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395" name="Group 433"/>
            <p:cNvGrpSpPr>
              <a:grpSpLocks noChangeAspect="1"/>
            </p:cNvGrpSpPr>
            <p:nvPr/>
          </p:nvGrpSpPr>
          <p:grpSpPr bwMode="auto">
            <a:xfrm>
              <a:off x="7613" y="3567"/>
              <a:ext cx="8" cy="42"/>
              <a:chOff x="7613" y="3567"/>
              <a:chExt cx="8" cy="42"/>
            </a:xfrm>
          </p:grpSpPr>
          <p:sp>
            <p:nvSpPr>
              <p:cNvPr id="455" name="Line 43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456" name="Line 43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457" name="Line 43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458" name="Line 43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459" name="Line 43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396" name="Line 43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97" name="Line 44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98" name="Line 44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99" name="Line 44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400" name="Line 44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1" name="Line 44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2" name="Line 44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3" name="Line 44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404" name="Line 44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405" name="Group 448"/>
            <p:cNvGrpSpPr>
              <a:grpSpLocks noChangeAspect="1"/>
            </p:cNvGrpSpPr>
            <p:nvPr/>
          </p:nvGrpSpPr>
          <p:grpSpPr bwMode="auto">
            <a:xfrm>
              <a:off x="7598" y="3516"/>
              <a:ext cx="15" cy="44"/>
              <a:chOff x="7598" y="3516"/>
              <a:chExt cx="15" cy="44"/>
            </a:xfrm>
          </p:grpSpPr>
          <p:sp>
            <p:nvSpPr>
              <p:cNvPr id="450" name="Line 44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451" name="Line 45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452" name="Line 45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453" name="Line 45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454" name="Line 45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406" name="Line 45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7" name="Line 45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08" name="Line 45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09" name="Line 45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10" name="Line 45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11" name="Line 45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12" name="Line 46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13" name="Line 46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14" name="Line 46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15" name="Group 463"/>
            <p:cNvGrpSpPr>
              <a:grpSpLocks noChangeAspect="1"/>
            </p:cNvGrpSpPr>
            <p:nvPr/>
          </p:nvGrpSpPr>
          <p:grpSpPr bwMode="auto">
            <a:xfrm>
              <a:off x="7625" y="3468"/>
              <a:ext cx="164" cy="27"/>
              <a:chOff x="7625" y="3468"/>
              <a:chExt cx="164" cy="27"/>
            </a:xfrm>
          </p:grpSpPr>
          <p:sp>
            <p:nvSpPr>
              <p:cNvPr id="440" name="Line 46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441" name="Line 46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442" name="Line 46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443" name="Line 46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444" name="Line 46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445" name="Line 46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446" name="Line 47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447" name="Line 47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448" name="Line 47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449" name="Line 47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16" name="Group 474"/>
            <p:cNvGrpSpPr>
              <a:grpSpLocks noChangeAspect="1"/>
            </p:cNvGrpSpPr>
            <p:nvPr/>
          </p:nvGrpSpPr>
          <p:grpSpPr bwMode="auto">
            <a:xfrm>
              <a:off x="7634" y="3622"/>
              <a:ext cx="161" cy="22"/>
              <a:chOff x="7634" y="3622"/>
              <a:chExt cx="161" cy="22"/>
            </a:xfrm>
          </p:grpSpPr>
          <p:sp>
            <p:nvSpPr>
              <p:cNvPr id="430" name="Line 47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431" name="Line 47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432" name="Line 47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433" name="Line 47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434" name="Line 47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435" name="Line 48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436" name="Line 48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437" name="Line 48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438" name="Line 48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439" name="Line 48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7" name="Group 485"/>
            <p:cNvGrpSpPr>
              <a:grpSpLocks noChangeAspect="1"/>
            </p:cNvGrpSpPr>
            <p:nvPr/>
          </p:nvGrpSpPr>
          <p:grpSpPr bwMode="auto">
            <a:xfrm>
              <a:off x="7709" y="3468"/>
              <a:ext cx="2" cy="27"/>
              <a:chOff x="7709" y="3468"/>
              <a:chExt cx="2" cy="27"/>
            </a:xfrm>
          </p:grpSpPr>
          <p:sp>
            <p:nvSpPr>
              <p:cNvPr id="428" name="Line 48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429" name="Line 48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18" name="Group 488"/>
            <p:cNvGrpSpPr>
              <a:grpSpLocks noChangeAspect="1"/>
            </p:cNvGrpSpPr>
            <p:nvPr/>
          </p:nvGrpSpPr>
          <p:grpSpPr bwMode="auto">
            <a:xfrm>
              <a:off x="7718" y="3622"/>
              <a:ext cx="1" cy="19"/>
              <a:chOff x="7718" y="3622"/>
              <a:chExt cx="1" cy="19"/>
            </a:xfrm>
          </p:grpSpPr>
          <p:sp>
            <p:nvSpPr>
              <p:cNvPr id="426" name="Line 48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427" name="Line 49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19" name="Group 491"/>
            <p:cNvGrpSpPr>
              <a:grpSpLocks noChangeAspect="1"/>
            </p:cNvGrpSpPr>
            <p:nvPr/>
          </p:nvGrpSpPr>
          <p:grpSpPr bwMode="auto">
            <a:xfrm>
              <a:off x="7634" y="3476"/>
              <a:ext cx="137" cy="158"/>
              <a:chOff x="7634" y="3476"/>
              <a:chExt cx="137" cy="158"/>
            </a:xfrm>
          </p:grpSpPr>
          <p:sp>
            <p:nvSpPr>
              <p:cNvPr id="420" name="Freeform 49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21" name="Freeform 49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22" name="Freeform 49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23" name="Freeform 49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24" name="Freeform 49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25" name="Freeform 49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501" name="Group 498"/>
          <p:cNvGrpSpPr>
            <a:grpSpLocks/>
          </p:cNvGrpSpPr>
          <p:nvPr/>
        </p:nvGrpSpPr>
        <p:grpSpPr bwMode="auto">
          <a:xfrm rot="5400000">
            <a:off x="1376968" y="3450431"/>
            <a:ext cx="730250" cy="687387"/>
            <a:chOff x="6201" y="4433"/>
            <a:chExt cx="1050" cy="1080"/>
          </a:xfrm>
        </p:grpSpPr>
        <p:grpSp>
          <p:nvGrpSpPr>
            <p:cNvPr id="502" name="Group 499"/>
            <p:cNvGrpSpPr>
              <a:grpSpLocks/>
            </p:cNvGrpSpPr>
            <p:nvPr/>
          </p:nvGrpSpPr>
          <p:grpSpPr bwMode="auto">
            <a:xfrm>
              <a:off x="6277" y="4504"/>
              <a:ext cx="900" cy="926"/>
              <a:chOff x="6277" y="4504"/>
              <a:chExt cx="900" cy="926"/>
            </a:xfrm>
          </p:grpSpPr>
          <p:sp>
            <p:nvSpPr>
              <p:cNvPr id="504" name="Oval 50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505" name="Oval 50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503" name="Oval 50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506" name="Rectangle 503"/>
          <p:cNvSpPr>
            <a:spLocks noChangeArrowheads="1"/>
          </p:cNvSpPr>
          <p:nvPr/>
        </p:nvSpPr>
        <p:spPr bwMode="auto">
          <a:xfrm>
            <a:off x="492125" y="4252913"/>
            <a:ext cx="3243263" cy="1006475"/>
          </a:xfrm>
          <a:prstGeom prst="rect">
            <a:avLst/>
          </a:prstGeom>
          <a:noFill/>
          <a:ln w="9525" algn="ctr">
            <a:noFill/>
            <a:miter lim="800000"/>
            <a:headEnd/>
            <a:tailEnd/>
          </a:ln>
        </p:spPr>
        <p:txBody>
          <a:bodyPr>
            <a:spAutoFit/>
          </a:bodyPr>
          <a:lstStyle/>
          <a:p>
            <a:pPr marL="342900" indent="-342900">
              <a:spcBef>
                <a:spcPct val="20000"/>
              </a:spcBef>
            </a:pPr>
            <a:r>
              <a:rPr lang="en-US" altLang="ja-JP" sz="2000" b="1">
                <a:solidFill>
                  <a:srgbClr val="FF0000"/>
                </a:solidFill>
                <a:latin typeface="Arial" charset="0"/>
                <a:ea typeface="ＭＳ Ｐゴシック" pitchFamily="34" charset="-128"/>
              </a:rPr>
              <a:t>Driver receives warning when showing intent to change lanes</a:t>
            </a:r>
            <a:endParaRPr lang="en-US" altLang="ja-JP" sz="1600" b="1">
              <a:solidFill>
                <a:srgbClr val="FF0000"/>
              </a:solidFill>
              <a:latin typeface="Arial" charset="0"/>
              <a:ea typeface="ＭＳ Ｐゴシック" pitchFamily="34" charset="-128"/>
            </a:endParaRPr>
          </a:p>
        </p:txBody>
      </p:sp>
      <p:pic>
        <p:nvPicPr>
          <p:cNvPr id="507" name="Picture 504" descr="symbol,error,warning,alert,wrong,exclamation"/>
          <p:cNvPicPr>
            <a:picLocks noChangeAspect="1" noChangeArrowheads="1"/>
          </p:cNvPicPr>
          <p:nvPr/>
        </p:nvPicPr>
        <p:blipFill>
          <a:blip r:embed="rId2" cstate="print"/>
          <a:srcRect/>
          <a:stretch>
            <a:fillRect/>
          </a:stretch>
        </p:blipFill>
        <p:spPr bwMode="auto">
          <a:xfrm>
            <a:off x="1018986" y="2117725"/>
            <a:ext cx="590550" cy="590550"/>
          </a:xfrm>
          <a:prstGeom prst="rect">
            <a:avLst/>
          </a:prstGeom>
          <a:noFill/>
          <a:ln w="9525">
            <a:noFill/>
            <a:miter lim="800000"/>
            <a:headEnd/>
            <a:tailEnd/>
          </a:ln>
        </p:spPr>
      </p:pic>
      <p:sp>
        <p:nvSpPr>
          <p:cNvPr id="508" name="AutoShape 505"/>
          <p:cNvSpPr>
            <a:spLocks noChangeArrowheads="1"/>
          </p:cNvSpPr>
          <p:nvPr/>
        </p:nvSpPr>
        <p:spPr bwMode="auto">
          <a:xfrm>
            <a:off x="398274" y="2987675"/>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pic>
        <p:nvPicPr>
          <p:cNvPr id="509" name="Picture 506" descr="warning,blue,alert,exclamation,wrong,error"/>
          <p:cNvPicPr>
            <a:picLocks noChangeAspect="1" noChangeArrowheads="1"/>
          </p:cNvPicPr>
          <p:nvPr/>
        </p:nvPicPr>
        <p:blipFill>
          <a:blip r:embed="rId3" cstate="print"/>
          <a:srcRect/>
          <a:stretch>
            <a:fillRect/>
          </a:stretch>
        </p:blipFill>
        <p:spPr bwMode="auto">
          <a:xfrm>
            <a:off x="6672074" y="2060575"/>
            <a:ext cx="590550" cy="590550"/>
          </a:xfrm>
          <a:prstGeom prst="rect">
            <a:avLst/>
          </a:prstGeom>
          <a:noFill/>
          <a:ln w="9525">
            <a:noFill/>
            <a:miter lim="800000"/>
            <a:headEnd/>
            <a:tailEnd/>
          </a:ln>
        </p:spPr>
      </p:pic>
      <p:sp>
        <p:nvSpPr>
          <p:cNvPr id="510" name="Text Box 122"/>
          <p:cNvSpPr txBox="1">
            <a:spLocks noChangeArrowheads="1"/>
          </p:cNvSpPr>
          <p:nvPr/>
        </p:nvSpPr>
        <p:spPr bwMode="auto">
          <a:xfrm>
            <a:off x="0" y="1600200"/>
            <a:ext cx="9144000" cy="519113"/>
          </a:xfrm>
          <a:prstGeom prst="rect">
            <a:avLst/>
          </a:prstGeom>
          <a:noFill/>
          <a:ln w="9525" algn="ctr">
            <a:noFill/>
            <a:miter lim="800000"/>
            <a:headEnd/>
            <a:tailEnd/>
          </a:ln>
        </p:spPr>
        <p:txBody>
          <a:bodyPr wrap="square">
            <a:spAutoFit/>
          </a:bodyPr>
          <a:lstStyle/>
          <a:p>
            <a:pPr marL="342900" indent="-342900" algn="ctr">
              <a:spcBef>
                <a:spcPct val="20000"/>
              </a:spcBef>
            </a:pPr>
            <a:r>
              <a:rPr lang="en-US" sz="2800" b="1" dirty="0">
                <a:solidFill>
                  <a:schemeClr val="tx1"/>
                </a:solidFill>
                <a:latin typeface="Arial" charset="0"/>
                <a:ea typeface="ＭＳ Ｐゴシック" pitchFamily="34" charset="-128"/>
              </a:rPr>
              <a:t>Blind Spot Warning (BSW)</a:t>
            </a:r>
          </a:p>
        </p:txBody>
      </p:sp>
      <p:sp>
        <p:nvSpPr>
          <p:cNvPr id="511" name="Text Box 507"/>
          <p:cNvSpPr txBox="1">
            <a:spLocks noChangeArrowheads="1"/>
          </p:cNvSpPr>
          <p:nvPr/>
        </p:nvSpPr>
        <p:spPr bwMode="auto">
          <a:xfrm>
            <a:off x="1143000" y="5638800"/>
            <a:ext cx="6805613" cy="646331"/>
          </a:xfrm>
          <a:prstGeom prst="rect">
            <a:avLst/>
          </a:prstGeom>
          <a:noFill/>
          <a:ln w="9525" algn="ctr">
            <a:solidFill>
              <a:schemeClr val="tx1"/>
            </a:solidFill>
            <a:miter lim="800000"/>
            <a:headEnd/>
            <a:tailEnd/>
          </a:ln>
        </p:spPr>
        <p:txBody>
          <a:bodyPr wrap="square">
            <a:spAutoFit/>
          </a:bodyPr>
          <a:lstStyle/>
          <a:p>
            <a:pPr marL="342900" indent="-342900" algn="ctr">
              <a:spcBef>
                <a:spcPct val="20000"/>
              </a:spcBef>
            </a:pPr>
            <a:r>
              <a:rPr lang="en-US" sz="1800" b="1" dirty="0">
                <a:solidFill>
                  <a:schemeClr val="tx1"/>
                </a:solidFill>
                <a:latin typeface="Arial" charset="0"/>
                <a:ea typeface="ＭＳ Ｐゴシック" pitchFamily="34" charset="-128"/>
              </a:rPr>
              <a:t>Note: Specific timing, format, or decision logic for advisories and warnings will likely vary for each car manufacturer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62000"/>
          </a:xfrm>
        </p:spPr>
        <p:txBody>
          <a:bodyPr/>
          <a:lstStyle/>
          <a:p>
            <a:r>
              <a:rPr lang="en-US" dirty="0" smtClean="0"/>
              <a:t>V2V Safety Use Case</a:t>
            </a:r>
            <a:endParaRPr lang="en-US" dirty="0"/>
          </a:p>
        </p:txBody>
      </p:sp>
      <p:sp>
        <p:nvSpPr>
          <p:cNvPr id="3" name="Content Placeholder 2"/>
          <p:cNvSpPr>
            <a:spLocks noGrp="1"/>
          </p:cNvSpPr>
          <p:nvPr>
            <p:ph idx="1"/>
          </p:nvPr>
        </p:nvSpPr>
        <p:spPr>
          <a:xfrm>
            <a:off x="685800" y="5105400"/>
            <a:ext cx="7770813" cy="989013"/>
          </a:xfrm>
        </p:spPr>
        <p:txBody>
          <a:bodyPr/>
          <a:lstStyle/>
          <a:p>
            <a:r>
              <a:rPr lang="en-US" altLang="ja-JP" dirty="0" smtClean="0">
                <a:solidFill>
                  <a:srgbClr val="FF0000"/>
                </a:solidFill>
                <a:latin typeface="Arial" charset="0"/>
                <a:ea typeface="ＭＳ Ｐゴシック" pitchFamily="34" charset="-128"/>
              </a:rPr>
              <a:t>When showing intent to move to oncoming lane, driver receives warning if not safe to pass.</a:t>
            </a:r>
            <a:endParaRPr lang="en-US" altLang="ja-JP" sz="1800" dirty="0" smtClean="0">
              <a:solidFill>
                <a:srgbClr val="FF0000"/>
              </a:solidFill>
              <a:latin typeface="Arial" charset="0"/>
              <a:ea typeface="ＭＳ Ｐゴシック" pitchFamily="34" charset="-128"/>
            </a:endParaRPr>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 name="Group 4"/>
          <p:cNvGrpSpPr>
            <a:grpSpLocks noChangeAspect="1"/>
          </p:cNvGrpSpPr>
          <p:nvPr/>
        </p:nvGrpSpPr>
        <p:grpSpPr bwMode="auto">
          <a:xfrm rot="10800000" flipH="1" flipV="1">
            <a:off x="7781126" y="2857151"/>
            <a:ext cx="438150" cy="184150"/>
            <a:chOff x="7514" y="3468"/>
            <a:chExt cx="387" cy="180"/>
          </a:xfrm>
        </p:grpSpPr>
        <p:sp>
          <p:nvSpPr>
            <p:cNvPr id="8" name="Freeform 5"/>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9" name="Group 6"/>
            <p:cNvGrpSpPr>
              <a:grpSpLocks noChangeAspect="1"/>
            </p:cNvGrpSpPr>
            <p:nvPr/>
          </p:nvGrpSpPr>
          <p:grpSpPr bwMode="auto">
            <a:xfrm>
              <a:off x="7522" y="3615"/>
              <a:ext cx="124" cy="33"/>
              <a:chOff x="7522" y="3615"/>
              <a:chExt cx="124" cy="33"/>
            </a:xfrm>
          </p:grpSpPr>
          <p:sp>
            <p:nvSpPr>
              <p:cNvPr id="121" name="Line 7"/>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22" name="Line 8"/>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23" name="Line 9"/>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24" name="Line 10"/>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0" name="Group 11"/>
            <p:cNvGrpSpPr>
              <a:grpSpLocks noChangeAspect="1"/>
            </p:cNvGrpSpPr>
            <p:nvPr/>
          </p:nvGrpSpPr>
          <p:grpSpPr bwMode="auto">
            <a:xfrm>
              <a:off x="7514" y="3476"/>
              <a:ext cx="128" cy="33"/>
              <a:chOff x="7514" y="3476"/>
              <a:chExt cx="128" cy="33"/>
            </a:xfrm>
          </p:grpSpPr>
          <p:sp>
            <p:nvSpPr>
              <p:cNvPr id="117" name="Line 12"/>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18" name="Line 13"/>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19" name="Line 14"/>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0" name="Line 15"/>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1" name="Group 16"/>
            <p:cNvGrpSpPr>
              <a:grpSpLocks noChangeAspect="1"/>
            </p:cNvGrpSpPr>
            <p:nvPr/>
          </p:nvGrpSpPr>
          <p:grpSpPr bwMode="auto">
            <a:xfrm>
              <a:off x="7855" y="3476"/>
              <a:ext cx="32" cy="168"/>
              <a:chOff x="7855" y="3476"/>
              <a:chExt cx="32" cy="168"/>
            </a:xfrm>
          </p:grpSpPr>
          <p:sp>
            <p:nvSpPr>
              <p:cNvPr id="110" name="Line 17"/>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11" name="Line 18"/>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12" name="Line 19"/>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13" name="Line 20"/>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14" name="Line 21"/>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15" name="Line 22"/>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16" name="Line 23"/>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2" name="Group 24"/>
            <p:cNvGrpSpPr>
              <a:grpSpLocks noChangeAspect="1"/>
            </p:cNvGrpSpPr>
            <p:nvPr/>
          </p:nvGrpSpPr>
          <p:grpSpPr bwMode="auto">
            <a:xfrm>
              <a:off x="7891" y="3488"/>
              <a:ext cx="10" cy="144"/>
              <a:chOff x="7891" y="3488"/>
              <a:chExt cx="10" cy="144"/>
            </a:xfrm>
          </p:grpSpPr>
          <p:sp>
            <p:nvSpPr>
              <p:cNvPr id="106" name="Rectangle 25"/>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07" name="Rectangle 26"/>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08" name="Rectangle 27"/>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09" name="Rectangle 28"/>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3" name="Group 29"/>
            <p:cNvGrpSpPr>
              <a:grpSpLocks noChangeAspect="1"/>
            </p:cNvGrpSpPr>
            <p:nvPr/>
          </p:nvGrpSpPr>
          <p:grpSpPr bwMode="auto">
            <a:xfrm>
              <a:off x="7522" y="3488"/>
              <a:ext cx="98" cy="148"/>
              <a:chOff x="7522" y="3488"/>
              <a:chExt cx="98" cy="148"/>
            </a:xfrm>
          </p:grpSpPr>
          <p:sp>
            <p:nvSpPr>
              <p:cNvPr id="97" name="Line 30"/>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98" name="Line 31"/>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99" name="Line 32"/>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0" name="Line 33"/>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01" name="Line 34"/>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02" name="Line 35"/>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03" name="Line 36"/>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04" name="Line 37"/>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05" name="Line 38"/>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 name="Group 39"/>
            <p:cNvGrpSpPr>
              <a:grpSpLocks noChangeAspect="1"/>
            </p:cNvGrpSpPr>
            <p:nvPr/>
          </p:nvGrpSpPr>
          <p:grpSpPr bwMode="auto">
            <a:xfrm>
              <a:off x="7529" y="3488"/>
              <a:ext cx="1" cy="153"/>
              <a:chOff x="7529" y="3488"/>
              <a:chExt cx="1" cy="153"/>
            </a:xfrm>
          </p:grpSpPr>
          <p:sp>
            <p:nvSpPr>
              <p:cNvPr id="95" name="Line 40"/>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96" name="Line 41"/>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5" name="Group 42"/>
            <p:cNvGrpSpPr>
              <a:grpSpLocks noChangeAspect="1"/>
            </p:cNvGrpSpPr>
            <p:nvPr/>
          </p:nvGrpSpPr>
          <p:grpSpPr bwMode="auto">
            <a:xfrm>
              <a:off x="7829" y="3483"/>
              <a:ext cx="58" cy="146"/>
              <a:chOff x="7829" y="3483"/>
              <a:chExt cx="58" cy="146"/>
            </a:xfrm>
          </p:grpSpPr>
          <p:sp>
            <p:nvSpPr>
              <p:cNvPr id="86" name="Line 43"/>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87" name="Line 44"/>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88" name="Line 45"/>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89" name="Line 46"/>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0" name="Line 47"/>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91" name="Line 48"/>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92" name="Line 49"/>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93" name="Line 50"/>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94" name="Line 51"/>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6" name="Line 52"/>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7" name="Group 53"/>
            <p:cNvGrpSpPr>
              <a:grpSpLocks noChangeAspect="1"/>
            </p:cNvGrpSpPr>
            <p:nvPr/>
          </p:nvGrpSpPr>
          <p:grpSpPr bwMode="auto">
            <a:xfrm>
              <a:off x="7620" y="3488"/>
              <a:ext cx="209" cy="146"/>
              <a:chOff x="7620" y="3488"/>
              <a:chExt cx="209" cy="146"/>
            </a:xfrm>
          </p:grpSpPr>
          <p:sp>
            <p:nvSpPr>
              <p:cNvPr id="84" name="Freeform 54"/>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85" name="Freeform 55"/>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8" name="Line 56"/>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9" name="Group 57"/>
            <p:cNvGrpSpPr>
              <a:grpSpLocks noChangeAspect="1"/>
            </p:cNvGrpSpPr>
            <p:nvPr/>
          </p:nvGrpSpPr>
          <p:grpSpPr bwMode="auto">
            <a:xfrm>
              <a:off x="7613" y="3567"/>
              <a:ext cx="8" cy="42"/>
              <a:chOff x="7613" y="3567"/>
              <a:chExt cx="8" cy="42"/>
            </a:xfrm>
          </p:grpSpPr>
          <p:sp>
            <p:nvSpPr>
              <p:cNvPr id="79" name="Line 58"/>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0" name="Line 59"/>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1" name="Line 60"/>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2" name="Line 61"/>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3" name="Line 62"/>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0" name="Line 63"/>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1" name="Line 64"/>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2" name="Line 65"/>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3" name="Line 66"/>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4" name="Line 6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5" name="Line 6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6" name="Line 6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 name="Line 70"/>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8" name="Line 71"/>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9" name="Group 72"/>
            <p:cNvGrpSpPr>
              <a:grpSpLocks noChangeAspect="1"/>
            </p:cNvGrpSpPr>
            <p:nvPr/>
          </p:nvGrpSpPr>
          <p:grpSpPr bwMode="auto">
            <a:xfrm>
              <a:off x="7598" y="3516"/>
              <a:ext cx="15" cy="44"/>
              <a:chOff x="7598" y="3516"/>
              <a:chExt cx="15" cy="44"/>
            </a:xfrm>
          </p:grpSpPr>
          <p:sp>
            <p:nvSpPr>
              <p:cNvPr id="74" name="Line 73"/>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75" name="Line 74"/>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76" name="Line 75"/>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77" name="Line 76"/>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78" name="Line 77"/>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0" name="Line 78"/>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31" name="Line 79"/>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32" name="Line 80"/>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3" name="Line 81"/>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4" name="Line 82"/>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35" name="Line 83"/>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36" name="Line 84"/>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37" name="Line 85"/>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38" name="Line 86"/>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39" name="Group 87"/>
            <p:cNvGrpSpPr>
              <a:grpSpLocks noChangeAspect="1"/>
            </p:cNvGrpSpPr>
            <p:nvPr/>
          </p:nvGrpSpPr>
          <p:grpSpPr bwMode="auto">
            <a:xfrm>
              <a:off x="7625" y="3468"/>
              <a:ext cx="164" cy="27"/>
              <a:chOff x="7625" y="3468"/>
              <a:chExt cx="164" cy="27"/>
            </a:xfrm>
          </p:grpSpPr>
          <p:sp>
            <p:nvSpPr>
              <p:cNvPr id="64" name="Line 88"/>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65" name="Line 89"/>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66" name="Line 90"/>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67" name="Line 91"/>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68" name="Line 92"/>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69" name="Line 93"/>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0" name="Line 94"/>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1" name="Line 95"/>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2" name="Line 96"/>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3" name="Line 97"/>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0" name="Group 98"/>
            <p:cNvGrpSpPr>
              <a:grpSpLocks noChangeAspect="1"/>
            </p:cNvGrpSpPr>
            <p:nvPr/>
          </p:nvGrpSpPr>
          <p:grpSpPr bwMode="auto">
            <a:xfrm>
              <a:off x="7634" y="3622"/>
              <a:ext cx="161" cy="22"/>
              <a:chOff x="7634" y="3622"/>
              <a:chExt cx="161" cy="22"/>
            </a:xfrm>
          </p:grpSpPr>
          <p:sp>
            <p:nvSpPr>
              <p:cNvPr id="54" name="Line 99"/>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55" name="Line 100"/>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56" name="Line 101"/>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57" name="Line 102"/>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58" name="Line 103"/>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59" name="Line 104"/>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0" name="Line 105"/>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1" name="Line 106"/>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2" name="Line 107"/>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3" name="Line 108"/>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 name="Group 109"/>
            <p:cNvGrpSpPr>
              <a:grpSpLocks noChangeAspect="1"/>
            </p:cNvGrpSpPr>
            <p:nvPr/>
          </p:nvGrpSpPr>
          <p:grpSpPr bwMode="auto">
            <a:xfrm>
              <a:off x="7709" y="3468"/>
              <a:ext cx="2" cy="27"/>
              <a:chOff x="7709" y="3468"/>
              <a:chExt cx="2" cy="27"/>
            </a:xfrm>
          </p:grpSpPr>
          <p:sp>
            <p:nvSpPr>
              <p:cNvPr id="52" name="Line 110"/>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3" name="Line 111"/>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2" name="Group 112"/>
            <p:cNvGrpSpPr>
              <a:grpSpLocks noChangeAspect="1"/>
            </p:cNvGrpSpPr>
            <p:nvPr/>
          </p:nvGrpSpPr>
          <p:grpSpPr bwMode="auto">
            <a:xfrm>
              <a:off x="7718" y="3622"/>
              <a:ext cx="1" cy="19"/>
              <a:chOff x="7718" y="3622"/>
              <a:chExt cx="1" cy="19"/>
            </a:xfrm>
          </p:grpSpPr>
          <p:sp>
            <p:nvSpPr>
              <p:cNvPr id="50" name="Line 113"/>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1" name="Line 114"/>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3" name="Group 115"/>
            <p:cNvGrpSpPr>
              <a:grpSpLocks noChangeAspect="1"/>
            </p:cNvGrpSpPr>
            <p:nvPr/>
          </p:nvGrpSpPr>
          <p:grpSpPr bwMode="auto">
            <a:xfrm>
              <a:off x="7634" y="3476"/>
              <a:ext cx="137" cy="158"/>
              <a:chOff x="7634" y="3476"/>
              <a:chExt cx="137" cy="158"/>
            </a:xfrm>
          </p:grpSpPr>
          <p:sp>
            <p:nvSpPr>
              <p:cNvPr id="44" name="Freeform 116"/>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5" name="Freeform 117"/>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6" name="Freeform 118"/>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7" name="Freeform 119"/>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8" name="Freeform 120"/>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9" name="Freeform 121"/>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25" name="Group 122"/>
          <p:cNvGrpSpPr>
            <a:grpSpLocks/>
          </p:cNvGrpSpPr>
          <p:nvPr/>
        </p:nvGrpSpPr>
        <p:grpSpPr bwMode="auto">
          <a:xfrm rot="5400000">
            <a:off x="7632695" y="2611882"/>
            <a:ext cx="730250" cy="687387"/>
            <a:chOff x="6201" y="4433"/>
            <a:chExt cx="1050" cy="1080"/>
          </a:xfrm>
        </p:grpSpPr>
        <p:grpSp>
          <p:nvGrpSpPr>
            <p:cNvPr id="126" name="Group 123"/>
            <p:cNvGrpSpPr>
              <a:grpSpLocks/>
            </p:cNvGrpSpPr>
            <p:nvPr/>
          </p:nvGrpSpPr>
          <p:grpSpPr bwMode="auto">
            <a:xfrm>
              <a:off x="6277" y="4504"/>
              <a:ext cx="900" cy="926"/>
              <a:chOff x="6277" y="4504"/>
              <a:chExt cx="900" cy="926"/>
            </a:xfrm>
          </p:grpSpPr>
          <p:sp>
            <p:nvSpPr>
              <p:cNvPr id="128" name="Oval 124"/>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29" name="Oval 125"/>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127" name="Oval 126"/>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130" name="Line 127"/>
          <p:cNvSpPr>
            <a:spLocks noChangeShapeType="1"/>
          </p:cNvSpPr>
          <p:nvPr/>
        </p:nvSpPr>
        <p:spPr bwMode="auto">
          <a:xfrm>
            <a:off x="588163" y="2507901"/>
            <a:ext cx="8216900" cy="0"/>
          </a:xfrm>
          <a:prstGeom prst="line">
            <a:avLst/>
          </a:prstGeom>
          <a:noFill/>
          <a:ln w="25400">
            <a:solidFill>
              <a:schemeClr val="tx1"/>
            </a:solidFill>
            <a:round/>
            <a:headEnd/>
            <a:tailEnd/>
          </a:ln>
        </p:spPr>
        <p:txBody>
          <a:bodyPr/>
          <a:lstStyle/>
          <a:p>
            <a:endParaRPr lang="en-US"/>
          </a:p>
        </p:txBody>
      </p:sp>
      <p:sp>
        <p:nvSpPr>
          <p:cNvPr id="131" name="Line 128"/>
          <p:cNvSpPr>
            <a:spLocks noChangeShapeType="1"/>
          </p:cNvSpPr>
          <p:nvPr/>
        </p:nvSpPr>
        <p:spPr bwMode="auto">
          <a:xfrm>
            <a:off x="562763" y="4057301"/>
            <a:ext cx="8216900" cy="0"/>
          </a:xfrm>
          <a:prstGeom prst="line">
            <a:avLst/>
          </a:prstGeom>
          <a:noFill/>
          <a:ln w="25400">
            <a:solidFill>
              <a:schemeClr val="tx1"/>
            </a:solidFill>
            <a:round/>
            <a:headEnd/>
            <a:tailEnd/>
          </a:ln>
        </p:spPr>
        <p:txBody>
          <a:bodyPr/>
          <a:lstStyle/>
          <a:p>
            <a:endParaRPr lang="en-US"/>
          </a:p>
        </p:txBody>
      </p:sp>
      <p:sp>
        <p:nvSpPr>
          <p:cNvPr id="132" name="Line 129"/>
          <p:cNvSpPr>
            <a:spLocks noChangeShapeType="1"/>
          </p:cNvSpPr>
          <p:nvPr/>
        </p:nvSpPr>
        <p:spPr bwMode="auto">
          <a:xfrm>
            <a:off x="550063" y="4133501"/>
            <a:ext cx="8216900" cy="0"/>
          </a:xfrm>
          <a:prstGeom prst="line">
            <a:avLst/>
          </a:prstGeom>
          <a:noFill/>
          <a:ln w="25400">
            <a:solidFill>
              <a:schemeClr val="tx1"/>
            </a:solidFill>
            <a:round/>
            <a:headEnd/>
            <a:tailEnd/>
          </a:ln>
        </p:spPr>
        <p:txBody>
          <a:bodyPr/>
          <a:lstStyle/>
          <a:p>
            <a:endParaRPr lang="en-US"/>
          </a:p>
        </p:txBody>
      </p:sp>
      <p:sp>
        <p:nvSpPr>
          <p:cNvPr id="133" name="Line 131"/>
          <p:cNvSpPr>
            <a:spLocks noChangeShapeType="1"/>
          </p:cNvSpPr>
          <p:nvPr/>
        </p:nvSpPr>
        <p:spPr bwMode="auto">
          <a:xfrm>
            <a:off x="550063" y="3331813"/>
            <a:ext cx="8216900" cy="0"/>
          </a:xfrm>
          <a:prstGeom prst="line">
            <a:avLst/>
          </a:prstGeom>
          <a:noFill/>
          <a:ln w="25400">
            <a:solidFill>
              <a:schemeClr val="tx1"/>
            </a:solidFill>
            <a:prstDash val="dash"/>
            <a:round/>
            <a:headEnd/>
            <a:tailEnd/>
          </a:ln>
        </p:spPr>
        <p:txBody>
          <a:bodyPr/>
          <a:lstStyle/>
          <a:p>
            <a:endParaRPr lang="en-US"/>
          </a:p>
        </p:txBody>
      </p:sp>
      <p:grpSp>
        <p:nvGrpSpPr>
          <p:cNvPr id="134" name="Group 132"/>
          <p:cNvGrpSpPr>
            <a:grpSpLocks noChangeAspect="1"/>
          </p:cNvGrpSpPr>
          <p:nvPr/>
        </p:nvGrpSpPr>
        <p:grpSpPr bwMode="auto">
          <a:xfrm rot="10800000" flipV="1">
            <a:off x="1056476" y="3649313"/>
            <a:ext cx="438150" cy="184150"/>
            <a:chOff x="7514" y="3468"/>
            <a:chExt cx="387" cy="180"/>
          </a:xfrm>
        </p:grpSpPr>
        <p:sp>
          <p:nvSpPr>
            <p:cNvPr id="135" name="Freeform 13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6" name="Group 134"/>
            <p:cNvGrpSpPr>
              <a:grpSpLocks noChangeAspect="1"/>
            </p:cNvGrpSpPr>
            <p:nvPr/>
          </p:nvGrpSpPr>
          <p:grpSpPr bwMode="auto">
            <a:xfrm>
              <a:off x="7522" y="3615"/>
              <a:ext cx="124" cy="33"/>
              <a:chOff x="7522" y="3615"/>
              <a:chExt cx="124" cy="33"/>
            </a:xfrm>
          </p:grpSpPr>
          <p:sp>
            <p:nvSpPr>
              <p:cNvPr id="248" name="Line 13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49" name="Line 13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0" name="Line 13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1" name="Line 13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7" name="Group 139"/>
            <p:cNvGrpSpPr>
              <a:grpSpLocks noChangeAspect="1"/>
            </p:cNvGrpSpPr>
            <p:nvPr/>
          </p:nvGrpSpPr>
          <p:grpSpPr bwMode="auto">
            <a:xfrm>
              <a:off x="7514" y="3476"/>
              <a:ext cx="128" cy="33"/>
              <a:chOff x="7514" y="3476"/>
              <a:chExt cx="128" cy="33"/>
            </a:xfrm>
          </p:grpSpPr>
          <p:sp>
            <p:nvSpPr>
              <p:cNvPr id="244" name="Line 14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5" name="Line 14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6" name="Line 14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7" name="Line 14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8" name="Group 144"/>
            <p:cNvGrpSpPr>
              <a:grpSpLocks noChangeAspect="1"/>
            </p:cNvGrpSpPr>
            <p:nvPr/>
          </p:nvGrpSpPr>
          <p:grpSpPr bwMode="auto">
            <a:xfrm>
              <a:off x="7855" y="3476"/>
              <a:ext cx="32" cy="168"/>
              <a:chOff x="7855" y="3476"/>
              <a:chExt cx="32" cy="168"/>
            </a:xfrm>
          </p:grpSpPr>
          <p:sp>
            <p:nvSpPr>
              <p:cNvPr id="237" name="Line 14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8" name="Line 14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39" name="Line 14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0" name="Line 14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1" name="Line 14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2" name="Line 15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3" name="Line 15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39" name="Group 152"/>
            <p:cNvGrpSpPr>
              <a:grpSpLocks noChangeAspect="1"/>
            </p:cNvGrpSpPr>
            <p:nvPr/>
          </p:nvGrpSpPr>
          <p:grpSpPr bwMode="auto">
            <a:xfrm>
              <a:off x="7891" y="3488"/>
              <a:ext cx="10" cy="144"/>
              <a:chOff x="7891" y="3488"/>
              <a:chExt cx="10" cy="144"/>
            </a:xfrm>
          </p:grpSpPr>
          <p:sp>
            <p:nvSpPr>
              <p:cNvPr id="233" name="Rectangle 15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4" name="Rectangle 15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0" name="Group 157"/>
            <p:cNvGrpSpPr>
              <a:grpSpLocks noChangeAspect="1"/>
            </p:cNvGrpSpPr>
            <p:nvPr/>
          </p:nvGrpSpPr>
          <p:grpSpPr bwMode="auto">
            <a:xfrm>
              <a:off x="7522" y="3488"/>
              <a:ext cx="98" cy="148"/>
              <a:chOff x="7522" y="3488"/>
              <a:chExt cx="98" cy="148"/>
            </a:xfrm>
          </p:grpSpPr>
          <p:sp>
            <p:nvSpPr>
              <p:cNvPr id="224" name="Line 15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5" name="Line 15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6" name="Line 16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7" name="Line 16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8" name="Line 16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29" name="Line 16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0" name="Line 16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1" name="Line 16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2" name="Line 16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1" name="Group 167"/>
            <p:cNvGrpSpPr>
              <a:grpSpLocks noChangeAspect="1"/>
            </p:cNvGrpSpPr>
            <p:nvPr/>
          </p:nvGrpSpPr>
          <p:grpSpPr bwMode="auto">
            <a:xfrm>
              <a:off x="7529" y="3488"/>
              <a:ext cx="1" cy="153"/>
              <a:chOff x="7529" y="3488"/>
              <a:chExt cx="1" cy="153"/>
            </a:xfrm>
          </p:grpSpPr>
          <p:sp>
            <p:nvSpPr>
              <p:cNvPr id="222" name="Line 16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3" name="Line 16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2" name="Group 170"/>
            <p:cNvGrpSpPr>
              <a:grpSpLocks noChangeAspect="1"/>
            </p:cNvGrpSpPr>
            <p:nvPr/>
          </p:nvGrpSpPr>
          <p:grpSpPr bwMode="auto">
            <a:xfrm>
              <a:off x="7829" y="3483"/>
              <a:ext cx="58" cy="146"/>
              <a:chOff x="7829" y="3483"/>
              <a:chExt cx="58" cy="146"/>
            </a:xfrm>
          </p:grpSpPr>
          <p:sp>
            <p:nvSpPr>
              <p:cNvPr id="213" name="Line 17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4" name="Line 17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5" name="Line 17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6" name="Line 17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7" name="Line 17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8" name="Line 17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19" name="Line 17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0" name="Line 17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1" name="Line 17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3" name="Line 18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4" name="Group 181"/>
            <p:cNvGrpSpPr>
              <a:grpSpLocks noChangeAspect="1"/>
            </p:cNvGrpSpPr>
            <p:nvPr/>
          </p:nvGrpSpPr>
          <p:grpSpPr bwMode="auto">
            <a:xfrm>
              <a:off x="7620" y="3488"/>
              <a:ext cx="209" cy="146"/>
              <a:chOff x="7620" y="3488"/>
              <a:chExt cx="209" cy="146"/>
            </a:xfrm>
          </p:grpSpPr>
          <p:sp>
            <p:nvSpPr>
              <p:cNvPr id="211" name="Freeform 18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2" name="Freeform 18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5" name="Line 18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6" name="Group 185"/>
            <p:cNvGrpSpPr>
              <a:grpSpLocks noChangeAspect="1"/>
            </p:cNvGrpSpPr>
            <p:nvPr/>
          </p:nvGrpSpPr>
          <p:grpSpPr bwMode="auto">
            <a:xfrm>
              <a:off x="7613" y="3567"/>
              <a:ext cx="8" cy="42"/>
              <a:chOff x="7613" y="3567"/>
              <a:chExt cx="8" cy="42"/>
            </a:xfrm>
          </p:grpSpPr>
          <p:sp>
            <p:nvSpPr>
              <p:cNvPr id="206" name="Line 18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7" name="Line 18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8" name="Line 18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09" name="Line 18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0" name="Line 19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7" name="Line 19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8" name="Line 19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49" name="Line 19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0" name="Line 19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2" name="Line 19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5" name="Line 19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6" name="Group 200"/>
            <p:cNvGrpSpPr>
              <a:grpSpLocks noChangeAspect="1"/>
            </p:cNvGrpSpPr>
            <p:nvPr/>
          </p:nvGrpSpPr>
          <p:grpSpPr bwMode="auto">
            <a:xfrm>
              <a:off x="7598" y="3516"/>
              <a:ext cx="15" cy="44"/>
              <a:chOff x="7598" y="3516"/>
              <a:chExt cx="15" cy="44"/>
            </a:xfrm>
          </p:grpSpPr>
          <p:sp>
            <p:nvSpPr>
              <p:cNvPr id="201" name="Line 20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2" name="Line 20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3" name="Line 20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4" name="Line 20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5" name="Line 20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7" name="Line 20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8" name="Line 20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59" name="Line 20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0" name="Line 20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1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2" name="Line 21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3" name="Line 21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4" name="Line 21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6" name="Group 215"/>
            <p:cNvGrpSpPr>
              <a:grpSpLocks noChangeAspect="1"/>
            </p:cNvGrpSpPr>
            <p:nvPr/>
          </p:nvGrpSpPr>
          <p:grpSpPr bwMode="auto">
            <a:xfrm>
              <a:off x="7625" y="3468"/>
              <a:ext cx="164" cy="27"/>
              <a:chOff x="7625" y="3468"/>
              <a:chExt cx="164" cy="27"/>
            </a:xfrm>
          </p:grpSpPr>
          <p:sp>
            <p:nvSpPr>
              <p:cNvPr id="191" name="Line 21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2" name="Line 21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3" name="Line 21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4" name="Line 21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5" name="Line 22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6" name="Line 22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7" name="Line 22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8" name="Line 22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199" name="Line 22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0" name="Line 22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7" name="Group 226"/>
            <p:cNvGrpSpPr>
              <a:grpSpLocks noChangeAspect="1"/>
            </p:cNvGrpSpPr>
            <p:nvPr/>
          </p:nvGrpSpPr>
          <p:grpSpPr bwMode="auto">
            <a:xfrm>
              <a:off x="7634" y="3622"/>
              <a:ext cx="161" cy="22"/>
              <a:chOff x="7634" y="3622"/>
              <a:chExt cx="161" cy="22"/>
            </a:xfrm>
          </p:grpSpPr>
          <p:sp>
            <p:nvSpPr>
              <p:cNvPr id="181" name="Line 22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2" name="Line 22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3" name="Line 22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4" name="Line 23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5" name="Line 23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6" name="Line 23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7" name="Line 23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8" name="Line 23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89" name="Line 23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0" name="Line 23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8" name="Group 237"/>
            <p:cNvGrpSpPr>
              <a:grpSpLocks noChangeAspect="1"/>
            </p:cNvGrpSpPr>
            <p:nvPr/>
          </p:nvGrpSpPr>
          <p:grpSpPr bwMode="auto">
            <a:xfrm>
              <a:off x="7709" y="3468"/>
              <a:ext cx="2" cy="27"/>
              <a:chOff x="7709" y="3468"/>
              <a:chExt cx="2" cy="27"/>
            </a:xfrm>
          </p:grpSpPr>
          <p:sp>
            <p:nvSpPr>
              <p:cNvPr id="179" name="Line 23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0" name="Line 23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69" name="Group 240"/>
            <p:cNvGrpSpPr>
              <a:grpSpLocks noChangeAspect="1"/>
            </p:cNvGrpSpPr>
            <p:nvPr/>
          </p:nvGrpSpPr>
          <p:grpSpPr bwMode="auto">
            <a:xfrm>
              <a:off x="7718" y="3622"/>
              <a:ext cx="1" cy="19"/>
              <a:chOff x="7718" y="3622"/>
              <a:chExt cx="1" cy="19"/>
            </a:xfrm>
          </p:grpSpPr>
          <p:sp>
            <p:nvSpPr>
              <p:cNvPr id="177" name="Line 24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8" name="Line 24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0" name="Group 243"/>
            <p:cNvGrpSpPr>
              <a:grpSpLocks noChangeAspect="1"/>
            </p:cNvGrpSpPr>
            <p:nvPr/>
          </p:nvGrpSpPr>
          <p:grpSpPr bwMode="auto">
            <a:xfrm>
              <a:off x="7634" y="3476"/>
              <a:ext cx="137" cy="158"/>
              <a:chOff x="7634" y="3476"/>
              <a:chExt cx="137" cy="158"/>
            </a:xfrm>
          </p:grpSpPr>
          <p:sp>
            <p:nvSpPr>
              <p:cNvPr id="171" name="Freeform 24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2" name="Freeform 24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252" name="Group 250"/>
          <p:cNvGrpSpPr>
            <a:grpSpLocks/>
          </p:cNvGrpSpPr>
          <p:nvPr/>
        </p:nvGrpSpPr>
        <p:grpSpPr bwMode="auto">
          <a:xfrm rot="5400000">
            <a:off x="906457" y="3378644"/>
            <a:ext cx="730250" cy="687388"/>
            <a:chOff x="6201" y="4433"/>
            <a:chExt cx="1050" cy="1080"/>
          </a:xfrm>
        </p:grpSpPr>
        <p:grpSp>
          <p:nvGrpSpPr>
            <p:cNvPr id="253" name="Group 251"/>
            <p:cNvGrpSpPr>
              <a:grpSpLocks/>
            </p:cNvGrpSpPr>
            <p:nvPr/>
          </p:nvGrpSpPr>
          <p:grpSpPr bwMode="auto">
            <a:xfrm>
              <a:off x="6277" y="4504"/>
              <a:ext cx="900" cy="926"/>
              <a:chOff x="6277" y="4504"/>
              <a:chExt cx="900" cy="926"/>
            </a:xfrm>
          </p:grpSpPr>
          <p:sp>
            <p:nvSpPr>
              <p:cNvPr id="255" name="Oval 252"/>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56" name="Oval 253"/>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4" name="Oval 254"/>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257" name="Group 255"/>
          <p:cNvGrpSpPr>
            <a:grpSpLocks noChangeAspect="1"/>
          </p:cNvGrpSpPr>
          <p:nvPr/>
        </p:nvGrpSpPr>
        <p:grpSpPr bwMode="auto">
          <a:xfrm rot="10800000" flipH="1" flipV="1">
            <a:off x="5834851" y="2887313"/>
            <a:ext cx="438150" cy="184150"/>
            <a:chOff x="7514" y="3468"/>
            <a:chExt cx="387" cy="180"/>
          </a:xfrm>
        </p:grpSpPr>
        <p:sp>
          <p:nvSpPr>
            <p:cNvPr id="258" name="Freeform 256"/>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259" name="Group 257"/>
            <p:cNvGrpSpPr>
              <a:grpSpLocks noChangeAspect="1"/>
            </p:cNvGrpSpPr>
            <p:nvPr/>
          </p:nvGrpSpPr>
          <p:grpSpPr bwMode="auto">
            <a:xfrm>
              <a:off x="7522" y="3615"/>
              <a:ext cx="124" cy="33"/>
              <a:chOff x="7522" y="3615"/>
              <a:chExt cx="124" cy="33"/>
            </a:xfrm>
          </p:grpSpPr>
          <p:sp>
            <p:nvSpPr>
              <p:cNvPr id="371" name="Line 258"/>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372" name="Line 259"/>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373" name="Line 260"/>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374" name="Line 261"/>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260" name="Group 262"/>
            <p:cNvGrpSpPr>
              <a:grpSpLocks noChangeAspect="1"/>
            </p:cNvGrpSpPr>
            <p:nvPr/>
          </p:nvGrpSpPr>
          <p:grpSpPr bwMode="auto">
            <a:xfrm>
              <a:off x="7514" y="3476"/>
              <a:ext cx="128" cy="33"/>
              <a:chOff x="7514" y="3476"/>
              <a:chExt cx="128" cy="33"/>
            </a:xfrm>
          </p:grpSpPr>
          <p:sp>
            <p:nvSpPr>
              <p:cNvPr id="367" name="Line 263"/>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368" name="Line 264"/>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369" name="Line 265"/>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370" name="Line 266"/>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61" name="Group 267"/>
            <p:cNvGrpSpPr>
              <a:grpSpLocks noChangeAspect="1"/>
            </p:cNvGrpSpPr>
            <p:nvPr/>
          </p:nvGrpSpPr>
          <p:grpSpPr bwMode="auto">
            <a:xfrm>
              <a:off x="7855" y="3476"/>
              <a:ext cx="32" cy="168"/>
              <a:chOff x="7855" y="3476"/>
              <a:chExt cx="32" cy="168"/>
            </a:xfrm>
          </p:grpSpPr>
          <p:sp>
            <p:nvSpPr>
              <p:cNvPr id="360" name="Line 268"/>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361" name="Line 269"/>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362" name="Line 270"/>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363" name="Line 271"/>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364" name="Line 272"/>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365" name="Line 273"/>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366" name="Line 274"/>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62" name="Group 275"/>
            <p:cNvGrpSpPr>
              <a:grpSpLocks noChangeAspect="1"/>
            </p:cNvGrpSpPr>
            <p:nvPr/>
          </p:nvGrpSpPr>
          <p:grpSpPr bwMode="auto">
            <a:xfrm>
              <a:off x="7891" y="3488"/>
              <a:ext cx="10" cy="144"/>
              <a:chOff x="7891" y="3488"/>
              <a:chExt cx="10" cy="144"/>
            </a:xfrm>
          </p:grpSpPr>
          <p:sp>
            <p:nvSpPr>
              <p:cNvPr id="356" name="Rectangle 276"/>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357" name="Rectangle 277"/>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358" name="Rectangle 278"/>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359" name="Rectangle 279"/>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63" name="Group 280"/>
            <p:cNvGrpSpPr>
              <a:grpSpLocks noChangeAspect="1"/>
            </p:cNvGrpSpPr>
            <p:nvPr/>
          </p:nvGrpSpPr>
          <p:grpSpPr bwMode="auto">
            <a:xfrm>
              <a:off x="7522" y="3488"/>
              <a:ext cx="98" cy="148"/>
              <a:chOff x="7522" y="3488"/>
              <a:chExt cx="98" cy="148"/>
            </a:xfrm>
          </p:grpSpPr>
          <p:sp>
            <p:nvSpPr>
              <p:cNvPr id="347" name="Line 281"/>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348" name="Line 282"/>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349" name="Line 283"/>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350" name="Line 284"/>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351" name="Line 285"/>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352" name="Line 286"/>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353" name="Line 287"/>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354" name="Line 288"/>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355" name="Line 289"/>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64" name="Group 290"/>
            <p:cNvGrpSpPr>
              <a:grpSpLocks noChangeAspect="1"/>
            </p:cNvGrpSpPr>
            <p:nvPr/>
          </p:nvGrpSpPr>
          <p:grpSpPr bwMode="auto">
            <a:xfrm>
              <a:off x="7529" y="3488"/>
              <a:ext cx="1" cy="153"/>
              <a:chOff x="7529" y="3488"/>
              <a:chExt cx="1" cy="153"/>
            </a:xfrm>
          </p:grpSpPr>
          <p:sp>
            <p:nvSpPr>
              <p:cNvPr id="345" name="Line 291"/>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346" name="Line 292"/>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65" name="Group 293"/>
            <p:cNvGrpSpPr>
              <a:grpSpLocks noChangeAspect="1"/>
            </p:cNvGrpSpPr>
            <p:nvPr/>
          </p:nvGrpSpPr>
          <p:grpSpPr bwMode="auto">
            <a:xfrm>
              <a:off x="7829" y="3483"/>
              <a:ext cx="58" cy="146"/>
              <a:chOff x="7829" y="3483"/>
              <a:chExt cx="58" cy="146"/>
            </a:xfrm>
          </p:grpSpPr>
          <p:sp>
            <p:nvSpPr>
              <p:cNvPr id="336" name="Line 294"/>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337" name="Line 295"/>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338" name="Line 296"/>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339" name="Line 297"/>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340" name="Line 298"/>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341" name="Line 299"/>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342" name="Line 300"/>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343" name="Line 301"/>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344" name="Line 302"/>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66" name="Line 303"/>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67" name="Group 304"/>
            <p:cNvGrpSpPr>
              <a:grpSpLocks noChangeAspect="1"/>
            </p:cNvGrpSpPr>
            <p:nvPr/>
          </p:nvGrpSpPr>
          <p:grpSpPr bwMode="auto">
            <a:xfrm>
              <a:off x="7620" y="3488"/>
              <a:ext cx="209" cy="146"/>
              <a:chOff x="7620" y="3488"/>
              <a:chExt cx="209" cy="146"/>
            </a:xfrm>
          </p:grpSpPr>
          <p:sp>
            <p:nvSpPr>
              <p:cNvPr id="334" name="Freeform 305"/>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335" name="Freeform 306"/>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68" name="Line 307"/>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69" name="Group 308"/>
            <p:cNvGrpSpPr>
              <a:grpSpLocks noChangeAspect="1"/>
            </p:cNvGrpSpPr>
            <p:nvPr/>
          </p:nvGrpSpPr>
          <p:grpSpPr bwMode="auto">
            <a:xfrm>
              <a:off x="7613" y="3567"/>
              <a:ext cx="8" cy="42"/>
              <a:chOff x="7613" y="3567"/>
              <a:chExt cx="8" cy="42"/>
            </a:xfrm>
          </p:grpSpPr>
          <p:sp>
            <p:nvSpPr>
              <p:cNvPr id="329" name="Line 309"/>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330" name="Line 310"/>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331" name="Line 311"/>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332" name="Line 312"/>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333" name="Line 313"/>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70" name="Line 314"/>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71" name="Line 315"/>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2" name="Line 316"/>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3" name="Line 317"/>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4" name="Line 31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5" name="Line 31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6" name="Line 320"/>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7" name="Line 321"/>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78" name="Line 322"/>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79" name="Group 323"/>
            <p:cNvGrpSpPr>
              <a:grpSpLocks noChangeAspect="1"/>
            </p:cNvGrpSpPr>
            <p:nvPr/>
          </p:nvGrpSpPr>
          <p:grpSpPr bwMode="auto">
            <a:xfrm>
              <a:off x="7598" y="3516"/>
              <a:ext cx="15" cy="44"/>
              <a:chOff x="7598" y="3516"/>
              <a:chExt cx="15" cy="44"/>
            </a:xfrm>
          </p:grpSpPr>
          <p:sp>
            <p:nvSpPr>
              <p:cNvPr id="324" name="Line 324"/>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325" name="Line 325"/>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326" name="Line 326"/>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327" name="Line 327"/>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328" name="Line 328"/>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280" name="Line 329"/>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281" name="Line 330"/>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282" name="Line 331"/>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3" name="Line 332"/>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4" name="Line 333"/>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285" name="Line 334"/>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286" name="Line 335"/>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87" name="Line 336"/>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88" name="Line 337"/>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289" name="Group 338"/>
            <p:cNvGrpSpPr>
              <a:grpSpLocks noChangeAspect="1"/>
            </p:cNvGrpSpPr>
            <p:nvPr/>
          </p:nvGrpSpPr>
          <p:grpSpPr bwMode="auto">
            <a:xfrm>
              <a:off x="7625" y="3468"/>
              <a:ext cx="164" cy="27"/>
              <a:chOff x="7625" y="3468"/>
              <a:chExt cx="164" cy="27"/>
            </a:xfrm>
          </p:grpSpPr>
          <p:sp>
            <p:nvSpPr>
              <p:cNvPr id="314" name="Line 339"/>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315" name="Line 340"/>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316" name="Line 341"/>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317" name="Line 342"/>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318" name="Line 343"/>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319" name="Line 344"/>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320" name="Line 345"/>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321" name="Line 346"/>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322" name="Line 347"/>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323" name="Line 348"/>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290" name="Group 349"/>
            <p:cNvGrpSpPr>
              <a:grpSpLocks noChangeAspect="1"/>
            </p:cNvGrpSpPr>
            <p:nvPr/>
          </p:nvGrpSpPr>
          <p:grpSpPr bwMode="auto">
            <a:xfrm>
              <a:off x="7634" y="3622"/>
              <a:ext cx="161" cy="22"/>
              <a:chOff x="7634" y="3622"/>
              <a:chExt cx="161" cy="22"/>
            </a:xfrm>
          </p:grpSpPr>
          <p:sp>
            <p:nvSpPr>
              <p:cNvPr id="304" name="Line 350"/>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305" name="Line 351"/>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306" name="Line 352"/>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307" name="Line 353"/>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308" name="Line 354"/>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309" name="Line 355"/>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310" name="Line 356"/>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311" name="Line 357"/>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312" name="Line 358"/>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313" name="Line 359"/>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291" name="Group 360"/>
            <p:cNvGrpSpPr>
              <a:grpSpLocks noChangeAspect="1"/>
            </p:cNvGrpSpPr>
            <p:nvPr/>
          </p:nvGrpSpPr>
          <p:grpSpPr bwMode="auto">
            <a:xfrm>
              <a:off x="7709" y="3468"/>
              <a:ext cx="2" cy="27"/>
              <a:chOff x="7709" y="3468"/>
              <a:chExt cx="2" cy="27"/>
            </a:xfrm>
          </p:grpSpPr>
          <p:sp>
            <p:nvSpPr>
              <p:cNvPr id="302" name="Line 361"/>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303" name="Line 362"/>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292" name="Group 363"/>
            <p:cNvGrpSpPr>
              <a:grpSpLocks noChangeAspect="1"/>
            </p:cNvGrpSpPr>
            <p:nvPr/>
          </p:nvGrpSpPr>
          <p:grpSpPr bwMode="auto">
            <a:xfrm>
              <a:off x="7718" y="3622"/>
              <a:ext cx="1" cy="19"/>
              <a:chOff x="7718" y="3622"/>
              <a:chExt cx="1" cy="19"/>
            </a:xfrm>
          </p:grpSpPr>
          <p:sp>
            <p:nvSpPr>
              <p:cNvPr id="300" name="Line 364"/>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301" name="Line 365"/>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293" name="Group 366"/>
            <p:cNvGrpSpPr>
              <a:grpSpLocks noChangeAspect="1"/>
            </p:cNvGrpSpPr>
            <p:nvPr/>
          </p:nvGrpSpPr>
          <p:grpSpPr bwMode="auto">
            <a:xfrm>
              <a:off x="7634" y="3476"/>
              <a:ext cx="137" cy="158"/>
              <a:chOff x="7634" y="3476"/>
              <a:chExt cx="137" cy="158"/>
            </a:xfrm>
          </p:grpSpPr>
          <p:sp>
            <p:nvSpPr>
              <p:cNvPr id="294" name="Freeform 367"/>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295" name="Freeform 368"/>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296" name="Freeform 369"/>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297" name="Freeform 370"/>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298" name="Freeform 371"/>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299" name="Freeform 372"/>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375" name="Rectangle 373"/>
          <p:cNvSpPr>
            <a:spLocks noChangeArrowheads="1"/>
          </p:cNvSpPr>
          <p:nvPr/>
        </p:nvSpPr>
        <p:spPr bwMode="auto">
          <a:xfrm>
            <a:off x="6087263" y="2855563"/>
            <a:ext cx="1323975" cy="217488"/>
          </a:xfrm>
          <a:prstGeom prst="rect">
            <a:avLst/>
          </a:prstGeom>
          <a:solidFill>
            <a:srgbClr val="FFFF99"/>
          </a:solidFill>
          <a:ln w="9525" algn="ctr">
            <a:solidFill>
              <a:schemeClr val="tx1"/>
            </a:solidFill>
            <a:miter lim="800000"/>
            <a:headEnd/>
            <a:tailEnd/>
          </a:ln>
        </p:spPr>
        <p:txBody>
          <a:bodyPr wrap="none" anchor="ctr"/>
          <a:lstStyle/>
          <a:p>
            <a:endParaRPr lang="en-US"/>
          </a:p>
        </p:txBody>
      </p:sp>
      <p:grpSp>
        <p:nvGrpSpPr>
          <p:cNvPr id="376" name="Group 374"/>
          <p:cNvGrpSpPr>
            <a:grpSpLocks/>
          </p:cNvGrpSpPr>
          <p:nvPr/>
        </p:nvGrpSpPr>
        <p:grpSpPr bwMode="auto">
          <a:xfrm rot="5400000">
            <a:off x="5613395" y="2602357"/>
            <a:ext cx="730250" cy="687387"/>
            <a:chOff x="6201" y="4433"/>
            <a:chExt cx="1050" cy="1080"/>
          </a:xfrm>
        </p:grpSpPr>
        <p:grpSp>
          <p:nvGrpSpPr>
            <p:cNvPr id="377" name="Group 375"/>
            <p:cNvGrpSpPr>
              <a:grpSpLocks/>
            </p:cNvGrpSpPr>
            <p:nvPr/>
          </p:nvGrpSpPr>
          <p:grpSpPr bwMode="auto">
            <a:xfrm>
              <a:off x="6277" y="4504"/>
              <a:ext cx="900" cy="926"/>
              <a:chOff x="6277" y="4504"/>
              <a:chExt cx="900" cy="926"/>
            </a:xfrm>
          </p:grpSpPr>
          <p:sp>
            <p:nvSpPr>
              <p:cNvPr id="379" name="Oval 376"/>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380" name="Oval 377"/>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378" name="Oval 378"/>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381" name="AutoShape 380"/>
          <p:cNvSpPr>
            <a:spLocks noChangeArrowheads="1"/>
          </p:cNvSpPr>
          <p:nvPr/>
        </p:nvSpPr>
        <p:spPr bwMode="auto">
          <a:xfrm>
            <a:off x="5091901" y="2869851"/>
            <a:ext cx="492125" cy="198437"/>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382" name="AutoShape 381"/>
          <p:cNvSpPr>
            <a:spLocks noChangeArrowheads="1"/>
          </p:cNvSpPr>
          <p:nvPr/>
        </p:nvSpPr>
        <p:spPr bwMode="auto">
          <a:xfrm flipH="1">
            <a:off x="1640676" y="3649313"/>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383" name="Oval 382"/>
          <p:cNvSpPr>
            <a:spLocks noChangeArrowheads="1"/>
          </p:cNvSpPr>
          <p:nvPr/>
        </p:nvSpPr>
        <p:spPr bwMode="auto">
          <a:xfrm>
            <a:off x="8162126" y="2988913"/>
            <a:ext cx="88900" cy="88900"/>
          </a:xfrm>
          <a:prstGeom prst="ellipse">
            <a:avLst/>
          </a:prstGeom>
          <a:solidFill>
            <a:srgbClr val="FF9900"/>
          </a:solidFill>
          <a:ln w="9525" algn="ctr">
            <a:solidFill>
              <a:schemeClr val="tx1"/>
            </a:solidFill>
            <a:round/>
            <a:headEnd/>
            <a:tailEnd/>
          </a:ln>
        </p:spPr>
        <p:txBody>
          <a:bodyPr wrap="none" anchor="ctr"/>
          <a:lstStyle/>
          <a:p>
            <a:endParaRPr lang="en-US"/>
          </a:p>
        </p:txBody>
      </p:sp>
      <p:sp>
        <p:nvSpPr>
          <p:cNvPr id="384" name="Text Box 379"/>
          <p:cNvSpPr txBox="1">
            <a:spLocks noChangeArrowheads="1"/>
          </p:cNvSpPr>
          <p:nvPr/>
        </p:nvSpPr>
        <p:spPr bwMode="auto">
          <a:xfrm>
            <a:off x="-38099" y="1676400"/>
            <a:ext cx="9182099" cy="519113"/>
          </a:xfrm>
          <a:prstGeom prst="rect">
            <a:avLst/>
          </a:prstGeom>
          <a:noFill/>
          <a:ln w="9525" algn="ctr">
            <a:noFill/>
            <a:miter lim="800000"/>
            <a:headEnd/>
            <a:tailEnd/>
          </a:ln>
        </p:spPr>
        <p:txBody>
          <a:bodyPr wrap="square">
            <a:spAutoFit/>
          </a:bodyPr>
          <a:lstStyle/>
          <a:p>
            <a:pPr marL="342900" indent="-342900" algn="ctr">
              <a:spcBef>
                <a:spcPct val="20000"/>
              </a:spcBef>
            </a:pPr>
            <a:r>
              <a:rPr lang="en-US" sz="2800" b="1" dirty="0">
                <a:solidFill>
                  <a:schemeClr val="tx1"/>
                </a:solidFill>
                <a:latin typeface="Arial" charset="0"/>
                <a:ea typeface="ＭＳ Ｐゴシック" pitchFamily="34" charset="-128"/>
              </a:rPr>
              <a:t>Do Not Pass Warning (DNPW)</a:t>
            </a:r>
          </a:p>
        </p:txBody>
      </p:sp>
      <p:sp>
        <p:nvSpPr>
          <p:cNvPr id="385" name="Text Box 130"/>
          <p:cNvSpPr txBox="1">
            <a:spLocks noChangeArrowheads="1"/>
          </p:cNvSpPr>
          <p:nvPr/>
        </p:nvSpPr>
        <p:spPr bwMode="auto">
          <a:xfrm>
            <a:off x="601362" y="4209619"/>
            <a:ext cx="1189037" cy="630237"/>
          </a:xfrm>
          <a:prstGeom prst="rect">
            <a:avLst/>
          </a:prstGeom>
          <a:noFill/>
          <a:ln w="9525" algn="ctr">
            <a:noFill/>
            <a:miter lim="800000"/>
            <a:headEnd/>
            <a:tailEnd/>
          </a:ln>
        </p:spPr>
        <p:txBody>
          <a:bodyPr wrap="none">
            <a:spAutoFit/>
          </a:bodyPr>
          <a:lstStyle/>
          <a:p>
            <a:pPr marL="342900" indent="-342900" algn="ctr">
              <a:spcBef>
                <a:spcPct val="20000"/>
              </a:spcBef>
            </a:pPr>
            <a:r>
              <a:rPr lang="en-US" sz="1600" b="1" dirty="0">
                <a:solidFill>
                  <a:schemeClr val="tx1"/>
                </a:solidFill>
                <a:latin typeface="Arial" charset="0"/>
                <a:ea typeface="ＭＳ Ｐゴシック" pitchFamily="34" charset="-128"/>
              </a:rPr>
              <a:t>Oncoming</a:t>
            </a:r>
          </a:p>
          <a:p>
            <a:pPr marL="342900" indent="-342900" algn="ctr">
              <a:spcBef>
                <a:spcPct val="20000"/>
              </a:spcBef>
            </a:pPr>
            <a:r>
              <a:rPr lang="en-US" sz="1600" b="1" dirty="0">
                <a:solidFill>
                  <a:schemeClr val="tx1"/>
                </a:solidFill>
                <a:latin typeface="Arial" charset="0"/>
                <a:ea typeface="ＭＳ Ｐゴシック" pitchFamily="34" charset="-128"/>
              </a:rPr>
              <a:t>traffic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399"/>
          </a:xfrm>
        </p:spPr>
        <p:txBody>
          <a:bodyPr/>
          <a:lstStyle/>
          <a:p>
            <a:r>
              <a:rPr lang="en-US" dirty="0" smtClean="0"/>
              <a:t>V2V Safety Use Case</a:t>
            </a:r>
            <a:endParaRPr lang="en-US" dirty="0"/>
          </a:p>
        </p:txBody>
      </p:sp>
      <p:sp>
        <p:nvSpPr>
          <p:cNvPr id="3" name="Content Placeholder 2"/>
          <p:cNvSpPr>
            <a:spLocks noGrp="1"/>
          </p:cNvSpPr>
          <p:nvPr>
            <p:ph idx="1"/>
          </p:nvPr>
        </p:nvSpPr>
        <p:spPr>
          <a:xfrm>
            <a:off x="609600" y="5486400"/>
            <a:ext cx="7770813" cy="836613"/>
          </a:xfrm>
        </p:spPr>
        <p:txBody>
          <a:bodyPr/>
          <a:lstStyle/>
          <a:p>
            <a:pPr algn="ctr"/>
            <a:r>
              <a:rPr lang="en-US" altLang="ja-JP" dirty="0" smtClean="0">
                <a:solidFill>
                  <a:srgbClr val="FF0000"/>
                </a:solidFill>
                <a:latin typeface="Arial" charset="0"/>
                <a:ea typeface="ＭＳ Ｐゴシック" pitchFamily="34" charset="-128"/>
              </a:rPr>
              <a:t>If intersecting trajectories are indicated, </a:t>
            </a:r>
            <a:br>
              <a:rPr lang="en-US" altLang="ja-JP" dirty="0" smtClean="0">
                <a:solidFill>
                  <a:srgbClr val="FF0000"/>
                </a:solidFill>
                <a:latin typeface="Arial" charset="0"/>
                <a:ea typeface="ＭＳ Ｐゴシック" pitchFamily="34" charset="-128"/>
              </a:rPr>
            </a:br>
            <a:r>
              <a:rPr lang="en-US" altLang="ja-JP" dirty="0" smtClean="0">
                <a:solidFill>
                  <a:srgbClr val="FF0000"/>
                </a:solidFill>
                <a:latin typeface="Arial" charset="0"/>
                <a:ea typeface="ＭＳ Ｐゴシック" pitchFamily="34" charset="-128"/>
              </a:rPr>
              <a:t>driver is warned.</a:t>
            </a:r>
            <a:endParaRPr lang="en-US" altLang="ja-JP" sz="1800" dirty="0" smtClean="0">
              <a:solidFill>
                <a:srgbClr val="FF0000"/>
              </a:solidFill>
              <a:latin typeface="Arial" charset="0"/>
              <a:ea typeface="ＭＳ Ｐゴシック" pitchFamily="34" charset="-128"/>
            </a:endParaRPr>
          </a:p>
          <a:p>
            <a:pPr algn="ct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3"/>
          <p:cNvSpPr>
            <a:spLocks noChangeAspect="1" noChangeArrowheads="1"/>
          </p:cNvSpPr>
          <p:nvPr/>
        </p:nvSpPr>
        <p:spPr bwMode="auto">
          <a:xfrm>
            <a:off x="1752600" y="1752600"/>
            <a:ext cx="5486400" cy="3392487"/>
          </a:xfrm>
          <a:prstGeom prst="rect">
            <a:avLst/>
          </a:prstGeom>
          <a:noFill/>
          <a:ln w="9525">
            <a:noFill/>
            <a:miter lim="800000"/>
            <a:headEnd/>
            <a:tailEnd/>
          </a:ln>
        </p:spPr>
        <p:txBody>
          <a:bodyPr/>
          <a:lstStyle/>
          <a:p>
            <a:endParaRPr lang="en-US"/>
          </a:p>
        </p:txBody>
      </p:sp>
      <p:sp>
        <p:nvSpPr>
          <p:cNvPr id="8" name="Rectangle 4"/>
          <p:cNvSpPr>
            <a:spLocks noChangeArrowheads="1"/>
          </p:cNvSpPr>
          <p:nvPr/>
        </p:nvSpPr>
        <p:spPr bwMode="auto">
          <a:xfrm>
            <a:off x="1752600" y="3517900"/>
            <a:ext cx="2001838" cy="1627187"/>
          </a:xfrm>
          <a:prstGeom prst="rect">
            <a:avLst/>
          </a:prstGeom>
          <a:noFill/>
          <a:ln w="9525">
            <a:solidFill>
              <a:srgbClr val="000000"/>
            </a:solidFill>
            <a:miter lim="800000"/>
            <a:headEnd/>
            <a:tailEnd/>
          </a:ln>
        </p:spPr>
        <p:txBody>
          <a:bodyPr anchor="ctr"/>
          <a:lstStyle/>
          <a:p>
            <a:endParaRPr lang="en-US"/>
          </a:p>
        </p:txBody>
      </p:sp>
      <p:sp>
        <p:nvSpPr>
          <p:cNvPr id="9" name="Rectangle 5"/>
          <p:cNvSpPr>
            <a:spLocks noChangeArrowheads="1"/>
          </p:cNvSpPr>
          <p:nvPr/>
        </p:nvSpPr>
        <p:spPr bwMode="auto">
          <a:xfrm>
            <a:off x="1752600" y="1846262"/>
            <a:ext cx="2001838" cy="795338"/>
          </a:xfrm>
          <a:prstGeom prst="rect">
            <a:avLst/>
          </a:prstGeom>
          <a:noFill/>
          <a:ln w="9525">
            <a:solidFill>
              <a:srgbClr val="000000"/>
            </a:solidFill>
            <a:miter lim="800000"/>
            <a:headEnd/>
            <a:tailEnd/>
          </a:ln>
        </p:spPr>
        <p:txBody>
          <a:bodyPr anchor="ctr"/>
          <a:lstStyle/>
          <a:p>
            <a:endParaRPr lang="en-US"/>
          </a:p>
        </p:txBody>
      </p:sp>
      <p:sp>
        <p:nvSpPr>
          <p:cNvPr id="10" name="Rectangle 6"/>
          <p:cNvSpPr>
            <a:spLocks noChangeArrowheads="1"/>
          </p:cNvSpPr>
          <p:nvPr/>
        </p:nvSpPr>
        <p:spPr bwMode="auto">
          <a:xfrm>
            <a:off x="5132388" y="1862137"/>
            <a:ext cx="2001837" cy="779463"/>
          </a:xfrm>
          <a:prstGeom prst="rect">
            <a:avLst/>
          </a:prstGeom>
          <a:noFill/>
          <a:ln w="9525">
            <a:solidFill>
              <a:srgbClr val="000000"/>
            </a:solidFill>
            <a:miter lim="800000"/>
            <a:headEnd/>
            <a:tailEnd/>
          </a:ln>
        </p:spPr>
        <p:txBody>
          <a:bodyPr anchor="ctr"/>
          <a:lstStyle/>
          <a:p>
            <a:endParaRPr lang="en-US"/>
          </a:p>
        </p:txBody>
      </p:sp>
      <p:sp>
        <p:nvSpPr>
          <p:cNvPr id="11" name="Rectangle 7"/>
          <p:cNvSpPr>
            <a:spLocks noChangeArrowheads="1"/>
          </p:cNvSpPr>
          <p:nvPr/>
        </p:nvSpPr>
        <p:spPr bwMode="auto">
          <a:xfrm>
            <a:off x="5132388" y="3517900"/>
            <a:ext cx="2001837" cy="1627187"/>
          </a:xfrm>
          <a:prstGeom prst="rect">
            <a:avLst/>
          </a:prstGeom>
          <a:solidFill>
            <a:srgbClr val="C0C0C0"/>
          </a:solidFill>
          <a:ln w="9525">
            <a:solidFill>
              <a:srgbClr val="000000"/>
            </a:solidFill>
            <a:miter lim="800000"/>
            <a:headEnd/>
            <a:tailEnd/>
          </a:ln>
        </p:spPr>
        <p:txBody>
          <a:bodyPr anchor="ctr"/>
          <a:lstStyle/>
          <a:p>
            <a:endParaRPr lang="en-US"/>
          </a:p>
        </p:txBody>
      </p:sp>
      <p:sp>
        <p:nvSpPr>
          <p:cNvPr id="12" name="Line 8"/>
          <p:cNvSpPr>
            <a:spLocks noChangeShapeType="1"/>
          </p:cNvSpPr>
          <p:nvPr/>
        </p:nvSpPr>
        <p:spPr bwMode="auto">
          <a:xfrm>
            <a:off x="4443413" y="3517900"/>
            <a:ext cx="0" cy="1627187"/>
          </a:xfrm>
          <a:prstGeom prst="line">
            <a:avLst/>
          </a:prstGeom>
          <a:noFill/>
          <a:ln w="9525">
            <a:solidFill>
              <a:srgbClr val="000000"/>
            </a:solidFill>
            <a:round/>
            <a:headEnd/>
            <a:tailEnd/>
          </a:ln>
        </p:spPr>
        <p:txBody>
          <a:bodyPr/>
          <a:lstStyle/>
          <a:p>
            <a:endParaRPr lang="en-US"/>
          </a:p>
        </p:txBody>
      </p:sp>
      <p:sp>
        <p:nvSpPr>
          <p:cNvPr id="13" name="Line 9"/>
          <p:cNvSpPr>
            <a:spLocks noChangeShapeType="1"/>
          </p:cNvSpPr>
          <p:nvPr/>
        </p:nvSpPr>
        <p:spPr bwMode="auto">
          <a:xfrm>
            <a:off x="4443413" y="1819275"/>
            <a:ext cx="0" cy="808037"/>
          </a:xfrm>
          <a:prstGeom prst="line">
            <a:avLst/>
          </a:prstGeom>
          <a:noFill/>
          <a:ln w="9525">
            <a:solidFill>
              <a:srgbClr val="000000"/>
            </a:solidFill>
            <a:round/>
            <a:headEnd/>
            <a:tailEnd/>
          </a:ln>
        </p:spPr>
        <p:txBody>
          <a:bodyPr/>
          <a:lstStyle/>
          <a:p>
            <a:endParaRPr lang="en-US"/>
          </a:p>
        </p:txBody>
      </p:sp>
      <p:sp>
        <p:nvSpPr>
          <p:cNvPr id="14" name="Line 10"/>
          <p:cNvSpPr>
            <a:spLocks noChangeShapeType="1"/>
          </p:cNvSpPr>
          <p:nvPr/>
        </p:nvSpPr>
        <p:spPr bwMode="auto">
          <a:xfrm rot="5400000">
            <a:off x="2878932" y="2266156"/>
            <a:ext cx="0" cy="1627187"/>
          </a:xfrm>
          <a:prstGeom prst="line">
            <a:avLst/>
          </a:prstGeom>
          <a:noFill/>
          <a:ln w="9525">
            <a:solidFill>
              <a:srgbClr val="000000"/>
            </a:solidFill>
            <a:round/>
            <a:headEnd/>
            <a:tailEnd/>
          </a:ln>
        </p:spPr>
        <p:txBody>
          <a:bodyPr/>
          <a:lstStyle/>
          <a:p>
            <a:endParaRPr lang="en-US"/>
          </a:p>
        </p:txBody>
      </p:sp>
      <p:sp>
        <p:nvSpPr>
          <p:cNvPr id="15" name="Line 11"/>
          <p:cNvSpPr>
            <a:spLocks noChangeShapeType="1"/>
          </p:cNvSpPr>
          <p:nvPr/>
        </p:nvSpPr>
        <p:spPr bwMode="auto">
          <a:xfrm rot="5400000">
            <a:off x="5945982" y="2266156"/>
            <a:ext cx="0" cy="1627187"/>
          </a:xfrm>
          <a:prstGeom prst="line">
            <a:avLst/>
          </a:prstGeom>
          <a:noFill/>
          <a:ln w="9525">
            <a:solidFill>
              <a:srgbClr val="000000"/>
            </a:solidFill>
            <a:round/>
            <a:headEnd/>
            <a:tailEnd/>
          </a:ln>
        </p:spPr>
        <p:txBody>
          <a:bodyPr/>
          <a:lstStyle/>
          <a:p>
            <a:endParaRPr lang="en-US"/>
          </a:p>
        </p:txBody>
      </p:sp>
      <p:grpSp>
        <p:nvGrpSpPr>
          <p:cNvPr id="16" name="Group 12"/>
          <p:cNvGrpSpPr>
            <a:grpSpLocks noChangeAspect="1"/>
          </p:cNvGrpSpPr>
          <p:nvPr/>
        </p:nvGrpSpPr>
        <p:grpSpPr bwMode="auto">
          <a:xfrm rot="10800000" flipH="1">
            <a:off x="6634163" y="2767012"/>
            <a:ext cx="438150" cy="184150"/>
            <a:chOff x="7514" y="3468"/>
            <a:chExt cx="387" cy="180"/>
          </a:xfrm>
        </p:grpSpPr>
        <p:sp>
          <p:nvSpPr>
            <p:cNvPr id="17" name="Freeform 1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8" name="Group 14"/>
            <p:cNvGrpSpPr>
              <a:grpSpLocks noChangeAspect="1"/>
            </p:cNvGrpSpPr>
            <p:nvPr/>
          </p:nvGrpSpPr>
          <p:grpSpPr bwMode="auto">
            <a:xfrm>
              <a:off x="7522" y="3615"/>
              <a:ext cx="124" cy="33"/>
              <a:chOff x="7522" y="3615"/>
              <a:chExt cx="124" cy="33"/>
            </a:xfrm>
          </p:grpSpPr>
          <p:sp>
            <p:nvSpPr>
              <p:cNvPr id="130" name="Line 1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31" name="Line 1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32" name="Line 1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33" name="Line 1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9" name="Group 19"/>
            <p:cNvGrpSpPr>
              <a:grpSpLocks noChangeAspect="1"/>
            </p:cNvGrpSpPr>
            <p:nvPr/>
          </p:nvGrpSpPr>
          <p:grpSpPr bwMode="auto">
            <a:xfrm>
              <a:off x="7514" y="3476"/>
              <a:ext cx="128" cy="33"/>
              <a:chOff x="7514" y="3476"/>
              <a:chExt cx="128" cy="33"/>
            </a:xfrm>
          </p:grpSpPr>
          <p:sp>
            <p:nvSpPr>
              <p:cNvPr id="126" name="Line 2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27" name="Line 2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28" name="Line 2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9" name="Line 2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0" name="Group 24"/>
            <p:cNvGrpSpPr>
              <a:grpSpLocks noChangeAspect="1"/>
            </p:cNvGrpSpPr>
            <p:nvPr/>
          </p:nvGrpSpPr>
          <p:grpSpPr bwMode="auto">
            <a:xfrm>
              <a:off x="7855" y="3476"/>
              <a:ext cx="32" cy="168"/>
              <a:chOff x="7855" y="3476"/>
              <a:chExt cx="32" cy="168"/>
            </a:xfrm>
          </p:grpSpPr>
          <p:sp>
            <p:nvSpPr>
              <p:cNvPr id="119" name="Line 2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20" name="Line 2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21" name="Line 2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22" name="Line 2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23" name="Line 2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24" name="Line 3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25" name="Line 3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1" name="Group 32"/>
            <p:cNvGrpSpPr>
              <a:grpSpLocks noChangeAspect="1"/>
            </p:cNvGrpSpPr>
            <p:nvPr/>
          </p:nvGrpSpPr>
          <p:grpSpPr bwMode="auto">
            <a:xfrm>
              <a:off x="7891" y="3488"/>
              <a:ext cx="10" cy="144"/>
              <a:chOff x="7891" y="3488"/>
              <a:chExt cx="10" cy="144"/>
            </a:xfrm>
          </p:grpSpPr>
          <p:sp>
            <p:nvSpPr>
              <p:cNvPr id="115" name="Rectangle 3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16" name="Rectangle 3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17" name="Rectangle 3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18" name="Rectangle 3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2" name="Group 37"/>
            <p:cNvGrpSpPr>
              <a:grpSpLocks noChangeAspect="1"/>
            </p:cNvGrpSpPr>
            <p:nvPr/>
          </p:nvGrpSpPr>
          <p:grpSpPr bwMode="auto">
            <a:xfrm>
              <a:off x="7522" y="3488"/>
              <a:ext cx="98" cy="148"/>
              <a:chOff x="7522" y="3488"/>
              <a:chExt cx="98" cy="148"/>
            </a:xfrm>
          </p:grpSpPr>
          <p:sp>
            <p:nvSpPr>
              <p:cNvPr id="106" name="Line 3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107" name="Line 3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108" name="Line 4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9" name="Line 4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10" name="Line 4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11" name="Line 4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12" name="Line 4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13" name="Line 4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14" name="Line 4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3" name="Group 47"/>
            <p:cNvGrpSpPr>
              <a:grpSpLocks noChangeAspect="1"/>
            </p:cNvGrpSpPr>
            <p:nvPr/>
          </p:nvGrpSpPr>
          <p:grpSpPr bwMode="auto">
            <a:xfrm>
              <a:off x="7529" y="3488"/>
              <a:ext cx="1" cy="153"/>
              <a:chOff x="7529" y="3488"/>
              <a:chExt cx="1" cy="153"/>
            </a:xfrm>
          </p:grpSpPr>
          <p:sp>
            <p:nvSpPr>
              <p:cNvPr id="104" name="Line 4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105" name="Line 4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4" name="Group 50"/>
            <p:cNvGrpSpPr>
              <a:grpSpLocks noChangeAspect="1"/>
            </p:cNvGrpSpPr>
            <p:nvPr/>
          </p:nvGrpSpPr>
          <p:grpSpPr bwMode="auto">
            <a:xfrm>
              <a:off x="7829" y="3483"/>
              <a:ext cx="58" cy="146"/>
              <a:chOff x="7829" y="3483"/>
              <a:chExt cx="58" cy="146"/>
            </a:xfrm>
          </p:grpSpPr>
          <p:sp>
            <p:nvSpPr>
              <p:cNvPr id="95" name="Line 5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96" name="Line 5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97" name="Line 5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98" name="Line 5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9" name="Line 5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100" name="Line 5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101" name="Line 5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102" name="Line 5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103" name="Line 5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5" name="Line 6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6" name="Group 61"/>
            <p:cNvGrpSpPr>
              <a:grpSpLocks noChangeAspect="1"/>
            </p:cNvGrpSpPr>
            <p:nvPr/>
          </p:nvGrpSpPr>
          <p:grpSpPr bwMode="auto">
            <a:xfrm>
              <a:off x="7620" y="3488"/>
              <a:ext cx="209" cy="146"/>
              <a:chOff x="7620" y="3488"/>
              <a:chExt cx="209" cy="146"/>
            </a:xfrm>
          </p:grpSpPr>
          <p:sp>
            <p:nvSpPr>
              <p:cNvPr id="93" name="Freeform 6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94" name="Freeform 6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7" name="Line 6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8" name="Group 65"/>
            <p:cNvGrpSpPr>
              <a:grpSpLocks noChangeAspect="1"/>
            </p:cNvGrpSpPr>
            <p:nvPr/>
          </p:nvGrpSpPr>
          <p:grpSpPr bwMode="auto">
            <a:xfrm>
              <a:off x="7613" y="3567"/>
              <a:ext cx="8" cy="42"/>
              <a:chOff x="7613" y="3567"/>
              <a:chExt cx="8" cy="42"/>
            </a:xfrm>
          </p:grpSpPr>
          <p:sp>
            <p:nvSpPr>
              <p:cNvPr id="88" name="Line 6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9" name="Line 6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90" name="Line 6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91" name="Line 6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92" name="Line 7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9" name="Line 7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0" name="Line 7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1" name="Line 7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2" name="Line 7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3" name="Line 7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4" name="Line 7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5" name="Line 7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6" name="Line 7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7" name="Line 7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8" name="Group 80"/>
            <p:cNvGrpSpPr>
              <a:grpSpLocks noChangeAspect="1"/>
            </p:cNvGrpSpPr>
            <p:nvPr/>
          </p:nvGrpSpPr>
          <p:grpSpPr bwMode="auto">
            <a:xfrm>
              <a:off x="7598" y="3516"/>
              <a:ext cx="15" cy="44"/>
              <a:chOff x="7598" y="3516"/>
              <a:chExt cx="15" cy="44"/>
            </a:xfrm>
          </p:grpSpPr>
          <p:sp>
            <p:nvSpPr>
              <p:cNvPr id="83" name="Line 8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4" name="Line 8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5" name="Line 8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6" name="Line 8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7" name="Line 8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9" name="Line 8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 name="Line 8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1" name="Line 8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2" name="Line 8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3" name="Line 9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4" name="Line 9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5" name="Line 9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6" name="Line 9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7" name="Line 9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8" name="Group 95"/>
            <p:cNvGrpSpPr>
              <a:grpSpLocks noChangeAspect="1"/>
            </p:cNvGrpSpPr>
            <p:nvPr/>
          </p:nvGrpSpPr>
          <p:grpSpPr bwMode="auto">
            <a:xfrm>
              <a:off x="7625" y="3468"/>
              <a:ext cx="164" cy="27"/>
              <a:chOff x="7625" y="3468"/>
              <a:chExt cx="164" cy="27"/>
            </a:xfrm>
          </p:grpSpPr>
          <p:sp>
            <p:nvSpPr>
              <p:cNvPr id="73" name="Line 9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4" name="Line 9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5" name="Line 9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6" name="Line 9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7" name="Line 10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8" name="Line 10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9" name="Line 10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80" name="Line 10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81" name="Line 10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82" name="Line 10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9" name="Group 106"/>
            <p:cNvGrpSpPr>
              <a:grpSpLocks noChangeAspect="1"/>
            </p:cNvGrpSpPr>
            <p:nvPr/>
          </p:nvGrpSpPr>
          <p:grpSpPr bwMode="auto">
            <a:xfrm>
              <a:off x="7634" y="3622"/>
              <a:ext cx="161" cy="22"/>
              <a:chOff x="7634" y="3622"/>
              <a:chExt cx="161" cy="22"/>
            </a:xfrm>
          </p:grpSpPr>
          <p:sp>
            <p:nvSpPr>
              <p:cNvPr id="63" name="Line 10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4" name="Line 10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5" name="Line 10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6" name="Line 11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7" name="Line 11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8" name="Line 11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9" name="Line 11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70" name="Line 11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71" name="Line 11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72" name="Line 11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50" name="Group 117"/>
            <p:cNvGrpSpPr>
              <a:grpSpLocks noChangeAspect="1"/>
            </p:cNvGrpSpPr>
            <p:nvPr/>
          </p:nvGrpSpPr>
          <p:grpSpPr bwMode="auto">
            <a:xfrm>
              <a:off x="7709" y="3468"/>
              <a:ext cx="2" cy="27"/>
              <a:chOff x="7709" y="3468"/>
              <a:chExt cx="2" cy="27"/>
            </a:xfrm>
          </p:grpSpPr>
          <p:sp>
            <p:nvSpPr>
              <p:cNvPr id="61" name="Line 11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62" name="Line 11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51" name="Group 120"/>
            <p:cNvGrpSpPr>
              <a:grpSpLocks noChangeAspect="1"/>
            </p:cNvGrpSpPr>
            <p:nvPr/>
          </p:nvGrpSpPr>
          <p:grpSpPr bwMode="auto">
            <a:xfrm>
              <a:off x="7718" y="3622"/>
              <a:ext cx="1" cy="19"/>
              <a:chOff x="7718" y="3622"/>
              <a:chExt cx="1" cy="19"/>
            </a:xfrm>
          </p:grpSpPr>
          <p:sp>
            <p:nvSpPr>
              <p:cNvPr id="59" name="Line 12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60" name="Line 12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52" name="Group 123"/>
            <p:cNvGrpSpPr>
              <a:grpSpLocks noChangeAspect="1"/>
            </p:cNvGrpSpPr>
            <p:nvPr/>
          </p:nvGrpSpPr>
          <p:grpSpPr bwMode="auto">
            <a:xfrm>
              <a:off x="7634" y="3476"/>
              <a:ext cx="137" cy="158"/>
              <a:chOff x="7634" y="3476"/>
              <a:chExt cx="137" cy="158"/>
            </a:xfrm>
          </p:grpSpPr>
          <p:sp>
            <p:nvSpPr>
              <p:cNvPr id="53" name="Freeform 12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4" name="Freeform 12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5" name="Freeform 12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6" name="Freeform 12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7" name="Freeform 12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8" name="Freeform 12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34" name="Group 130"/>
          <p:cNvGrpSpPr>
            <a:grpSpLocks noChangeAspect="1"/>
          </p:cNvGrpSpPr>
          <p:nvPr/>
        </p:nvGrpSpPr>
        <p:grpSpPr bwMode="auto">
          <a:xfrm rot="16200000" flipH="1">
            <a:off x="4506913" y="4708525"/>
            <a:ext cx="438150" cy="184150"/>
            <a:chOff x="7514" y="3468"/>
            <a:chExt cx="387" cy="180"/>
          </a:xfrm>
        </p:grpSpPr>
        <p:sp>
          <p:nvSpPr>
            <p:cNvPr id="135"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6" name="Group 132"/>
            <p:cNvGrpSpPr>
              <a:grpSpLocks noChangeAspect="1"/>
            </p:cNvGrpSpPr>
            <p:nvPr/>
          </p:nvGrpSpPr>
          <p:grpSpPr bwMode="auto">
            <a:xfrm>
              <a:off x="7522" y="3615"/>
              <a:ext cx="124" cy="33"/>
              <a:chOff x="7522" y="3615"/>
              <a:chExt cx="124" cy="33"/>
            </a:xfrm>
          </p:grpSpPr>
          <p:sp>
            <p:nvSpPr>
              <p:cNvPr id="248"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49"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0"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1"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7" name="Group 137"/>
            <p:cNvGrpSpPr>
              <a:grpSpLocks noChangeAspect="1"/>
            </p:cNvGrpSpPr>
            <p:nvPr/>
          </p:nvGrpSpPr>
          <p:grpSpPr bwMode="auto">
            <a:xfrm>
              <a:off x="7514" y="3476"/>
              <a:ext cx="128" cy="33"/>
              <a:chOff x="7514" y="3476"/>
              <a:chExt cx="128" cy="33"/>
            </a:xfrm>
          </p:grpSpPr>
          <p:sp>
            <p:nvSpPr>
              <p:cNvPr id="244"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5"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6"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7"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8" name="Group 142"/>
            <p:cNvGrpSpPr>
              <a:grpSpLocks noChangeAspect="1"/>
            </p:cNvGrpSpPr>
            <p:nvPr/>
          </p:nvGrpSpPr>
          <p:grpSpPr bwMode="auto">
            <a:xfrm>
              <a:off x="7855" y="3476"/>
              <a:ext cx="32" cy="168"/>
              <a:chOff x="7855" y="3476"/>
              <a:chExt cx="32" cy="168"/>
            </a:xfrm>
          </p:grpSpPr>
          <p:sp>
            <p:nvSpPr>
              <p:cNvPr id="237"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8"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39"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0"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1"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2"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3"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39" name="Group 150"/>
            <p:cNvGrpSpPr>
              <a:grpSpLocks noChangeAspect="1"/>
            </p:cNvGrpSpPr>
            <p:nvPr/>
          </p:nvGrpSpPr>
          <p:grpSpPr bwMode="auto">
            <a:xfrm>
              <a:off x="7891" y="3488"/>
              <a:ext cx="10" cy="144"/>
              <a:chOff x="7891" y="3488"/>
              <a:chExt cx="10" cy="144"/>
            </a:xfrm>
          </p:grpSpPr>
          <p:sp>
            <p:nvSpPr>
              <p:cNvPr id="233"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4"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0" name="Group 155"/>
            <p:cNvGrpSpPr>
              <a:grpSpLocks noChangeAspect="1"/>
            </p:cNvGrpSpPr>
            <p:nvPr/>
          </p:nvGrpSpPr>
          <p:grpSpPr bwMode="auto">
            <a:xfrm>
              <a:off x="7522" y="3488"/>
              <a:ext cx="98" cy="148"/>
              <a:chOff x="7522" y="3488"/>
              <a:chExt cx="98" cy="148"/>
            </a:xfrm>
          </p:grpSpPr>
          <p:sp>
            <p:nvSpPr>
              <p:cNvPr id="224"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5"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6"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7"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8"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29"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0"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1"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2"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1" name="Group 165"/>
            <p:cNvGrpSpPr>
              <a:grpSpLocks noChangeAspect="1"/>
            </p:cNvGrpSpPr>
            <p:nvPr/>
          </p:nvGrpSpPr>
          <p:grpSpPr bwMode="auto">
            <a:xfrm>
              <a:off x="7529" y="3488"/>
              <a:ext cx="1" cy="153"/>
              <a:chOff x="7529" y="3488"/>
              <a:chExt cx="1" cy="153"/>
            </a:xfrm>
          </p:grpSpPr>
          <p:sp>
            <p:nvSpPr>
              <p:cNvPr id="222"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3"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2" name="Group 168"/>
            <p:cNvGrpSpPr>
              <a:grpSpLocks noChangeAspect="1"/>
            </p:cNvGrpSpPr>
            <p:nvPr/>
          </p:nvGrpSpPr>
          <p:grpSpPr bwMode="auto">
            <a:xfrm>
              <a:off x="7829" y="3483"/>
              <a:ext cx="58" cy="146"/>
              <a:chOff x="7829" y="3483"/>
              <a:chExt cx="58" cy="146"/>
            </a:xfrm>
          </p:grpSpPr>
          <p:sp>
            <p:nvSpPr>
              <p:cNvPr id="213"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4"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5"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6"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7"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8"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19"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0"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1"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3"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4" name="Group 179"/>
            <p:cNvGrpSpPr>
              <a:grpSpLocks noChangeAspect="1"/>
            </p:cNvGrpSpPr>
            <p:nvPr/>
          </p:nvGrpSpPr>
          <p:grpSpPr bwMode="auto">
            <a:xfrm>
              <a:off x="7620" y="3488"/>
              <a:ext cx="209" cy="146"/>
              <a:chOff x="7620" y="3488"/>
              <a:chExt cx="209" cy="146"/>
            </a:xfrm>
          </p:grpSpPr>
          <p:sp>
            <p:nvSpPr>
              <p:cNvPr id="211"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2"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5"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6" name="Group 183"/>
            <p:cNvGrpSpPr>
              <a:grpSpLocks noChangeAspect="1"/>
            </p:cNvGrpSpPr>
            <p:nvPr/>
          </p:nvGrpSpPr>
          <p:grpSpPr bwMode="auto">
            <a:xfrm>
              <a:off x="7613" y="3567"/>
              <a:ext cx="8" cy="42"/>
              <a:chOff x="7613" y="3567"/>
              <a:chExt cx="8" cy="42"/>
            </a:xfrm>
          </p:grpSpPr>
          <p:sp>
            <p:nvSpPr>
              <p:cNvPr id="206"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7"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8"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09"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0"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7"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8"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49"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0"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2"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5"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6" name="Group 198"/>
            <p:cNvGrpSpPr>
              <a:grpSpLocks noChangeAspect="1"/>
            </p:cNvGrpSpPr>
            <p:nvPr/>
          </p:nvGrpSpPr>
          <p:grpSpPr bwMode="auto">
            <a:xfrm>
              <a:off x="7598" y="3516"/>
              <a:ext cx="15" cy="44"/>
              <a:chOff x="7598" y="3516"/>
              <a:chExt cx="15" cy="44"/>
            </a:xfrm>
          </p:grpSpPr>
          <p:sp>
            <p:nvSpPr>
              <p:cNvPr id="201"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2"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3"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4"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5"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7"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8"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59"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0"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2"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3"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4"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6" name="Group 213"/>
            <p:cNvGrpSpPr>
              <a:grpSpLocks noChangeAspect="1"/>
            </p:cNvGrpSpPr>
            <p:nvPr/>
          </p:nvGrpSpPr>
          <p:grpSpPr bwMode="auto">
            <a:xfrm>
              <a:off x="7625" y="3468"/>
              <a:ext cx="164" cy="27"/>
              <a:chOff x="7625" y="3468"/>
              <a:chExt cx="164" cy="27"/>
            </a:xfrm>
          </p:grpSpPr>
          <p:sp>
            <p:nvSpPr>
              <p:cNvPr id="191"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2"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3"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4"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5"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6"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7"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8"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199"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0"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7" name="Group 224"/>
            <p:cNvGrpSpPr>
              <a:grpSpLocks noChangeAspect="1"/>
            </p:cNvGrpSpPr>
            <p:nvPr/>
          </p:nvGrpSpPr>
          <p:grpSpPr bwMode="auto">
            <a:xfrm>
              <a:off x="7634" y="3622"/>
              <a:ext cx="161" cy="22"/>
              <a:chOff x="7634" y="3622"/>
              <a:chExt cx="161" cy="22"/>
            </a:xfrm>
          </p:grpSpPr>
          <p:sp>
            <p:nvSpPr>
              <p:cNvPr id="181"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2"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3"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4"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5"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6"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7"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8"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89"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0"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8" name="Group 235"/>
            <p:cNvGrpSpPr>
              <a:grpSpLocks noChangeAspect="1"/>
            </p:cNvGrpSpPr>
            <p:nvPr/>
          </p:nvGrpSpPr>
          <p:grpSpPr bwMode="auto">
            <a:xfrm>
              <a:off x="7709" y="3468"/>
              <a:ext cx="2" cy="27"/>
              <a:chOff x="7709" y="3468"/>
              <a:chExt cx="2" cy="27"/>
            </a:xfrm>
          </p:grpSpPr>
          <p:sp>
            <p:nvSpPr>
              <p:cNvPr id="179"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0"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69" name="Group 238"/>
            <p:cNvGrpSpPr>
              <a:grpSpLocks noChangeAspect="1"/>
            </p:cNvGrpSpPr>
            <p:nvPr/>
          </p:nvGrpSpPr>
          <p:grpSpPr bwMode="auto">
            <a:xfrm>
              <a:off x="7718" y="3622"/>
              <a:ext cx="1" cy="19"/>
              <a:chOff x="7718" y="3622"/>
              <a:chExt cx="1" cy="19"/>
            </a:xfrm>
          </p:grpSpPr>
          <p:sp>
            <p:nvSpPr>
              <p:cNvPr id="177"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8"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0" name="Group 241"/>
            <p:cNvGrpSpPr>
              <a:grpSpLocks noChangeAspect="1"/>
            </p:cNvGrpSpPr>
            <p:nvPr/>
          </p:nvGrpSpPr>
          <p:grpSpPr bwMode="auto">
            <a:xfrm>
              <a:off x="7634" y="3476"/>
              <a:ext cx="137" cy="158"/>
              <a:chOff x="7634" y="3476"/>
              <a:chExt cx="137" cy="158"/>
            </a:xfrm>
          </p:grpSpPr>
          <p:sp>
            <p:nvSpPr>
              <p:cNvPr id="171"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2"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252" name="Group 248"/>
          <p:cNvGrpSpPr>
            <a:grpSpLocks/>
          </p:cNvGrpSpPr>
          <p:nvPr/>
        </p:nvGrpSpPr>
        <p:grpSpPr bwMode="auto">
          <a:xfrm>
            <a:off x="6508750" y="2516187"/>
            <a:ext cx="730250" cy="688975"/>
            <a:chOff x="6201" y="4433"/>
            <a:chExt cx="1050" cy="1080"/>
          </a:xfrm>
        </p:grpSpPr>
        <p:grpSp>
          <p:nvGrpSpPr>
            <p:cNvPr id="253" name="Group 249"/>
            <p:cNvGrpSpPr>
              <a:grpSpLocks/>
            </p:cNvGrpSpPr>
            <p:nvPr/>
          </p:nvGrpSpPr>
          <p:grpSpPr bwMode="auto">
            <a:xfrm>
              <a:off x="6277" y="4504"/>
              <a:ext cx="900" cy="926"/>
              <a:chOff x="6277" y="4504"/>
              <a:chExt cx="900" cy="926"/>
            </a:xfrm>
          </p:grpSpPr>
          <p:sp>
            <p:nvSpPr>
              <p:cNvPr id="25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5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257" name="Group 253"/>
          <p:cNvGrpSpPr>
            <a:grpSpLocks/>
          </p:cNvGrpSpPr>
          <p:nvPr/>
        </p:nvGrpSpPr>
        <p:grpSpPr bwMode="auto">
          <a:xfrm>
            <a:off x="4381500" y="4457700"/>
            <a:ext cx="730250" cy="687387"/>
            <a:chOff x="6201" y="4433"/>
            <a:chExt cx="1050" cy="1080"/>
          </a:xfrm>
        </p:grpSpPr>
        <p:grpSp>
          <p:nvGrpSpPr>
            <p:cNvPr id="258" name="Group 254"/>
            <p:cNvGrpSpPr>
              <a:grpSpLocks/>
            </p:cNvGrpSpPr>
            <p:nvPr/>
          </p:nvGrpSpPr>
          <p:grpSpPr bwMode="auto">
            <a:xfrm>
              <a:off x="6277" y="4504"/>
              <a:ext cx="900" cy="926"/>
              <a:chOff x="6277" y="4504"/>
              <a:chExt cx="900" cy="926"/>
            </a:xfrm>
          </p:grpSpPr>
          <p:sp>
            <p:nvSpPr>
              <p:cNvPr id="260" name="Oval 255"/>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61" name="Oval 256"/>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9" name="Oval 257"/>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262" name="Text Box 258"/>
          <p:cNvSpPr txBox="1">
            <a:spLocks noChangeArrowheads="1"/>
          </p:cNvSpPr>
          <p:nvPr/>
        </p:nvSpPr>
        <p:spPr bwMode="auto">
          <a:xfrm>
            <a:off x="5135563" y="3633787"/>
            <a:ext cx="2079625" cy="1069975"/>
          </a:xfrm>
          <a:prstGeom prst="rect">
            <a:avLst/>
          </a:prstGeom>
          <a:noFill/>
          <a:ln w="9525" algn="ctr">
            <a:noFill/>
            <a:miter lim="800000"/>
            <a:headEnd/>
            <a:tailEnd/>
          </a:ln>
        </p:spPr>
        <p:txBody>
          <a:bodyPr>
            <a:spAutoFit/>
          </a:bodyPr>
          <a:lstStyle/>
          <a:p>
            <a:pPr marL="342900" indent="-342900">
              <a:spcBef>
                <a:spcPct val="20000"/>
              </a:spcBef>
            </a:pPr>
            <a:r>
              <a:rPr lang="en-US" sz="1600" b="1">
                <a:solidFill>
                  <a:schemeClr val="accent2"/>
                </a:solidFill>
                <a:latin typeface="Arial" charset="0"/>
                <a:ea typeface="ＭＳ Ｐゴシック" pitchFamily="34" charset="-128"/>
              </a:rPr>
              <a:t>Building: Leads to Non-Line Of Sight (NLOS) communication</a:t>
            </a:r>
          </a:p>
        </p:txBody>
      </p:sp>
      <p:sp>
        <p:nvSpPr>
          <p:cNvPr id="263" name="AutoShape 259"/>
          <p:cNvSpPr>
            <a:spLocks noChangeArrowheads="1"/>
          </p:cNvSpPr>
          <p:nvPr/>
        </p:nvSpPr>
        <p:spPr bwMode="auto">
          <a:xfrm>
            <a:off x="5988050" y="2776537"/>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264" name="AutoShape 260"/>
          <p:cNvSpPr>
            <a:spLocks noChangeArrowheads="1"/>
          </p:cNvSpPr>
          <p:nvPr/>
        </p:nvSpPr>
        <p:spPr bwMode="auto">
          <a:xfrm rot="5400000">
            <a:off x="4487069" y="4074319"/>
            <a:ext cx="492125" cy="198437"/>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265" name="Text Box 262"/>
          <p:cNvSpPr txBox="1">
            <a:spLocks noChangeArrowheads="1"/>
          </p:cNvSpPr>
          <p:nvPr/>
        </p:nvSpPr>
        <p:spPr bwMode="auto">
          <a:xfrm>
            <a:off x="1530350" y="1327150"/>
            <a:ext cx="6372225" cy="519113"/>
          </a:xfrm>
          <a:prstGeom prst="rect">
            <a:avLst/>
          </a:prstGeom>
          <a:noFill/>
          <a:ln w="9525" algn="ctr">
            <a:noFill/>
            <a:miter lim="800000"/>
            <a:headEnd/>
            <a:tailEnd/>
          </a:ln>
        </p:spPr>
        <p:txBody>
          <a:bodyPr wrap="none">
            <a:spAutoFit/>
          </a:bodyPr>
          <a:lstStyle/>
          <a:p>
            <a:pPr marL="342900" indent="-342900">
              <a:spcBef>
                <a:spcPct val="20000"/>
              </a:spcBef>
            </a:pPr>
            <a:r>
              <a:rPr lang="en-US" sz="2800" b="1" dirty="0">
                <a:solidFill>
                  <a:schemeClr val="tx1"/>
                </a:solidFill>
                <a:latin typeface="Arial" charset="0"/>
                <a:ea typeface="ＭＳ Ｐゴシック" pitchFamily="34" charset="-128"/>
              </a:rPr>
              <a:t>Intersection Collision  Warning (ICA)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0813" cy="1065213"/>
          </a:xfrm>
        </p:spPr>
        <p:txBody>
          <a:bodyPr/>
          <a:lstStyle/>
          <a:p>
            <a:r>
              <a:rPr lang="en-US" dirty="0" smtClean="0"/>
              <a:t>Safety Applications – V2I </a:t>
            </a:r>
            <a:endParaRPr lang="en-US" dirty="0"/>
          </a:p>
        </p:txBody>
      </p:sp>
      <p:sp>
        <p:nvSpPr>
          <p:cNvPr id="3" name="Content Placeholder 2"/>
          <p:cNvSpPr>
            <a:spLocks noGrp="1"/>
          </p:cNvSpPr>
          <p:nvPr>
            <p:ph idx="1"/>
          </p:nvPr>
        </p:nvSpPr>
        <p:spPr>
          <a:xfrm>
            <a:off x="685800" y="1143000"/>
            <a:ext cx="7770813" cy="4570413"/>
          </a:xfrm>
        </p:spPr>
        <p:txBody>
          <a:bodyPr/>
          <a:lstStyle/>
          <a:p>
            <a:pPr marL="0" indent="0" defTabSz="469900">
              <a:buNone/>
              <a:tabLst>
                <a:tab pos="4064000" algn="l"/>
              </a:tabLst>
            </a:pPr>
            <a:r>
              <a:rPr lang="en-US" dirty="0" smtClean="0"/>
              <a:t>Applications enabled by SPaT:</a:t>
            </a:r>
          </a:p>
          <a:p>
            <a:pPr marL="400050" lvl="1" indent="0" defTabSz="469900">
              <a:tabLst>
                <a:tab pos="4064000" algn="l"/>
              </a:tabLst>
            </a:pPr>
            <a:r>
              <a:rPr lang="en-US" sz="2400" dirty="0" smtClean="0"/>
              <a:t>Red Light Running		RLR</a:t>
            </a:r>
          </a:p>
          <a:p>
            <a:pPr marL="400050" lvl="1" indent="0" defTabSz="469900">
              <a:tabLst>
                <a:tab pos="4064000" algn="l"/>
              </a:tabLst>
            </a:pPr>
            <a:r>
              <a:rPr lang="en-US" sz="2400" dirty="0" smtClean="0"/>
              <a:t>Left Turn Assist		LTA</a:t>
            </a:r>
          </a:p>
          <a:p>
            <a:pPr marL="400050" lvl="1" indent="0" defTabSz="469900">
              <a:tabLst>
                <a:tab pos="4064000" algn="l"/>
              </a:tabLst>
            </a:pPr>
            <a:r>
              <a:rPr lang="en-US" sz="2400" dirty="0" smtClean="0"/>
              <a:t>Right Turn Assist		RTA</a:t>
            </a:r>
          </a:p>
          <a:p>
            <a:pPr marL="400050" lvl="1" indent="0" defTabSz="469900">
              <a:tabLst>
                <a:tab pos="4064000" algn="l"/>
              </a:tabLst>
            </a:pPr>
            <a:r>
              <a:rPr lang="en-US" sz="2400" dirty="0" smtClean="0"/>
              <a:t>Pedestrian Signal Assist		PED-SIG</a:t>
            </a:r>
          </a:p>
          <a:p>
            <a:pPr marL="0" indent="0" defTabSz="469900">
              <a:tabLst>
                <a:tab pos="4064000" algn="l"/>
              </a:tabLst>
            </a:pPr>
            <a:r>
              <a:rPr lang="en-US" dirty="0" smtClean="0"/>
              <a:t>Applications enabled by Signal Request Message</a:t>
            </a:r>
            <a:br>
              <a:rPr lang="en-US" dirty="0" smtClean="0"/>
            </a:br>
            <a:r>
              <a:rPr lang="en-US" dirty="0" smtClean="0"/>
              <a:t> (bi-directional communication):</a:t>
            </a:r>
          </a:p>
          <a:p>
            <a:pPr marL="400050" lvl="1" indent="0" defTabSz="469900">
              <a:tabLst>
                <a:tab pos="4064000" algn="l"/>
              </a:tabLst>
            </a:pPr>
            <a:r>
              <a:rPr lang="en-US" sz="2400" dirty="0" smtClean="0"/>
              <a:t>Emergency </a:t>
            </a:r>
            <a:r>
              <a:rPr lang="en-US" sz="2400" dirty="0"/>
              <a:t>Vehicle Preempt		PREEMPT</a:t>
            </a:r>
          </a:p>
          <a:p>
            <a:pPr marL="400050" lvl="1" indent="0" defTabSz="469900">
              <a:tabLst>
                <a:tab pos="4064000" algn="l"/>
              </a:tabLst>
            </a:pPr>
            <a:r>
              <a:rPr lang="en-US" sz="2400" dirty="0"/>
              <a:t>Transit Signal Priority		TSP</a:t>
            </a:r>
          </a:p>
          <a:p>
            <a:pPr marL="400050" lvl="1" indent="0" defTabSz="469900">
              <a:tabLst>
                <a:tab pos="4064000" algn="l"/>
              </a:tabLst>
            </a:pPr>
            <a:r>
              <a:rPr lang="en-US" sz="2400" dirty="0"/>
              <a:t>Freight Signal Priority		FSP</a:t>
            </a:r>
          </a:p>
          <a:p>
            <a:pPr marL="0" indent="0" defTabSz="469900">
              <a:buNone/>
              <a:tabLst>
                <a:tab pos="4064000" algn="l"/>
              </a:tabLst>
            </a:pPr>
            <a:r>
              <a:rPr lang="en-US" dirty="0" smtClean="0"/>
              <a:t>Rail Crossing		RCA</a:t>
            </a:r>
            <a:endParaRPr lang="en-US" dirty="0"/>
          </a:p>
          <a:p>
            <a:pPr marL="0" indent="0" algn="ctr" defTabSz="469900">
              <a:buNone/>
              <a:tabLst>
                <a:tab pos="4064000" algn="l"/>
              </a:tabLst>
            </a:pPr>
            <a:r>
              <a:rPr lang="en-US" dirty="0" smtClean="0"/>
              <a:t>Examples follow:		</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dirty="0" smtClean="0"/>
              <a:t>Slide </a:t>
            </a:r>
            <a:fld id="{440F5867-744E-4AA6-B0ED-4C44D2DFBB7B}" type="slidenum">
              <a:rPr lang="en-GB" smtClean="0"/>
              <a:pPr/>
              <a:t>14</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solidFill>
                  <a:schemeClr val="tx2"/>
                </a:solidFill>
              </a:rPr>
              <a:t>Safety Use Cases: SPaT and MAP</a:t>
            </a:r>
            <a:br>
              <a:rPr lang="en-US" dirty="0" smtClean="0">
                <a:solidFill>
                  <a:schemeClr val="tx2"/>
                </a:solidFill>
              </a:rPr>
            </a:b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3"/>
          <p:cNvSpPr>
            <a:spLocks noChangeAspect="1" noChangeArrowheads="1"/>
          </p:cNvSpPr>
          <p:nvPr/>
        </p:nvSpPr>
        <p:spPr bwMode="auto">
          <a:xfrm>
            <a:off x="3567113" y="1820863"/>
            <a:ext cx="5486400" cy="3392487"/>
          </a:xfrm>
          <a:prstGeom prst="rect">
            <a:avLst/>
          </a:prstGeom>
          <a:noFill/>
          <a:ln w="9525">
            <a:noFill/>
            <a:miter lim="800000"/>
            <a:headEnd/>
            <a:tailEnd/>
          </a:ln>
        </p:spPr>
        <p:txBody>
          <a:bodyPr/>
          <a:lstStyle/>
          <a:p>
            <a:endParaRPr lang="en-US"/>
          </a:p>
        </p:txBody>
      </p:sp>
      <p:sp>
        <p:nvSpPr>
          <p:cNvPr id="265" name="Text Box 263"/>
          <p:cNvSpPr txBox="1">
            <a:spLocks noChangeArrowheads="1"/>
          </p:cNvSpPr>
          <p:nvPr/>
        </p:nvSpPr>
        <p:spPr bwMode="auto">
          <a:xfrm>
            <a:off x="162062" y="1238042"/>
            <a:ext cx="6506183" cy="1366528"/>
          </a:xfrm>
          <a:prstGeom prst="rect">
            <a:avLst/>
          </a:prstGeom>
          <a:noFill/>
          <a:ln w="9525" algn="ctr">
            <a:noFill/>
            <a:miter lim="800000"/>
            <a:headEnd/>
            <a:tailEnd/>
          </a:ln>
        </p:spPr>
        <p:txBody>
          <a:bodyPr wrap="square">
            <a:spAutoFit/>
          </a:bodyPr>
          <a:lstStyle/>
          <a:p>
            <a:pPr marL="342900" indent="-342900">
              <a:spcBef>
                <a:spcPct val="20000"/>
              </a:spcBef>
            </a:pPr>
            <a:r>
              <a:rPr lang="en-US" sz="1800" b="1" i="1" dirty="0" smtClean="0">
                <a:solidFill>
                  <a:schemeClr val="tx1"/>
                </a:solidFill>
                <a:latin typeface="Arial" charset="0"/>
                <a:ea typeface="ＭＳ Ｐゴシック" pitchFamily="34" charset="-128"/>
              </a:rPr>
              <a:t>Messages sent from RSE:</a:t>
            </a:r>
            <a:endParaRPr lang="en-US" sz="1800" b="1" i="1" dirty="0">
              <a:solidFill>
                <a:schemeClr val="tx1"/>
              </a:solidFill>
              <a:latin typeface="Arial" charset="0"/>
              <a:ea typeface="ＭＳ Ｐゴシック" pitchFamily="34" charset="-128"/>
            </a:endParaRPr>
          </a:p>
          <a:p>
            <a:pPr marL="285750" indent="-285750">
              <a:spcBef>
                <a:spcPct val="20000"/>
              </a:spcBef>
              <a:buFont typeface="Arial" pitchFamily="34" charset="0"/>
              <a:buChar char="•"/>
            </a:pPr>
            <a:r>
              <a:rPr lang="en-US" sz="1800" b="1" i="1" dirty="0">
                <a:solidFill>
                  <a:schemeClr val="tx1"/>
                </a:solidFill>
                <a:latin typeface="Arial" charset="0"/>
                <a:ea typeface="ＭＳ Ｐゴシック" pitchFamily="34" charset="-128"/>
              </a:rPr>
              <a:t>Signal Phase and Timing (SPaT</a:t>
            </a:r>
            <a:r>
              <a:rPr lang="en-US" sz="1800" b="1" i="1" dirty="0" smtClean="0">
                <a:solidFill>
                  <a:schemeClr val="tx1"/>
                </a:solidFill>
                <a:latin typeface="Arial" charset="0"/>
                <a:ea typeface="ＭＳ Ｐゴシック" pitchFamily="34" charset="-128"/>
              </a:rPr>
              <a:t>) - dynamic</a:t>
            </a:r>
            <a:endParaRPr lang="en-US" sz="2000" b="1" dirty="0">
              <a:solidFill>
                <a:schemeClr val="tx1"/>
              </a:solidFill>
              <a:latin typeface="Arial" charset="0"/>
              <a:ea typeface="ＭＳ Ｐゴシック" pitchFamily="34" charset="-128"/>
            </a:endParaRPr>
          </a:p>
          <a:p>
            <a:pPr marL="342900" indent="-342900">
              <a:spcBef>
                <a:spcPct val="20000"/>
              </a:spcBef>
              <a:buFontTx/>
              <a:buChar char="•"/>
            </a:pPr>
            <a:r>
              <a:rPr lang="en-US" sz="1800" b="1" i="1" dirty="0" smtClean="0">
                <a:solidFill>
                  <a:schemeClr val="tx1"/>
                </a:solidFill>
                <a:latin typeface="Arial" charset="0"/>
                <a:ea typeface="ＭＳ Ｐゴシック" pitchFamily="34" charset="-128"/>
              </a:rPr>
              <a:t>MAP </a:t>
            </a:r>
            <a:r>
              <a:rPr lang="en-US" sz="1800" b="1" i="1" dirty="0">
                <a:solidFill>
                  <a:schemeClr val="tx1"/>
                </a:solidFill>
                <a:latin typeface="Arial" charset="0"/>
                <a:ea typeface="ＭＳ Ｐゴシック" pitchFamily="34" charset="-128"/>
              </a:rPr>
              <a:t>(intersection </a:t>
            </a:r>
            <a:r>
              <a:rPr lang="en-US" sz="1800" b="1" i="1" dirty="0" smtClean="0">
                <a:solidFill>
                  <a:schemeClr val="tx1"/>
                </a:solidFill>
                <a:latin typeface="Arial" charset="0"/>
                <a:ea typeface="ＭＳ Ｐゴシック" pitchFamily="34" charset="-128"/>
              </a:rPr>
              <a:t>geometric description)  - static</a:t>
            </a:r>
          </a:p>
          <a:p>
            <a:pPr>
              <a:spcBef>
                <a:spcPct val="20000"/>
              </a:spcBef>
            </a:pPr>
            <a:r>
              <a:rPr lang="en-US" sz="1800" b="1" i="1" dirty="0" smtClean="0">
                <a:solidFill>
                  <a:schemeClr val="tx1"/>
                </a:solidFill>
                <a:latin typeface="Arial" charset="0"/>
                <a:ea typeface="ＭＳ Ｐゴシック" pitchFamily="34" charset="-128"/>
              </a:rPr>
              <a:t>RSE may also send GPS Correction Data</a:t>
            </a:r>
            <a:endParaRPr lang="en-US" sz="1800" b="1" i="1" dirty="0">
              <a:solidFill>
                <a:schemeClr val="tx1"/>
              </a:solidFill>
              <a:latin typeface="Arial" charset="0"/>
              <a:ea typeface="ＭＳ Ｐゴシック" pitchFamily="34" charset="-128"/>
            </a:endParaRPr>
          </a:p>
        </p:txBody>
      </p:sp>
      <p:sp>
        <p:nvSpPr>
          <p:cNvPr id="642" name="Text Box 256"/>
          <p:cNvSpPr txBox="1">
            <a:spLocks noChangeArrowheads="1"/>
          </p:cNvSpPr>
          <p:nvPr/>
        </p:nvSpPr>
        <p:spPr bwMode="auto">
          <a:xfrm>
            <a:off x="229759" y="2922145"/>
            <a:ext cx="3337354" cy="3582519"/>
          </a:xfrm>
          <a:prstGeom prst="rect">
            <a:avLst/>
          </a:prstGeom>
          <a:noFill/>
          <a:ln w="9525" algn="ctr">
            <a:noFill/>
            <a:miter lim="800000"/>
            <a:headEnd/>
            <a:tailEnd/>
          </a:ln>
        </p:spPr>
        <p:txBody>
          <a:bodyPr wrap="square">
            <a:spAutoFit/>
          </a:bodyPr>
          <a:lstStyle/>
          <a:p>
            <a:pPr marL="342900" indent="-342900">
              <a:spcBef>
                <a:spcPct val="20000"/>
              </a:spcBef>
            </a:pPr>
            <a:r>
              <a:rPr lang="en-US" sz="1800" b="1" i="1" dirty="0" smtClean="0">
                <a:solidFill>
                  <a:schemeClr val="tx1"/>
                </a:solidFill>
                <a:latin typeface="Arial" charset="0"/>
                <a:ea typeface="ＭＳ Ｐゴシック" pitchFamily="34" charset="-128"/>
              </a:rPr>
              <a:t>Application Types:</a:t>
            </a:r>
          </a:p>
          <a:p>
            <a:pPr lvl="1">
              <a:spcBef>
                <a:spcPct val="20000"/>
              </a:spcBef>
            </a:pPr>
            <a:r>
              <a:rPr lang="en-US" sz="1800" b="1" i="1" dirty="0" smtClean="0">
                <a:solidFill>
                  <a:schemeClr val="tx1"/>
                </a:solidFill>
                <a:latin typeface="Arial" charset="0"/>
                <a:ea typeface="ＭＳ Ｐゴシック" pitchFamily="34" charset="-128"/>
              </a:rPr>
              <a:t>RLR</a:t>
            </a:r>
          </a:p>
          <a:p>
            <a:pPr lvl="1">
              <a:spcBef>
                <a:spcPct val="20000"/>
              </a:spcBef>
            </a:pPr>
            <a:r>
              <a:rPr lang="en-US" sz="1800" b="1" i="1" dirty="0" smtClean="0">
                <a:solidFill>
                  <a:schemeClr val="tx1"/>
                </a:solidFill>
                <a:latin typeface="Arial" charset="0"/>
                <a:ea typeface="ＭＳ Ｐゴシック" pitchFamily="34" charset="-128"/>
              </a:rPr>
              <a:t>LTA</a:t>
            </a:r>
          </a:p>
          <a:p>
            <a:pPr lvl="1">
              <a:spcBef>
                <a:spcPct val="20000"/>
              </a:spcBef>
            </a:pPr>
            <a:r>
              <a:rPr lang="en-US" sz="1800" b="1" i="1" dirty="0" smtClean="0">
                <a:solidFill>
                  <a:schemeClr val="tx1"/>
                </a:solidFill>
                <a:latin typeface="Arial" charset="0"/>
                <a:ea typeface="ＭＳ Ｐゴシック" pitchFamily="34" charset="-128"/>
              </a:rPr>
              <a:t>RTA</a:t>
            </a:r>
          </a:p>
          <a:p>
            <a:pPr lvl="1">
              <a:spcBef>
                <a:spcPct val="20000"/>
              </a:spcBef>
            </a:pPr>
            <a:r>
              <a:rPr lang="en-US" sz="1800" b="1" i="1" dirty="0" smtClean="0">
                <a:solidFill>
                  <a:schemeClr val="tx1"/>
                </a:solidFill>
                <a:latin typeface="Arial" charset="0"/>
                <a:ea typeface="ＭＳ Ｐゴシック" pitchFamily="34" charset="-128"/>
              </a:rPr>
              <a:t>TSP</a:t>
            </a:r>
          </a:p>
          <a:p>
            <a:pPr marL="800100" lvl="1" indent="-342900">
              <a:spcBef>
                <a:spcPct val="20000"/>
              </a:spcBef>
            </a:pPr>
            <a:r>
              <a:rPr lang="en-US" sz="1800" b="1" i="1" dirty="0" smtClean="0">
                <a:solidFill>
                  <a:schemeClr val="tx1"/>
                </a:solidFill>
                <a:latin typeface="Arial" charset="0"/>
                <a:ea typeface="ＭＳ Ｐゴシック" pitchFamily="34" charset="-128"/>
              </a:rPr>
              <a:t>FSP</a:t>
            </a:r>
          </a:p>
          <a:p>
            <a:pPr marL="800100" lvl="1" indent="-342900">
              <a:spcBef>
                <a:spcPct val="20000"/>
              </a:spcBef>
            </a:pPr>
            <a:r>
              <a:rPr lang="en-US" sz="1800" b="1" i="1" dirty="0" smtClean="0">
                <a:solidFill>
                  <a:schemeClr val="tx1"/>
                </a:solidFill>
                <a:latin typeface="Arial" charset="0"/>
                <a:ea typeface="ＭＳ Ｐゴシック" pitchFamily="34" charset="-128"/>
              </a:rPr>
              <a:t>PED-SIG</a:t>
            </a:r>
          </a:p>
          <a:p>
            <a:pPr marL="57150" indent="-342900">
              <a:spcBef>
                <a:spcPct val="20000"/>
              </a:spcBef>
            </a:pPr>
            <a:endParaRPr lang="en-US" sz="1800" b="1" i="1" dirty="0" smtClean="0">
              <a:solidFill>
                <a:schemeClr val="tx1"/>
              </a:solidFill>
              <a:latin typeface="Arial" charset="0"/>
              <a:ea typeface="ＭＳ Ｐゴシック" pitchFamily="34" charset="-128"/>
            </a:endParaRPr>
          </a:p>
          <a:p>
            <a:pPr marL="57150" indent="-342900">
              <a:spcBef>
                <a:spcPct val="20000"/>
              </a:spcBef>
            </a:pPr>
            <a:r>
              <a:rPr lang="en-US" sz="1800" b="1" i="1" dirty="0" smtClean="0">
                <a:solidFill>
                  <a:schemeClr val="tx1"/>
                </a:solidFill>
                <a:latin typeface="Arial" charset="0"/>
                <a:ea typeface="ＭＳ Ｐゴシック" pitchFamily="34" charset="-128"/>
              </a:rPr>
              <a:t>SPaT can also enable non-safety applications like “Green Wave”</a:t>
            </a:r>
            <a:endParaRPr lang="en-US" sz="1800" b="1" i="1" dirty="0">
              <a:solidFill>
                <a:schemeClr val="tx1"/>
              </a:solidFill>
              <a:latin typeface="Arial" charset="0"/>
              <a:ea typeface="ＭＳ Ｐゴシック" pitchFamily="34" charset="-128"/>
            </a:endParaRPr>
          </a:p>
        </p:txBody>
      </p:sp>
      <p:grpSp>
        <p:nvGrpSpPr>
          <p:cNvPr id="3" name="Group 2"/>
          <p:cNvGrpSpPr/>
          <p:nvPr/>
        </p:nvGrpSpPr>
        <p:grpSpPr>
          <a:xfrm>
            <a:off x="3962400" y="2082523"/>
            <a:ext cx="5029200" cy="4304747"/>
            <a:chOff x="3962400" y="1752600"/>
            <a:chExt cx="5029200" cy="4304747"/>
          </a:xfrm>
        </p:grpSpPr>
        <p:sp>
          <p:nvSpPr>
            <p:cNvPr id="8" name="Rectangle 4"/>
            <p:cNvSpPr>
              <a:spLocks noChangeArrowheads="1"/>
            </p:cNvSpPr>
            <p:nvPr/>
          </p:nvSpPr>
          <p:spPr bwMode="auto">
            <a:xfrm>
              <a:off x="4562475" y="4430160"/>
              <a:ext cx="1006475" cy="1627187"/>
            </a:xfrm>
            <a:prstGeom prst="rect">
              <a:avLst/>
            </a:prstGeom>
            <a:noFill/>
            <a:ln w="9525">
              <a:solidFill>
                <a:srgbClr val="000000"/>
              </a:solidFill>
              <a:miter lim="800000"/>
              <a:headEnd/>
              <a:tailEnd/>
            </a:ln>
          </p:spPr>
          <p:txBody>
            <a:bodyPr anchor="ctr"/>
            <a:lstStyle/>
            <a:p>
              <a:endParaRPr lang="en-US"/>
            </a:p>
          </p:txBody>
        </p:sp>
        <p:sp>
          <p:nvSpPr>
            <p:cNvPr id="9" name="Rectangle 5"/>
            <p:cNvSpPr>
              <a:spLocks noChangeArrowheads="1"/>
            </p:cNvSpPr>
            <p:nvPr/>
          </p:nvSpPr>
          <p:spPr bwMode="auto">
            <a:xfrm>
              <a:off x="4738721" y="2758522"/>
              <a:ext cx="830229" cy="795338"/>
            </a:xfrm>
            <a:prstGeom prst="rect">
              <a:avLst/>
            </a:prstGeom>
            <a:noFill/>
            <a:ln w="9525">
              <a:solidFill>
                <a:srgbClr val="000000"/>
              </a:solidFill>
              <a:miter lim="800000"/>
              <a:headEnd/>
              <a:tailEnd/>
            </a:ln>
          </p:spPr>
          <p:txBody>
            <a:bodyPr anchor="ctr"/>
            <a:lstStyle/>
            <a:p>
              <a:endParaRPr lang="en-US"/>
            </a:p>
          </p:txBody>
        </p:sp>
        <p:sp>
          <p:nvSpPr>
            <p:cNvPr id="10" name="Rectangle 6"/>
            <p:cNvSpPr>
              <a:spLocks noChangeArrowheads="1"/>
            </p:cNvSpPr>
            <p:nvPr/>
          </p:nvSpPr>
          <p:spPr bwMode="auto">
            <a:xfrm>
              <a:off x="6946900" y="2774397"/>
              <a:ext cx="2001838" cy="779463"/>
            </a:xfrm>
            <a:prstGeom prst="rect">
              <a:avLst/>
            </a:prstGeom>
            <a:noFill/>
            <a:ln w="9525">
              <a:solidFill>
                <a:srgbClr val="000000"/>
              </a:solidFill>
              <a:miter lim="800000"/>
              <a:headEnd/>
              <a:tailEnd/>
            </a:ln>
          </p:spPr>
          <p:txBody>
            <a:bodyPr anchor="ctr"/>
            <a:lstStyle/>
            <a:p>
              <a:endParaRPr lang="en-US"/>
            </a:p>
          </p:txBody>
        </p:sp>
        <p:sp>
          <p:nvSpPr>
            <p:cNvPr id="11" name="Rectangle 7"/>
            <p:cNvSpPr>
              <a:spLocks noChangeArrowheads="1"/>
            </p:cNvSpPr>
            <p:nvPr/>
          </p:nvSpPr>
          <p:spPr bwMode="auto">
            <a:xfrm>
              <a:off x="6899155" y="4365243"/>
              <a:ext cx="2001838" cy="1627187"/>
            </a:xfrm>
            <a:prstGeom prst="rect">
              <a:avLst/>
            </a:prstGeom>
            <a:solidFill>
              <a:srgbClr val="C0C0C0"/>
            </a:solidFill>
            <a:ln w="9525">
              <a:solidFill>
                <a:srgbClr val="000000"/>
              </a:solidFill>
              <a:miter lim="800000"/>
              <a:headEnd/>
              <a:tailEnd/>
            </a:ln>
          </p:spPr>
          <p:txBody>
            <a:bodyPr anchor="ctr"/>
            <a:lstStyle/>
            <a:p>
              <a:endParaRPr lang="en-US"/>
            </a:p>
          </p:txBody>
        </p:sp>
        <p:sp>
          <p:nvSpPr>
            <p:cNvPr id="12" name="Line 8"/>
            <p:cNvSpPr>
              <a:spLocks noChangeShapeType="1"/>
            </p:cNvSpPr>
            <p:nvPr/>
          </p:nvSpPr>
          <p:spPr bwMode="auto">
            <a:xfrm>
              <a:off x="6257925" y="4430160"/>
              <a:ext cx="0" cy="1627187"/>
            </a:xfrm>
            <a:prstGeom prst="line">
              <a:avLst/>
            </a:prstGeom>
            <a:noFill/>
            <a:ln w="9525">
              <a:solidFill>
                <a:srgbClr val="000000"/>
              </a:solidFill>
              <a:round/>
              <a:headEnd/>
              <a:tailEnd/>
            </a:ln>
          </p:spPr>
          <p:txBody>
            <a:bodyPr/>
            <a:lstStyle/>
            <a:p>
              <a:endParaRPr lang="en-US"/>
            </a:p>
          </p:txBody>
        </p:sp>
        <p:sp>
          <p:nvSpPr>
            <p:cNvPr id="13" name="Line 9"/>
            <p:cNvSpPr>
              <a:spLocks noChangeShapeType="1"/>
            </p:cNvSpPr>
            <p:nvPr/>
          </p:nvSpPr>
          <p:spPr bwMode="auto">
            <a:xfrm>
              <a:off x="6257925" y="2731535"/>
              <a:ext cx="0" cy="808037"/>
            </a:xfrm>
            <a:prstGeom prst="line">
              <a:avLst/>
            </a:prstGeom>
            <a:noFill/>
            <a:ln w="9525">
              <a:solidFill>
                <a:srgbClr val="000000"/>
              </a:solidFill>
              <a:round/>
              <a:headEnd/>
              <a:tailEnd/>
            </a:ln>
          </p:spPr>
          <p:txBody>
            <a:bodyPr/>
            <a:lstStyle/>
            <a:p>
              <a:endParaRPr lang="en-US"/>
            </a:p>
          </p:txBody>
        </p:sp>
        <p:sp>
          <p:nvSpPr>
            <p:cNvPr id="14" name="Line 10"/>
            <p:cNvSpPr>
              <a:spLocks noChangeShapeType="1"/>
            </p:cNvSpPr>
            <p:nvPr/>
          </p:nvSpPr>
          <p:spPr bwMode="auto">
            <a:xfrm rot="5400000">
              <a:off x="5061744" y="3546716"/>
              <a:ext cx="0" cy="890588"/>
            </a:xfrm>
            <a:prstGeom prst="line">
              <a:avLst/>
            </a:prstGeom>
            <a:noFill/>
            <a:ln w="9525">
              <a:solidFill>
                <a:srgbClr val="000000"/>
              </a:solidFill>
              <a:round/>
              <a:headEnd/>
              <a:tailEnd/>
            </a:ln>
          </p:spPr>
          <p:txBody>
            <a:bodyPr/>
            <a:lstStyle/>
            <a:p>
              <a:endParaRPr lang="en-US"/>
            </a:p>
          </p:txBody>
        </p:sp>
        <p:sp>
          <p:nvSpPr>
            <p:cNvPr id="15" name="Line 11"/>
            <p:cNvSpPr>
              <a:spLocks noChangeShapeType="1"/>
            </p:cNvSpPr>
            <p:nvPr/>
          </p:nvSpPr>
          <p:spPr bwMode="auto">
            <a:xfrm rot="5400000">
              <a:off x="7760494" y="3178416"/>
              <a:ext cx="0" cy="1627188"/>
            </a:xfrm>
            <a:prstGeom prst="line">
              <a:avLst/>
            </a:prstGeom>
            <a:noFill/>
            <a:ln w="9525">
              <a:solidFill>
                <a:srgbClr val="000000"/>
              </a:solidFill>
              <a:round/>
              <a:headEnd/>
              <a:tailEnd/>
            </a:ln>
          </p:spPr>
          <p:txBody>
            <a:bodyPr/>
            <a:lstStyle/>
            <a:p>
              <a:endParaRPr lang="en-US"/>
            </a:p>
          </p:txBody>
        </p:sp>
        <p:grpSp>
          <p:nvGrpSpPr>
            <p:cNvPr id="16" name="Group 12"/>
            <p:cNvGrpSpPr>
              <a:grpSpLocks noChangeAspect="1"/>
            </p:cNvGrpSpPr>
            <p:nvPr/>
          </p:nvGrpSpPr>
          <p:grpSpPr bwMode="auto">
            <a:xfrm rot="10800000" flipH="1">
              <a:off x="8448675" y="3679272"/>
              <a:ext cx="438150" cy="184150"/>
              <a:chOff x="7514" y="3468"/>
              <a:chExt cx="387" cy="180"/>
            </a:xfrm>
          </p:grpSpPr>
          <p:sp>
            <p:nvSpPr>
              <p:cNvPr id="17" name="Freeform 1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8" name="Group 14"/>
              <p:cNvGrpSpPr>
                <a:grpSpLocks noChangeAspect="1"/>
              </p:cNvGrpSpPr>
              <p:nvPr/>
            </p:nvGrpSpPr>
            <p:grpSpPr bwMode="auto">
              <a:xfrm>
                <a:off x="7522" y="3615"/>
                <a:ext cx="124" cy="33"/>
                <a:chOff x="7522" y="3615"/>
                <a:chExt cx="124" cy="33"/>
              </a:xfrm>
            </p:grpSpPr>
            <p:sp>
              <p:nvSpPr>
                <p:cNvPr id="130" name="Line 1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31" name="Line 1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32" name="Line 1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33" name="Line 1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9" name="Group 19"/>
              <p:cNvGrpSpPr>
                <a:grpSpLocks noChangeAspect="1"/>
              </p:cNvGrpSpPr>
              <p:nvPr/>
            </p:nvGrpSpPr>
            <p:grpSpPr bwMode="auto">
              <a:xfrm>
                <a:off x="7514" y="3476"/>
                <a:ext cx="128" cy="33"/>
                <a:chOff x="7514" y="3476"/>
                <a:chExt cx="128" cy="33"/>
              </a:xfrm>
            </p:grpSpPr>
            <p:sp>
              <p:nvSpPr>
                <p:cNvPr id="126" name="Line 2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27" name="Line 2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28" name="Line 2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9" name="Line 2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0" name="Group 24"/>
              <p:cNvGrpSpPr>
                <a:grpSpLocks noChangeAspect="1"/>
              </p:cNvGrpSpPr>
              <p:nvPr/>
            </p:nvGrpSpPr>
            <p:grpSpPr bwMode="auto">
              <a:xfrm>
                <a:off x="7855" y="3476"/>
                <a:ext cx="32" cy="168"/>
                <a:chOff x="7855" y="3476"/>
                <a:chExt cx="32" cy="168"/>
              </a:xfrm>
            </p:grpSpPr>
            <p:sp>
              <p:nvSpPr>
                <p:cNvPr id="119" name="Line 2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20" name="Line 2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21" name="Line 2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22" name="Line 2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23" name="Line 2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24" name="Line 3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25" name="Line 3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1" name="Group 32"/>
              <p:cNvGrpSpPr>
                <a:grpSpLocks noChangeAspect="1"/>
              </p:cNvGrpSpPr>
              <p:nvPr/>
            </p:nvGrpSpPr>
            <p:grpSpPr bwMode="auto">
              <a:xfrm>
                <a:off x="7891" y="3488"/>
                <a:ext cx="10" cy="144"/>
                <a:chOff x="7891" y="3488"/>
                <a:chExt cx="10" cy="144"/>
              </a:xfrm>
            </p:grpSpPr>
            <p:sp>
              <p:nvSpPr>
                <p:cNvPr id="115" name="Rectangle 3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16" name="Rectangle 3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17" name="Rectangle 3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18" name="Rectangle 3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2" name="Group 37"/>
              <p:cNvGrpSpPr>
                <a:grpSpLocks noChangeAspect="1"/>
              </p:cNvGrpSpPr>
              <p:nvPr/>
            </p:nvGrpSpPr>
            <p:grpSpPr bwMode="auto">
              <a:xfrm>
                <a:off x="7522" y="3488"/>
                <a:ext cx="98" cy="148"/>
                <a:chOff x="7522" y="3488"/>
                <a:chExt cx="98" cy="148"/>
              </a:xfrm>
            </p:grpSpPr>
            <p:sp>
              <p:nvSpPr>
                <p:cNvPr id="106" name="Line 3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107" name="Line 3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108" name="Line 4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9" name="Line 4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10" name="Line 4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11" name="Line 4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12" name="Line 4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13" name="Line 4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14" name="Line 4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3" name="Group 47"/>
              <p:cNvGrpSpPr>
                <a:grpSpLocks noChangeAspect="1"/>
              </p:cNvGrpSpPr>
              <p:nvPr/>
            </p:nvGrpSpPr>
            <p:grpSpPr bwMode="auto">
              <a:xfrm>
                <a:off x="7529" y="3488"/>
                <a:ext cx="1" cy="153"/>
                <a:chOff x="7529" y="3488"/>
                <a:chExt cx="1" cy="153"/>
              </a:xfrm>
            </p:grpSpPr>
            <p:sp>
              <p:nvSpPr>
                <p:cNvPr id="104" name="Line 4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105" name="Line 4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4" name="Group 50"/>
              <p:cNvGrpSpPr>
                <a:grpSpLocks noChangeAspect="1"/>
              </p:cNvGrpSpPr>
              <p:nvPr/>
            </p:nvGrpSpPr>
            <p:grpSpPr bwMode="auto">
              <a:xfrm>
                <a:off x="7829" y="3483"/>
                <a:ext cx="58" cy="146"/>
                <a:chOff x="7829" y="3483"/>
                <a:chExt cx="58" cy="146"/>
              </a:xfrm>
            </p:grpSpPr>
            <p:sp>
              <p:nvSpPr>
                <p:cNvPr id="95" name="Line 5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96" name="Line 5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97" name="Line 5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98" name="Line 5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9" name="Line 5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100" name="Line 5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101" name="Line 5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102" name="Line 5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103" name="Line 5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5" name="Line 6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6" name="Group 61"/>
              <p:cNvGrpSpPr>
                <a:grpSpLocks noChangeAspect="1"/>
              </p:cNvGrpSpPr>
              <p:nvPr/>
            </p:nvGrpSpPr>
            <p:grpSpPr bwMode="auto">
              <a:xfrm>
                <a:off x="7620" y="3488"/>
                <a:ext cx="209" cy="146"/>
                <a:chOff x="7620" y="3488"/>
                <a:chExt cx="209" cy="146"/>
              </a:xfrm>
            </p:grpSpPr>
            <p:sp>
              <p:nvSpPr>
                <p:cNvPr id="93" name="Freeform 6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94" name="Freeform 6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7" name="Line 6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8" name="Group 65"/>
              <p:cNvGrpSpPr>
                <a:grpSpLocks noChangeAspect="1"/>
              </p:cNvGrpSpPr>
              <p:nvPr/>
            </p:nvGrpSpPr>
            <p:grpSpPr bwMode="auto">
              <a:xfrm>
                <a:off x="7613" y="3567"/>
                <a:ext cx="8" cy="42"/>
                <a:chOff x="7613" y="3567"/>
                <a:chExt cx="8" cy="42"/>
              </a:xfrm>
            </p:grpSpPr>
            <p:sp>
              <p:nvSpPr>
                <p:cNvPr id="88" name="Line 6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9" name="Line 6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90" name="Line 6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91" name="Line 6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92" name="Line 7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9" name="Line 7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0" name="Line 7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1" name="Line 7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2" name="Line 7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3" name="Line 7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4" name="Line 7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5" name="Line 7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6" name="Line 7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7" name="Line 7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8" name="Group 80"/>
              <p:cNvGrpSpPr>
                <a:grpSpLocks noChangeAspect="1"/>
              </p:cNvGrpSpPr>
              <p:nvPr/>
            </p:nvGrpSpPr>
            <p:grpSpPr bwMode="auto">
              <a:xfrm>
                <a:off x="7598" y="3516"/>
                <a:ext cx="15" cy="44"/>
                <a:chOff x="7598" y="3516"/>
                <a:chExt cx="15" cy="44"/>
              </a:xfrm>
            </p:grpSpPr>
            <p:sp>
              <p:nvSpPr>
                <p:cNvPr id="83" name="Line 8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4" name="Line 8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5" name="Line 8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6" name="Line 8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7" name="Line 8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9" name="Line 8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 name="Line 8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1" name="Line 8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2" name="Line 8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3" name="Line 9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4" name="Line 9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5" name="Line 9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6" name="Line 9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7" name="Line 9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8" name="Group 95"/>
              <p:cNvGrpSpPr>
                <a:grpSpLocks noChangeAspect="1"/>
              </p:cNvGrpSpPr>
              <p:nvPr/>
            </p:nvGrpSpPr>
            <p:grpSpPr bwMode="auto">
              <a:xfrm>
                <a:off x="7625" y="3468"/>
                <a:ext cx="164" cy="27"/>
                <a:chOff x="7625" y="3468"/>
                <a:chExt cx="164" cy="27"/>
              </a:xfrm>
            </p:grpSpPr>
            <p:sp>
              <p:nvSpPr>
                <p:cNvPr id="73" name="Line 9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4" name="Line 9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5" name="Line 9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6" name="Line 9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7" name="Line 10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8" name="Line 10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9" name="Line 10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80" name="Line 10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81" name="Line 10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82" name="Line 10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9" name="Group 106"/>
              <p:cNvGrpSpPr>
                <a:grpSpLocks noChangeAspect="1"/>
              </p:cNvGrpSpPr>
              <p:nvPr/>
            </p:nvGrpSpPr>
            <p:grpSpPr bwMode="auto">
              <a:xfrm>
                <a:off x="7634" y="3622"/>
                <a:ext cx="161" cy="22"/>
                <a:chOff x="7634" y="3622"/>
                <a:chExt cx="161" cy="22"/>
              </a:xfrm>
            </p:grpSpPr>
            <p:sp>
              <p:nvSpPr>
                <p:cNvPr id="63" name="Line 10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4" name="Line 10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5" name="Line 10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6" name="Line 11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7" name="Line 11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8" name="Line 11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9" name="Line 11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70" name="Line 11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71" name="Line 11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72" name="Line 11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50" name="Group 117"/>
              <p:cNvGrpSpPr>
                <a:grpSpLocks noChangeAspect="1"/>
              </p:cNvGrpSpPr>
              <p:nvPr/>
            </p:nvGrpSpPr>
            <p:grpSpPr bwMode="auto">
              <a:xfrm>
                <a:off x="7709" y="3468"/>
                <a:ext cx="2" cy="27"/>
                <a:chOff x="7709" y="3468"/>
                <a:chExt cx="2" cy="27"/>
              </a:xfrm>
            </p:grpSpPr>
            <p:sp>
              <p:nvSpPr>
                <p:cNvPr id="61" name="Line 11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62" name="Line 11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51" name="Group 120"/>
              <p:cNvGrpSpPr>
                <a:grpSpLocks noChangeAspect="1"/>
              </p:cNvGrpSpPr>
              <p:nvPr/>
            </p:nvGrpSpPr>
            <p:grpSpPr bwMode="auto">
              <a:xfrm>
                <a:off x="7718" y="3622"/>
                <a:ext cx="1" cy="19"/>
                <a:chOff x="7718" y="3622"/>
                <a:chExt cx="1" cy="19"/>
              </a:xfrm>
            </p:grpSpPr>
            <p:sp>
              <p:nvSpPr>
                <p:cNvPr id="59" name="Line 12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60" name="Line 12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52" name="Group 123"/>
              <p:cNvGrpSpPr>
                <a:grpSpLocks noChangeAspect="1"/>
              </p:cNvGrpSpPr>
              <p:nvPr/>
            </p:nvGrpSpPr>
            <p:grpSpPr bwMode="auto">
              <a:xfrm>
                <a:off x="7634" y="3476"/>
                <a:ext cx="137" cy="158"/>
                <a:chOff x="7634" y="3476"/>
                <a:chExt cx="137" cy="158"/>
              </a:xfrm>
            </p:grpSpPr>
            <p:sp>
              <p:nvSpPr>
                <p:cNvPr id="53" name="Freeform 12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4" name="Freeform 12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5" name="Freeform 12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6" name="Freeform 12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7" name="Freeform 12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8" name="Freeform 12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34" name="Group 130"/>
            <p:cNvGrpSpPr>
              <a:grpSpLocks noChangeAspect="1"/>
            </p:cNvGrpSpPr>
            <p:nvPr/>
          </p:nvGrpSpPr>
          <p:grpSpPr bwMode="auto">
            <a:xfrm rot="16200000" flipH="1">
              <a:off x="6321425" y="5620785"/>
              <a:ext cx="438150" cy="184150"/>
              <a:chOff x="7514" y="3468"/>
              <a:chExt cx="387" cy="180"/>
            </a:xfrm>
          </p:grpSpPr>
          <p:sp>
            <p:nvSpPr>
              <p:cNvPr id="135"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6" name="Group 132"/>
              <p:cNvGrpSpPr>
                <a:grpSpLocks noChangeAspect="1"/>
              </p:cNvGrpSpPr>
              <p:nvPr/>
            </p:nvGrpSpPr>
            <p:grpSpPr bwMode="auto">
              <a:xfrm>
                <a:off x="7522" y="3615"/>
                <a:ext cx="124" cy="33"/>
                <a:chOff x="7522" y="3615"/>
                <a:chExt cx="124" cy="33"/>
              </a:xfrm>
            </p:grpSpPr>
            <p:sp>
              <p:nvSpPr>
                <p:cNvPr id="248"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49"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0"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1"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7" name="Group 137"/>
              <p:cNvGrpSpPr>
                <a:grpSpLocks noChangeAspect="1"/>
              </p:cNvGrpSpPr>
              <p:nvPr/>
            </p:nvGrpSpPr>
            <p:grpSpPr bwMode="auto">
              <a:xfrm>
                <a:off x="7514" y="3476"/>
                <a:ext cx="128" cy="33"/>
                <a:chOff x="7514" y="3476"/>
                <a:chExt cx="128" cy="33"/>
              </a:xfrm>
            </p:grpSpPr>
            <p:sp>
              <p:nvSpPr>
                <p:cNvPr id="244"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5"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6"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7"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8" name="Group 142"/>
              <p:cNvGrpSpPr>
                <a:grpSpLocks noChangeAspect="1"/>
              </p:cNvGrpSpPr>
              <p:nvPr/>
            </p:nvGrpSpPr>
            <p:grpSpPr bwMode="auto">
              <a:xfrm>
                <a:off x="7855" y="3476"/>
                <a:ext cx="32" cy="168"/>
                <a:chOff x="7855" y="3476"/>
                <a:chExt cx="32" cy="168"/>
              </a:xfrm>
            </p:grpSpPr>
            <p:sp>
              <p:nvSpPr>
                <p:cNvPr id="237"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8"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39"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0"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1"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2"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3"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39" name="Group 150"/>
              <p:cNvGrpSpPr>
                <a:grpSpLocks noChangeAspect="1"/>
              </p:cNvGrpSpPr>
              <p:nvPr/>
            </p:nvGrpSpPr>
            <p:grpSpPr bwMode="auto">
              <a:xfrm>
                <a:off x="7891" y="3488"/>
                <a:ext cx="10" cy="144"/>
                <a:chOff x="7891" y="3488"/>
                <a:chExt cx="10" cy="144"/>
              </a:xfrm>
            </p:grpSpPr>
            <p:sp>
              <p:nvSpPr>
                <p:cNvPr id="233"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4"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0" name="Group 155"/>
              <p:cNvGrpSpPr>
                <a:grpSpLocks noChangeAspect="1"/>
              </p:cNvGrpSpPr>
              <p:nvPr/>
            </p:nvGrpSpPr>
            <p:grpSpPr bwMode="auto">
              <a:xfrm>
                <a:off x="7522" y="3488"/>
                <a:ext cx="98" cy="148"/>
                <a:chOff x="7522" y="3488"/>
                <a:chExt cx="98" cy="148"/>
              </a:xfrm>
            </p:grpSpPr>
            <p:sp>
              <p:nvSpPr>
                <p:cNvPr id="224"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5"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6"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7"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8"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29"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0"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1"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2"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1" name="Group 165"/>
              <p:cNvGrpSpPr>
                <a:grpSpLocks noChangeAspect="1"/>
              </p:cNvGrpSpPr>
              <p:nvPr/>
            </p:nvGrpSpPr>
            <p:grpSpPr bwMode="auto">
              <a:xfrm>
                <a:off x="7529" y="3488"/>
                <a:ext cx="1" cy="153"/>
                <a:chOff x="7529" y="3488"/>
                <a:chExt cx="1" cy="153"/>
              </a:xfrm>
            </p:grpSpPr>
            <p:sp>
              <p:nvSpPr>
                <p:cNvPr id="222"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3"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2" name="Group 168"/>
              <p:cNvGrpSpPr>
                <a:grpSpLocks noChangeAspect="1"/>
              </p:cNvGrpSpPr>
              <p:nvPr/>
            </p:nvGrpSpPr>
            <p:grpSpPr bwMode="auto">
              <a:xfrm>
                <a:off x="7829" y="3483"/>
                <a:ext cx="58" cy="146"/>
                <a:chOff x="7829" y="3483"/>
                <a:chExt cx="58" cy="146"/>
              </a:xfrm>
            </p:grpSpPr>
            <p:sp>
              <p:nvSpPr>
                <p:cNvPr id="213"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4"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5"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6"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7"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8"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19"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0"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1"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3"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4" name="Group 179"/>
              <p:cNvGrpSpPr>
                <a:grpSpLocks noChangeAspect="1"/>
              </p:cNvGrpSpPr>
              <p:nvPr/>
            </p:nvGrpSpPr>
            <p:grpSpPr bwMode="auto">
              <a:xfrm>
                <a:off x="7620" y="3488"/>
                <a:ext cx="209" cy="146"/>
                <a:chOff x="7620" y="3488"/>
                <a:chExt cx="209" cy="146"/>
              </a:xfrm>
            </p:grpSpPr>
            <p:sp>
              <p:nvSpPr>
                <p:cNvPr id="211"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2"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5"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6" name="Group 183"/>
              <p:cNvGrpSpPr>
                <a:grpSpLocks noChangeAspect="1"/>
              </p:cNvGrpSpPr>
              <p:nvPr/>
            </p:nvGrpSpPr>
            <p:grpSpPr bwMode="auto">
              <a:xfrm>
                <a:off x="7613" y="3567"/>
                <a:ext cx="8" cy="42"/>
                <a:chOff x="7613" y="3567"/>
                <a:chExt cx="8" cy="42"/>
              </a:xfrm>
            </p:grpSpPr>
            <p:sp>
              <p:nvSpPr>
                <p:cNvPr id="206"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7"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8"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09"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0"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7"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8"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49"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0"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2"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5"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6" name="Group 198"/>
              <p:cNvGrpSpPr>
                <a:grpSpLocks noChangeAspect="1"/>
              </p:cNvGrpSpPr>
              <p:nvPr/>
            </p:nvGrpSpPr>
            <p:grpSpPr bwMode="auto">
              <a:xfrm>
                <a:off x="7598" y="3516"/>
                <a:ext cx="15" cy="44"/>
                <a:chOff x="7598" y="3516"/>
                <a:chExt cx="15" cy="44"/>
              </a:xfrm>
            </p:grpSpPr>
            <p:sp>
              <p:nvSpPr>
                <p:cNvPr id="201"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2"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3"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4"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5"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7"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8"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59"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0"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2"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3"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4"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6" name="Group 213"/>
              <p:cNvGrpSpPr>
                <a:grpSpLocks noChangeAspect="1"/>
              </p:cNvGrpSpPr>
              <p:nvPr/>
            </p:nvGrpSpPr>
            <p:grpSpPr bwMode="auto">
              <a:xfrm>
                <a:off x="7625" y="3468"/>
                <a:ext cx="164" cy="27"/>
                <a:chOff x="7625" y="3468"/>
                <a:chExt cx="164" cy="27"/>
              </a:xfrm>
            </p:grpSpPr>
            <p:sp>
              <p:nvSpPr>
                <p:cNvPr id="191"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2"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3"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4"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5"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6"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7"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8"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199"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0"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7" name="Group 224"/>
              <p:cNvGrpSpPr>
                <a:grpSpLocks noChangeAspect="1"/>
              </p:cNvGrpSpPr>
              <p:nvPr/>
            </p:nvGrpSpPr>
            <p:grpSpPr bwMode="auto">
              <a:xfrm>
                <a:off x="7634" y="3622"/>
                <a:ext cx="161" cy="22"/>
                <a:chOff x="7634" y="3622"/>
                <a:chExt cx="161" cy="22"/>
              </a:xfrm>
            </p:grpSpPr>
            <p:sp>
              <p:nvSpPr>
                <p:cNvPr id="181"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2"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3"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4"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5"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6"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7"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8"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89"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0"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8" name="Group 235"/>
              <p:cNvGrpSpPr>
                <a:grpSpLocks noChangeAspect="1"/>
              </p:cNvGrpSpPr>
              <p:nvPr/>
            </p:nvGrpSpPr>
            <p:grpSpPr bwMode="auto">
              <a:xfrm>
                <a:off x="7709" y="3468"/>
                <a:ext cx="2" cy="27"/>
                <a:chOff x="7709" y="3468"/>
                <a:chExt cx="2" cy="27"/>
              </a:xfrm>
            </p:grpSpPr>
            <p:sp>
              <p:nvSpPr>
                <p:cNvPr id="179"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0"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69" name="Group 238"/>
              <p:cNvGrpSpPr>
                <a:grpSpLocks noChangeAspect="1"/>
              </p:cNvGrpSpPr>
              <p:nvPr/>
            </p:nvGrpSpPr>
            <p:grpSpPr bwMode="auto">
              <a:xfrm>
                <a:off x="7718" y="3622"/>
                <a:ext cx="1" cy="19"/>
                <a:chOff x="7718" y="3622"/>
                <a:chExt cx="1" cy="19"/>
              </a:xfrm>
            </p:grpSpPr>
            <p:sp>
              <p:nvSpPr>
                <p:cNvPr id="177"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8"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0" name="Group 241"/>
              <p:cNvGrpSpPr>
                <a:grpSpLocks noChangeAspect="1"/>
              </p:cNvGrpSpPr>
              <p:nvPr/>
            </p:nvGrpSpPr>
            <p:grpSpPr bwMode="auto">
              <a:xfrm>
                <a:off x="7634" y="3476"/>
                <a:ext cx="137" cy="158"/>
                <a:chOff x="7634" y="3476"/>
                <a:chExt cx="137" cy="158"/>
              </a:xfrm>
            </p:grpSpPr>
            <p:sp>
              <p:nvSpPr>
                <p:cNvPr id="171"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2"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252" name="Group 248"/>
            <p:cNvGrpSpPr>
              <a:grpSpLocks/>
            </p:cNvGrpSpPr>
            <p:nvPr/>
          </p:nvGrpSpPr>
          <p:grpSpPr bwMode="auto">
            <a:xfrm>
              <a:off x="6196013" y="5369960"/>
              <a:ext cx="730250" cy="687387"/>
              <a:chOff x="6201" y="4433"/>
              <a:chExt cx="1050" cy="1080"/>
            </a:xfrm>
          </p:grpSpPr>
          <p:grpSp>
            <p:nvGrpSpPr>
              <p:cNvPr id="253" name="Group 249"/>
              <p:cNvGrpSpPr>
                <a:grpSpLocks/>
              </p:cNvGrpSpPr>
              <p:nvPr/>
            </p:nvGrpSpPr>
            <p:grpSpPr bwMode="auto">
              <a:xfrm>
                <a:off x="6277" y="4504"/>
                <a:ext cx="900" cy="926"/>
                <a:chOff x="6277" y="4504"/>
                <a:chExt cx="900" cy="926"/>
              </a:xfrm>
            </p:grpSpPr>
            <p:sp>
              <p:nvSpPr>
                <p:cNvPr id="25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5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257" name="AutoShape 253"/>
            <p:cNvSpPr>
              <a:spLocks noChangeArrowheads="1"/>
            </p:cNvSpPr>
            <p:nvPr/>
          </p:nvSpPr>
          <p:spPr bwMode="auto">
            <a:xfrm>
              <a:off x="7802563" y="3688797"/>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258" name="AutoShape 254"/>
            <p:cNvSpPr>
              <a:spLocks noChangeArrowheads="1"/>
            </p:cNvSpPr>
            <p:nvPr/>
          </p:nvSpPr>
          <p:spPr bwMode="auto">
            <a:xfrm rot="5400000">
              <a:off x="6301581" y="4986579"/>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pic>
          <p:nvPicPr>
            <p:cNvPr id="259" name="Picture 257" descr="ANd9GcS13HjS0ty_DdFXBUAiYFnBKz7DHAZ9mpYZsPQAofnOMSzwoHB2Yw"/>
            <p:cNvPicPr>
              <a:picLocks noChangeAspect="1" noChangeArrowheads="1"/>
            </p:cNvPicPr>
            <p:nvPr/>
          </p:nvPicPr>
          <p:blipFill>
            <a:blip r:embed="rId2" cstate="print"/>
            <a:srcRect/>
            <a:stretch>
              <a:fillRect/>
            </a:stretch>
          </p:blipFill>
          <p:spPr bwMode="auto">
            <a:xfrm>
              <a:off x="5908675" y="3658635"/>
              <a:ext cx="719138" cy="576262"/>
            </a:xfrm>
            <a:prstGeom prst="rect">
              <a:avLst/>
            </a:prstGeom>
            <a:noFill/>
            <a:ln w="9525">
              <a:noFill/>
              <a:miter lim="800000"/>
              <a:headEnd/>
              <a:tailEnd/>
            </a:ln>
          </p:spPr>
        </p:pic>
        <p:grpSp>
          <p:nvGrpSpPr>
            <p:cNvPr id="260" name="Group 258"/>
            <p:cNvGrpSpPr>
              <a:grpSpLocks/>
            </p:cNvGrpSpPr>
            <p:nvPr/>
          </p:nvGrpSpPr>
          <p:grpSpPr bwMode="auto">
            <a:xfrm>
              <a:off x="5910263" y="3607835"/>
              <a:ext cx="730250" cy="688975"/>
              <a:chOff x="6201" y="4433"/>
              <a:chExt cx="1050" cy="1080"/>
            </a:xfrm>
          </p:grpSpPr>
          <p:grpSp>
            <p:nvGrpSpPr>
              <p:cNvPr id="261" name="Group 259"/>
              <p:cNvGrpSpPr>
                <a:grpSpLocks/>
              </p:cNvGrpSpPr>
              <p:nvPr/>
            </p:nvGrpSpPr>
            <p:grpSpPr bwMode="auto">
              <a:xfrm>
                <a:off x="6277" y="4504"/>
                <a:ext cx="900" cy="926"/>
                <a:chOff x="6277" y="4504"/>
                <a:chExt cx="900" cy="926"/>
              </a:xfrm>
            </p:grpSpPr>
            <p:sp>
              <p:nvSpPr>
                <p:cNvPr id="263" name="Oval 26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64" name="Oval 26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62" name="Oval 26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266" name="Group 130"/>
            <p:cNvGrpSpPr>
              <a:grpSpLocks noChangeAspect="1"/>
            </p:cNvGrpSpPr>
            <p:nvPr/>
          </p:nvGrpSpPr>
          <p:grpSpPr bwMode="auto">
            <a:xfrm rot="5400000" flipH="1">
              <a:off x="5696863" y="3201691"/>
              <a:ext cx="438150" cy="184150"/>
              <a:chOff x="7514" y="3468"/>
              <a:chExt cx="387" cy="180"/>
            </a:xfrm>
          </p:grpSpPr>
          <p:sp>
            <p:nvSpPr>
              <p:cNvPr id="267"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268" name="Group 132"/>
              <p:cNvGrpSpPr>
                <a:grpSpLocks noChangeAspect="1"/>
              </p:cNvGrpSpPr>
              <p:nvPr/>
            </p:nvGrpSpPr>
            <p:grpSpPr bwMode="auto">
              <a:xfrm>
                <a:off x="7522" y="3615"/>
                <a:ext cx="124" cy="33"/>
                <a:chOff x="7522" y="3615"/>
                <a:chExt cx="124" cy="33"/>
              </a:xfrm>
            </p:grpSpPr>
            <p:sp>
              <p:nvSpPr>
                <p:cNvPr id="380"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381"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382"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383"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269" name="Group 137"/>
              <p:cNvGrpSpPr>
                <a:grpSpLocks noChangeAspect="1"/>
              </p:cNvGrpSpPr>
              <p:nvPr/>
            </p:nvGrpSpPr>
            <p:grpSpPr bwMode="auto">
              <a:xfrm>
                <a:off x="7514" y="3476"/>
                <a:ext cx="128" cy="33"/>
                <a:chOff x="7514" y="3476"/>
                <a:chExt cx="128" cy="33"/>
              </a:xfrm>
            </p:grpSpPr>
            <p:sp>
              <p:nvSpPr>
                <p:cNvPr id="376"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377"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378"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379"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70" name="Group 142"/>
              <p:cNvGrpSpPr>
                <a:grpSpLocks noChangeAspect="1"/>
              </p:cNvGrpSpPr>
              <p:nvPr/>
            </p:nvGrpSpPr>
            <p:grpSpPr bwMode="auto">
              <a:xfrm>
                <a:off x="7855" y="3476"/>
                <a:ext cx="32" cy="168"/>
                <a:chOff x="7855" y="3476"/>
                <a:chExt cx="32" cy="168"/>
              </a:xfrm>
            </p:grpSpPr>
            <p:sp>
              <p:nvSpPr>
                <p:cNvPr id="369"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370"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371"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372"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373"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374"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375"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71" name="Group 150"/>
              <p:cNvGrpSpPr>
                <a:grpSpLocks noChangeAspect="1"/>
              </p:cNvGrpSpPr>
              <p:nvPr/>
            </p:nvGrpSpPr>
            <p:grpSpPr bwMode="auto">
              <a:xfrm>
                <a:off x="7891" y="3488"/>
                <a:ext cx="10" cy="144"/>
                <a:chOff x="7891" y="3488"/>
                <a:chExt cx="10" cy="144"/>
              </a:xfrm>
            </p:grpSpPr>
            <p:sp>
              <p:nvSpPr>
                <p:cNvPr id="365"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366"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367"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368"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72" name="Group 155"/>
              <p:cNvGrpSpPr>
                <a:grpSpLocks noChangeAspect="1"/>
              </p:cNvGrpSpPr>
              <p:nvPr/>
            </p:nvGrpSpPr>
            <p:grpSpPr bwMode="auto">
              <a:xfrm>
                <a:off x="7522" y="3488"/>
                <a:ext cx="98" cy="148"/>
                <a:chOff x="7522" y="3488"/>
                <a:chExt cx="98" cy="148"/>
              </a:xfrm>
            </p:grpSpPr>
            <p:sp>
              <p:nvSpPr>
                <p:cNvPr id="356"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357"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358"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359"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360"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361"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362"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363"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364"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73" name="Group 165"/>
              <p:cNvGrpSpPr>
                <a:grpSpLocks noChangeAspect="1"/>
              </p:cNvGrpSpPr>
              <p:nvPr/>
            </p:nvGrpSpPr>
            <p:grpSpPr bwMode="auto">
              <a:xfrm>
                <a:off x="7529" y="3488"/>
                <a:ext cx="1" cy="153"/>
                <a:chOff x="7529" y="3488"/>
                <a:chExt cx="1" cy="153"/>
              </a:xfrm>
            </p:grpSpPr>
            <p:sp>
              <p:nvSpPr>
                <p:cNvPr id="354"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355"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74" name="Group 168"/>
              <p:cNvGrpSpPr>
                <a:grpSpLocks noChangeAspect="1"/>
              </p:cNvGrpSpPr>
              <p:nvPr/>
            </p:nvGrpSpPr>
            <p:grpSpPr bwMode="auto">
              <a:xfrm>
                <a:off x="7829" y="3483"/>
                <a:ext cx="58" cy="146"/>
                <a:chOff x="7829" y="3483"/>
                <a:chExt cx="58" cy="146"/>
              </a:xfrm>
            </p:grpSpPr>
            <p:sp>
              <p:nvSpPr>
                <p:cNvPr id="345"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346"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347"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348"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349"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350"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351"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352"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353"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75"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76" name="Group 179"/>
              <p:cNvGrpSpPr>
                <a:grpSpLocks noChangeAspect="1"/>
              </p:cNvGrpSpPr>
              <p:nvPr/>
            </p:nvGrpSpPr>
            <p:grpSpPr bwMode="auto">
              <a:xfrm>
                <a:off x="7620" y="3488"/>
                <a:ext cx="209" cy="146"/>
                <a:chOff x="7620" y="3488"/>
                <a:chExt cx="209" cy="146"/>
              </a:xfrm>
            </p:grpSpPr>
            <p:sp>
              <p:nvSpPr>
                <p:cNvPr id="343"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344"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77"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78" name="Group 183"/>
              <p:cNvGrpSpPr>
                <a:grpSpLocks noChangeAspect="1"/>
              </p:cNvGrpSpPr>
              <p:nvPr/>
            </p:nvGrpSpPr>
            <p:grpSpPr bwMode="auto">
              <a:xfrm>
                <a:off x="7613" y="3567"/>
                <a:ext cx="8" cy="42"/>
                <a:chOff x="7613" y="3567"/>
                <a:chExt cx="8" cy="42"/>
              </a:xfrm>
            </p:grpSpPr>
            <p:sp>
              <p:nvSpPr>
                <p:cNvPr id="338"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339"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340"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341"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342"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79"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80"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81"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82"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83"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84"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85"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86"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87"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88" name="Group 198"/>
              <p:cNvGrpSpPr>
                <a:grpSpLocks noChangeAspect="1"/>
              </p:cNvGrpSpPr>
              <p:nvPr/>
            </p:nvGrpSpPr>
            <p:grpSpPr bwMode="auto">
              <a:xfrm>
                <a:off x="7598" y="3516"/>
                <a:ext cx="15" cy="44"/>
                <a:chOff x="7598" y="3516"/>
                <a:chExt cx="15" cy="44"/>
              </a:xfrm>
            </p:grpSpPr>
            <p:sp>
              <p:nvSpPr>
                <p:cNvPr id="333"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334"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335"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336"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337"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289"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290"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291"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92"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93"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294"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295"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96"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97"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298" name="Group 213"/>
              <p:cNvGrpSpPr>
                <a:grpSpLocks noChangeAspect="1"/>
              </p:cNvGrpSpPr>
              <p:nvPr/>
            </p:nvGrpSpPr>
            <p:grpSpPr bwMode="auto">
              <a:xfrm>
                <a:off x="7625" y="3468"/>
                <a:ext cx="164" cy="27"/>
                <a:chOff x="7625" y="3468"/>
                <a:chExt cx="164" cy="27"/>
              </a:xfrm>
            </p:grpSpPr>
            <p:sp>
              <p:nvSpPr>
                <p:cNvPr id="323"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324"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325"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326"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327"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328"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329"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330"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331"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332"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299" name="Group 224"/>
              <p:cNvGrpSpPr>
                <a:grpSpLocks noChangeAspect="1"/>
              </p:cNvGrpSpPr>
              <p:nvPr/>
            </p:nvGrpSpPr>
            <p:grpSpPr bwMode="auto">
              <a:xfrm>
                <a:off x="7634" y="3622"/>
                <a:ext cx="161" cy="22"/>
                <a:chOff x="7634" y="3622"/>
                <a:chExt cx="161" cy="22"/>
              </a:xfrm>
            </p:grpSpPr>
            <p:sp>
              <p:nvSpPr>
                <p:cNvPr id="313"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314"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315"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316"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317"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318"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319"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320"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321"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322"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300" name="Group 235"/>
              <p:cNvGrpSpPr>
                <a:grpSpLocks noChangeAspect="1"/>
              </p:cNvGrpSpPr>
              <p:nvPr/>
            </p:nvGrpSpPr>
            <p:grpSpPr bwMode="auto">
              <a:xfrm>
                <a:off x="7709" y="3468"/>
                <a:ext cx="2" cy="27"/>
                <a:chOff x="7709" y="3468"/>
                <a:chExt cx="2" cy="27"/>
              </a:xfrm>
            </p:grpSpPr>
            <p:sp>
              <p:nvSpPr>
                <p:cNvPr id="311"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312"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301" name="Group 238"/>
              <p:cNvGrpSpPr>
                <a:grpSpLocks noChangeAspect="1"/>
              </p:cNvGrpSpPr>
              <p:nvPr/>
            </p:nvGrpSpPr>
            <p:grpSpPr bwMode="auto">
              <a:xfrm>
                <a:off x="7718" y="3622"/>
                <a:ext cx="1" cy="19"/>
                <a:chOff x="7718" y="3622"/>
                <a:chExt cx="1" cy="19"/>
              </a:xfrm>
            </p:grpSpPr>
            <p:sp>
              <p:nvSpPr>
                <p:cNvPr id="309"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310"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302" name="Group 241"/>
              <p:cNvGrpSpPr>
                <a:grpSpLocks noChangeAspect="1"/>
              </p:cNvGrpSpPr>
              <p:nvPr/>
            </p:nvGrpSpPr>
            <p:grpSpPr bwMode="auto">
              <a:xfrm>
                <a:off x="7634" y="3476"/>
                <a:ext cx="137" cy="158"/>
                <a:chOff x="7634" y="3476"/>
                <a:chExt cx="137" cy="158"/>
              </a:xfrm>
            </p:grpSpPr>
            <p:sp>
              <p:nvSpPr>
                <p:cNvPr id="303"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304"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305"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306"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307"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308"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384" name="Group 130"/>
            <p:cNvGrpSpPr>
              <a:grpSpLocks noChangeAspect="1"/>
            </p:cNvGrpSpPr>
            <p:nvPr/>
          </p:nvGrpSpPr>
          <p:grpSpPr bwMode="auto">
            <a:xfrm rot="5400000" flipH="1">
              <a:off x="5673332" y="2682322"/>
              <a:ext cx="438150" cy="184150"/>
              <a:chOff x="7514" y="3468"/>
              <a:chExt cx="387" cy="180"/>
            </a:xfrm>
          </p:grpSpPr>
          <p:sp>
            <p:nvSpPr>
              <p:cNvPr id="385"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386" name="Group 132"/>
              <p:cNvGrpSpPr>
                <a:grpSpLocks noChangeAspect="1"/>
              </p:cNvGrpSpPr>
              <p:nvPr/>
            </p:nvGrpSpPr>
            <p:grpSpPr bwMode="auto">
              <a:xfrm>
                <a:off x="7522" y="3615"/>
                <a:ext cx="124" cy="33"/>
                <a:chOff x="7522" y="3615"/>
                <a:chExt cx="124" cy="33"/>
              </a:xfrm>
            </p:grpSpPr>
            <p:sp>
              <p:nvSpPr>
                <p:cNvPr id="498"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499"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500"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501"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387" name="Group 137"/>
              <p:cNvGrpSpPr>
                <a:grpSpLocks noChangeAspect="1"/>
              </p:cNvGrpSpPr>
              <p:nvPr/>
            </p:nvGrpSpPr>
            <p:grpSpPr bwMode="auto">
              <a:xfrm>
                <a:off x="7514" y="3476"/>
                <a:ext cx="128" cy="33"/>
                <a:chOff x="7514" y="3476"/>
                <a:chExt cx="128" cy="33"/>
              </a:xfrm>
            </p:grpSpPr>
            <p:sp>
              <p:nvSpPr>
                <p:cNvPr id="494"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495"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496"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497"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388" name="Group 142"/>
              <p:cNvGrpSpPr>
                <a:grpSpLocks noChangeAspect="1"/>
              </p:cNvGrpSpPr>
              <p:nvPr/>
            </p:nvGrpSpPr>
            <p:grpSpPr bwMode="auto">
              <a:xfrm>
                <a:off x="7855" y="3476"/>
                <a:ext cx="32" cy="168"/>
                <a:chOff x="7855" y="3476"/>
                <a:chExt cx="32" cy="168"/>
              </a:xfrm>
            </p:grpSpPr>
            <p:sp>
              <p:nvSpPr>
                <p:cNvPr id="487"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488"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489"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490"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491"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492"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493"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389" name="Group 150"/>
              <p:cNvGrpSpPr>
                <a:grpSpLocks noChangeAspect="1"/>
              </p:cNvGrpSpPr>
              <p:nvPr/>
            </p:nvGrpSpPr>
            <p:grpSpPr bwMode="auto">
              <a:xfrm>
                <a:off x="7891" y="3488"/>
                <a:ext cx="10" cy="144"/>
                <a:chOff x="7891" y="3488"/>
                <a:chExt cx="10" cy="144"/>
              </a:xfrm>
            </p:grpSpPr>
            <p:sp>
              <p:nvSpPr>
                <p:cNvPr id="483"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484"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485"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486"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390" name="Group 155"/>
              <p:cNvGrpSpPr>
                <a:grpSpLocks noChangeAspect="1"/>
              </p:cNvGrpSpPr>
              <p:nvPr/>
            </p:nvGrpSpPr>
            <p:grpSpPr bwMode="auto">
              <a:xfrm>
                <a:off x="7522" y="3488"/>
                <a:ext cx="98" cy="148"/>
                <a:chOff x="7522" y="3488"/>
                <a:chExt cx="98" cy="148"/>
              </a:xfrm>
            </p:grpSpPr>
            <p:sp>
              <p:nvSpPr>
                <p:cNvPr id="474"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475"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476"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477"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478"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479"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480"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481"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482"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391" name="Group 165"/>
              <p:cNvGrpSpPr>
                <a:grpSpLocks noChangeAspect="1"/>
              </p:cNvGrpSpPr>
              <p:nvPr/>
            </p:nvGrpSpPr>
            <p:grpSpPr bwMode="auto">
              <a:xfrm>
                <a:off x="7529" y="3488"/>
                <a:ext cx="1" cy="153"/>
                <a:chOff x="7529" y="3488"/>
                <a:chExt cx="1" cy="153"/>
              </a:xfrm>
            </p:grpSpPr>
            <p:sp>
              <p:nvSpPr>
                <p:cNvPr id="472"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473"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392" name="Group 168"/>
              <p:cNvGrpSpPr>
                <a:grpSpLocks noChangeAspect="1"/>
              </p:cNvGrpSpPr>
              <p:nvPr/>
            </p:nvGrpSpPr>
            <p:grpSpPr bwMode="auto">
              <a:xfrm>
                <a:off x="7829" y="3483"/>
                <a:ext cx="58" cy="146"/>
                <a:chOff x="7829" y="3483"/>
                <a:chExt cx="58" cy="146"/>
              </a:xfrm>
            </p:grpSpPr>
            <p:sp>
              <p:nvSpPr>
                <p:cNvPr id="463"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464"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465"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466"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467"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468"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469"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470"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471"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393"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394" name="Group 179"/>
              <p:cNvGrpSpPr>
                <a:grpSpLocks noChangeAspect="1"/>
              </p:cNvGrpSpPr>
              <p:nvPr/>
            </p:nvGrpSpPr>
            <p:grpSpPr bwMode="auto">
              <a:xfrm>
                <a:off x="7620" y="3488"/>
                <a:ext cx="209" cy="146"/>
                <a:chOff x="7620" y="3488"/>
                <a:chExt cx="209" cy="146"/>
              </a:xfrm>
            </p:grpSpPr>
            <p:sp>
              <p:nvSpPr>
                <p:cNvPr id="461"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462"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395"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396" name="Group 183"/>
              <p:cNvGrpSpPr>
                <a:grpSpLocks noChangeAspect="1"/>
              </p:cNvGrpSpPr>
              <p:nvPr/>
            </p:nvGrpSpPr>
            <p:grpSpPr bwMode="auto">
              <a:xfrm>
                <a:off x="7613" y="3567"/>
                <a:ext cx="8" cy="42"/>
                <a:chOff x="7613" y="3567"/>
                <a:chExt cx="8" cy="42"/>
              </a:xfrm>
            </p:grpSpPr>
            <p:sp>
              <p:nvSpPr>
                <p:cNvPr id="456"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457"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458"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459"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460"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397"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98"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99"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400"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401"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2"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3"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4"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405"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406" name="Group 198"/>
              <p:cNvGrpSpPr>
                <a:grpSpLocks noChangeAspect="1"/>
              </p:cNvGrpSpPr>
              <p:nvPr/>
            </p:nvGrpSpPr>
            <p:grpSpPr bwMode="auto">
              <a:xfrm>
                <a:off x="7598" y="3516"/>
                <a:ext cx="15" cy="44"/>
                <a:chOff x="7598" y="3516"/>
                <a:chExt cx="15" cy="44"/>
              </a:xfrm>
            </p:grpSpPr>
            <p:sp>
              <p:nvSpPr>
                <p:cNvPr id="451"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452"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453"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454"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455"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407"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8"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09"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10"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11"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12"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13"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14"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15"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16" name="Group 213"/>
              <p:cNvGrpSpPr>
                <a:grpSpLocks noChangeAspect="1"/>
              </p:cNvGrpSpPr>
              <p:nvPr/>
            </p:nvGrpSpPr>
            <p:grpSpPr bwMode="auto">
              <a:xfrm>
                <a:off x="7625" y="3468"/>
                <a:ext cx="164" cy="27"/>
                <a:chOff x="7625" y="3468"/>
                <a:chExt cx="164" cy="27"/>
              </a:xfrm>
            </p:grpSpPr>
            <p:sp>
              <p:nvSpPr>
                <p:cNvPr id="441"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442"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443"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444"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445"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446"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447"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448"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449"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450"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17" name="Group 224"/>
              <p:cNvGrpSpPr>
                <a:grpSpLocks noChangeAspect="1"/>
              </p:cNvGrpSpPr>
              <p:nvPr/>
            </p:nvGrpSpPr>
            <p:grpSpPr bwMode="auto">
              <a:xfrm>
                <a:off x="7634" y="3622"/>
                <a:ext cx="161" cy="22"/>
                <a:chOff x="7634" y="3622"/>
                <a:chExt cx="161" cy="22"/>
              </a:xfrm>
            </p:grpSpPr>
            <p:sp>
              <p:nvSpPr>
                <p:cNvPr id="431"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432"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433"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434"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435"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436"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437"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438"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439"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440"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8" name="Group 235"/>
              <p:cNvGrpSpPr>
                <a:grpSpLocks noChangeAspect="1"/>
              </p:cNvGrpSpPr>
              <p:nvPr/>
            </p:nvGrpSpPr>
            <p:grpSpPr bwMode="auto">
              <a:xfrm>
                <a:off x="7709" y="3468"/>
                <a:ext cx="2" cy="27"/>
                <a:chOff x="7709" y="3468"/>
                <a:chExt cx="2" cy="27"/>
              </a:xfrm>
            </p:grpSpPr>
            <p:sp>
              <p:nvSpPr>
                <p:cNvPr id="429"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430"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19" name="Group 238"/>
              <p:cNvGrpSpPr>
                <a:grpSpLocks noChangeAspect="1"/>
              </p:cNvGrpSpPr>
              <p:nvPr/>
            </p:nvGrpSpPr>
            <p:grpSpPr bwMode="auto">
              <a:xfrm>
                <a:off x="7718" y="3622"/>
                <a:ext cx="1" cy="19"/>
                <a:chOff x="7718" y="3622"/>
                <a:chExt cx="1" cy="19"/>
              </a:xfrm>
            </p:grpSpPr>
            <p:sp>
              <p:nvSpPr>
                <p:cNvPr id="427"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428"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20" name="Group 241"/>
              <p:cNvGrpSpPr>
                <a:grpSpLocks noChangeAspect="1"/>
              </p:cNvGrpSpPr>
              <p:nvPr/>
            </p:nvGrpSpPr>
            <p:grpSpPr bwMode="auto">
              <a:xfrm>
                <a:off x="7634" y="3476"/>
                <a:ext cx="137" cy="158"/>
                <a:chOff x="7634" y="3476"/>
                <a:chExt cx="137" cy="158"/>
              </a:xfrm>
            </p:grpSpPr>
            <p:sp>
              <p:nvSpPr>
                <p:cNvPr id="421"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22"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23"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24"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25"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26"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502" name="Group 248"/>
            <p:cNvGrpSpPr>
              <a:grpSpLocks/>
            </p:cNvGrpSpPr>
            <p:nvPr/>
          </p:nvGrpSpPr>
          <p:grpSpPr bwMode="auto">
            <a:xfrm>
              <a:off x="4740187" y="3895596"/>
              <a:ext cx="730250" cy="687387"/>
              <a:chOff x="6201" y="4433"/>
              <a:chExt cx="1050" cy="1080"/>
            </a:xfrm>
          </p:grpSpPr>
          <p:grpSp>
            <p:nvGrpSpPr>
              <p:cNvPr id="503" name="Group 249"/>
              <p:cNvGrpSpPr>
                <a:grpSpLocks/>
              </p:cNvGrpSpPr>
              <p:nvPr/>
            </p:nvGrpSpPr>
            <p:grpSpPr bwMode="auto">
              <a:xfrm>
                <a:off x="6277" y="4504"/>
                <a:ext cx="900" cy="926"/>
                <a:chOff x="6277" y="4504"/>
                <a:chExt cx="900" cy="926"/>
              </a:xfrm>
            </p:grpSpPr>
            <p:sp>
              <p:nvSpPr>
                <p:cNvPr id="50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50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50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507" name="Group 248"/>
            <p:cNvGrpSpPr>
              <a:grpSpLocks/>
            </p:cNvGrpSpPr>
            <p:nvPr/>
          </p:nvGrpSpPr>
          <p:grpSpPr bwMode="auto">
            <a:xfrm>
              <a:off x="5550302" y="2934922"/>
              <a:ext cx="730250" cy="687387"/>
              <a:chOff x="6201" y="4433"/>
              <a:chExt cx="1050" cy="1080"/>
            </a:xfrm>
          </p:grpSpPr>
          <p:grpSp>
            <p:nvGrpSpPr>
              <p:cNvPr id="508" name="Group 249"/>
              <p:cNvGrpSpPr>
                <a:grpSpLocks/>
              </p:cNvGrpSpPr>
              <p:nvPr/>
            </p:nvGrpSpPr>
            <p:grpSpPr bwMode="auto">
              <a:xfrm>
                <a:off x="6277" y="4504"/>
                <a:ext cx="900" cy="926"/>
                <a:chOff x="6277" y="4504"/>
                <a:chExt cx="900" cy="926"/>
              </a:xfrm>
            </p:grpSpPr>
            <p:sp>
              <p:nvSpPr>
                <p:cNvPr id="510"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511"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509"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512" name="Group 248"/>
            <p:cNvGrpSpPr>
              <a:grpSpLocks/>
            </p:cNvGrpSpPr>
            <p:nvPr/>
          </p:nvGrpSpPr>
          <p:grpSpPr bwMode="auto">
            <a:xfrm>
              <a:off x="5502730" y="2448166"/>
              <a:ext cx="730250" cy="687387"/>
              <a:chOff x="6201" y="4433"/>
              <a:chExt cx="1050" cy="1080"/>
            </a:xfrm>
          </p:grpSpPr>
          <p:grpSp>
            <p:nvGrpSpPr>
              <p:cNvPr id="513" name="Group 249"/>
              <p:cNvGrpSpPr>
                <a:grpSpLocks/>
              </p:cNvGrpSpPr>
              <p:nvPr/>
            </p:nvGrpSpPr>
            <p:grpSpPr bwMode="auto">
              <a:xfrm>
                <a:off x="6277" y="4504"/>
                <a:ext cx="900" cy="926"/>
                <a:chOff x="6277" y="4504"/>
                <a:chExt cx="900" cy="926"/>
              </a:xfrm>
            </p:grpSpPr>
            <p:sp>
              <p:nvSpPr>
                <p:cNvPr id="51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51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51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517" name="Rectangle 373"/>
            <p:cNvSpPr>
              <a:spLocks noChangeArrowheads="1"/>
            </p:cNvSpPr>
            <p:nvPr/>
          </p:nvSpPr>
          <p:spPr bwMode="auto">
            <a:xfrm rot="5400000">
              <a:off x="7206134" y="5236382"/>
              <a:ext cx="1059268" cy="217488"/>
            </a:xfrm>
            <a:prstGeom prst="rect">
              <a:avLst/>
            </a:prstGeom>
            <a:solidFill>
              <a:srgbClr val="FFFF99"/>
            </a:solidFill>
            <a:ln w="9525" algn="ctr">
              <a:solidFill>
                <a:schemeClr val="tx1"/>
              </a:solidFill>
              <a:miter lim="800000"/>
              <a:headEnd/>
              <a:tailEnd/>
            </a:ln>
          </p:spPr>
          <p:txBody>
            <a:bodyPr wrap="none" anchor="ctr"/>
            <a:lstStyle/>
            <a:p>
              <a:endParaRPr lang="en-US"/>
            </a:p>
          </p:txBody>
        </p:sp>
        <p:grpSp>
          <p:nvGrpSpPr>
            <p:cNvPr id="518" name="Group 130"/>
            <p:cNvGrpSpPr>
              <a:grpSpLocks noChangeAspect="1"/>
            </p:cNvGrpSpPr>
            <p:nvPr/>
          </p:nvGrpSpPr>
          <p:grpSpPr bwMode="auto">
            <a:xfrm rot="16200000" flipH="1">
              <a:off x="7504928" y="4696245"/>
              <a:ext cx="438150" cy="184150"/>
              <a:chOff x="7514" y="3468"/>
              <a:chExt cx="387" cy="180"/>
            </a:xfrm>
          </p:grpSpPr>
          <p:sp>
            <p:nvSpPr>
              <p:cNvPr id="519"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520" name="Group 132"/>
              <p:cNvGrpSpPr>
                <a:grpSpLocks noChangeAspect="1"/>
              </p:cNvGrpSpPr>
              <p:nvPr/>
            </p:nvGrpSpPr>
            <p:grpSpPr bwMode="auto">
              <a:xfrm>
                <a:off x="7522" y="3615"/>
                <a:ext cx="124" cy="33"/>
                <a:chOff x="7522" y="3615"/>
                <a:chExt cx="124" cy="33"/>
              </a:xfrm>
            </p:grpSpPr>
            <p:sp>
              <p:nvSpPr>
                <p:cNvPr id="632"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633"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634"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635"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521" name="Group 137"/>
              <p:cNvGrpSpPr>
                <a:grpSpLocks noChangeAspect="1"/>
              </p:cNvGrpSpPr>
              <p:nvPr/>
            </p:nvGrpSpPr>
            <p:grpSpPr bwMode="auto">
              <a:xfrm>
                <a:off x="7514" y="3476"/>
                <a:ext cx="128" cy="33"/>
                <a:chOff x="7514" y="3476"/>
                <a:chExt cx="128" cy="33"/>
              </a:xfrm>
            </p:grpSpPr>
            <p:sp>
              <p:nvSpPr>
                <p:cNvPr id="628"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629"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630"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631"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522" name="Group 142"/>
              <p:cNvGrpSpPr>
                <a:grpSpLocks noChangeAspect="1"/>
              </p:cNvGrpSpPr>
              <p:nvPr/>
            </p:nvGrpSpPr>
            <p:grpSpPr bwMode="auto">
              <a:xfrm>
                <a:off x="7855" y="3476"/>
                <a:ext cx="32" cy="168"/>
                <a:chOff x="7855" y="3476"/>
                <a:chExt cx="32" cy="168"/>
              </a:xfrm>
            </p:grpSpPr>
            <p:sp>
              <p:nvSpPr>
                <p:cNvPr id="621"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622"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623"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624"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625"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626"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627"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523" name="Group 150"/>
              <p:cNvGrpSpPr>
                <a:grpSpLocks noChangeAspect="1"/>
              </p:cNvGrpSpPr>
              <p:nvPr/>
            </p:nvGrpSpPr>
            <p:grpSpPr bwMode="auto">
              <a:xfrm>
                <a:off x="7891" y="3488"/>
                <a:ext cx="10" cy="144"/>
                <a:chOff x="7891" y="3488"/>
                <a:chExt cx="10" cy="144"/>
              </a:xfrm>
            </p:grpSpPr>
            <p:sp>
              <p:nvSpPr>
                <p:cNvPr id="617"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618"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619"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620"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524" name="Group 155"/>
              <p:cNvGrpSpPr>
                <a:grpSpLocks noChangeAspect="1"/>
              </p:cNvGrpSpPr>
              <p:nvPr/>
            </p:nvGrpSpPr>
            <p:grpSpPr bwMode="auto">
              <a:xfrm>
                <a:off x="7522" y="3488"/>
                <a:ext cx="98" cy="148"/>
                <a:chOff x="7522" y="3488"/>
                <a:chExt cx="98" cy="148"/>
              </a:xfrm>
            </p:grpSpPr>
            <p:sp>
              <p:nvSpPr>
                <p:cNvPr id="608"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609"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610"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611"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612"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613"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614"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615"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616"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525" name="Group 165"/>
              <p:cNvGrpSpPr>
                <a:grpSpLocks noChangeAspect="1"/>
              </p:cNvGrpSpPr>
              <p:nvPr/>
            </p:nvGrpSpPr>
            <p:grpSpPr bwMode="auto">
              <a:xfrm>
                <a:off x="7529" y="3488"/>
                <a:ext cx="1" cy="153"/>
                <a:chOff x="7529" y="3488"/>
                <a:chExt cx="1" cy="153"/>
              </a:xfrm>
            </p:grpSpPr>
            <p:sp>
              <p:nvSpPr>
                <p:cNvPr id="606"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607"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526" name="Group 168"/>
              <p:cNvGrpSpPr>
                <a:grpSpLocks noChangeAspect="1"/>
              </p:cNvGrpSpPr>
              <p:nvPr/>
            </p:nvGrpSpPr>
            <p:grpSpPr bwMode="auto">
              <a:xfrm>
                <a:off x="7829" y="3483"/>
                <a:ext cx="58" cy="146"/>
                <a:chOff x="7829" y="3483"/>
                <a:chExt cx="58" cy="146"/>
              </a:xfrm>
            </p:grpSpPr>
            <p:sp>
              <p:nvSpPr>
                <p:cNvPr id="597"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598"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599"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600"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601"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602"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603"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604"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605"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527"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528" name="Group 179"/>
              <p:cNvGrpSpPr>
                <a:grpSpLocks noChangeAspect="1"/>
              </p:cNvGrpSpPr>
              <p:nvPr/>
            </p:nvGrpSpPr>
            <p:grpSpPr bwMode="auto">
              <a:xfrm>
                <a:off x="7620" y="3488"/>
                <a:ext cx="209" cy="146"/>
                <a:chOff x="7620" y="3488"/>
                <a:chExt cx="209" cy="146"/>
              </a:xfrm>
            </p:grpSpPr>
            <p:sp>
              <p:nvSpPr>
                <p:cNvPr id="595"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596"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529"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530" name="Group 183"/>
              <p:cNvGrpSpPr>
                <a:grpSpLocks noChangeAspect="1"/>
              </p:cNvGrpSpPr>
              <p:nvPr/>
            </p:nvGrpSpPr>
            <p:grpSpPr bwMode="auto">
              <a:xfrm>
                <a:off x="7613" y="3567"/>
                <a:ext cx="8" cy="42"/>
                <a:chOff x="7613" y="3567"/>
                <a:chExt cx="8" cy="42"/>
              </a:xfrm>
            </p:grpSpPr>
            <p:sp>
              <p:nvSpPr>
                <p:cNvPr id="590"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591"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592"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593"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594"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531"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532"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533"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534"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535"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36"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37"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38"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539"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540" name="Group 198"/>
              <p:cNvGrpSpPr>
                <a:grpSpLocks noChangeAspect="1"/>
              </p:cNvGrpSpPr>
              <p:nvPr/>
            </p:nvGrpSpPr>
            <p:grpSpPr bwMode="auto">
              <a:xfrm>
                <a:off x="7598" y="3516"/>
                <a:ext cx="15" cy="44"/>
                <a:chOff x="7598" y="3516"/>
                <a:chExt cx="15" cy="44"/>
              </a:xfrm>
            </p:grpSpPr>
            <p:sp>
              <p:nvSpPr>
                <p:cNvPr id="585"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586"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587"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588"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589"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541"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542"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543"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544"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545"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546"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547"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548"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549"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550" name="Group 213"/>
              <p:cNvGrpSpPr>
                <a:grpSpLocks noChangeAspect="1"/>
              </p:cNvGrpSpPr>
              <p:nvPr/>
            </p:nvGrpSpPr>
            <p:grpSpPr bwMode="auto">
              <a:xfrm>
                <a:off x="7625" y="3468"/>
                <a:ext cx="164" cy="27"/>
                <a:chOff x="7625" y="3468"/>
                <a:chExt cx="164" cy="27"/>
              </a:xfrm>
            </p:grpSpPr>
            <p:sp>
              <p:nvSpPr>
                <p:cNvPr id="575"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576"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577"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578"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579"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580"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581"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582"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583"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584"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551" name="Group 224"/>
              <p:cNvGrpSpPr>
                <a:grpSpLocks noChangeAspect="1"/>
              </p:cNvGrpSpPr>
              <p:nvPr/>
            </p:nvGrpSpPr>
            <p:grpSpPr bwMode="auto">
              <a:xfrm>
                <a:off x="7634" y="3622"/>
                <a:ext cx="161" cy="22"/>
                <a:chOff x="7634" y="3622"/>
                <a:chExt cx="161" cy="22"/>
              </a:xfrm>
            </p:grpSpPr>
            <p:sp>
              <p:nvSpPr>
                <p:cNvPr id="565"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566"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567"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568"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569"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570"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571"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572"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573"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574"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552" name="Group 235"/>
              <p:cNvGrpSpPr>
                <a:grpSpLocks noChangeAspect="1"/>
              </p:cNvGrpSpPr>
              <p:nvPr/>
            </p:nvGrpSpPr>
            <p:grpSpPr bwMode="auto">
              <a:xfrm>
                <a:off x="7709" y="3468"/>
                <a:ext cx="2" cy="27"/>
                <a:chOff x="7709" y="3468"/>
                <a:chExt cx="2" cy="27"/>
              </a:xfrm>
            </p:grpSpPr>
            <p:sp>
              <p:nvSpPr>
                <p:cNvPr id="563"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64"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553" name="Group 238"/>
              <p:cNvGrpSpPr>
                <a:grpSpLocks noChangeAspect="1"/>
              </p:cNvGrpSpPr>
              <p:nvPr/>
            </p:nvGrpSpPr>
            <p:grpSpPr bwMode="auto">
              <a:xfrm>
                <a:off x="7718" y="3622"/>
                <a:ext cx="1" cy="19"/>
                <a:chOff x="7718" y="3622"/>
                <a:chExt cx="1" cy="19"/>
              </a:xfrm>
            </p:grpSpPr>
            <p:sp>
              <p:nvSpPr>
                <p:cNvPr id="561"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62"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554" name="Group 241"/>
              <p:cNvGrpSpPr>
                <a:grpSpLocks noChangeAspect="1"/>
              </p:cNvGrpSpPr>
              <p:nvPr/>
            </p:nvGrpSpPr>
            <p:grpSpPr bwMode="auto">
              <a:xfrm>
                <a:off x="7634" y="3476"/>
                <a:ext cx="137" cy="158"/>
                <a:chOff x="7634" y="3476"/>
                <a:chExt cx="137" cy="158"/>
              </a:xfrm>
            </p:grpSpPr>
            <p:sp>
              <p:nvSpPr>
                <p:cNvPr id="555"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56"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57"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58"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59"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60"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636" name="Group 248"/>
            <p:cNvGrpSpPr>
              <a:grpSpLocks/>
            </p:cNvGrpSpPr>
            <p:nvPr/>
          </p:nvGrpSpPr>
          <p:grpSpPr bwMode="auto">
            <a:xfrm>
              <a:off x="7418216" y="4347701"/>
              <a:ext cx="730250" cy="687387"/>
              <a:chOff x="6201" y="4433"/>
              <a:chExt cx="1050" cy="1080"/>
            </a:xfrm>
          </p:grpSpPr>
          <p:grpSp>
            <p:nvGrpSpPr>
              <p:cNvPr id="637" name="Group 249"/>
              <p:cNvGrpSpPr>
                <a:grpSpLocks/>
              </p:cNvGrpSpPr>
              <p:nvPr/>
            </p:nvGrpSpPr>
            <p:grpSpPr bwMode="auto">
              <a:xfrm>
                <a:off x="6277" y="4504"/>
                <a:ext cx="900" cy="926"/>
                <a:chOff x="6277" y="4504"/>
                <a:chExt cx="900" cy="926"/>
              </a:xfrm>
            </p:grpSpPr>
            <p:sp>
              <p:nvSpPr>
                <p:cNvPr id="639"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640"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638"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cxnSp>
          <p:nvCxnSpPr>
            <p:cNvPr id="643" name="Straight Arrow Connector 2"/>
            <p:cNvCxnSpPr/>
            <p:nvPr/>
          </p:nvCxnSpPr>
          <p:spPr bwMode="auto">
            <a:xfrm>
              <a:off x="8229600" y="2514600"/>
              <a:ext cx="219075" cy="116876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44" name="TextBox 643"/>
            <p:cNvSpPr txBox="1"/>
            <p:nvPr/>
          </p:nvSpPr>
          <p:spPr>
            <a:xfrm>
              <a:off x="7848600" y="5301385"/>
              <a:ext cx="1143000" cy="646331"/>
            </a:xfrm>
            <a:prstGeom prst="rect">
              <a:avLst/>
            </a:prstGeom>
            <a:noFill/>
          </p:spPr>
          <p:txBody>
            <a:bodyPr wrap="square" rtlCol="0">
              <a:spAutoFit/>
            </a:bodyPr>
            <a:lstStyle/>
            <a:p>
              <a:r>
                <a:rPr lang="en-US" sz="1800" dirty="0" smtClean="0">
                  <a:solidFill>
                    <a:schemeClr val="tx1"/>
                  </a:solidFill>
                  <a:latin typeface="Arial" pitchFamily="34" charset="0"/>
                  <a:cs typeface="Arial" pitchFamily="34" charset="0"/>
                </a:rPr>
                <a:t>Freight Yard</a:t>
              </a:r>
              <a:endParaRPr lang="en-US" sz="1800" dirty="0">
                <a:solidFill>
                  <a:schemeClr val="tx1"/>
                </a:solidFill>
                <a:latin typeface="Arial" pitchFamily="34" charset="0"/>
                <a:cs typeface="Arial" pitchFamily="34" charset="0"/>
              </a:endParaRPr>
            </a:p>
          </p:txBody>
        </p:sp>
        <p:sp>
          <p:nvSpPr>
            <p:cNvPr id="645" name="TextBox 644"/>
            <p:cNvSpPr txBox="1"/>
            <p:nvPr/>
          </p:nvSpPr>
          <p:spPr>
            <a:xfrm>
              <a:off x="7391400" y="1752600"/>
              <a:ext cx="1447351" cy="923330"/>
            </a:xfrm>
            <a:prstGeom prst="rect">
              <a:avLst/>
            </a:prstGeom>
            <a:noFill/>
          </p:spPr>
          <p:txBody>
            <a:bodyPr wrap="square" rtlCol="0">
              <a:spAutoFit/>
            </a:bodyPr>
            <a:lstStyle/>
            <a:p>
              <a:r>
                <a:rPr lang="en-US" sz="1800" dirty="0" smtClean="0">
                  <a:solidFill>
                    <a:schemeClr val="tx1"/>
                  </a:solidFill>
                  <a:latin typeface="Arial" pitchFamily="34" charset="0"/>
                  <a:cs typeface="Arial" pitchFamily="34" charset="0"/>
                </a:rPr>
                <a:t>Vehicle Without DSRC</a:t>
              </a:r>
              <a:endParaRPr lang="en-US" sz="1800" dirty="0">
                <a:solidFill>
                  <a:schemeClr val="tx1"/>
                </a:solidFill>
                <a:latin typeface="Arial" pitchFamily="34" charset="0"/>
                <a:cs typeface="Arial" pitchFamily="34" charset="0"/>
              </a:endParaRPr>
            </a:p>
          </p:txBody>
        </p:sp>
        <p:sp>
          <p:nvSpPr>
            <p:cNvPr id="646" name="AutoShape 103"/>
            <p:cNvSpPr>
              <a:spLocks noChangeArrowheads="1"/>
            </p:cNvSpPr>
            <p:nvPr/>
          </p:nvSpPr>
          <p:spPr bwMode="auto">
            <a:xfrm rot="10804044">
              <a:off x="5053574" y="4015506"/>
              <a:ext cx="213587" cy="36612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AutoShape 104"/>
            <p:cNvSpPr>
              <a:spLocks noChangeArrowheads="1"/>
            </p:cNvSpPr>
            <p:nvPr/>
          </p:nvSpPr>
          <p:spPr bwMode="auto">
            <a:xfrm>
              <a:off x="3965738" y="4015506"/>
              <a:ext cx="1139574" cy="365076"/>
            </a:xfrm>
            <a:prstGeom prst="roundRect">
              <a:avLst>
                <a:gd name="adj" fmla="val 16667"/>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Rectangle 105"/>
            <p:cNvSpPr>
              <a:spLocks noChangeArrowheads="1"/>
            </p:cNvSpPr>
            <p:nvPr/>
          </p:nvSpPr>
          <p:spPr bwMode="auto">
            <a:xfrm>
              <a:off x="5105312" y="4158817"/>
              <a:ext cx="62352" cy="7636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Rectangle 106"/>
            <p:cNvSpPr>
              <a:spLocks noChangeArrowheads="1"/>
            </p:cNvSpPr>
            <p:nvPr/>
          </p:nvSpPr>
          <p:spPr bwMode="auto">
            <a:xfrm>
              <a:off x="3962400" y="3886200"/>
              <a:ext cx="13016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chemeClr val="tx1"/>
                  </a:solidFill>
                  <a:latin typeface="Times New Roman" pitchFamily="18" charset="0"/>
                </a:rPr>
                <a:t>Transit Vehicle</a:t>
              </a:r>
              <a:endParaRPr lang="en-US" sz="1600" dirty="0">
                <a:solidFill>
                  <a:schemeClr val="tx1"/>
                </a:solidFill>
                <a:latin typeface="Times New Roman" pitchFamily="18" charset="0"/>
              </a:endParaRPr>
            </a:p>
          </p:txBody>
        </p:sp>
        <p:grpSp>
          <p:nvGrpSpPr>
            <p:cNvPr id="650" name="Group 130"/>
            <p:cNvGrpSpPr>
              <a:grpSpLocks noChangeAspect="1"/>
            </p:cNvGrpSpPr>
            <p:nvPr/>
          </p:nvGrpSpPr>
          <p:grpSpPr bwMode="auto">
            <a:xfrm rot="16200000" flipH="1">
              <a:off x="6499300" y="2889509"/>
              <a:ext cx="438150" cy="184150"/>
              <a:chOff x="7514" y="3468"/>
              <a:chExt cx="387" cy="180"/>
            </a:xfrm>
          </p:grpSpPr>
          <p:sp>
            <p:nvSpPr>
              <p:cNvPr id="651"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652" name="Group 132"/>
              <p:cNvGrpSpPr>
                <a:grpSpLocks noChangeAspect="1"/>
              </p:cNvGrpSpPr>
              <p:nvPr/>
            </p:nvGrpSpPr>
            <p:grpSpPr bwMode="auto">
              <a:xfrm>
                <a:off x="7522" y="3615"/>
                <a:ext cx="124" cy="33"/>
                <a:chOff x="7522" y="3615"/>
                <a:chExt cx="124" cy="33"/>
              </a:xfrm>
            </p:grpSpPr>
            <p:sp>
              <p:nvSpPr>
                <p:cNvPr id="764"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765"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766"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767"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653" name="Group 137"/>
              <p:cNvGrpSpPr>
                <a:grpSpLocks noChangeAspect="1"/>
              </p:cNvGrpSpPr>
              <p:nvPr/>
            </p:nvGrpSpPr>
            <p:grpSpPr bwMode="auto">
              <a:xfrm>
                <a:off x="7514" y="3476"/>
                <a:ext cx="128" cy="33"/>
                <a:chOff x="7514" y="3476"/>
                <a:chExt cx="128" cy="33"/>
              </a:xfrm>
            </p:grpSpPr>
            <p:sp>
              <p:nvSpPr>
                <p:cNvPr id="760"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761"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762"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763"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654" name="Group 142"/>
              <p:cNvGrpSpPr>
                <a:grpSpLocks noChangeAspect="1"/>
              </p:cNvGrpSpPr>
              <p:nvPr/>
            </p:nvGrpSpPr>
            <p:grpSpPr bwMode="auto">
              <a:xfrm>
                <a:off x="7855" y="3476"/>
                <a:ext cx="32" cy="168"/>
                <a:chOff x="7855" y="3476"/>
                <a:chExt cx="32" cy="168"/>
              </a:xfrm>
            </p:grpSpPr>
            <p:sp>
              <p:nvSpPr>
                <p:cNvPr id="753"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754"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755"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756"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757"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758"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759"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655" name="Group 150"/>
              <p:cNvGrpSpPr>
                <a:grpSpLocks noChangeAspect="1"/>
              </p:cNvGrpSpPr>
              <p:nvPr/>
            </p:nvGrpSpPr>
            <p:grpSpPr bwMode="auto">
              <a:xfrm>
                <a:off x="7891" y="3488"/>
                <a:ext cx="10" cy="144"/>
                <a:chOff x="7891" y="3488"/>
                <a:chExt cx="10" cy="144"/>
              </a:xfrm>
            </p:grpSpPr>
            <p:sp>
              <p:nvSpPr>
                <p:cNvPr id="749"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750"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751"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752"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656" name="Group 155"/>
              <p:cNvGrpSpPr>
                <a:grpSpLocks noChangeAspect="1"/>
              </p:cNvGrpSpPr>
              <p:nvPr/>
            </p:nvGrpSpPr>
            <p:grpSpPr bwMode="auto">
              <a:xfrm>
                <a:off x="7522" y="3488"/>
                <a:ext cx="98" cy="148"/>
                <a:chOff x="7522" y="3488"/>
                <a:chExt cx="98" cy="148"/>
              </a:xfrm>
            </p:grpSpPr>
            <p:sp>
              <p:nvSpPr>
                <p:cNvPr id="740"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741"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742"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743"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744"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745"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746"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747"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748"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657" name="Group 165"/>
              <p:cNvGrpSpPr>
                <a:grpSpLocks noChangeAspect="1"/>
              </p:cNvGrpSpPr>
              <p:nvPr/>
            </p:nvGrpSpPr>
            <p:grpSpPr bwMode="auto">
              <a:xfrm>
                <a:off x="7529" y="3488"/>
                <a:ext cx="1" cy="153"/>
                <a:chOff x="7529" y="3488"/>
                <a:chExt cx="1" cy="153"/>
              </a:xfrm>
            </p:grpSpPr>
            <p:sp>
              <p:nvSpPr>
                <p:cNvPr id="738"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739"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658" name="Group 168"/>
              <p:cNvGrpSpPr>
                <a:grpSpLocks noChangeAspect="1"/>
              </p:cNvGrpSpPr>
              <p:nvPr/>
            </p:nvGrpSpPr>
            <p:grpSpPr bwMode="auto">
              <a:xfrm>
                <a:off x="7829" y="3483"/>
                <a:ext cx="58" cy="146"/>
                <a:chOff x="7829" y="3483"/>
                <a:chExt cx="58" cy="146"/>
              </a:xfrm>
            </p:grpSpPr>
            <p:sp>
              <p:nvSpPr>
                <p:cNvPr id="729"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730"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731"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732"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733"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734"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735"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736"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737"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659"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660" name="Group 179"/>
              <p:cNvGrpSpPr>
                <a:grpSpLocks noChangeAspect="1"/>
              </p:cNvGrpSpPr>
              <p:nvPr/>
            </p:nvGrpSpPr>
            <p:grpSpPr bwMode="auto">
              <a:xfrm>
                <a:off x="7620" y="3488"/>
                <a:ext cx="209" cy="146"/>
                <a:chOff x="7620" y="3488"/>
                <a:chExt cx="209" cy="146"/>
              </a:xfrm>
            </p:grpSpPr>
            <p:sp>
              <p:nvSpPr>
                <p:cNvPr id="727"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728"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661"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662" name="Group 183"/>
              <p:cNvGrpSpPr>
                <a:grpSpLocks noChangeAspect="1"/>
              </p:cNvGrpSpPr>
              <p:nvPr/>
            </p:nvGrpSpPr>
            <p:grpSpPr bwMode="auto">
              <a:xfrm>
                <a:off x="7613" y="3567"/>
                <a:ext cx="8" cy="42"/>
                <a:chOff x="7613" y="3567"/>
                <a:chExt cx="8" cy="42"/>
              </a:xfrm>
            </p:grpSpPr>
            <p:sp>
              <p:nvSpPr>
                <p:cNvPr id="722"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723"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724"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725"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726"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663"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664"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665"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666"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667"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68"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69"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70"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671"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672" name="Group 198"/>
              <p:cNvGrpSpPr>
                <a:grpSpLocks noChangeAspect="1"/>
              </p:cNvGrpSpPr>
              <p:nvPr/>
            </p:nvGrpSpPr>
            <p:grpSpPr bwMode="auto">
              <a:xfrm>
                <a:off x="7598" y="3516"/>
                <a:ext cx="15" cy="44"/>
                <a:chOff x="7598" y="3516"/>
                <a:chExt cx="15" cy="44"/>
              </a:xfrm>
            </p:grpSpPr>
            <p:sp>
              <p:nvSpPr>
                <p:cNvPr id="717"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718"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719"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720"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721"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673"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674"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675"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676"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677"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678"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679"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680"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681"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682" name="Group 213"/>
              <p:cNvGrpSpPr>
                <a:grpSpLocks noChangeAspect="1"/>
              </p:cNvGrpSpPr>
              <p:nvPr/>
            </p:nvGrpSpPr>
            <p:grpSpPr bwMode="auto">
              <a:xfrm>
                <a:off x="7625" y="3468"/>
                <a:ext cx="164" cy="27"/>
                <a:chOff x="7625" y="3468"/>
                <a:chExt cx="164" cy="27"/>
              </a:xfrm>
            </p:grpSpPr>
            <p:sp>
              <p:nvSpPr>
                <p:cNvPr id="707"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08"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09"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10"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11"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12"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13"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14"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15"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16"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683" name="Group 224"/>
              <p:cNvGrpSpPr>
                <a:grpSpLocks noChangeAspect="1"/>
              </p:cNvGrpSpPr>
              <p:nvPr/>
            </p:nvGrpSpPr>
            <p:grpSpPr bwMode="auto">
              <a:xfrm>
                <a:off x="7634" y="3622"/>
                <a:ext cx="161" cy="22"/>
                <a:chOff x="7634" y="3622"/>
                <a:chExt cx="161" cy="22"/>
              </a:xfrm>
            </p:grpSpPr>
            <p:sp>
              <p:nvSpPr>
                <p:cNvPr id="697"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98"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99"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700"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701"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702"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703"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704"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705"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706"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684" name="Group 235"/>
              <p:cNvGrpSpPr>
                <a:grpSpLocks noChangeAspect="1"/>
              </p:cNvGrpSpPr>
              <p:nvPr/>
            </p:nvGrpSpPr>
            <p:grpSpPr bwMode="auto">
              <a:xfrm>
                <a:off x="7709" y="3468"/>
                <a:ext cx="2" cy="27"/>
                <a:chOff x="7709" y="3468"/>
                <a:chExt cx="2" cy="27"/>
              </a:xfrm>
            </p:grpSpPr>
            <p:sp>
              <p:nvSpPr>
                <p:cNvPr id="695"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696"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685" name="Group 238"/>
              <p:cNvGrpSpPr>
                <a:grpSpLocks noChangeAspect="1"/>
              </p:cNvGrpSpPr>
              <p:nvPr/>
            </p:nvGrpSpPr>
            <p:grpSpPr bwMode="auto">
              <a:xfrm>
                <a:off x="7718" y="3622"/>
                <a:ext cx="1" cy="19"/>
                <a:chOff x="7718" y="3622"/>
                <a:chExt cx="1" cy="19"/>
              </a:xfrm>
            </p:grpSpPr>
            <p:sp>
              <p:nvSpPr>
                <p:cNvPr id="693"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694"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686" name="Group 241"/>
              <p:cNvGrpSpPr>
                <a:grpSpLocks noChangeAspect="1"/>
              </p:cNvGrpSpPr>
              <p:nvPr/>
            </p:nvGrpSpPr>
            <p:grpSpPr bwMode="auto">
              <a:xfrm>
                <a:off x="7634" y="3476"/>
                <a:ext cx="137" cy="158"/>
                <a:chOff x="7634" y="3476"/>
                <a:chExt cx="137" cy="158"/>
              </a:xfrm>
            </p:grpSpPr>
            <p:sp>
              <p:nvSpPr>
                <p:cNvPr id="687"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688"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689"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690"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691"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692"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768" name="Group 248"/>
            <p:cNvGrpSpPr>
              <a:grpSpLocks/>
            </p:cNvGrpSpPr>
            <p:nvPr/>
          </p:nvGrpSpPr>
          <p:grpSpPr bwMode="auto">
            <a:xfrm>
              <a:off x="6357342" y="2602428"/>
              <a:ext cx="730250" cy="687387"/>
              <a:chOff x="6201" y="4433"/>
              <a:chExt cx="1050" cy="1080"/>
            </a:xfrm>
          </p:grpSpPr>
          <p:grpSp>
            <p:nvGrpSpPr>
              <p:cNvPr id="769" name="Group 249"/>
              <p:cNvGrpSpPr>
                <a:grpSpLocks/>
              </p:cNvGrpSpPr>
              <p:nvPr/>
            </p:nvGrpSpPr>
            <p:grpSpPr bwMode="auto">
              <a:xfrm>
                <a:off x="6277" y="4504"/>
                <a:ext cx="900" cy="926"/>
                <a:chOff x="6277" y="4504"/>
                <a:chExt cx="900" cy="926"/>
              </a:xfrm>
            </p:grpSpPr>
            <p:sp>
              <p:nvSpPr>
                <p:cNvPr id="771"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772"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770"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773" name="Group 12"/>
            <p:cNvGrpSpPr>
              <a:grpSpLocks noChangeAspect="1"/>
            </p:cNvGrpSpPr>
            <p:nvPr/>
          </p:nvGrpSpPr>
          <p:grpSpPr bwMode="auto">
            <a:xfrm rot="10800000" flipH="1">
              <a:off x="4602861" y="3643693"/>
              <a:ext cx="438150" cy="184150"/>
              <a:chOff x="7514" y="3468"/>
              <a:chExt cx="387" cy="180"/>
            </a:xfrm>
          </p:grpSpPr>
          <p:sp>
            <p:nvSpPr>
              <p:cNvPr id="774" name="Freeform 1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775" name="Group 14"/>
              <p:cNvGrpSpPr>
                <a:grpSpLocks noChangeAspect="1"/>
              </p:cNvGrpSpPr>
              <p:nvPr/>
            </p:nvGrpSpPr>
            <p:grpSpPr bwMode="auto">
              <a:xfrm>
                <a:off x="7522" y="3615"/>
                <a:ext cx="124" cy="33"/>
                <a:chOff x="7522" y="3615"/>
                <a:chExt cx="124" cy="33"/>
              </a:xfrm>
            </p:grpSpPr>
            <p:sp>
              <p:nvSpPr>
                <p:cNvPr id="887" name="Line 1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888" name="Line 1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889" name="Line 1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890" name="Line 1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776" name="Group 19"/>
              <p:cNvGrpSpPr>
                <a:grpSpLocks noChangeAspect="1"/>
              </p:cNvGrpSpPr>
              <p:nvPr/>
            </p:nvGrpSpPr>
            <p:grpSpPr bwMode="auto">
              <a:xfrm>
                <a:off x="7514" y="3476"/>
                <a:ext cx="128" cy="33"/>
                <a:chOff x="7514" y="3476"/>
                <a:chExt cx="128" cy="33"/>
              </a:xfrm>
            </p:grpSpPr>
            <p:sp>
              <p:nvSpPr>
                <p:cNvPr id="883" name="Line 2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884" name="Line 2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885" name="Line 2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886" name="Line 2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777" name="Group 24"/>
              <p:cNvGrpSpPr>
                <a:grpSpLocks noChangeAspect="1"/>
              </p:cNvGrpSpPr>
              <p:nvPr/>
            </p:nvGrpSpPr>
            <p:grpSpPr bwMode="auto">
              <a:xfrm>
                <a:off x="7855" y="3476"/>
                <a:ext cx="32" cy="168"/>
                <a:chOff x="7855" y="3476"/>
                <a:chExt cx="32" cy="168"/>
              </a:xfrm>
            </p:grpSpPr>
            <p:sp>
              <p:nvSpPr>
                <p:cNvPr id="876" name="Line 2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877" name="Line 2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878" name="Line 2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879" name="Line 2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880" name="Line 2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881" name="Line 3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882" name="Line 3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778" name="Group 32"/>
              <p:cNvGrpSpPr>
                <a:grpSpLocks noChangeAspect="1"/>
              </p:cNvGrpSpPr>
              <p:nvPr/>
            </p:nvGrpSpPr>
            <p:grpSpPr bwMode="auto">
              <a:xfrm>
                <a:off x="7891" y="3488"/>
                <a:ext cx="10" cy="144"/>
                <a:chOff x="7891" y="3488"/>
                <a:chExt cx="10" cy="144"/>
              </a:xfrm>
            </p:grpSpPr>
            <p:sp>
              <p:nvSpPr>
                <p:cNvPr id="872" name="Rectangle 3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873" name="Rectangle 3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874" name="Rectangle 3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875" name="Rectangle 3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779" name="Group 37"/>
              <p:cNvGrpSpPr>
                <a:grpSpLocks noChangeAspect="1"/>
              </p:cNvGrpSpPr>
              <p:nvPr/>
            </p:nvGrpSpPr>
            <p:grpSpPr bwMode="auto">
              <a:xfrm>
                <a:off x="7522" y="3488"/>
                <a:ext cx="98" cy="148"/>
                <a:chOff x="7522" y="3488"/>
                <a:chExt cx="98" cy="148"/>
              </a:xfrm>
            </p:grpSpPr>
            <p:sp>
              <p:nvSpPr>
                <p:cNvPr id="863" name="Line 3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864" name="Line 3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865" name="Line 4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866" name="Line 4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867" name="Line 4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868" name="Line 4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869" name="Line 4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870" name="Line 4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871" name="Line 4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780" name="Group 47"/>
              <p:cNvGrpSpPr>
                <a:grpSpLocks noChangeAspect="1"/>
              </p:cNvGrpSpPr>
              <p:nvPr/>
            </p:nvGrpSpPr>
            <p:grpSpPr bwMode="auto">
              <a:xfrm>
                <a:off x="7529" y="3488"/>
                <a:ext cx="1" cy="153"/>
                <a:chOff x="7529" y="3488"/>
                <a:chExt cx="1" cy="153"/>
              </a:xfrm>
            </p:grpSpPr>
            <p:sp>
              <p:nvSpPr>
                <p:cNvPr id="861" name="Line 4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862" name="Line 4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781" name="Group 50"/>
              <p:cNvGrpSpPr>
                <a:grpSpLocks noChangeAspect="1"/>
              </p:cNvGrpSpPr>
              <p:nvPr/>
            </p:nvGrpSpPr>
            <p:grpSpPr bwMode="auto">
              <a:xfrm>
                <a:off x="7829" y="3483"/>
                <a:ext cx="58" cy="146"/>
                <a:chOff x="7829" y="3483"/>
                <a:chExt cx="58" cy="146"/>
              </a:xfrm>
            </p:grpSpPr>
            <p:sp>
              <p:nvSpPr>
                <p:cNvPr id="852" name="Line 5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853" name="Line 5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854" name="Line 5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855" name="Line 5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856" name="Line 5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857" name="Line 5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858" name="Line 5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859" name="Line 5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860" name="Line 5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782" name="Line 6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783" name="Group 61"/>
              <p:cNvGrpSpPr>
                <a:grpSpLocks noChangeAspect="1"/>
              </p:cNvGrpSpPr>
              <p:nvPr/>
            </p:nvGrpSpPr>
            <p:grpSpPr bwMode="auto">
              <a:xfrm>
                <a:off x="7620" y="3488"/>
                <a:ext cx="209" cy="146"/>
                <a:chOff x="7620" y="3488"/>
                <a:chExt cx="209" cy="146"/>
              </a:xfrm>
            </p:grpSpPr>
            <p:sp>
              <p:nvSpPr>
                <p:cNvPr id="850" name="Freeform 6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851" name="Freeform 6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784" name="Line 6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785" name="Group 65"/>
              <p:cNvGrpSpPr>
                <a:grpSpLocks noChangeAspect="1"/>
              </p:cNvGrpSpPr>
              <p:nvPr/>
            </p:nvGrpSpPr>
            <p:grpSpPr bwMode="auto">
              <a:xfrm>
                <a:off x="7613" y="3567"/>
                <a:ext cx="8" cy="42"/>
                <a:chOff x="7613" y="3567"/>
                <a:chExt cx="8" cy="42"/>
              </a:xfrm>
            </p:grpSpPr>
            <p:sp>
              <p:nvSpPr>
                <p:cNvPr id="845" name="Line 6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46" name="Line 6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47" name="Line 6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48" name="Line 6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49" name="Line 7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786" name="Line 7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787" name="Line 7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788" name="Line 7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789" name="Line 7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790" name="Line 7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791" name="Line 7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792" name="Line 7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793" name="Line 7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794" name="Line 7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795" name="Group 80"/>
              <p:cNvGrpSpPr>
                <a:grpSpLocks noChangeAspect="1"/>
              </p:cNvGrpSpPr>
              <p:nvPr/>
            </p:nvGrpSpPr>
            <p:grpSpPr bwMode="auto">
              <a:xfrm>
                <a:off x="7598" y="3516"/>
                <a:ext cx="15" cy="44"/>
                <a:chOff x="7598" y="3516"/>
                <a:chExt cx="15" cy="44"/>
              </a:xfrm>
            </p:grpSpPr>
            <p:sp>
              <p:nvSpPr>
                <p:cNvPr id="840" name="Line 8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41" name="Line 8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42" name="Line 8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43" name="Line 8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44" name="Line 8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796" name="Line 8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797" name="Line 8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798" name="Line 8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799" name="Line 8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800" name="Line 9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801" name="Line 9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802" name="Line 9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803" name="Line 9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804" name="Line 9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805" name="Group 95"/>
              <p:cNvGrpSpPr>
                <a:grpSpLocks noChangeAspect="1"/>
              </p:cNvGrpSpPr>
              <p:nvPr/>
            </p:nvGrpSpPr>
            <p:grpSpPr bwMode="auto">
              <a:xfrm>
                <a:off x="7625" y="3468"/>
                <a:ext cx="164" cy="27"/>
                <a:chOff x="7625" y="3468"/>
                <a:chExt cx="164" cy="27"/>
              </a:xfrm>
            </p:grpSpPr>
            <p:sp>
              <p:nvSpPr>
                <p:cNvPr id="830" name="Line 9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831" name="Line 9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832" name="Line 9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833" name="Line 9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834" name="Line 10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835" name="Line 10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836" name="Line 10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837" name="Line 10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838" name="Line 10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839" name="Line 10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806" name="Group 106"/>
              <p:cNvGrpSpPr>
                <a:grpSpLocks noChangeAspect="1"/>
              </p:cNvGrpSpPr>
              <p:nvPr/>
            </p:nvGrpSpPr>
            <p:grpSpPr bwMode="auto">
              <a:xfrm>
                <a:off x="7634" y="3622"/>
                <a:ext cx="161" cy="22"/>
                <a:chOff x="7634" y="3622"/>
                <a:chExt cx="161" cy="22"/>
              </a:xfrm>
            </p:grpSpPr>
            <p:sp>
              <p:nvSpPr>
                <p:cNvPr id="820" name="Line 10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821" name="Line 10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822" name="Line 10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823" name="Line 11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824" name="Line 11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825" name="Line 11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826" name="Line 11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827" name="Line 11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828" name="Line 11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829" name="Line 11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807" name="Group 117"/>
              <p:cNvGrpSpPr>
                <a:grpSpLocks noChangeAspect="1"/>
              </p:cNvGrpSpPr>
              <p:nvPr/>
            </p:nvGrpSpPr>
            <p:grpSpPr bwMode="auto">
              <a:xfrm>
                <a:off x="7709" y="3468"/>
                <a:ext cx="2" cy="27"/>
                <a:chOff x="7709" y="3468"/>
                <a:chExt cx="2" cy="27"/>
              </a:xfrm>
            </p:grpSpPr>
            <p:sp>
              <p:nvSpPr>
                <p:cNvPr id="818" name="Line 11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819" name="Line 11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808" name="Group 120"/>
              <p:cNvGrpSpPr>
                <a:grpSpLocks noChangeAspect="1"/>
              </p:cNvGrpSpPr>
              <p:nvPr/>
            </p:nvGrpSpPr>
            <p:grpSpPr bwMode="auto">
              <a:xfrm>
                <a:off x="7718" y="3622"/>
                <a:ext cx="1" cy="19"/>
                <a:chOff x="7718" y="3622"/>
                <a:chExt cx="1" cy="19"/>
              </a:xfrm>
            </p:grpSpPr>
            <p:sp>
              <p:nvSpPr>
                <p:cNvPr id="816" name="Line 12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817" name="Line 12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809" name="Group 123"/>
              <p:cNvGrpSpPr>
                <a:grpSpLocks noChangeAspect="1"/>
              </p:cNvGrpSpPr>
              <p:nvPr/>
            </p:nvGrpSpPr>
            <p:grpSpPr bwMode="auto">
              <a:xfrm>
                <a:off x="7634" y="3476"/>
                <a:ext cx="137" cy="158"/>
                <a:chOff x="7634" y="3476"/>
                <a:chExt cx="137" cy="158"/>
              </a:xfrm>
            </p:grpSpPr>
            <p:sp>
              <p:nvSpPr>
                <p:cNvPr id="810" name="Freeform 12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811" name="Freeform 12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812" name="Freeform 12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813" name="Freeform 12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814" name="Freeform 12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815" name="Freeform 12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85800"/>
          </a:xfrm>
        </p:spPr>
        <p:txBody>
          <a:bodyPr/>
          <a:lstStyle/>
          <a:p>
            <a:r>
              <a:rPr lang="en-US" dirty="0" smtClean="0">
                <a:solidFill>
                  <a:schemeClr val="tx2"/>
                </a:solidFill>
              </a:rPr>
              <a:t>Safety Use Case: Work Zone Warning</a:t>
            </a:r>
            <a:endParaRPr lang="en-US"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16</a:t>
            </a:fld>
            <a:endParaRPr lang="en-GB"/>
          </a:p>
        </p:txBody>
      </p:sp>
      <p:sp>
        <p:nvSpPr>
          <p:cNvPr id="6" name="AutoShape 3"/>
          <p:cNvSpPr>
            <a:spLocks noChangeAspect="1" noChangeArrowheads="1"/>
          </p:cNvSpPr>
          <p:nvPr/>
        </p:nvSpPr>
        <p:spPr bwMode="auto">
          <a:xfrm>
            <a:off x="3551424" y="2315019"/>
            <a:ext cx="5486400" cy="3392487"/>
          </a:xfrm>
          <a:prstGeom prst="rect">
            <a:avLst/>
          </a:prstGeom>
          <a:noFill/>
          <a:ln w="9525">
            <a:noFill/>
            <a:miter lim="800000"/>
            <a:headEnd/>
            <a:tailEnd/>
          </a:ln>
        </p:spPr>
        <p:txBody>
          <a:bodyPr/>
          <a:lstStyle/>
          <a:p>
            <a:endParaRPr lang="en-US"/>
          </a:p>
        </p:txBody>
      </p:sp>
      <p:sp>
        <p:nvSpPr>
          <p:cNvPr id="7" name="Rectangle 2" descr="Granite"/>
          <p:cNvSpPr>
            <a:spLocks noChangeArrowheads="1"/>
          </p:cNvSpPr>
          <p:nvPr/>
        </p:nvSpPr>
        <p:spPr bwMode="auto">
          <a:xfrm rot="16200000">
            <a:off x="4580918" y="3117851"/>
            <a:ext cx="1344612" cy="2825750"/>
          </a:xfrm>
          <a:prstGeom prst="rect">
            <a:avLst/>
          </a:prstGeom>
          <a:blipFill dpi="0" rotWithShape="0">
            <a:blip r:embed="rId2" cstate="print"/>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3"/>
          <p:cNvSpPr>
            <a:spLocks noChangeShapeType="1"/>
          </p:cNvSpPr>
          <p:nvPr/>
        </p:nvSpPr>
        <p:spPr bwMode="auto">
          <a:xfrm>
            <a:off x="441511" y="3013870"/>
            <a:ext cx="8321675"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8"/>
          <p:cNvSpPr>
            <a:spLocks noChangeShapeType="1"/>
          </p:cNvSpPr>
          <p:nvPr/>
        </p:nvSpPr>
        <p:spPr bwMode="auto">
          <a:xfrm>
            <a:off x="431986" y="3023395"/>
            <a:ext cx="8321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9"/>
          <p:cNvSpPr>
            <a:spLocks noChangeShapeType="1"/>
          </p:cNvSpPr>
          <p:nvPr/>
        </p:nvSpPr>
        <p:spPr bwMode="auto">
          <a:xfrm>
            <a:off x="441511" y="2185195"/>
            <a:ext cx="8321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a:off x="393886" y="3872707"/>
            <a:ext cx="8437563" cy="504825"/>
          </a:xfrm>
          <a:prstGeom prst="roundRect">
            <a:avLst>
              <a:gd name="adj" fmla="val 16667"/>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2" name="Rectangle 11"/>
          <p:cNvSpPr>
            <a:spLocks noChangeArrowheads="1"/>
          </p:cNvSpPr>
          <p:nvPr/>
        </p:nvSpPr>
        <p:spPr bwMode="auto">
          <a:xfrm>
            <a:off x="6597836" y="3985420"/>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solidFill>
                  <a:schemeClr val="tx1"/>
                </a:solidFill>
                <a:latin typeface="Times New Roman" pitchFamily="18" charset="0"/>
              </a:rPr>
              <a:t>Grass Divider</a:t>
            </a:r>
          </a:p>
        </p:txBody>
      </p:sp>
      <p:sp>
        <p:nvSpPr>
          <p:cNvPr id="13" name="Line 12"/>
          <p:cNvSpPr>
            <a:spLocks noChangeShapeType="1"/>
          </p:cNvSpPr>
          <p:nvPr/>
        </p:nvSpPr>
        <p:spPr bwMode="auto">
          <a:xfrm>
            <a:off x="462149" y="5203032"/>
            <a:ext cx="8321675"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3"/>
          <p:cNvSpPr>
            <a:spLocks noChangeShapeType="1"/>
          </p:cNvSpPr>
          <p:nvPr/>
        </p:nvSpPr>
        <p:spPr bwMode="auto">
          <a:xfrm>
            <a:off x="452624" y="6039645"/>
            <a:ext cx="8321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4"/>
          <p:cNvSpPr>
            <a:spLocks noChangeShapeType="1"/>
          </p:cNvSpPr>
          <p:nvPr/>
        </p:nvSpPr>
        <p:spPr bwMode="auto">
          <a:xfrm>
            <a:off x="462149" y="5203032"/>
            <a:ext cx="8321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5"/>
          <p:cNvSpPr>
            <a:spLocks noChangeShapeType="1"/>
          </p:cNvSpPr>
          <p:nvPr/>
        </p:nvSpPr>
        <p:spPr bwMode="auto">
          <a:xfrm>
            <a:off x="462149" y="4374357"/>
            <a:ext cx="8321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7"/>
          <p:cNvSpPr>
            <a:spLocks noChangeShapeType="1"/>
          </p:cNvSpPr>
          <p:nvPr/>
        </p:nvSpPr>
        <p:spPr bwMode="auto">
          <a:xfrm>
            <a:off x="538349" y="6314282"/>
            <a:ext cx="124936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8"/>
          <p:cNvSpPr>
            <a:spLocks noChangeArrowheads="1"/>
          </p:cNvSpPr>
          <p:nvPr/>
        </p:nvSpPr>
        <p:spPr bwMode="auto">
          <a:xfrm>
            <a:off x="1835336" y="6185695"/>
            <a:ext cx="15573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a:solidFill>
                  <a:schemeClr val="tx1"/>
                </a:solidFill>
                <a:latin typeface="Times New Roman" pitchFamily="18" charset="0"/>
              </a:rPr>
              <a:t>up to 1100 ft range</a:t>
            </a:r>
          </a:p>
        </p:txBody>
      </p:sp>
      <p:sp>
        <p:nvSpPr>
          <p:cNvPr id="20" name="Line 19"/>
          <p:cNvSpPr>
            <a:spLocks noChangeShapeType="1"/>
          </p:cNvSpPr>
          <p:nvPr/>
        </p:nvSpPr>
        <p:spPr bwMode="auto">
          <a:xfrm>
            <a:off x="3157724" y="6314282"/>
            <a:ext cx="130968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0"/>
          <p:cNvSpPr>
            <a:spLocks noChangeArrowheads="1"/>
          </p:cNvSpPr>
          <p:nvPr/>
        </p:nvSpPr>
        <p:spPr bwMode="auto">
          <a:xfrm>
            <a:off x="287524" y="5436395"/>
            <a:ext cx="976312" cy="36353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1"/>
          <p:cNvSpPr>
            <a:spLocks noChangeArrowheads="1"/>
          </p:cNvSpPr>
          <p:nvPr/>
        </p:nvSpPr>
        <p:spPr bwMode="auto">
          <a:xfrm rot="10804044">
            <a:off x="908236" y="5436395"/>
            <a:ext cx="2682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2"/>
          <p:cNvSpPr>
            <a:spLocks noChangeArrowheads="1"/>
          </p:cNvSpPr>
          <p:nvPr/>
        </p:nvSpPr>
        <p:spPr bwMode="auto">
          <a:xfrm>
            <a:off x="955861" y="5560220"/>
            <a:ext cx="74613" cy="11588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3"/>
          <p:cNvSpPr>
            <a:spLocks noChangeArrowheads="1"/>
          </p:cNvSpPr>
          <p:nvPr/>
        </p:nvSpPr>
        <p:spPr bwMode="auto">
          <a:xfrm rot="10795956" flipH="1">
            <a:off x="416111" y="5439570"/>
            <a:ext cx="2555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4"/>
          <p:cNvSpPr>
            <a:spLocks noChangeArrowheads="1"/>
          </p:cNvSpPr>
          <p:nvPr/>
        </p:nvSpPr>
        <p:spPr bwMode="auto">
          <a:xfrm>
            <a:off x="1371600" y="5257800"/>
            <a:ext cx="297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chemeClr val="tx1"/>
                </a:solidFill>
                <a:latin typeface="Times New Roman" pitchFamily="18" charset="0"/>
              </a:rPr>
              <a:t>Work Zone Warning Com. Zone</a:t>
            </a:r>
          </a:p>
        </p:txBody>
      </p:sp>
      <p:sp>
        <p:nvSpPr>
          <p:cNvPr id="26" name="Arc 26"/>
          <p:cNvSpPr>
            <a:spLocks/>
          </p:cNvSpPr>
          <p:nvPr/>
        </p:nvSpPr>
        <p:spPr bwMode="auto">
          <a:xfrm rot="7467301" flipV="1">
            <a:off x="2767199" y="4687095"/>
            <a:ext cx="552450" cy="463550"/>
          </a:xfrm>
          <a:custGeom>
            <a:avLst/>
            <a:gdLst>
              <a:gd name="G0" fmla="+- 4402 0 0"/>
              <a:gd name="G1" fmla="+- 21600 0 0"/>
              <a:gd name="G2" fmla="+- 21600 0 0"/>
              <a:gd name="T0" fmla="*/ 0 w 26002"/>
              <a:gd name="T1" fmla="*/ 453 h 24223"/>
              <a:gd name="T2" fmla="*/ 25842 w 26002"/>
              <a:gd name="T3" fmla="*/ 24223 h 24223"/>
              <a:gd name="T4" fmla="*/ 4402 w 26002"/>
              <a:gd name="T5" fmla="*/ 21600 h 24223"/>
            </a:gdLst>
            <a:ahLst/>
            <a:cxnLst>
              <a:cxn ang="0">
                <a:pos x="T0" y="T1"/>
              </a:cxn>
              <a:cxn ang="0">
                <a:pos x="T2" y="T3"/>
              </a:cxn>
              <a:cxn ang="0">
                <a:pos x="T4" y="T5"/>
              </a:cxn>
            </a:cxnLst>
            <a:rect l="0" t="0" r="r" b="b"/>
            <a:pathLst>
              <a:path w="26002" h="24223" fill="none" extrusionOk="0">
                <a:moveTo>
                  <a:pt x="0" y="453"/>
                </a:moveTo>
                <a:cubicBezTo>
                  <a:pt x="1447" y="151"/>
                  <a:pt x="2923" y="-1"/>
                  <a:pt x="4402" y="0"/>
                </a:cubicBezTo>
                <a:cubicBezTo>
                  <a:pt x="16331" y="0"/>
                  <a:pt x="26002" y="9670"/>
                  <a:pt x="26002" y="21600"/>
                </a:cubicBezTo>
                <a:cubicBezTo>
                  <a:pt x="26002" y="22476"/>
                  <a:pt x="25948" y="23352"/>
                  <a:pt x="25842" y="24223"/>
                </a:cubicBezTo>
              </a:path>
              <a:path w="26002" h="24223" stroke="0" extrusionOk="0">
                <a:moveTo>
                  <a:pt x="0" y="453"/>
                </a:moveTo>
                <a:cubicBezTo>
                  <a:pt x="1447" y="151"/>
                  <a:pt x="2923" y="-1"/>
                  <a:pt x="4402" y="0"/>
                </a:cubicBezTo>
                <a:cubicBezTo>
                  <a:pt x="16331" y="0"/>
                  <a:pt x="26002" y="9670"/>
                  <a:pt x="26002" y="21600"/>
                </a:cubicBezTo>
                <a:cubicBezTo>
                  <a:pt x="26002" y="22476"/>
                  <a:pt x="25948" y="23352"/>
                  <a:pt x="25842" y="24223"/>
                </a:cubicBezTo>
                <a:lnTo>
                  <a:pt x="4402"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27"/>
          <p:cNvSpPr>
            <a:spLocks/>
          </p:cNvSpPr>
          <p:nvPr/>
        </p:nvSpPr>
        <p:spPr bwMode="auto">
          <a:xfrm rot="7467301" flipV="1">
            <a:off x="2106798" y="4729958"/>
            <a:ext cx="760413" cy="627062"/>
          </a:xfrm>
          <a:custGeom>
            <a:avLst/>
            <a:gdLst>
              <a:gd name="G0" fmla="+- 3102 0 0"/>
              <a:gd name="G1" fmla="+- 21600 0 0"/>
              <a:gd name="G2" fmla="+- 21600 0 0"/>
              <a:gd name="T0" fmla="*/ 0 w 24693"/>
              <a:gd name="T1" fmla="*/ 224 h 21600"/>
              <a:gd name="T2" fmla="*/ 24693 w 24693"/>
              <a:gd name="T3" fmla="*/ 20987 h 21600"/>
              <a:gd name="T4" fmla="*/ 3102 w 24693"/>
              <a:gd name="T5" fmla="*/ 21600 h 21600"/>
            </a:gdLst>
            <a:ahLst/>
            <a:cxnLst>
              <a:cxn ang="0">
                <a:pos x="T0" y="T1"/>
              </a:cxn>
              <a:cxn ang="0">
                <a:pos x="T2" y="T3"/>
              </a:cxn>
              <a:cxn ang="0">
                <a:pos x="T4" y="T5"/>
              </a:cxn>
            </a:cxnLst>
            <a:rect l="0" t="0" r="r" b="b"/>
            <a:pathLst>
              <a:path w="24693" h="21600" fill="none" extrusionOk="0">
                <a:moveTo>
                  <a:pt x="-1" y="223"/>
                </a:moveTo>
                <a:cubicBezTo>
                  <a:pt x="1027" y="74"/>
                  <a:pt x="2063" y="-1"/>
                  <a:pt x="3102" y="0"/>
                </a:cubicBezTo>
                <a:cubicBezTo>
                  <a:pt x="14792" y="0"/>
                  <a:pt x="24361" y="9301"/>
                  <a:pt x="24693" y="20986"/>
                </a:cubicBezTo>
              </a:path>
              <a:path w="24693" h="21600" stroke="0" extrusionOk="0">
                <a:moveTo>
                  <a:pt x="-1" y="223"/>
                </a:moveTo>
                <a:cubicBezTo>
                  <a:pt x="1027" y="74"/>
                  <a:pt x="2063" y="-1"/>
                  <a:pt x="3102" y="0"/>
                </a:cubicBezTo>
                <a:cubicBezTo>
                  <a:pt x="14792" y="0"/>
                  <a:pt x="24361" y="9301"/>
                  <a:pt x="24693" y="20986"/>
                </a:cubicBezTo>
                <a:lnTo>
                  <a:pt x="3102"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rc 28"/>
          <p:cNvSpPr>
            <a:spLocks/>
          </p:cNvSpPr>
          <p:nvPr/>
        </p:nvSpPr>
        <p:spPr bwMode="auto">
          <a:xfrm rot="7467301" flipV="1">
            <a:off x="625661" y="4663282"/>
            <a:ext cx="1179513" cy="1192213"/>
          </a:xfrm>
          <a:custGeom>
            <a:avLst/>
            <a:gdLst>
              <a:gd name="G0" fmla="+- 909 0 0"/>
              <a:gd name="G1" fmla="+- 21600 0 0"/>
              <a:gd name="G2" fmla="+- 21600 0 0"/>
              <a:gd name="T0" fmla="*/ 0 w 22508"/>
              <a:gd name="T1" fmla="*/ 19 h 21600"/>
              <a:gd name="T2" fmla="*/ 22508 w 22508"/>
              <a:gd name="T3" fmla="*/ 21450 h 21600"/>
              <a:gd name="T4" fmla="*/ 909 w 22508"/>
              <a:gd name="T5" fmla="*/ 21600 h 21600"/>
            </a:gdLst>
            <a:ahLst/>
            <a:cxnLst>
              <a:cxn ang="0">
                <a:pos x="T0" y="T1"/>
              </a:cxn>
              <a:cxn ang="0">
                <a:pos x="T2" y="T3"/>
              </a:cxn>
              <a:cxn ang="0">
                <a:pos x="T4" y="T5"/>
              </a:cxn>
            </a:cxnLst>
            <a:rect l="0" t="0" r="r" b="b"/>
            <a:pathLst>
              <a:path w="22508" h="21600" fill="none" extrusionOk="0">
                <a:moveTo>
                  <a:pt x="0" y="19"/>
                </a:moveTo>
                <a:cubicBezTo>
                  <a:pt x="302" y="6"/>
                  <a:pt x="605" y="-1"/>
                  <a:pt x="909" y="0"/>
                </a:cubicBezTo>
                <a:cubicBezTo>
                  <a:pt x="12779" y="0"/>
                  <a:pt x="22426" y="9579"/>
                  <a:pt x="22508" y="21449"/>
                </a:cubicBezTo>
              </a:path>
              <a:path w="22508" h="21600" stroke="0" extrusionOk="0">
                <a:moveTo>
                  <a:pt x="0" y="19"/>
                </a:moveTo>
                <a:cubicBezTo>
                  <a:pt x="302" y="6"/>
                  <a:pt x="605" y="-1"/>
                  <a:pt x="909" y="0"/>
                </a:cubicBezTo>
                <a:cubicBezTo>
                  <a:pt x="12779" y="0"/>
                  <a:pt x="22426" y="9579"/>
                  <a:pt x="22508" y="21449"/>
                </a:cubicBezTo>
                <a:lnTo>
                  <a:pt x="909"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rc 29"/>
          <p:cNvSpPr>
            <a:spLocks/>
          </p:cNvSpPr>
          <p:nvPr/>
        </p:nvSpPr>
        <p:spPr bwMode="auto">
          <a:xfrm rot="7467301" flipV="1">
            <a:off x="1444811" y="4709320"/>
            <a:ext cx="966788" cy="900112"/>
          </a:xfrm>
          <a:custGeom>
            <a:avLst/>
            <a:gdLst>
              <a:gd name="G0" fmla="+- 2359 0 0"/>
              <a:gd name="G1" fmla="+- 21600 0 0"/>
              <a:gd name="G2" fmla="+- 21600 0 0"/>
              <a:gd name="T0" fmla="*/ 0 w 23879"/>
              <a:gd name="T1" fmla="*/ 129 h 21600"/>
              <a:gd name="T2" fmla="*/ 23879 w 23879"/>
              <a:gd name="T3" fmla="*/ 19743 h 21600"/>
              <a:gd name="T4" fmla="*/ 2359 w 23879"/>
              <a:gd name="T5" fmla="*/ 21600 h 21600"/>
            </a:gdLst>
            <a:ahLst/>
            <a:cxnLst>
              <a:cxn ang="0">
                <a:pos x="T0" y="T1"/>
              </a:cxn>
              <a:cxn ang="0">
                <a:pos x="T2" y="T3"/>
              </a:cxn>
              <a:cxn ang="0">
                <a:pos x="T4" y="T5"/>
              </a:cxn>
            </a:cxnLst>
            <a:rect l="0" t="0" r="r" b="b"/>
            <a:pathLst>
              <a:path w="23879" h="21600" fill="none" extrusionOk="0">
                <a:moveTo>
                  <a:pt x="0" y="129"/>
                </a:moveTo>
                <a:cubicBezTo>
                  <a:pt x="783" y="43"/>
                  <a:pt x="1570" y="-1"/>
                  <a:pt x="2359" y="0"/>
                </a:cubicBezTo>
                <a:cubicBezTo>
                  <a:pt x="13568" y="0"/>
                  <a:pt x="22915" y="8574"/>
                  <a:pt x="23879" y="19742"/>
                </a:cubicBezTo>
              </a:path>
              <a:path w="23879" h="21600" stroke="0" extrusionOk="0">
                <a:moveTo>
                  <a:pt x="0" y="129"/>
                </a:moveTo>
                <a:cubicBezTo>
                  <a:pt x="783" y="43"/>
                  <a:pt x="1570" y="-1"/>
                  <a:pt x="2359" y="0"/>
                </a:cubicBezTo>
                <a:cubicBezTo>
                  <a:pt x="13568" y="0"/>
                  <a:pt x="22915" y="8574"/>
                  <a:pt x="23879" y="19742"/>
                </a:cubicBezTo>
                <a:lnTo>
                  <a:pt x="2359"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30"/>
          <p:cNvSpPr>
            <a:spLocks noChangeArrowheads="1"/>
          </p:cNvSpPr>
          <p:nvPr/>
        </p:nvSpPr>
        <p:spPr bwMode="auto">
          <a:xfrm>
            <a:off x="6694674" y="4517232"/>
            <a:ext cx="1416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latin typeface="Arial" pitchFamily="34" charset="0"/>
                <a:cs typeface="Arial" pitchFamily="34" charset="0"/>
              </a:rPr>
              <a:t>Work Zone </a:t>
            </a:r>
          </a:p>
        </p:txBody>
      </p:sp>
      <p:sp>
        <p:nvSpPr>
          <p:cNvPr id="31" name="Line 31"/>
          <p:cNvSpPr>
            <a:spLocks noChangeShapeType="1"/>
          </p:cNvSpPr>
          <p:nvPr/>
        </p:nvSpPr>
        <p:spPr bwMode="auto">
          <a:xfrm>
            <a:off x="287524" y="4477545"/>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2"/>
          <p:cNvSpPr>
            <a:spLocks noChangeArrowheads="1"/>
          </p:cNvSpPr>
          <p:nvPr/>
        </p:nvSpPr>
        <p:spPr bwMode="auto">
          <a:xfrm rot="10800000">
            <a:off x="6666099" y="5203032"/>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3"/>
          <p:cNvSpPr>
            <a:spLocks noChangeArrowheads="1"/>
          </p:cNvSpPr>
          <p:nvPr/>
        </p:nvSpPr>
        <p:spPr bwMode="auto">
          <a:xfrm rot="10800000">
            <a:off x="4151499" y="52490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4"/>
          <p:cNvSpPr>
            <a:spLocks noChangeArrowheads="1"/>
          </p:cNvSpPr>
          <p:nvPr/>
        </p:nvSpPr>
        <p:spPr bwMode="auto">
          <a:xfrm rot="10800000">
            <a:off x="4467411" y="524589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5"/>
          <p:cNvSpPr>
            <a:spLocks noChangeArrowheads="1"/>
          </p:cNvSpPr>
          <p:nvPr/>
        </p:nvSpPr>
        <p:spPr bwMode="auto">
          <a:xfrm rot="10800000">
            <a:off x="4767449" y="524589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6"/>
          <p:cNvSpPr>
            <a:spLocks noChangeArrowheads="1"/>
          </p:cNvSpPr>
          <p:nvPr/>
        </p:nvSpPr>
        <p:spPr bwMode="auto">
          <a:xfrm rot="10800000">
            <a:off x="5177024" y="52490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7"/>
          <p:cNvSpPr>
            <a:spLocks noChangeArrowheads="1"/>
          </p:cNvSpPr>
          <p:nvPr/>
        </p:nvSpPr>
        <p:spPr bwMode="auto">
          <a:xfrm rot="10800000">
            <a:off x="5546911" y="52490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8"/>
          <p:cNvSpPr>
            <a:spLocks noChangeArrowheads="1"/>
          </p:cNvSpPr>
          <p:nvPr/>
        </p:nvSpPr>
        <p:spPr bwMode="auto">
          <a:xfrm rot="10800000">
            <a:off x="5946961" y="524589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39"/>
          <p:cNvSpPr>
            <a:spLocks noChangeArrowheads="1"/>
          </p:cNvSpPr>
          <p:nvPr/>
        </p:nvSpPr>
        <p:spPr bwMode="auto">
          <a:xfrm rot="10800000">
            <a:off x="6310499" y="52490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41"/>
          <p:cNvSpPr>
            <a:spLocks noChangeArrowheads="1"/>
          </p:cNvSpPr>
          <p:nvPr/>
        </p:nvSpPr>
        <p:spPr bwMode="auto">
          <a:xfrm>
            <a:off x="6723248" y="5343526"/>
            <a:ext cx="16587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solidFill>
                  <a:schemeClr val="tx1"/>
                </a:solidFill>
                <a:latin typeface="Arial" pitchFamily="34" charset="0"/>
                <a:cs typeface="Arial" pitchFamily="34" charset="0"/>
              </a:rPr>
              <a:t>Traffic Cones</a:t>
            </a:r>
          </a:p>
        </p:txBody>
      </p:sp>
      <p:sp>
        <p:nvSpPr>
          <p:cNvPr id="41" name="Rectangle 42"/>
          <p:cNvSpPr>
            <a:spLocks noChangeArrowheads="1"/>
          </p:cNvSpPr>
          <p:nvPr/>
        </p:nvSpPr>
        <p:spPr bwMode="auto">
          <a:xfrm>
            <a:off x="4513676" y="5675702"/>
            <a:ext cx="8034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chemeClr val="tx1"/>
                </a:solidFill>
                <a:latin typeface="Arial" pitchFamily="34" charset="0"/>
                <a:cs typeface="Arial" pitchFamily="34" charset="0"/>
              </a:rPr>
              <a:t>RSU</a:t>
            </a:r>
            <a:endParaRPr lang="en-US" sz="1600" dirty="0">
              <a:solidFill>
                <a:schemeClr val="tx1"/>
              </a:solidFill>
              <a:latin typeface="Arial" pitchFamily="34" charset="0"/>
              <a:cs typeface="Arial" pitchFamily="34" charset="0"/>
            </a:endParaRPr>
          </a:p>
        </p:txBody>
      </p:sp>
      <p:sp>
        <p:nvSpPr>
          <p:cNvPr id="42" name="Line 43"/>
          <p:cNvSpPr>
            <a:spLocks noChangeShapeType="1"/>
          </p:cNvSpPr>
          <p:nvPr/>
        </p:nvSpPr>
        <p:spPr bwMode="auto">
          <a:xfrm flipV="1">
            <a:off x="6701024" y="4452145"/>
            <a:ext cx="2130425" cy="730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4"/>
          <p:cNvSpPr>
            <a:spLocks noChangeShapeType="1"/>
          </p:cNvSpPr>
          <p:nvPr/>
        </p:nvSpPr>
        <p:spPr bwMode="auto">
          <a:xfrm flipH="1" flipV="1">
            <a:off x="441511" y="4420395"/>
            <a:ext cx="3357563" cy="76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45"/>
          <p:cNvSpPr>
            <a:spLocks noChangeArrowheads="1"/>
          </p:cNvSpPr>
          <p:nvPr/>
        </p:nvSpPr>
        <p:spPr bwMode="auto">
          <a:xfrm rot="10800000">
            <a:off x="3840349" y="5203032"/>
            <a:ext cx="117475" cy="131763"/>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46"/>
          <p:cNvSpPr>
            <a:spLocks noChangeArrowheads="1"/>
          </p:cNvSpPr>
          <p:nvPr/>
        </p:nvSpPr>
        <p:spPr bwMode="auto">
          <a:xfrm rot="10800000">
            <a:off x="3481574" y="512524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47"/>
          <p:cNvSpPr>
            <a:spLocks noChangeArrowheads="1"/>
          </p:cNvSpPr>
          <p:nvPr/>
        </p:nvSpPr>
        <p:spPr bwMode="auto">
          <a:xfrm rot="10800000">
            <a:off x="3157724" y="5056982"/>
            <a:ext cx="114300" cy="125413"/>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48"/>
          <p:cNvSpPr>
            <a:spLocks noChangeArrowheads="1"/>
          </p:cNvSpPr>
          <p:nvPr/>
        </p:nvSpPr>
        <p:spPr bwMode="auto">
          <a:xfrm rot="10800000">
            <a:off x="2852924" y="497919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49"/>
          <p:cNvSpPr>
            <a:spLocks noChangeArrowheads="1"/>
          </p:cNvSpPr>
          <p:nvPr/>
        </p:nvSpPr>
        <p:spPr bwMode="auto">
          <a:xfrm rot="10800000">
            <a:off x="2468749" y="49061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50"/>
          <p:cNvSpPr>
            <a:spLocks noChangeArrowheads="1"/>
          </p:cNvSpPr>
          <p:nvPr/>
        </p:nvSpPr>
        <p:spPr bwMode="auto">
          <a:xfrm rot="10800000">
            <a:off x="2054411" y="481092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51"/>
          <p:cNvSpPr>
            <a:spLocks noChangeArrowheads="1"/>
          </p:cNvSpPr>
          <p:nvPr/>
        </p:nvSpPr>
        <p:spPr bwMode="auto">
          <a:xfrm rot="10800000">
            <a:off x="1673411" y="4725195"/>
            <a:ext cx="114300" cy="122237"/>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52"/>
          <p:cNvSpPr>
            <a:spLocks noChangeArrowheads="1"/>
          </p:cNvSpPr>
          <p:nvPr/>
        </p:nvSpPr>
        <p:spPr bwMode="auto">
          <a:xfrm rot="10800000">
            <a:off x="1286061" y="4628357"/>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53"/>
          <p:cNvSpPr>
            <a:spLocks noChangeArrowheads="1"/>
          </p:cNvSpPr>
          <p:nvPr/>
        </p:nvSpPr>
        <p:spPr bwMode="auto">
          <a:xfrm rot="10800000">
            <a:off x="917761" y="453152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54"/>
          <p:cNvSpPr>
            <a:spLocks noChangeArrowheads="1"/>
          </p:cNvSpPr>
          <p:nvPr/>
        </p:nvSpPr>
        <p:spPr bwMode="auto">
          <a:xfrm rot="10800000">
            <a:off x="557399" y="4471195"/>
            <a:ext cx="114300" cy="122237"/>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55"/>
          <p:cNvSpPr>
            <a:spLocks noChangeArrowheads="1"/>
          </p:cNvSpPr>
          <p:nvPr/>
        </p:nvSpPr>
        <p:spPr bwMode="auto">
          <a:xfrm rot="10800000">
            <a:off x="7015349" y="5080795"/>
            <a:ext cx="114300" cy="122237"/>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56"/>
          <p:cNvSpPr>
            <a:spLocks noChangeArrowheads="1"/>
          </p:cNvSpPr>
          <p:nvPr/>
        </p:nvSpPr>
        <p:spPr bwMode="auto">
          <a:xfrm rot="10800000">
            <a:off x="7305861" y="4953795"/>
            <a:ext cx="114300" cy="122237"/>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57"/>
          <p:cNvSpPr>
            <a:spLocks noChangeArrowheads="1"/>
          </p:cNvSpPr>
          <p:nvPr/>
        </p:nvSpPr>
        <p:spPr bwMode="auto">
          <a:xfrm rot="10800000">
            <a:off x="7610661" y="4847432"/>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58"/>
          <p:cNvSpPr>
            <a:spLocks noChangeArrowheads="1"/>
          </p:cNvSpPr>
          <p:nvPr/>
        </p:nvSpPr>
        <p:spPr bwMode="auto">
          <a:xfrm rot="10800000">
            <a:off x="7928161" y="4752182"/>
            <a:ext cx="114300" cy="125413"/>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59"/>
          <p:cNvSpPr>
            <a:spLocks noChangeArrowheads="1"/>
          </p:cNvSpPr>
          <p:nvPr/>
        </p:nvSpPr>
        <p:spPr bwMode="auto">
          <a:xfrm rot="10800000">
            <a:off x="8285349" y="4628357"/>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60"/>
          <p:cNvSpPr>
            <a:spLocks noChangeArrowheads="1"/>
          </p:cNvSpPr>
          <p:nvPr/>
        </p:nvSpPr>
        <p:spPr bwMode="auto">
          <a:xfrm rot="10800000">
            <a:off x="8547286" y="4536282"/>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61"/>
          <p:cNvSpPr>
            <a:spLocks noChangeArrowheads="1"/>
          </p:cNvSpPr>
          <p:nvPr/>
        </p:nvSpPr>
        <p:spPr bwMode="auto">
          <a:xfrm rot="10800000">
            <a:off x="8831449" y="445214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utoShape 63"/>
          <p:cNvSpPr>
            <a:spLocks noChangeArrowheads="1"/>
          </p:cNvSpPr>
          <p:nvPr/>
        </p:nvSpPr>
        <p:spPr bwMode="auto">
          <a:xfrm flipH="1">
            <a:off x="1049524" y="2439195"/>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utoShape 64"/>
          <p:cNvSpPr>
            <a:spLocks noChangeArrowheads="1"/>
          </p:cNvSpPr>
          <p:nvPr/>
        </p:nvSpPr>
        <p:spPr bwMode="auto">
          <a:xfrm rot="10795956" flipH="1">
            <a:off x="1136836" y="2439195"/>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65"/>
          <p:cNvSpPr>
            <a:spLocks noChangeArrowheads="1"/>
          </p:cNvSpPr>
          <p:nvPr/>
        </p:nvSpPr>
        <p:spPr bwMode="auto">
          <a:xfrm flipH="1">
            <a:off x="1282886" y="2561432"/>
            <a:ext cx="74613" cy="1158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utoShape 66"/>
          <p:cNvSpPr>
            <a:spLocks noChangeArrowheads="1"/>
          </p:cNvSpPr>
          <p:nvPr/>
        </p:nvSpPr>
        <p:spPr bwMode="auto">
          <a:xfrm rot="10804044">
            <a:off x="1641661" y="2440782"/>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utoShape 67"/>
          <p:cNvSpPr>
            <a:spLocks noChangeArrowheads="1"/>
          </p:cNvSpPr>
          <p:nvPr/>
        </p:nvSpPr>
        <p:spPr bwMode="auto">
          <a:xfrm flipH="1">
            <a:off x="6281924" y="3282157"/>
            <a:ext cx="976312" cy="363538"/>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AutoShape 68"/>
          <p:cNvSpPr>
            <a:spLocks noChangeArrowheads="1"/>
          </p:cNvSpPr>
          <p:nvPr/>
        </p:nvSpPr>
        <p:spPr bwMode="auto">
          <a:xfrm rot="10795956" flipH="1">
            <a:off x="6369236" y="3282157"/>
            <a:ext cx="2682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69"/>
          <p:cNvSpPr>
            <a:spLocks noChangeArrowheads="1"/>
          </p:cNvSpPr>
          <p:nvPr/>
        </p:nvSpPr>
        <p:spPr bwMode="auto">
          <a:xfrm flipH="1">
            <a:off x="6515286" y="3405982"/>
            <a:ext cx="74613" cy="1158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70"/>
          <p:cNvSpPr>
            <a:spLocks noChangeArrowheads="1"/>
          </p:cNvSpPr>
          <p:nvPr/>
        </p:nvSpPr>
        <p:spPr bwMode="auto">
          <a:xfrm rot="10804044">
            <a:off x="6874061" y="3285332"/>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71"/>
          <p:cNvSpPr>
            <a:spLocks noChangeArrowheads="1"/>
          </p:cNvSpPr>
          <p:nvPr/>
        </p:nvSpPr>
        <p:spPr bwMode="auto">
          <a:xfrm flipH="1">
            <a:off x="4326124" y="4460082"/>
            <a:ext cx="1322387" cy="449263"/>
          </a:xfrm>
          <a:prstGeom prst="roundRect">
            <a:avLst>
              <a:gd name="adj" fmla="val 16667"/>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 name="Group 72"/>
          <p:cNvGrpSpPr>
            <a:grpSpLocks/>
          </p:cNvGrpSpPr>
          <p:nvPr/>
        </p:nvGrpSpPr>
        <p:grpSpPr bwMode="auto">
          <a:xfrm>
            <a:off x="4319774" y="4460082"/>
            <a:ext cx="1123950" cy="444500"/>
            <a:chOff x="2761" y="2866"/>
            <a:chExt cx="708" cy="280"/>
          </a:xfrm>
        </p:grpSpPr>
        <p:sp>
          <p:nvSpPr>
            <p:cNvPr id="71" name="AutoShape 73"/>
            <p:cNvSpPr>
              <a:spLocks noChangeArrowheads="1"/>
            </p:cNvSpPr>
            <p:nvPr/>
          </p:nvSpPr>
          <p:spPr bwMode="auto">
            <a:xfrm rot="10804044">
              <a:off x="3291" y="2866"/>
              <a:ext cx="178" cy="27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AutoShape 74"/>
            <p:cNvSpPr>
              <a:spLocks noChangeArrowheads="1"/>
            </p:cNvSpPr>
            <p:nvPr/>
          </p:nvSpPr>
          <p:spPr bwMode="auto">
            <a:xfrm flipH="1">
              <a:off x="2761" y="2866"/>
              <a:ext cx="424" cy="279"/>
            </a:xfrm>
            <a:prstGeom prst="roundRect">
              <a:avLst>
                <a:gd name="adj" fmla="val 16667"/>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75"/>
            <p:cNvSpPr>
              <a:spLocks noChangeArrowheads="1"/>
            </p:cNvSpPr>
            <p:nvPr/>
          </p:nvSpPr>
          <p:spPr bwMode="auto">
            <a:xfrm flipH="1">
              <a:off x="3331" y="2970"/>
              <a:ext cx="47" cy="73"/>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6"/>
            <p:cNvSpPr>
              <a:spLocks noChangeShapeType="1"/>
            </p:cNvSpPr>
            <p:nvPr/>
          </p:nvSpPr>
          <p:spPr bwMode="auto">
            <a:xfrm flipH="1">
              <a:off x="2808" y="2867"/>
              <a:ext cx="0" cy="27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77"/>
            <p:cNvSpPr>
              <a:spLocks noChangeArrowheads="1"/>
            </p:cNvSpPr>
            <p:nvPr/>
          </p:nvSpPr>
          <p:spPr bwMode="auto">
            <a:xfrm rot="954412">
              <a:off x="2773" y="2961"/>
              <a:ext cx="72" cy="78"/>
            </a:xfrm>
            <a:prstGeom prst="ellipse">
              <a:avLst/>
            </a:pr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 name="Line 78"/>
          <p:cNvSpPr>
            <a:spLocks noChangeShapeType="1"/>
          </p:cNvSpPr>
          <p:nvPr/>
        </p:nvSpPr>
        <p:spPr bwMode="auto">
          <a:xfrm rot="20961226" flipH="1">
            <a:off x="333561" y="5071270"/>
            <a:ext cx="4179888" cy="1000125"/>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9"/>
          <p:cNvSpPr>
            <a:spLocks noChangeShapeType="1"/>
          </p:cNvSpPr>
          <p:nvPr/>
        </p:nvSpPr>
        <p:spPr bwMode="auto">
          <a:xfrm rot="20961226" flipH="1" flipV="1">
            <a:off x="292286" y="3983832"/>
            <a:ext cx="4097338" cy="106045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80"/>
          <p:cNvSpPr>
            <a:spLocks noChangeShapeType="1"/>
          </p:cNvSpPr>
          <p:nvPr/>
        </p:nvSpPr>
        <p:spPr bwMode="auto">
          <a:xfrm flipH="1" flipV="1">
            <a:off x="4453123" y="4629945"/>
            <a:ext cx="388482" cy="10577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87"/>
          <p:cNvSpPr>
            <a:spLocks noChangeShapeType="1"/>
          </p:cNvSpPr>
          <p:nvPr/>
        </p:nvSpPr>
        <p:spPr bwMode="auto">
          <a:xfrm flipH="1">
            <a:off x="1097148" y="2440631"/>
            <a:ext cx="2174875" cy="314022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88"/>
          <p:cNvSpPr>
            <a:spLocks noChangeArrowheads="1"/>
          </p:cNvSpPr>
          <p:nvPr/>
        </p:nvSpPr>
        <p:spPr bwMode="auto">
          <a:xfrm>
            <a:off x="4602348" y="1428873"/>
            <a:ext cx="20185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chemeClr val="tx1"/>
                </a:solidFill>
                <a:latin typeface="Arial" pitchFamily="34" charset="0"/>
                <a:cs typeface="Arial" pitchFamily="34" charset="0"/>
              </a:rPr>
              <a:t>In-Vehicle</a:t>
            </a:r>
            <a:r>
              <a:rPr lang="en-US" sz="1800" dirty="0">
                <a:solidFill>
                  <a:schemeClr val="tx1"/>
                </a:solidFill>
                <a:latin typeface="Times New Roman" pitchFamily="18" charset="0"/>
              </a:rPr>
              <a:t> </a:t>
            </a:r>
            <a:r>
              <a:rPr lang="en-US" sz="1800" dirty="0">
                <a:solidFill>
                  <a:schemeClr val="tx1"/>
                </a:solidFill>
                <a:latin typeface="Arial" pitchFamily="34" charset="0"/>
                <a:cs typeface="Arial" pitchFamily="34" charset="0"/>
              </a:rPr>
              <a:t>Display</a:t>
            </a:r>
          </a:p>
          <a:p>
            <a:r>
              <a:rPr lang="en-US" sz="1800" dirty="0">
                <a:solidFill>
                  <a:schemeClr val="tx1"/>
                </a:solidFill>
                <a:latin typeface="Arial" pitchFamily="34" charset="0"/>
                <a:cs typeface="Arial" pitchFamily="34" charset="0"/>
              </a:rPr>
              <a:t> and Annunciation</a:t>
            </a:r>
          </a:p>
        </p:txBody>
      </p:sp>
      <p:grpSp>
        <p:nvGrpSpPr>
          <p:cNvPr id="81" name="Group 4"/>
          <p:cNvGrpSpPr/>
          <p:nvPr/>
        </p:nvGrpSpPr>
        <p:grpSpPr>
          <a:xfrm>
            <a:off x="2895600" y="1295400"/>
            <a:ext cx="1697223" cy="1208088"/>
            <a:chOff x="3160527" y="2009332"/>
            <a:chExt cx="1697223" cy="1208088"/>
          </a:xfrm>
        </p:grpSpPr>
        <p:sp>
          <p:nvSpPr>
            <p:cNvPr id="82" name="Rectangle 83"/>
            <p:cNvSpPr>
              <a:spLocks noChangeArrowheads="1"/>
            </p:cNvSpPr>
            <p:nvPr/>
          </p:nvSpPr>
          <p:spPr bwMode="auto">
            <a:xfrm>
              <a:off x="3160527" y="2009332"/>
              <a:ext cx="1281112" cy="12080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84"/>
            <p:cNvSpPr>
              <a:spLocks noChangeArrowheads="1"/>
            </p:cNvSpPr>
            <p:nvPr/>
          </p:nvSpPr>
          <p:spPr bwMode="auto">
            <a:xfrm>
              <a:off x="3198813" y="2460976"/>
              <a:ext cx="1165225" cy="3048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1"/>
                  </a:solidFill>
                </a:rPr>
                <a:t>    ZONE</a:t>
              </a:r>
              <a:endParaRPr lang="en-US" b="1" dirty="0">
                <a:solidFill>
                  <a:schemeClr val="tx1"/>
                </a:solidFill>
              </a:endParaRPr>
            </a:p>
          </p:txBody>
        </p:sp>
        <p:sp>
          <p:nvSpPr>
            <p:cNvPr id="84" name="Rectangle 85"/>
            <p:cNvSpPr>
              <a:spLocks noChangeArrowheads="1"/>
            </p:cNvSpPr>
            <p:nvPr/>
          </p:nvSpPr>
          <p:spPr bwMode="auto">
            <a:xfrm>
              <a:off x="3213100" y="2826101"/>
              <a:ext cx="1154113" cy="3048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1"/>
                  </a:solidFill>
                </a:rPr>
                <a:t>  AHEAD</a:t>
              </a:r>
              <a:endParaRPr lang="en-US" b="1" dirty="0">
                <a:solidFill>
                  <a:schemeClr val="tx1"/>
                </a:solidFill>
              </a:endParaRPr>
            </a:p>
          </p:txBody>
        </p:sp>
        <p:sp>
          <p:nvSpPr>
            <p:cNvPr id="85" name="Rectangle 86"/>
            <p:cNvSpPr>
              <a:spLocks noChangeArrowheads="1"/>
            </p:cNvSpPr>
            <p:nvPr/>
          </p:nvSpPr>
          <p:spPr bwMode="auto">
            <a:xfrm>
              <a:off x="3208338" y="2110139"/>
              <a:ext cx="1154112" cy="3048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t>   </a:t>
              </a:r>
              <a:r>
                <a:rPr lang="en-US" sz="1400" b="1" dirty="0">
                  <a:solidFill>
                    <a:schemeClr val="tx1"/>
                  </a:solidFill>
                </a:rPr>
                <a:t>WORK</a:t>
              </a:r>
              <a:endParaRPr lang="en-US" b="1" dirty="0">
                <a:solidFill>
                  <a:schemeClr val="tx1"/>
                </a:solidFill>
              </a:endParaRPr>
            </a:p>
          </p:txBody>
        </p:sp>
        <p:sp>
          <p:nvSpPr>
            <p:cNvPr id="86" name="Line 89"/>
            <p:cNvSpPr>
              <a:spLocks noChangeShapeType="1"/>
            </p:cNvSpPr>
            <p:nvPr/>
          </p:nvSpPr>
          <p:spPr bwMode="auto">
            <a:xfrm flipH="1">
              <a:off x="4419600" y="2262539"/>
              <a:ext cx="4381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 name="AutoShape 256"/>
          <p:cNvSpPr>
            <a:spLocks noChangeArrowheads="1"/>
          </p:cNvSpPr>
          <p:nvPr/>
        </p:nvSpPr>
        <p:spPr bwMode="auto">
          <a:xfrm>
            <a:off x="5585079" y="3396127"/>
            <a:ext cx="476182" cy="195294"/>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88" name="AutoShape 256"/>
          <p:cNvSpPr>
            <a:spLocks noChangeArrowheads="1"/>
          </p:cNvSpPr>
          <p:nvPr/>
        </p:nvSpPr>
        <p:spPr bwMode="auto">
          <a:xfrm>
            <a:off x="452761" y="2503488"/>
            <a:ext cx="476182" cy="195294"/>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89" name="AutoShape 256"/>
          <p:cNvSpPr>
            <a:spLocks noChangeArrowheads="1"/>
          </p:cNvSpPr>
          <p:nvPr/>
        </p:nvSpPr>
        <p:spPr bwMode="auto">
          <a:xfrm rot="10800000">
            <a:off x="1371085" y="5550410"/>
            <a:ext cx="476182" cy="195294"/>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91" name="Date Placeholder 5"/>
          <p:cNvSpPr txBox="1">
            <a:spLocks/>
          </p:cNvSpPr>
          <p:nvPr/>
        </p:nvSpPr>
        <p:spPr>
          <a:xfrm>
            <a:off x="657109" y="298448"/>
            <a:ext cx="1874823"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May 2013</a:t>
            </a:r>
            <a:endParaRPr lang="en-GB" sz="1800" b="1" dirty="0">
              <a:solidFill>
                <a:schemeClr val="tx1"/>
              </a:solidFill>
            </a:endParaRPr>
          </a:p>
        </p:txBody>
      </p:sp>
      <p:sp>
        <p:nvSpPr>
          <p:cNvPr id="93" name="Footer Placeholder 92"/>
          <p:cNvSpPr>
            <a:spLocks noGrp="1"/>
          </p:cNvSpPr>
          <p:nvPr>
            <p:ph type="ftr" idx="11"/>
          </p:nvPr>
        </p:nvSpPr>
        <p:spPr/>
        <p:txBody>
          <a:bodyPr/>
          <a:lstStyle/>
          <a:p>
            <a:r>
              <a:rPr lang="en-GB" dirty="0" smtClean="0"/>
              <a:t>John Kenney, Toyota Info Technology Center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685800"/>
          </a:xfrm>
        </p:spPr>
        <p:txBody>
          <a:bodyPr/>
          <a:lstStyle/>
          <a:p>
            <a:r>
              <a:rPr lang="en-US" dirty="0" smtClean="0">
                <a:solidFill>
                  <a:schemeClr val="tx2"/>
                </a:solidFill>
              </a:rPr>
              <a:t>V2I Safety Use Case: Road Hazard Warning</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dirty="0" smtClean="0"/>
              <a:t>Slide </a:t>
            </a:r>
            <a:fld id="{440F5867-744E-4AA6-B0ED-4C44D2DFBB7B}" type="slidenum">
              <a:rPr lang="en-GB" smtClean="0"/>
              <a:pPr/>
              <a:t>17</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21"/>
          <p:cNvSpPr>
            <a:spLocks noChangeArrowheads="1"/>
          </p:cNvSpPr>
          <p:nvPr/>
        </p:nvSpPr>
        <p:spPr bwMode="auto">
          <a:xfrm rot="10800000" flipH="1" flipV="1">
            <a:off x="1557338" y="4306888"/>
            <a:ext cx="976312" cy="365125"/>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3"/>
          <p:cNvSpPr>
            <a:spLocks noChangeAspect="1" noChangeArrowheads="1"/>
          </p:cNvSpPr>
          <p:nvPr/>
        </p:nvSpPr>
        <p:spPr bwMode="auto">
          <a:xfrm>
            <a:off x="3567113" y="1820863"/>
            <a:ext cx="5486400" cy="3392487"/>
          </a:xfrm>
          <a:prstGeom prst="rect">
            <a:avLst/>
          </a:prstGeom>
          <a:noFill/>
          <a:ln w="9525">
            <a:noFill/>
            <a:miter lim="800000"/>
            <a:headEnd/>
            <a:tailEnd/>
          </a:ln>
        </p:spPr>
        <p:txBody>
          <a:bodyPr/>
          <a:lstStyle/>
          <a:p>
            <a:endParaRPr lang="en-US" dirty="0">
              <a:solidFill>
                <a:schemeClr val="tx1"/>
              </a:solidFill>
            </a:endParaRPr>
          </a:p>
        </p:txBody>
      </p:sp>
      <p:sp>
        <p:nvSpPr>
          <p:cNvPr id="9" name="Rectangle 2"/>
          <p:cNvSpPr>
            <a:spLocks noChangeArrowheads="1"/>
          </p:cNvSpPr>
          <p:nvPr/>
        </p:nvSpPr>
        <p:spPr bwMode="auto">
          <a:xfrm>
            <a:off x="1058069" y="5919788"/>
            <a:ext cx="1428750" cy="461962"/>
          </a:xfrm>
          <a:prstGeom prst="rect">
            <a:avLst/>
          </a:prstGeom>
          <a:blipFill>
            <a:blip r:embed="rId2" cstate="print"/>
            <a:tile tx="0" ty="0" sx="100000" sy="100000" flip="none" algn="tl"/>
          </a:blipFill>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10" name="Line 3"/>
          <p:cNvSpPr>
            <a:spLocks noChangeShapeType="1"/>
          </p:cNvSpPr>
          <p:nvPr/>
        </p:nvSpPr>
        <p:spPr bwMode="auto">
          <a:xfrm>
            <a:off x="356394" y="2673350"/>
            <a:ext cx="8321675" cy="0"/>
          </a:xfrm>
          <a:prstGeom prst="line">
            <a:avLst/>
          </a:prstGeom>
          <a:noFill/>
          <a:ln w="38100">
            <a:solidFill>
              <a:srgbClr val="FFCC6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p:cNvSpPr>
            <a:spLocks noChangeShapeType="1"/>
          </p:cNvSpPr>
          <p:nvPr/>
        </p:nvSpPr>
        <p:spPr bwMode="auto">
          <a:xfrm>
            <a:off x="343694" y="1844675"/>
            <a:ext cx="8321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9" descr="Newsprint"/>
          <p:cNvSpPr>
            <a:spLocks noChangeArrowheads="1"/>
          </p:cNvSpPr>
          <p:nvPr/>
        </p:nvSpPr>
        <p:spPr bwMode="auto">
          <a:xfrm>
            <a:off x="3545681" y="3532188"/>
            <a:ext cx="5200650" cy="504825"/>
          </a:xfrm>
          <a:prstGeom prst="roundRect">
            <a:avLst>
              <a:gd name="adj" fmla="val 16667"/>
            </a:avLst>
          </a:prstGeom>
          <a:blipFill dpi="0" rotWithShape="0">
            <a:blip r:embed="rId3" cstate="print"/>
            <a:srcRect/>
            <a:tile tx="0" ty="0" sx="100000" sy="100000" flip="none" algn="tl"/>
          </a:bli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0"/>
          <p:cNvSpPr>
            <a:spLocks noChangeArrowheads="1"/>
          </p:cNvSpPr>
          <p:nvPr/>
        </p:nvSpPr>
        <p:spPr bwMode="auto">
          <a:xfrm>
            <a:off x="6858000" y="3581400"/>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solidFill>
                  <a:schemeClr val="tx1"/>
                </a:solidFill>
                <a:latin typeface="Times New Roman" pitchFamily="18" charset="0"/>
              </a:rPr>
              <a:t>Median</a:t>
            </a:r>
          </a:p>
        </p:txBody>
      </p:sp>
      <p:sp>
        <p:nvSpPr>
          <p:cNvPr id="15" name="Rectangle 12"/>
          <p:cNvSpPr>
            <a:spLocks noChangeArrowheads="1"/>
          </p:cNvSpPr>
          <p:nvPr/>
        </p:nvSpPr>
        <p:spPr bwMode="auto">
          <a:xfrm>
            <a:off x="3531394" y="1905000"/>
            <a:ext cx="27789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tx1"/>
                </a:solidFill>
                <a:latin typeface="Times New Roman" pitchFamily="18" charset="0"/>
              </a:rPr>
              <a:t>Dynamic Message Sign and Multi-App </a:t>
            </a:r>
            <a:r>
              <a:rPr lang="en-US" sz="2000" dirty="0" smtClean="0">
                <a:solidFill>
                  <a:schemeClr val="tx1"/>
                </a:solidFill>
                <a:latin typeface="Times New Roman" pitchFamily="18" charset="0"/>
              </a:rPr>
              <a:t>RSU</a:t>
            </a:r>
            <a:endParaRPr lang="en-US" sz="2000" dirty="0">
              <a:solidFill>
                <a:schemeClr val="tx1"/>
              </a:solidFill>
              <a:latin typeface="Times New Roman" pitchFamily="18" charset="0"/>
            </a:endParaRPr>
          </a:p>
        </p:txBody>
      </p:sp>
      <p:sp>
        <p:nvSpPr>
          <p:cNvPr id="16" name="Rectangle 13"/>
          <p:cNvSpPr>
            <a:spLocks noChangeArrowheads="1"/>
          </p:cNvSpPr>
          <p:nvPr/>
        </p:nvSpPr>
        <p:spPr bwMode="auto">
          <a:xfrm>
            <a:off x="6112669" y="1827213"/>
            <a:ext cx="2635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solidFill>
                  <a:schemeClr val="tx1"/>
                </a:solidFill>
                <a:latin typeface="Times New Roman" pitchFamily="18" charset="0"/>
              </a:rPr>
              <a:t>Road Condition Warning Com. Zone</a:t>
            </a:r>
          </a:p>
        </p:txBody>
      </p:sp>
      <p:sp>
        <p:nvSpPr>
          <p:cNvPr id="17" name="AutoShape 14"/>
          <p:cNvSpPr>
            <a:spLocks noChangeArrowheads="1"/>
          </p:cNvSpPr>
          <p:nvPr/>
        </p:nvSpPr>
        <p:spPr bwMode="auto">
          <a:xfrm flipH="1">
            <a:off x="7731919" y="2068513"/>
            <a:ext cx="976312" cy="36353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5"/>
          <p:cNvSpPr>
            <a:spLocks noChangeArrowheads="1"/>
          </p:cNvSpPr>
          <p:nvPr/>
        </p:nvSpPr>
        <p:spPr bwMode="auto">
          <a:xfrm rot="10795956" flipH="1">
            <a:off x="7819231" y="2068513"/>
            <a:ext cx="2682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6"/>
          <p:cNvSpPr>
            <a:spLocks noChangeArrowheads="1"/>
          </p:cNvSpPr>
          <p:nvPr/>
        </p:nvSpPr>
        <p:spPr bwMode="auto">
          <a:xfrm flipH="1">
            <a:off x="7965281" y="2192338"/>
            <a:ext cx="74613" cy="11588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7"/>
          <p:cNvSpPr>
            <a:spLocks noChangeArrowheads="1"/>
          </p:cNvSpPr>
          <p:nvPr/>
        </p:nvSpPr>
        <p:spPr bwMode="auto">
          <a:xfrm rot="10804044">
            <a:off x="8324056" y="2071688"/>
            <a:ext cx="2555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8"/>
          <p:cNvSpPr>
            <a:spLocks noChangeShapeType="1"/>
          </p:cNvSpPr>
          <p:nvPr/>
        </p:nvSpPr>
        <p:spPr bwMode="auto">
          <a:xfrm rot="10800000" flipV="1">
            <a:off x="350044" y="4916488"/>
            <a:ext cx="8321675" cy="0"/>
          </a:xfrm>
          <a:prstGeom prst="line">
            <a:avLst/>
          </a:prstGeom>
          <a:noFill/>
          <a:ln w="38100">
            <a:solidFill>
              <a:srgbClr val="FFCC6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9"/>
          <p:cNvSpPr>
            <a:spLocks noChangeShapeType="1"/>
          </p:cNvSpPr>
          <p:nvPr/>
        </p:nvSpPr>
        <p:spPr bwMode="auto">
          <a:xfrm rot="10800000" flipV="1">
            <a:off x="291306" y="5932488"/>
            <a:ext cx="8321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0"/>
          <p:cNvSpPr>
            <a:spLocks noChangeArrowheads="1"/>
          </p:cNvSpPr>
          <p:nvPr/>
        </p:nvSpPr>
        <p:spPr bwMode="auto">
          <a:xfrm rot="10800000" flipV="1">
            <a:off x="4272045" y="2926621"/>
            <a:ext cx="20753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chemeClr val="tx1"/>
                </a:solidFill>
                <a:latin typeface="Times New Roman" pitchFamily="18" charset="0"/>
              </a:rPr>
              <a:t>Road </a:t>
            </a:r>
            <a:r>
              <a:rPr lang="en-US" sz="1600" dirty="0" smtClean="0">
                <a:solidFill>
                  <a:schemeClr val="tx1"/>
                </a:solidFill>
                <a:latin typeface="Times New Roman" pitchFamily="18" charset="0"/>
              </a:rPr>
              <a:t>Sensor Station</a:t>
            </a:r>
            <a:endParaRPr lang="en-US" sz="1600" dirty="0">
              <a:solidFill>
                <a:schemeClr val="tx1"/>
              </a:solidFill>
              <a:latin typeface="Times New Roman" pitchFamily="18" charset="0"/>
            </a:endParaRPr>
          </a:p>
        </p:txBody>
      </p:sp>
      <p:sp>
        <p:nvSpPr>
          <p:cNvPr id="24" name="AutoShape 21"/>
          <p:cNvSpPr>
            <a:spLocks noChangeArrowheads="1"/>
          </p:cNvSpPr>
          <p:nvPr/>
        </p:nvSpPr>
        <p:spPr bwMode="auto">
          <a:xfrm rot="10800000" flipH="1" flipV="1">
            <a:off x="388144" y="5300663"/>
            <a:ext cx="976312" cy="365125"/>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2"/>
          <p:cNvSpPr>
            <a:spLocks noChangeArrowheads="1"/>
          </p:cNvSpPr>
          <p:nvPr/>
        </p:nvSpPr>
        <p:spPr bwMode="auto">
          <a:xfrm rot="4043" flipH="1" flipV="1">
            <a:off x="1007269" y="5299075"/>
            <a:ext cx="268287"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3"/>
          <p:cNvSpPr>
            <a:spLocks noChangeArrowheads="1"/>
          </p:cNvSpPr>
          <p:nvPr/>
        </p:nvSpPr>
        <p:spPr bwMode="auto">
          <a:xfrm rot="10800000" flipH="1" flipV="1">
            <a:off x="1054894" y="5422900"/>
            <a:ext cx="74612" cy="1158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4"/>
          <p:cNvSpPr>
            <a:spLocks noChangeArrowheads="1"/>
          </p:cNvSpPr>
          <p:nvPr/>
        </p:nvSpPr>
        <p:spPr bwMode="auto">
          <a:xfrm rot="21595956" flipV="1">
            <a:off x="515144" y="5302250"/>
            <a:ext cx="255587"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5"/>
          <p:cNvSpPr>
            <a:spLocks noChangeShapeType="1"/>
          </p:cNvSpPr>
          <p:nvPr/>
        </p:nvSpPr>
        <p:spPr bwMode="auto">
          <a:xfrm flipV="1">
            <a:off x="2937669" y="1487488"/>
            <a:ext cx="446087" cy="3603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6"/>
          <p:cNvSpPr>
            <a:spLocks noChangeShapeType="1"/>
          </p:cNvSpPr>
          <p:nvPr/>
        </p:nvSpPr>
        <p:spPr bwMode="auto">
          <a:xfrm flipH="1" flipV="1">
            <a:off x="2937669" y="5924550"/>
            <a:ext cx="446087" cy="3603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7"/>
          <p:cNvSpPr>
            <a:spLocks noChangeShapeType="1"/>
          </p:cNvSpPr>
          <p:nvPr/>
        </p:nvSpPr>
        <p:spPr bwMode="auto">
          <a:xfrm flipV="1">
            <a:off x="308769" y="5919788"/>
            <a:ext cx="446087" cy="35877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8"/>
          <p:cNvSpPr>
            <a:spLocks noChangeShapeType="1"/>
          </p:cNvSpPr>
          <p:nvPr/>
        </p:nvSpPr>
        <p:spPr bwMode="auto">
          <a:xfrm flipH="1" flipV="1">
            <a:off x="286544" y="1455738"/>
            <a:ext cx="446087" cy="3603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9"/>
          <p:cNvSpPr>
            <a:spLocks noChangeShapeType="1"/>
          </p:cNvSpPr>
          <p:nvPr/>
        </p:nvSpPr>
        <p:spPr bwMode="auto">
          <a:xfrm>
            <a:off x="2937669" y="1839913"/>
            <a:ext cx="0" cy="4067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0"/>
          <p:cNvSpPr>
            <a:spLocks noChangeShapeType="1"/>
          </p:cNvSpPr>
          <p:nvPr/>
        </p:nvSpPr>
        <p:spPr bwMode="auto">
          <a:xfrm>
            <a:off x="748506" y="1820863"/>
            <a:ext cx="0" cy="4098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31"/>
          <p:cNvSpPr>
            <a:spLocks noChangeArrowheads="1"/>
          </p:cNvSpPr>
          <p:nvPr/>
        </p:nvSpPr>
        <p:spPr bwMode="auto">
          <a:xfrm>
            <a:off x="3772694" y="3668713"/>
            <a:ext cx="317500" cy="23177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32"/>
          <p:cNvSpPr>
            <a:spLocks noChangeArrowheads="1"/>
          </p:cNvSpPr>
          <p:nvPr/>
        </p:nvSpPr>
        <p:spPr bwMode="auto">
          <a:xfrm>
            <a:off x="1058069" y="1393825"/>
            <a:ext cx="1428750" cy="422275"/>
          </a:xfrm>
          <a:prstGeom prst="rect">
            <a:avLst/>
          </a:prstGeom>
          <a:blipFill>
            <a:blip r:embed="rId2" cstate="print"/>
            <a:tile tx="0" ty="0" sx="100000" sy="100000" flip="none" algn="tl"/>
          </a:blipFill>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6" name="AutoShape 33" descr="Newsprint"/>
          <p:cNvSpPr>
            <a:spLocks noChangeArrowheads="1"/>
          </p:cNvSpPr>
          <p:nvPr/>
        </p:nvSpPr>
        <p:spPr bwMode="auto">
          <a:xfrm>
            <a:off x="42069" y="3525838"/>
            <a:ext cx="284162" cy="504825"/>
          </a:xfrm>
          <a:prstGeom prst="roundRect">
            <a:avLst>
              <a:gd name="adj" fmla="val 16667"/>
            </a:avLst>
          </a:prstGeom>
          <a:blipFill dpi="0" rotWithShape="0">
            <a:blip r:embed="rId3" cstate="print"/>
            <a:srcRect/>
            <a:tile tx="0" ty="0" sx="100000" sy="100000" flip="none" algn="tl"/>
          </a:bli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4"/>
          <p:cNvSpPr>
            <a:spLocks noChangeShapeType="1"/>
          </p:cNvSpPr>
          <p:nvPr/>
        </p:nvSpPr>
        <p:spPr bwMode="auto">
          <a:xfrm flipH="1">
            <a:off x="740569" y="3770313"/>
            <a:ext cx="2197100" cy="127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5"/>
          <p:cNvSpPr>
            <a:spLocks noChangeShapeType="1"/>
          </p:cNvSpPr>
          <p:nvPr/>
        </p:nvSpPr>
        <p:spPr bwMode="auto">
          <a:xfrm flipH="1" flipV="1">
            <a:off x="265906" y="3541713"/>
            <a:ext cx="500063" cy="2413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6"/>
          <p:cNvSpPr>
            <a:spLocks noChangeShapeType="1"/>
          </p:cNvSpPr>
          <p:nvPr/>
        </p:nvSpPr>
        <p:spPr bwMode="auto">
          <a:xfrm flipH="1">
            <a:off x="265906" y="3783013"/>
            <a:ext cx="514350" cy="24765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7"/>
          <p:cNvSpPr>
            <a:spLocks noChangeShapeType="1"/>
          </p:cNvSpPr>
          <p:nvPr/>
        </p:nvSpPr>
        <p:spPr bwMode="auto">
          <a:xfrm flipV="1">
            <a:off x="2937669" y="3540125"/>
            <a:ext cx="623887" cy="230188"/>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8"/>
          <p:cNvSpPr>
            <a:spLocks noChangeShapeType="1"/>
          </p:cNvSpPr>
          <p:nvPr/>
        </p:nvSpPr>
        <p:spPr bwMode="auto">
          <a:xfrm>
            <a:off x="2937669" y="3757613"/>
            <a:ext cx="593725" cy="27146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39"/>
          <p:cNvSpPr>
            <a:spLocks noChangeShapeType="1"/>
          </p:cNvSpPr>
          <p:nvPr/>
        </p:nvSpPr>
        <p:spPr bwMode="auto">
          <a:xfrm>
            <a:off x="269081" y="4043363"/>
            <a:ext cx="3305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0"/>
          <p:cNvSpPr>
            <a:spLocks noChangeShapeType="1"/>
          </p:cNvSpPr>
          <p:nvPr/>
        </p:nvSpPr>
        <p:spPr bwMode="auto">
          <a:xfrm>
            <a:off x="283369" y="3524250"/>
            <a:ext cx="3305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1"/>
          <p:cNvSpPr>
            <a:spLocks noChangeShapeType="1"/>
          </p:cNvSpPr>
          <p:nvPr/>
        </p:nvSpPr>
        <p:spPr bwMode="auto">
          <a:xfrm flipH="1">
            <a:off x="4137819" y="3252946"/>
            <a:ext cx="215900" cy="5173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42"/>
          <p:cNvSpPr>
            <a:spLocks noChangeArrowheads="1"/>
          </p:cNvSpPr>
          <p:nvPr/>
        </p:nvSpPr>
        <p:spPr bwMode="auto">
          <a:xfrm>
            <a:off x="1341225" y="3415268"/>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smtClean="0">
                <a:solidFill>
                  <a:schemeClr val="tx1"/>
                </a:solidFill>
                <a:latin typeface="Times New Roman" pitchFamily="18" charset="0"/>
              </a:rPr>
              <a:t>Bridge</a:t>
            </a:r>
            <a:endParaRPr lang="en-US" sz="1800" dirty="0">
              <a:solidFill>
                <a:schemeClr val="tx1"/>
              </a:solidFill>
              <a:latin typeface="Times New Roman" pitchFamily="18" charset="0"/>
            </a:endParaRPr>
          </a:p>
        </p:txBody>
      </p:sp>
      <p:sp>
        <p:nvSpPr>
          <p:cNvPr id="46" name="Freeform 43" descr="White marble"/>
          <p:cNvSpPr>
            <a:spLocks/>
          </p:cNvSpPr>
          <p:nvPr/>
        </p:nvSpPr>
        <p:spPr bwMode="auto">
          <a:xfrm>
            <a:off x="1058070" y="2000251"/>
            <a:ext cx="1685130" cy="1376362"/>
          </a:xfrm>
          <a:custGeom>
            <a:avLst/>
            <a:gdLst>
              <a:gd name="T0" fmla="*/ 213 w 652"/>
              <a:gd name="T1" fmla="*/ 19 h 606"/>
              <a:gd name="T2" fmla="*/ 550 w 652"/>
              <a:gd name="T3" fmla="*/ 19 h 606"/>
              <a:gd name="T4" fmla="*/ 613 w 652"/>
              <a:gd name="T5" fmla="*/ 92 h 606"/>
              <a:gd name="T6" fmla="*/ 622 w 652"/>
              <a:gd name="T7" fmla="*/ 165 h 606"/>
              <a:gd name="T8" fmla="*/ 641 w 652"/>
              <a:gd name="T9" fmla="*/ 183 h 606"/>
              <a:gd name="T10" fmla="*/ 650 w 652"/>
              <a:gd name="T11" fmla="*/ 219 h 606"/>
              <a:gd name="T12" fmla="*/ 604 w 652"/>
              <a:gd name="T13" fmla="*/ 492 h 606"/>
              <a:gd name="T14" fmla="*/ 513 w 652"/>
              <a:gd name="T15" fmla="*/ 528 h 606"/>
              <a:gd name="T16" fmla="*/ 422 w 652"/>
              <a:gd name="T17" fmla="*/ 510 h 606"/>
              <a:gd name="T18" fmla="*/ 304 w 652"/>
              <a:gd name="T19" fmla="*/ 537 h 606"/>
              <a:gd name="T20" fmla="*/ 13 w 652"/>
              <a:gd name="T21" fmla="*/ 419 h 606"/>
              <a:gd name="T22" fmla="*/ 22 w 652"/>
              <a:gd name="T23" fmla="*/ 328 h 606"/>
              <a:gd name="T24" fmla="*/ 41 w 652"/>
              <a:gd name="T25" fmla="*/ 301 h 606"/>
              <a:gd name="T26" fmla="*/ 59 w 652"/>
              <a:gd name="T27" fmla="*/ 246 h 606"/>
              <a:gd name="T28" fmla="*/ 41 w 652"/>
              <a:gd name="T29" fmla="*/ 210 h 606"/>
              <a:gd name="T30" fmla="*/ 22 w 652"/>
              <a:gd name="T31" fmla="*/ 192 h 606"/>
              <a:gd name="T32" fmla="*/ 4 w 652"/>
              <a:gd name="T33" fmla="*/ 137 h 606"/>
              <a:gd name="T34" fmla="*/ 13 w 652"/>
              <a:gd name="T35" fmla="*/ 74 h 606"/>
              <a:gd name="T36" fmla="*/ 168 w 652"/>
              <a:gd name="T37" fmla="*/ 37 h 606"/>
              <a:gd name="T38" fmla="*/ 213 w 652"/>
              <a:gd name="T39" fmla="*/ 1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2" h="606">
                <a:moveTo>
                  <a:pt x="213" y="19"/>
                </a:moveTo>
                <a:cubicBezTo>
                  <a:pt x="296" y="15"/>
                  <a:pt x="466" y="0"/>
                  <a:pt x="550" y="19"/>
                </a:cubicBezTo>
                <a:cubicBezTo>
                  <a:pt x="563" y="22"/>
                  <a:pt x="605" y="81"/>
                  <a:pt x="613" y="92"/>
                </a:cubicBezTo>
                <a:cubicBezTo>
                  <a:pt x="616" y="116"/>
                  <a:pt x="615" y="142"/>
                  <a:pt x="622" y="165"/>
                </a:cubicBezTo>
                <a:cubicBezTo>
                  <a:pt x="625" y="173"/>
                  <a:pt x="637" y="175"/>
                  <a:pt x="641" y="183"/>
                </a:cubicBezTo>
                <a:cubicBezTo>
                  <a:pt x="647" y="194"/>
                  <a:pt x="647" y="207"/>
                  <a:pt x="650" y="219"/>
                </a:cubicBezTo>
                <a:cubicBezTo>
                  <a:pt x="647" y="270"/>
                  <a:pt x="652" y="438"/>
                  <a:pt x="604" y="492"/>
                </a:cubicBezTo>
                <a:cubicBezTo>
                  <a:pt x="582" y="516"/>
                  <a:pt x="542" y="514"/>
                  <a:pt x="513" y="528"/>
                </a:cubicBezTo>
                <a:cubicBezTo>
                  <a:pt x="482" y="524"/>
                  <a:pt x="453" y="510"/>
                  <a:pt x="422" y="510"/>
                </a:cubicBezTo>
                <a:cubicBezTo>
                  <a:pt x="383" y="510"/>
                  <a:pt x="341" y="528"/>
                  <a:pt x="304" y="537"/>
                </a:cubicBezTo>
                <a:cubicBezTo>
                  <a:pt x="20" y="528"/>
                  <a:pt x="33" y="606"/>
                  <a:pt x="13" y="419"/>
                </a:cubicBezTo>
                <a:cubicBezTo>
                  <a:pt x="16" y="389"/>
                  <a:pt x="15" y="358"/>
                  <a:pt x="22" y="328"/>
                </a:cubicBezTo>
                <a:cubicBezTo>
                  <a:pt x="25" y="317"/>
                  <a:pt x="36" y="311"/>
                  <a:pt x="41" y="301"/>
                </a:cubicBezTo>
                <a:cubicBezTo>
                  <a:pt x="49" y="283"/>
                  <a:pt x="59" y="246"/>
                  <a:pt x="59" y="246"/>
                </a:cubicBezTo>
                <a:cubicBezTo>
                  <a:pt x="53" y="234"/>
                  <a:pt x="49" y="221"/>
                  <a:pt x="41" y="210"/>
                </a:cubicBezTo>
                <a:cubicBezTo>
                  <a:pt x="36" y="203"/>
                  <a:pt x="26" y="200"/>
                  <a:pt x="22" y="192"/>
                </a:cubicBezTo>
                <a:cubicBezTo>
                  <a:pt x="13" y="175"/>
                  <a:pt x="4" y="137"/>
                  <a:pt x="4" y="137"/>
                </a:cubicBezTo>
                <a:cubicBezTo>
                  <a:pt x="7" y="116"/>
                  <a:pt x="0" y="91"/>
                  <a:pt x="13" y="74"/>
                </a:cubicBezTo>
                <a:cubicBezTo>
                  <a:pt x="25" y="59"/>
                  <a:pt x="154" y="39"/>
                  <a:pt x="168" y="37"/>
                </a:cubicBezTo>
                <a:cubicBezTo>
                  <a:pt x="201" y="26"/>
                  <a:pt x="187" y="32"/>
                  <a:pt x="213" y="19"/>
                </a:cubicBezTo>
                <a:close/>
              </a:path>
            </a:pathLst>
          </a:custGeom>
          <a:blipFill dpi="0" rotWithShape="0">
            <a:blip r:embed="rId4" cstate="print"/>
            <a:srcRect/>
            <a:tile tx="0" ty="0" sx="100000" sy="100000" flip="none" algn="tl"/>
          </a:blipFill>
          <a:ln w="12700" cap="flat" cmpd="sng">
            <a:solidFill>
              <a:schemeClr val="tx1"/>
            </a:solidFill>
            <a:prstDash val="solid"/>
            <a:round/>
            <a:headEnd/>
            <a:tailEnd/>
          </a:ln>
          <a:effectLst/>
          <a:extLst/>
        </p:spPr>
        <p:txBody>
          <a:bodyPr wrap="none" anchor="ctr"/>
          <a:lstStyle/>
          <a:p>
            <a:endParaRPr lang="en-US"/>
          </a:p>
        </p:txBody>
      </p:sp>
      <p:sp>
        <p:nvSpPr>
          <p:cNvPr id="47" name="Rectangle 44"/>
          <p:cNvSpPr>
            <a:spLocks noChangeArrowheads="1"/>
          </p:cNvSpPr>
          <p:nvPr/>
        </p:nvSpPr>
        <p:spPr bwMode="auto">
          <a:xfrm>
            <a:off x="1658144" y="2535238"/>
            <a:ext cx="774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tx1"/>
                </a:solidFill>
                <a:latin typeface="Times New Roman" pitchFamily="18" charset="0"/>
              </a:rPr>
              <a:t>ICE</a:t>
            </a:r>
          </a:p>
        </p:txBody>
      </p:sp>
      <p:sp>
        <p:nvSpPr>
          <p:cNvPr id="48" name="AutoShape 50"/>
          <p:cNvSpPr>
            <a:spLocks noChangeArrowheads="1"/>
          </p:cNvSpPr>
          <p:nvPr/>
        </p:nvSpPr>
        <p:spPr bwMode="auto">
          <a:xfrm rot="4043" flipH="1" flipV="1">
            <a:off x="2169319" y="4325938"/>
            <a:ext cx="268287"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51"/>
          <p:cNvSpPr>
            <a:spLocks noChangeArrowheads="1"/>
          </p:cNvSpPr>
          <p:nvPr/>
        </p:nvSpPr>
        <p:spPr bwMode="auto">
          <a:xfrm rot="10800000" flipH="1" flipV="1">
            <a:off x="2216944" y="4449763"/>
            <a:ext cx="74612" cy="11588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52"/>
          <p:cNvSpPr>
            <a:spLocks noChangeArrowheads="1"/>
          </p:cNvSpPr>
          <p:nvPr/>
        </p:nvSpPr>
        <p:spPr bwMode="auto">
          <a:xfrm rot="21595956" flipV="1">
            <a:off x="1677194" y="4329113"/>
            <a:ext cx="255587"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53"/>
          <p:cNvSpPr>
            <a:spLocks noChangeShapeType="1"/>
          </p:cNvSpPr>
          <p:nvPr/>
        </p:nvSpPr>
        <p:spPr bwMode="auto">
          <a:xfrm>
            <a:off x="2937669" y="1430338"/>
            <a:ext cx="72866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54"/>
          <p:cNvSpPr>
            <a:spLocks noChangeArrowheads="1"/>
          </p:cNvSpPr>
          <p:nvPr/>
        </p:nvSpPr>
        <p:spPr bwMode="auto">
          <a:xfrm>
            <a:off x="3581400" y="106680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chemeClr val="tx1"/>
                </a:solidFill>
                <a:latin typeface="Times New Roman" pitchFamily="18" charset="0"/>
              </a:rPr>
              <a:t>Up to 650 </a:t>
            </a:r>
            <a:r>
              <a:rPr lang="en-US" sz="1600" dirty="0" err="1">
                <a:solidFill>
                  <a:schemeClr val="tx1"/>
                </a:solidFill>
                <a:latin typeface="Times New Roman" pitchFamily="18" charset="0"/>
              </a:rPr>
              <a:t>ft</a:t>
            </a:r>
            <a:r>
              <a:rPr lang="en-US" sz="1600" dirty="0">
                <a:solidFill>
                  <a:schemeClr val="tx1"/>
                </a:solidFill>
                <a:latin typeface="Times New Roman" pitchFamily="18" charset="0"/>
              </a:rPr>
              <a:t> forward of the Hazard</a:t>
            </a:r>
          </a:p>
        </p:txBody>
      </p:sp>
      <p:sp>
        <p:nvSpPr>
          <p:cNvPr id="53" name="Oval 55"/>
          <p:cNvSpPr>
            <a:spLocks noChangeArrowheads="1"/>
          </p:cNvSpPr>
          <p:nvPr/>
        </p:nvSpPr>
        <p:spPr bwMode="auto">
          <a:xfrm rot="954412">
            <a:off x="5718969" y="1506538"/>
            <a:ext cx="114300" cy="123825"/>
          </a:xfrm>
          <a:prstGeom prst="ellipse">
            <a:avLst/>
          </a:prstGeom>
          <a:solidFill>
            <a:schemeClr val="hlink"/>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Arc 56"/>
          <p:cNvSpPr>
            <a:spLocks/>
          </p:cNvSpPr>
          <p:nvPr/>
        </p:nvSpPr>
        <p:spPr bwMode="auto">
          <a:xfrm rot="14448336" flipH="1" flipV="1">
            <a:off x="6388893" y="1582738"/>
            <a:ext cx="455613" cy="623888"/>
          </a:xfrm>
          <a:custGeom>
            <a:avLst/>
            <a:gdLst>
              <a:gd name="G0" fmla="+- 0 0 0"/>
              <a:gd name="G1" fmla="+- 21592 0 0"/>
              <a:gd name="G2" fmla="+- 21600 0 0"/>
              <a:gd name="T0" fmla="*/ 594 w 21600"/>
              <a:gd name="T1" fmla="*/ 0 h 29695"/>
              <a:gd name="T2" fmla="*/ 20023 w 21600"/>
              <a:gd name="T3" fmla="*/ 29695 h 29695"/>
              <a:gd name="T4" fmla="*/ 0 w 21600"/>
              <a:gd name="T5" fmla="*/ 21592 h 29695"/>
            </a:gdLst>
            <a:ahLst/>
            <a:cxnLst>
              <a:cxn ang="0">
                <a:pos x="T0" y="T1"/>
              </a:cxn>
              <a:cxn ang="0">
                <a:pos x="T2" y="T3"/>
              </a:cxn>
              <a:cxn ang="0">
                <a:pos x="T4" y="T5"/>
              </a:cxn>
            </a:cxnLst>
            <a:rect l="0" t="0" r="r" b="b"/>
            <a:pathLst>
              <a:path w="21600" h="29695" fill="none" extrusionOk="0">
                <a:moveTo>
                  <a:pt x="593" y="0"/>
                </a:moveTo>
                <a:cubicBezTo>
                  <a:pt x="12287" y="321"/>
                  <a:pt x="21600" y="9893"/>
                  <a:pt x="21600" y="21592"/>
                </a:cubicBezTo>
                <a:cubicBezTo>
                  <a:pt x="21600" y="24369"/>
                  <a:pt x="21064" y="27120"/>
                  <a:pt x="20022" y="29694"/>
                </a:cubicBezTo>
              </a:path>
              <a:path w="21600" h="29695" stroke="0" extrusionOk="0">
                <a:moveTo>
                  <a:pt x="593" y="0"/>
                </a:moveTo>
                <a:cubicBezTo>
                  <a:pt x="12287" y="321"/>
                  <a:pt x="21600" y="9893"/>
                  <a:pt x="21600" y="21592"/>
                </a:cubicBezTo>
                <a:cubicBezTo>
                  <a:pt x="21600" y="24369"/>
                  <a:pt x="21064" y="27120"/>
                  <a:pt x="20022" y="29694"/>
                </a:cubicBezTo>
                <a:lnTo>
                  <a:pt x="0" y="21592"/>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Arc 57"/>
          <p:cNvSpPr>
            <a:spLocks/>
          </p:cNvSpPr>
          <p:nvPr/>
        </p:nvSpPr>
        <p:spPr bwMode="auto">
          <a:xfrm rot="14448336" flipH="1" flipV="1">
            <a:off x="6699250" y="1488281"/>
            <a:ext cx="1060450" cy="1023938"/>
          </a:xfrm>
          <a:custGeom>
            <a:avLst/>
            <a:gdLst>
              <a:gd name="G0" fmla="+- 0 0 0"/>
              <a:gd name="G1" fmla="+- 20645 0 0"/>
              <a:gd name="G2" fmla="+- 21600 0 0"/>
              <a:gd name="T0" fmla="*/ 6352 w 21600"/>
              <a:gd name="T1" fmla="*/ 0 h 25896"/>
              <a:gd name="T2" fmla="*/ 20952 w 21600"/>
              <a:gd name="T3" fmla="*/ 25896 h 25896"/>
              <a:gd name="T4" fmla="*/ 0 w 21600"/>
              <a:gd name="T5" fmla="*/ 20645 h 25896"/>
            </a:gdLst>
            <a:ahLst/>
            <a:cxnLst>
              <a:cxn ang="0">
                <a:pos x="T0" y="T1"/>
              </a:cxn>
              <a:cxn ang="0">
                <a:pos x="T2" y="T3"/>
              </a:cxn>
              <a:cxn ang="0">
                <a:pos x="T4" y="T5"/>
              </a:cxn>
            </a:cxnLst>
            <a:rect l="0" t="0" r="r" b="b"/>
            <a:pathLst>
              <a:path w="21600" h="25896" fill="none" extrusionOk="0">
                <a:moveTo>
                  <a:pt x="6351" y="0"/>
                </a:moveTo>
                <a:cubicBezTo>
                  <a:pt x="15415" y="2788"/>
                  <a:pt x="21600" y="11162"/>
                  <a:pt x="21600" y="20645"/>
                </a:cubicBezTo>
                <a:cubicBezTo>
                  <a:pt x="21600" y="22415"/>
                  <a:pt x="21382" y="24178"/>
                  <a:pt x="20952" y="25896"/>
                </a:cubicBezTo>
              </a:path>
              <a:path w="21600" h="25896" stroke="0" extrusionOk="0">
                <a:moveTo>
                  <a:pt x="6351" y="0"/>
                </a:moveTo>
                <a:cubicBezTo>
                  <a:pt x="15415" y="2788"/>
                  <a:pt x="21600" y="11162"/>
                  <a:pt x="21600" y="20645"/>
                </a:cubicBezTo>
                <a:cubicBezTo>
                  <a:pt x="21600" y="22415"/>
                  <a:pt x="21382" y="24178"/>
                  <a:pt x="20952" y="25896"/>
                </a:cubicBezTo>
                <a:lnTo>
                  <a:pt x="0" y="20645"/>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9"/>
          <p:cNvSpPr>
            <a:spLocks noChangeShapeType="1"/>
          </p:cNvSpPr>
          <p:nvPr/>
        </p:nvSpPr>
        <p:spPr bwMode="auto">
          <a:xfrm rot="954412">
            <a:off x="5534819" y="2022475"/>
            <a:ext cx="2938462" cy="1317625"/>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rc 60"/>
          <p:cNvSpPr>
            <a:spLocks/>
          </p:cNvSpPr>
          <p:nvPr/>
        </p:nvSpPr>
        <p:spPr bwMode="auto">
          <a:xfrm rot="15787864" flipH="1" flipV="1">
            <a:off x="7281862" y="1858169"/>
            <a:ext cx="1693863" cy="1260475"/>
          </a:xfrm>
          <a:custGeom>
            <a:avLst/>
            <a:gdLst>
              <a:gd name="G0" fmla="+- 4424 0 0"/>
              <a:gd name="G1" fmla="+- 21600 0 0"/>
              <a:gd name="G2" fmla="+- 21600 0 0"/>
              <a:gd name="T0" fmla="*/ 0 w 25613"/>
              <a:gd name="T1" fmla="*/ 458 h 21600"/>
              <a:gd name="T2" fmla="*/ 25613 w 25613"/>
              <a:gd name="T3" fmla="*/ 17407 h 21600"/>
              <a:gd name="T4" fmla="*/ 4424 w 25613"/>
              <a:gd name="T5" fmla="*/ 21600 h 21600"/>
            </a:gdLst>
            <a:ahLst/>
            <a:cxnLst>
              <a:cxn ang="0">
                <a:pos x="T0" y="T1"/>
              </a:cxn>
              <a:cxn ang="0">
                <a:pos x="T2" y="T3"/>
              </a:cxn>
              <a:cxn ang="0">
                <a:pos x="T4" y="T5"/>
              </a:cxn>
            </a:cxnLst>
            <a:rect l="0" t="0" r="r" b="b"/>
            <a:pathLst>
              <a:path w="25613" h="21600" fill="none" extrusionOk="0">
                <a:moveTo>
                  <a:pt x="-1" y="457"/>
                </a:moveTo>
                <a:cubicBezTo>
                  <a:pt x="1454" y="153"/>
                  <a:pt x="2937" y="-1"/>
                  <a:pt x="4424" y="0"/>
                </a:cubicBezTo>
                <a:cubicBezTo>
                  <a:pt x="14736" y="0"/>
                  <a:pt x="23611" y="7290"/>
                  <a:pt x="25613" y="17406"/>
                </a:cubicBezTo>
              </a:path>
              <a:path w="25613" h="21600" stroke="0" extrusionOk="0">
                <a:moveTo>
                  <a:pt x="-1" y="457"/>
                </a:moveTo>
                <a:cubicBezTo>
                  <a:pt x="1454" y="153"/>
                  <a:pt x="2937" y="-1"/>
                  <a:pt x="4424" y="0"/>
                </a:cubicBezTo>
                <a:cubicBezTo>
                  <a:pt x="14736" y="0"/>
                  <a:pt x="23611" y="7290"/>
                  <a:pt x="25613" y="17406"/>
                </a:cubicBezTo>
                <a:lnTo>
                  <a:pt x="4424"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61"/>
          <p:cNvSpPr>
            <a:spLocks noChangeShapeType="1"/>
          </p:cNvSpPr>
          <p:nvPr/>
        </p:nvSpPr>
        <p:spPr bwMode="auto">
          <a:xfrm>
            <a:off x="5718969" y="1462088"/>
            <a:ext cx="0" cy="22860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62"/>
          <p:cNvSpPr>
            <a:spLocks noChangeShapeType="1"/>
          </p:cNvSpPr>
          <p:nvPr/>
        </p:nvSpPr>
        <p:spPr bwMode="auto">
          <a:xfrm>
            <a:off x="4815681" y="1428750"/>
            <a:ext cx="852488"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3"/>
          <p:cNvSpPr>
            <a:spLocks noChangeShapeType="1"/>
          </p:cNvSpPr>
          <p:nvPr/>
        </p:nvSpPr>
        <p:spPr bwMode="auto">
          <a:xfrm>
            <a:off x="5668169" y="1317625"/>
            <a:ext cx="868362" cy="952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64"/>
          <p:cNvSpPr>
            <a:spLocks noChangeArrowheads="1"/>
          </p:cNvSpPr>
          <p:nvPr/>
        </p:nvSpPr>
        <p:spPr bwMode="auto">
          <a:xfrm>
            <a:off x="6588919" y="1192213"/>
            <a:ext cx="14303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latin typeface="Times New Roman" pitchFamily="18" charset="0"/>
              </a:rPr>
              <a:t>90 m  (300 ft) range</a:t>
            </a:r>
          </a:p>
        </p:txBody>
      </p:sp>
      <p:sp>
        <p:nvSpPr>
          <p:cNvPr id="62" name="Line 65"/>
          <p:cNvSpPr>
            <a:spLocks noChangeShapeType="1"/>
          </p:cNvSpPr>
          <p:nvPr/>
        </p:nvSpPr>
        <p:spPr bwMode="auto">
          <a:xfrm>
            <a:off x="7998619" y="1314450"/>
            <a:ext cx="839787" cy="4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66"/>
          <p:cNvSpPr>
            <a:spLocks noChangeShapeType="1"/>
          </p:cNvSpPr>
          <p:nvPr/>
        </p:nvSpPr>
        <p:spPr bwMode="auto">
          <a:xfrm flipV="1">
            <a:off x="5066506" y="1663700"/>
            <a:ext cx="609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utoShape 73"/>
          <p:cNvSpPr>
            <a:spLocks noChangeArrowheads="1"/>
          </p:cNvSpPr>
          <p:nvPr/>
        </p:nvSpPr>
        <p:spPr bwMode="auto">
          <a:xfrm flipH="1">
            <a:off x="130969" y="2890838"/>
            <a:ext cx="976312" cy="36353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utoShape 74"/>
          <p:cNvSpPr>
            <a:spLocks noChangeArrowheads="1"/>
          </p:cNvSpPr>
          <p:nvPr/>
        </p:nvSpPr>
        <p:spPr bwMode="auto">
          <a:xfrm rot="10795956" flipH="1">
            <a:off x="218281" y="2890838"/>
            <a:ext cx="268288" cy="36195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5"/>
          <p:cNvSpPr>
            <a:spLocks noChangeArrowheads="1"/>
          </p:cNvSpPr>
          <p:nvPr/>
        </p:nvSpPr>
        <p:spPr bwMode="auto">
          <a:xfrm flipH="1">
            <a:off x="364331" y="3014663"/>
            <a:ext cx="74613" cy="11588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76"/>
          <p:cNvSpPr>
            <a:spLocks noChangeArrowheads="1"/>
          </p:cNvSpPr>
          <p:nvPr/>
        </p:nvSpPr>
        <p:spPr bwMode="auto">
          <a:xfrm rot="10804044">
            <a:off x="723106" y="2894013"/>
            <a:ext cx="2555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12"/>
          <p:cNvSpPr>
            <a:spLocks noChangeArrowheads="1"/>
          </p:cNvSpPr>
          <p:nvPr/>
        </p:nvSpPr>
        <p:spPr bwMode="auto">
          <a:xfrm>
            <a:off x="3259721" y="4208244"/>
            <a:ext cx="5720739" cy="163121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u="sng" dirty="0" smtClean="0">
                <a:solidFill>
                  <a:schemeClr val="accent2"/>
                </a:solidFill>
              </a:rPr>
              <a:t>Variations include</a:t>
            </a:r>
            <a:r>
              <a:rPr lang="en-US" sz="2000" b="1" dirty="0" smtClean="0">
                <a:solidFill>
                  <a:schemeClr val="accent2"/>
                </a:solidFill>
              </a:rPr>
              <a:t>:</a:t>
            </a:r>
          </a:p>
          <a:p>
            <a:r>
              <a:rPr lang="en-US" sz="2000" b="1" dirty="0" smtClean="0">
                <a:solidFill>
                  <a:schemeClr val="accent2"/>
                </a:solidFill>
              </a:rPr>
              <a:t>Road Condition (ice), 		Curve Speed</a:t>
            </a:r>
          </a:p>
          <a:p>
            <a:r>
              <a:rPr lang="en-US" sz="2000" b="1" dirty="0" smtClean="0">
                <a:solidFill>
                  <a:schemeClr val="accent2"/>
                </a:solidFill>
              </a:rPr>
              <a:t>Low Bridge					Roll-over</a:t>
            </a:r>
          </a:p>
          <a:p>
            <a:r>
              <a:rPr lang="en-US" sz="2000" b="1" dirty="0" smtClean="0">
                <a:solidFill>
                  <a:schemeClr val="accent2"/>
                </a:solidFill>
              </a:rPr>
              <a:t>Roadway Weather (RWIS)	In Vehicle Signage</a:t>
            </a:r>
          </a:p>
          <a:p>
            <a:r>
              <a:rPr lang="en-US" sz="2000" b="1" dirty="0" smtClean="0">
                <a:solidFill>
                  <a:schemeClr val="accent2"/>
                </a:solidFill>
              </a:rPr>
              <a:t>Accident Ahead</a:t>
            </a:r>
            <a:r>
              <a:rPr lang="en-US" sz="2000" b="1" dirty="0">
                <a:solidFill>
                  <a:schemeClr val="accent2"/>
                </a:solidFill>
              </a:rPr>
              <a:t>	</a:t>
            </a:r>
            <a:r>
              <a:rPr lang="en-US" sz="2000" b="1" dirty="0" smtClean="0">
                <a:solidFill>
                  <a:schemeClr val="accent2"/>
                </a:solidFill>
              </a:rPr>
              <a:t>			Rock slide,  etc.</a:t>
            </a:r>
            <a:endParaRPr lang="en-US" sz="2000" b="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73" y="770182"/>
            <a:ext cx="7770813" cy="533400"/>
          </a:xfrm>
        </p:spPr>
        <p:txBody>
          <a:bodyPr/>
          <a:lstStyle/>
          <a:p>
            <a:r>
              <a:rPr lang="en-US" dirty="0" smtClean="0">
                <a:solidFill>
                  <a:schemeClr val="tx2"/>
                </a:solidFill>
              </a:rPr>
              <a:t>V2I Safety Use Case: (PREEMPT)</a:t>
            </a:r>
            <a:br>
              <a:rPr lang="en-US" dirty="0" smtClean="0">
                <a:solidFill>
                  <a:schemeClr val="tx2"/>
                </a:solidFill>
              </a:rPr>
            </a:br>
            <a:r>
              <a:rPr lang="en-US" sz="2400" dirty="0" smtClean="0">
                <a:solidFill>
                  <a:schemeClr val="tx2"/>
                </a:solidFill>
              </a:rPr>
              <a:t>(also used for Transit/Freight Priority)</a:t>
            </a:r>
            <a:endParaRPr lang="en-US" sz="2400"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18</a:t>
            </a:fld>
            <a:endParaRPr lang="en-GB"/>
          </a:p>
        </p:txBody>
      </p:sp>
      <p:sp>
        <p:nvSpPr>
          <p:cNvPr id="6" name="AutoShape 3"/>
          <p:cNvSpPr>
            <a:spLocks noChangeAspect="1" noChangeArrowheads="1"/>
          </p:cNvSpPr>
          <p:nvPr/>
        </p:nvSpPr>
        <p:spPr bwMode="auto">
          <a:xfrm>
            <a:off x="3492408" y="912331"/>
            <a:ext cx="5486400" cy="3392487"/>
          </a:xfrm>
          <a:prstGeom prst="rect">
            <a:avLst/>
          </a:prstGeom>
          <a:noFill/>
          <a:ln w="9525">
            <a:noFill/>
            <a:miter lim="800000"/>
            <a:headEnd/>
            <a:tailEnd/>
          </a:ln>
        </p:spPr>
        <p:txBody>
          <a:bodyPr/>
          <a:lstStyle/>
          <a:p>
            <a:endParaRPr lang="en-US"/>
          </a:p>
        </p:txBody>
      </p:sp>
      <p:sp>
        <p:nvSpPr>
          <p:cNvPr id="7" name="Text Box 256"/>
          <p:cNvSpPr txBox="1">
            <a:spLocks noChangeArrowheads="1"/>
          </p:cNvSpPr>
          <p:nvPr/>
        </p:nvSpPr>
        <p:spPr bwMode="auto">
          <a:xfrm>
            <a:off x="153431" y="1809049"/>
            <a:ext cx="1766094" cy="646331"/>
          </a:xfrm>
          <a:prstGeom prst="rect">
            <a:avLst/>
          </a:prstGeom>
          <a:noFill/>
          <a:ln w="9525" algn="ctr">
            <a:noFill/>
            <a:miter lim="800000"/>
            <a:headEnd/>
            <a:tailEnd/>
          </a:ln>
        </p:spPr>
        <p:txBody>
          <a:bodyPr wrap="square">
            <a:spAutoFit/>
          </a:bodyPr>
          <a:lstStyle/>
          <a:p>
            <a:pPr marL="342900" indent="-342900" algn="ctr">
              <a:spcBef>
                <a:spcPct val="20000"/>
              </a:spcBef>
            </a:pPr>
            <a:r>
              <a:rPr lang="en-US" sz="1800" b="1" dirty="0" smtClean="0">
                <a:solidFill>
                  <a:schemeClr val="tx1"/>
                </a:solidFill>
                <a:latin typeface="Arial" charset="0"/>
                <a:ea typeface="ＭＳ Ｐゴシック" pitchFamily="34" charset="-128"/>
              </a:rPr>
              <a:t>Emergency Vehicle</a:t>
            </a:r>
            <a:endParaRPr lang="en-US" sz="1800" b="1" dirty="0">
              <a:solidFill>
                <a:schemeClr val="tx1"/>
              </a:solidFill>
              <a:latin typeface="Arial" charset="0"/>
              <a:ea typeface="ＭＳ Ｐゴシック" pitchFamily="34" charset="-128"/>
            </a:endParaRPr>
          </a:p>
        </p:txBody>
      </p:sp>
      <p:sp>
        <p:nvSpPr>
          <p:cNvPr id="8" name="Oval 7"/>
          <p:cNvSpPr>
            <a:spLocks noChangeArrowheads="1"/>
          </p:cNvSpPr>
          <p:nvPr/>
        </p:nvSpPr>
        <p:spPr bwMode="auto">
          <a:xfrm>
            <a:off x="715962" y="2917747"/>
            <a:ext cx="8428038" cy="1743075"/>
          </a:xfrm>
          <a:prstGeom prst="ellipse">
            <a:avLst/>
          </a:prstGeom>
          <a:solidFill>
            <a:schemeClr val="accent1">
              <a:lumMod val="60000"/>
              <a:lumOff val="40000"/>
            </a:schemeClr>
          </a:solidFill>
          <a:ln>
            <a:noFill/>
          </a:ln>
          <a:effectLst/>
          <a:extLst/>
        </p:spPr>
        <p:txBody>
          <a:bodyPr wrap="none" anchor="ctr"/>
          <a:lstStyle/>
          <a:p>
            <a:endParaRPr lang="en-US"/>
          </a:p>
        </p:txBody>
      </p:sp>
      <p:sp>
        <p:nvSpPr>
          <p:cNvPr id="9" name="Text Box 7"/>
          <p:cNvSpPr txBox="1">
            <a:spLocks noChangeArrowheads="1"/>
          </p:cNvSpPr>
          <p:nvPr/>
        </p:nvSpPr>
        <p:spPr bwMode="auto">
          <a:xfrm rot="17186411" flipH="1">
            <a:off x="2978851" y="41071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10" name="Text Box 8"/>
          <p:cNvSpPr txBox="1">
            <a:spLocks noChangeArrowheads="1"/>
          </p:cNvSpPr>
          <p:nvPr/>
        </p:nvSpPr>
        <p:spPr bwMode="auto">
          <a:xfrm rot="17186411" flipH="1">
            <a:off x="3131251" y="41071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11" name="Line 9"/>
          <p:cNvSpPr>
            <a:spLocks noChangeShapeType="1"/>
          </p:cNvSpPr>
          <p:nvPr/>
        </p:nvSpPr>
        <p:spPr bwMode="auto">
          <a:xfrm>
            <a:off x="-8030" y="4247668"/>
            <a:ext cx="3116263" cy="14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
          <p:cNvSpPr>
            <a:spLocks noChangeShapeType="1"/>
          </p:cNvSpPr>
          <p:nvPr/>
        </p:nvSpPr>
        <p:spPr bwMode="auto">
          <a:xfrm>
            <a:off x="64995" y="3415818"/>
            <a:ext cx="2973388" cy="1111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2"/>
          <p:cNvSpPr>
            <a:spLocks noChangeShapeType="1"/>
          </p:cNvSpPr>
          <p:nvPr/>
        </p:nvSpPr>
        <p:spPr bwMode="auto">
          <a:xfrm>
            <a:off x="3292383" y="4258781"/>
            <a:ext cx="33607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3"/>
          <p:cNvSpPr>
            <a:spLocks noChangeShapeType="1"/>
          </p:cNvSpPr>
          <p:nvPr/>
        </p:nvSpPr>
        <p:spPr bwMode="auto">
          <a:xfrm>
            <a:off x="14195" y="2561743"/>
            <a:ext cx="3005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4"/>
          <p:cNvSpPr>
            <a:spLocks noChangeShapeType="1"/>
          </p:cNvSpPr>
          <p:nvPr/>
        </p:nvSpPr>
        <p:spPr bwMode="auto">
          <a:xfrm>
            <a:off x="3266983" y="2571268"/>
            <a:ext cx="33988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5"/>
          <p:cNvSpPr>
            <a:spLocks noChangeArrowheads="1"/>
          </p:cNvSpPr>
          <p:nvPr/>
        </p:nvSpPr>
        <p:spPr bwMode="auto">
          <a:xfrm>
            <a:off x="7086600" y="3124200"/>
            <a:ext cx="68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Arial" pitchFamily="34" charset="0"/>
                <a:cs typeface="Arial" pitchFamily="34" charset="0"/>
              </a:rPr>
              <a:t>RSE</a:t>
            </a:r>
            <a:endParaRPr lang="en-US" sz="1600" b="1" dirty="0">
              <a:solidFill>
                <a:schemeClr val="tx1"/>
              </a:solidFill>
            </a:endParaRPr>
          </a:p>
        </p:txBody>
      </p:sp>
      <p:grpSp>
        <p:nvGrpSpPr>
          <p:cNvPr id="17" name="Group 26"/>
          <p:cNvGrpSpPr>
            <a:grpSpLocks/>
          </p:cNvGrpSpPr>
          <p:nvPr/>
        </p:nvGrpSpPr>
        <p:grpSpPr bwMode="auto">
          <a:xfrm flipH="1">
            <a:off x="1300070" y="2790343"/>
            <a:ext cx="5543550" cy="1270000"/>
            <a:chOff x="68" y="2324"/>
            <a:chExt cx="3492" cy="800"/>
          </a:xfrm>
        </p:grpSpPr>
        <p:sp>
          <p:nvSpPr>
            <p:cNvPr id="18" name="Arc 27"/>
            <p:cNvSpPr>
              <a:spLocks/>
            </p:cNvSpPr>
            <p:nvPr/>
          </p:nvSpPr>
          <p:spPr bwMode="auto">
            <a:xfrm rot="8106075" flipH="1">
              <a:off x="2847" y="2340"/>
              <a:ext cx="713" cy="757"/>
            </a:xfrm>
            <a:custGeom>
              <a:avLst/>
              <a:gdLst>
                <a:gd name="G0" fmla="+- 0 0 0"/>
                <a:gd name="G1" fmla="+- 21544 0 0"/>
                <a:gd name="G2" fmla="+- 21600 0 0"/>
                <a:gd name="T0" fmla="*/ 1553 w 21600"/>
                <a:gd name="T1" fmla="*/ 0 h 21769"/>
                <a:gd name="T2" fmla="*/ 21599 w 21600"/>
                <a:gd name="T3" fmla="*/ 21769 h 21769"/>
                <a:gd name="T4" fmla="*/ 0 w 21600"/>
                <a:gd name="T5" fmla="*/ 21544 h 21769"/>
              </a:gdLst>
              <a:ahLst/>
              <a:cxnLst>
                <a:cxn ang="0">
                  <a:pos x="T0" y="T1"/>
                </a:cxn>
                <a:cxn ang="0">
                  <a:pos x="T2" y="T3"/>
                </a:cxn>
                <a:cxn ang="0">
                  <a:pos x="T4" y="T5"/>
                </a:cxn>
              </a:cxnLst>
              <a:rect l="0" t="0" r="r" b="b"/>
              <a:pathLst>
                <a:path w="21600" h="21769" fill="none" extrusionOk="0">
                  <a:moveTo>
                    <a:pt x="1553" y="-1"/>
                  </a:moveTo>
                  <a:cubicBezTo>
                    <a:pt x="12850" y="814"/>
                    <a:pt x="21600" y="10217"/>
                    <a:pt x="21600" y="21544"/>
                  </a:cubicBezTo>
                  <a:cubicBezTo>
                    <a:pt x="21600" y="21619"/>
                    <a:pt x="21599" y="21694"/>
                    <a:pt x="21598" y="21768"/>
                  </a:cubicBezTo>
                </a:path>
                <a:path w="21600" h="21769" stroke="0" extrusionOk="0">
                  <a:moveTo>
                    <a:pt x="1553" y="-1"/>
                  </a:moveTo>
                  <a:cubicBezTo>
                    <a:pt x="12850" y="814"/>
                    <a:pt x="21600" y="10217"/>
                    <a:pt x="21600" y="21544"/>
                  </a:cubicBezTo>
                  <a:cubicBezTo>
                    <a:pt x="21600" y="21619"/>
                    <a:pt x="21599" y="21694"/>
                    <a:pt x="21598" y="21768"/>
                  </a:cubicBezTo>
                  <a:lnTo>
                    <a:pt x="0" y="21544"/>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rc 28"/>
            <p:cNvSpPr>
              <a:spLocks/>
            </p:cNvSpPr>
            <p:nvPr/>
          </p:nvSpPr>
          <p:spPr bwMode="auto">
            <a:xfrm rot="8106075" flipH="1">
              <a:off x="229" y="2375"/>
              <a:ext cx="713" cy="749"/>
            </a:xfrm>
            <a:custGeom>
              <a:avLst/>
              <a:gdLst>
                <a:gd name="G0" fmla="+- 0 0 0"/>
                <a:gd name="G1" fmla="+- 21343 0 0"/>
                <a:gd name="G2" fmla="+- 21600 0 0"/>
                <a:gd name="T0" fmla="*/ 3323 w 21600"/>
                <a:gd name="T1" fmla="*/ 0 h 21568"/>
                <a:gd name="T2" fmla="*/ 21599 w 21600"/>
                <a:gd name="T3" fmla="*/ 21568 h 21568"/>
                <a:gd name="T4" fmla="*/ 0 w 21600"/>
                <a:gd name="T5" fmla="*/ 21343 h 21568"/>
              </a:gdLst>
              <a:ahLst/>
              <a:cxnLst>
                <a:cxn ang="0">
                  <a:pos x="T0" y="T1"/>
                </a:cxn>
                <a:cxn ang="0">
                  <a:pos x="T2" y="T3"/>
                </a:cxn>
                <a:cxn ang="0">
                  <a:pos x="T4" y="T5"/>
                </a:cxn>
              </a:cxnLst>
              <a:rect l="0" t="0" r="r" b="b"/>
              <a:pathLst>
                <a:path w="21600" h="21568" fill="none" extrusionOk="0">
                  <a:moveTo>
                    <a:pt x="3322" y="0"/>
                  </a:moveTo>
                  <a:cubicBezTo>
                    <a:pt x="13842" y="1637"/>
                    <a:pt x="21600" y="10696"/>
                    <a:pt x="21600" y="21343"/>
                  </a:cubicBezTo>
                  <a:cubicBezTo>
                    <a:pt x="21600" y="21418"/>
                    <a:pt x="21599" y="21493"/>
                    <a:pt x="21598" y="21567"/>
                  </a:cubicBezTo>
                </a:path>
                <a:path w="21600" h="21568" stroke="0" extrusionOk="0">
                  <a:moveTo>
                    <a:pt x="3322" y="0"/>
                  </a:moveTo>
                  <a:cubicBezTo>
                    <a:pt x="13842" y="1637"/>
                    <a:pt x="21600" y="10696"/>
                    <a:pt x="21600" y="21343"/>
                  </a:cubicBezTo>
                  <a:cubicBezTo>
                    <a:pt x="21600" y="21418"/>
                    <a:pt x="21599" y="21493"/>
                    <a:pt x="21598" y="21567"/>
                  </a:cubicBezTo>
                  <a:lnTo>
                    <a:pt x="0" y="21343"/>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rc 29"/>
            <p:cNvSpPr>
              <a:spLocks/>
            </p:cNvSpPr>
            <p:nvPr/>
          </p:nvSpPr>
          <p:spPr bwMode="auto">
            <a:xfrm rot="8106075" flipH="1">
              <a:off x="68" y="2447"/>
              <a:ext cx="551" cy="573"/>
            </a:xfrm>
            <a:custGeom>
              <a:avLst/>
              <a:gdLst>
                <a:gd name="G0" fmla="+- 0 0 0"/>
                <a:gd name="G1" fmla="+- 21600 0 0"/>
                <a:gd name="G2" fmla="+- 21600 0 0"/>
                <a:gd name="T0" fmla="*/ 138 w 21600"/>
                <a:gd name="T1" fmla="*/ 0 h 21825"/>
                <a:gd name="T2" fmla="*/ 21599 w 21600"/>
                <a:gd name="T3" fmla="*/ 21825 h 21825"/>
                <a:gd name="T4" fmla="*/ 0 w 21600"/>
                <a:gd name="T5" fmla="*/ 21600 h 21825"/>
              </a:gdLst>
              <a:ahLst/>
              <a:cxnLst>
                <a:cxn ang="0">
                  <a:pos x="T0" y="T1"/>
                </a:cxn>
                <a:cxn ang="0">
                  <a:pos x="T2" y="T3"/>
                </a:cxn>
                <a:cxn ang="0">
                  <a:pos x="T4" y="T5"/>
                </a:cxn>
              </a:cxnLst>
              <a:rect l="0" t="0" r="r" b="b"/>
              <a:pathLst>
                <a:path w="21600" h="21825" fill="none" extrusionOk="0">
                  <a:moveTo>
                    <a:pt x="137" y="0"/>
                  </a:moveTo>
                  <a:cubicBezTo>
                    <a:pt x="12013" y="76"/>
                    <a:pt x="21600" y="9724"/>
                    <a:pt x="21600" y="21600"/>
                  </a:cubicBezTo>
                  <a:cubicBezTo>
                    <a:pt x="21600" y="21675"/>
                    <a:pt x="21599" y="21750"/>
                    <a:pt x="21598" y="21824"/>
                  </a:cubicBezTo>
                </a:path>
                <a:path w="21600" h="21825" stroke="0" extrusionOk="0">
                  <a:moveTo>
                    <a:pt x="137" y="0"/>
                  </a:moveTo>
                  <a:cubicBezTo>
                    <a:pt x="12013" y="76"/>
                    <a:pt x="21600" y="9724"/>
                    <a:pt x="21600" y="21600"/>
                  </a:cubicBezTo>
                  <a:cubicBezTo>
                    <a:pt x="21600" y="21675"/>
                    <a:pt x="21599" y="21750"/>
                    <a:pt x="21598" y="21824"/>
                  </a:cubicBezTo>
                  <a:lnTo>
                    <a:pt x="0"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rc 30"/>
            <p:cNvSpPr>
              <a:spLocks/>
            </p:cNvSpPr>
            <p:nvPr/>
          </p:nvSpPr>
          <p:spPr bwMode="auto">
            <a:xfrm rot="8106075" flipH="1">
              <a:off x="2351" y="2324"/>
              <a:ext cx="713" cy="758"/>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rc 31"/>
            <p:cNvSpPr>
              <a:spLocks/>
            </p:cNvSpPr>
            <p:nvPr/>
          </p:nvSpPr>
          <p:spPr bwMode="auto">
            <a:xfrm rot="8106075" flipH="1">
              <a:off x="583" y="2340"/>
              <a:ext cx="713" cy="758"/>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rc 32"/>
            <p:cNvSpPr>
              <a:spLocks/>
            </p:cNvSpPr>
            <p:nvPr/>
          </p:nvSpPr>
          <p:spPr bwMode="auto">
            <a:xfrm rot="8106075" flipH="1">
              <a:off x="911" y="2340"/>
              <a:ext cx="713" cy="758"/>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rc 33"/>
            <p:cNvSpPr>
              <a:spLocks/>
            </p:cNvSpPr>
            <p:nvPr/>
          </p:nvSpPr>
          <p:spPr bwMode="auto">
            <a:xfrm rot="8106075" flipH="1">
              <a:off x="1273" y="2335"/>
              <a:ext cx="702" cy="778"/>
            </a:xfrm>
            <a:custGeom>
              <a:avLst/>
              <a:gdLst>
                <a:gd name="G0" fmla="+- 0 0 0"/>
                <a:gd name="G1" fmla="+- 21576 0 0"/>
                <a:gd name="G2" fmla="+- 21600 0 0"/>
                <a:gd name="T0" fmla="*/ 1027 w 21600"/>
                <a:gd name="T1" fmla="*/ 0 h 22366"/>
                <a:gd name="T2" fmla="*/ 21586 w 21600"/>
                <a:gd name="T3" fmla="*/ 22366 h 22366"/>
                <a:gd name="T4" fmla="*/ 0 w 21600"/>
                <a:gd name="T5" fmla="*/ 21576 h 22366"/>
              </a:gdLst>
              <a:ahLst/>
              <a:cxnLst>
                <a:cxn ang="0">
                  <a:pos x="T0" y="T1"/>
                </a:cxn>
                <a:cxn ang="0">
                  <a:pos x="T2" y="T3"/>
                </a:cxn>
                <a:cxn ang="0">
                  <a:pos x="T4" y="T5"/>
                </a:cxn>
              </a:cxnLst>
              <a:rect l="0" t="0" r="r" b="b"/>
              <a:pathLst>
                <a:path w="21600" h="22366" fill="none" extrusionOk="0">
                  <a:moveTo>
                    <a:pt x="1026" y="0"/>
                  </a:moveTo>
                  <a:cubicBezTo>
                    <a:pt x="12544" y="548"/>
                    <a:pt x="21600" y="10045"/>
                    <a:pt x="21600" y="21576"/>
                  </a:cubicBezTo>
                  <a:cubicBezTo>
                    <a:pt x="21600" y="21839"/>
                    <a:pt x="21595" y="22102"/>
                    <a:pt x="21585" y="22365"/>
                  </a:cubicBezTo>
                </a:path>
                <a:path w="21600" h="22366" stroke="0" extrusionOk="0">
                  <a:moveTo>
                    <a:pt x="1026" y="0"/>
                  </a:moveTo>
                  <a:cubicBezTo>
                    <a:pt x="12544" y="548"/>
                    <a:pt x="21600" y="10045"/>
                    <a:pt x="21600" y="21576"/>
                  </a:cubicBezTo>
                  <a:cubicBezTo>
                    <a:pt x="21600" y="21839"/>
                    <a:pt x="21595" y="22102"/>
                    <a:pt x="21585" y="22365"/>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rc 34"/>
            <p:cNvSpPr>
              <a:spLocks/>
            </p:cNvSpPr>
            <p:nvPr/>
          </p:nvSpPr>
          <p:spPr bwMode="auto">
            <a:xfrm rot="8106075" flipH="1">
              <a:off x="1783" y="2340"/>
              <a:ext cx="713" cy="758"/>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Line 35"/>
          <p:cNvSpPr>
            <a:spLocks noChangeShapeType="1"/>
          </p:cNvSpPr>
          <p:nvPr/>
        </p:nvSpPr>
        <p:spPr bwMode="auto">
          <a:xfrm flipV="1">
            <a:off x="700789" y="4773925"/>
            <a:ext cx="2460625"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6"/>
          <p:cNvSpPr>
            <a:spLocks noChangeArrowheads="1"/>
          </p:cNvSpPr>
          <p:nvPr/>
        </p:nvSpPr>
        <p:spPr bwMode="auto">
          <a:xfrm>
            <a:off x="3118552" y="4635813"/>
            <a:ext cx="1595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latin typeface="Times New Roman" pitchFamily="18" charset="0"/>
              </a:rPr>
              <a:t>up to 1000 m (3281 ft)</a:t>
            </a:r>
          </a:p>
        </p:txBody>
      </p:sp>
      <p:sp>
        <p:nvSpPr>
          <p:cNvPr id="28" name="Line 37"/>
          <p:cNvSpPr>
            <a:spLocks noChangeShapeType="1"/>
          </p:cNvSpPr>
          <p:nvPr/>
        </p:nvSpPr>
        <p:spPr bwMode="auto">
          <a:xfrm>
            <a:off x="4625089" y="4785038"/>
            <a:ext cx="2984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38"/>
          <p:cNvSpPr txBox="1">
            <a:spLocks noChangeArrowheads="1"/>
          </p:cNvSpPr>
          <p:nvPr/>
        </p:nvSpPr>
        <p:spPr bwMode="auto">
          <a:xfrm rot="17186411" flipH="1">
            <a:off x="2889951" y="24180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30" name="Text Box 39"/>
          <p:cNvSpPr txBox="1">
            <a:spLocks noChangeArrowheads="1"/>
          </p:cNvSpPr>
          <p:nvPr/>
        </p:nvSpPr>
        <p:spPr bwMode="auto">
          <a:xfrm rot="17186411" flipH="1">
            <a:off x="3113789" y="2419662"/>
            <a:ext cx="293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a:t>
            </a:r>
          </a:p>
        </p:txBody>
      </p:sp>
      <p:sp>
        <p:nvSpPr>
          <p:cNvPr id="31" name="Line 40"/>
          <p:cNvSpPr>
            <a:spLocks noChangeShapeType="1"/>
          </p:cNvSpPr>
          <p:nvPr/>
        </p:nvSpPr>
        <p:spPr bwMode="auto">
          <a:xfrm>
            <a:off x="3289208" y="3428518"/>
            <a:ext cx="3482975"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41"/>
          <p:cNvSpPr txBox="1">
            <a:spLocks noChangeArrowheads="1"/>
          </p:cNvSpPr>
          <p:nvPr/>
        </p:nvSpPr>
        <p:spPr bwMode="auto">
          <a:xfrm rot="17186411" flipH="1">
            <a:off x="2902651" y="32816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33" name="Text Box 42"/>
          <p:cNvSpPr txBox="1">
            <a:spLocks noChangeArrowheads="1"/>
          </p:cNvSpPr>
          <p:nvPr/>
        </p:nvSpPr>
        <p:spPr bwMode="auto">
          <a:xfrm rot="17186411" flipH="1">
            <a:off x="3143951" y="32816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grpSp>
        <p:nvGrpSpPr>
          <p:cNvPr id="34" name="Group 43"/>
          <p:cNvGrpSpPr>
            <a:grpSpLocks/>
          </p:cNvGrpSpPr>
          <p:nvPr/>
        </p:nvGrpSpPr>
        <p:grpSpPr bwMode="auto">
          <a:xfrm>
            <a:off x="212633" y="3582506"/>
            <a:ext cx="976312" cy="363537"/>
            <a:chOff x="3565" y="2445"/>
            <a:chExt cx="615" cy="229"/>
          </a:xfrm>
        </p:grpSpPr>
        <p:sp>
          <p:nvSpPr>
            <p:cNvPr id="35" name="Oval 34"/>
            <p:cNvSpPr>
              <a:spLocks noChangeArrowheads="1"/>
            </p:cNvSpPr>
            <p:nvPr/>
          </p:nvSpPr>
          <p:spPr bwMode="auto">
            <a:xfrm rot="-10800000">
              <a:off x="3794" y="2522"/>
              <a:ext cx="72" cy="7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45"/>
            <p:cNvSpPr>
              <a:spLocks noChangeArrowheads="1"/>
            </p:cNvSpPr>
            <p:nvPr/>
          </p:nvSpPr>
          <p:spPr bwMode="auto">
            <a:xfrm rot="-10800000">
              <a:off x="3565" y="2445"/>
              <a:ext cx="615" cy="229"/>
            </a:xfrm>
            <a:prstGeom prst="roundRect">
              <a:avLst>
                <a:gd name="adj" fmla="val 16667"/>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46"/>
            <p:cNvSpPr>
              <a:spLocks noChangeArrowheads="1"/>
            </p:cNvSpPr>
            <p:nvPr/>
          </p:nvSpPr>
          <p:spPr bwMode="auto">
            <a:xfrm rot="4044">
              <a:off x="3619" y="2446"/>
              <a:ext cx="169" cy="227"/>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47"/>
            <p:cNvSpPr>
              <a:spLocks noChangeArrowheads="1"/>
            </p:cNvSpPr>
            <p:nvPr/>
          </p:nvSpPr>
          <p:spPr bwMode="auto">
            <a:xfrm rot="21595957" flipH="1">
              <a:off x="3937" y="2445"/>
              <a:ext cx="161" cy="226"/>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48"/>
            <p:cNvGrpSpPr>
              <a:grpSpLocks/>
            </p:cNvGrpSpPr>
            <p:nvPr/>
          </p:nvGrpSpPr>
          <p:grpSpPr bwMode="auto">
            <a:xfrm>
              <a:off x="3815" y="2523"/>
              <a:ext cx="85" cy="73"/>
              <a:chOff x="1498" y="3677"/>
              <a:chExt cx="212" cy="193"/>
            </a:xfrm>
          </p:grpSpPr>
          <p:grpSp>
            <p:nvGrpSpPr>
              <p:cNvPr id="40" name="Group 49"/>
              <p:cNvGrpSpPr>
                <a:grpSpLocks/>
              </p:cNvGrpSpPr>
              <p:nvPr/>
            </p:nvGrpSpPr>
            <p:grpSpPr bwMode="auto">
              <a:xfrm>
                <a:off x="1498" y="3677"/>
                <a:ext cx="212" cy="192"/>
                <a:chOff x="1500" y="3680"/>
                <a:chExt cx="576" cy="576"/>
              </a:xfrm>
            </p:grpSpPr>
            <p:sp>
              <p:nvSpPr>
                <p:cNvPr id="49" name="AutoShape 50"/>
                <p:cNvSpPr>
                  <a:spLocks noChangeArrowheads="1"/>
                </p:cNvSpPr>
                <p:nvPr/>
              </p:nvSpPr>
              <p:spPr bwMode="auto">
                <a:xfrm>
                  <a:off x="1500" y="3680"/>
                  <a:ext cx="576" cy="576"/>
                </a:xfrm>
                <a:prstGeom prst="octagon">
                  <a:avLst>
                    <a:gd name="adj" fmla="val 29287"/>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51"/>
                <p:cNvSpPr>
                  <a:spLocks noChangeArrowheads="1"/>
                </p:cNvSpPr>
                <p:nvPr/>
              </p:nvSpPr>
              <p:spPr bwMode="auto">
                <a:xfrm>
                  <a:off x="1710" y="3883"/>
                  <a:ext cx="156" cy="164"/>
                </a:xfrm>
                <a:prstGeom prst="octagon">
                  <a:avLst>
                    <a:gd name="adj" fmla="val 29287"/>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Line 52"/>
              <p:cNvSpPr>
                <a:spLocks noChangeShapeType="1"/>
              </p:cNvSpPr>
              <p:nvPr/>
            </p:nvSpPr>
            <p:spPr bwMode="auto">
              <a:xfrm flipH="1">
                <a:off x="1559" y="3803"/>
                <a:ext cx="3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53"/>
              <p:cNvSpPr>
                <a:spLocks noChangeShapeType="1"/>
              </p:cNvSpPr>
              <p:nvPr/>
            </p:nvSpPr>
            <p:spPr bwMode="auto">
              <a:xfrm flipH="1">
                <a:off x="1502" y="3783"/>
                <a:ext cx="72"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54"/>
              <p:cNvSpPr>
                <a:spLocks noChangeShapeType="1"/>
              </p:cNvSpPr>
              <p:nvPr/>
            </p:nvSpPr>
            <p:spPr bwMode="auto">
              <a:xfrm flipH="1" flipV="1">
                <a:off x="1499" y="3734"/>
                <a:ext cx="75" cy="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55"/>
              <p:cNvSpPr>
                <a:spLocks noChangeShapeType="1"/>
              </p:cNvSpPr>
              <p:nvPr/>
            </p:nvSpPr>
            <p:spPr bwMode="auto">
              <a:xfrm flipH="1" flipV="1">
                <a:off x="1556" y="3677"/>
                <a:ext cx="33"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6"/>
              <p:cNvSpPr>
                <a:spLocks noChangeShapeType="1"/>
              </p:cNvSpPr>
              <p:nvPr/>
            </p:nvSpPr>
            <p:spPr bwMode="auto">
              <a:xfrm flipV="1">
                <a:off x="1617" y="3677"/>
                <a:ext cx="38" cy="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
              <p:cNvSpPr>
                <a:spLocks noChangeShapeType="1"/>
              </p:cNvSpPr>
              <p:nvPr/>
            </p:nvSpPr>
            <p:spPr bwMode="auto">
              <a:xfrm flipV="1">
                <a:off x="1635" y="3734"/>
                <a:ext cx="75" cy="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58"/>
              <p:cNvSpPr>
                <a:spLocks noChangeShapeType="1"/>
              </p:cNvSpPr>
              <p:nvPr/>
            </p:nvSpPr>
            <p:spPr bwMode="auto">
              <a:xfrm>
                <a:off x="1634" y="3783"/>
                <a:ext cx="76"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59"/>
              <p:cNvSpPr>
                <a:spLocks noChangeShapeType="1"/>
              </p:cNvSpPr>
              <p:nvPr/>
            </p:nvSpPr>
            <p:spPr bwMode="auto">
              <a:xfrm>
                <a:off x="1617" y="3798"/>
                <a:ext cx="38" cy="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 name="Line 72"/>
          <p:cNvSpPr>
            <a:spLocks noChangeShapeType="1"/>
          </p:cNvSpPr>
          <p:nvPr/>
        </p:nvSpPr>
        <p:spPr bwMode="auto">
          <a:xfrm>
            <a:off x="6903945" y="934556"/>
            <a:ext cx="0" cy="16462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73"/>
          <p:cNvSpPr>
            <a:spLocks noChangeShapeType="1"/>
          </p:cNvSpPr>
          <p:nvPr/>
        </p:nvSpPr>
        <p:spPr bwMode="auto">
          <a:xfrm>
            <a:off x="6934604" y="4646925"/>
            <a:ext cx="0" cy="1627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74"/>
          <p:cNvSpPr>
            <a:spLocks noChangeShapeType="1"/>
          </p:cNvSpPr>
          <p:nvPr/>
        </p:nvSpPr>
        <p:spPr bwMode="auto">
          <a:xfrm>
            <a:off x="7742145" y="944081"/>
            <a:ext cx="0" cy="1511300"/>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75"/>
          <p:cNvSpPr>
            <a:spLocks noChangeShapeType="1"/>
          </p:cNvSpPr>
          <p:nvPr/>
        </p:nvSpPr>
        <p:spPr bwMode="auto">
          <a:xfrm>
            <a:off x="7772804" y="4773925"/>
            <a:ext cx="0" cy="1511300"/>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76"/>
          <p:cNvSpPr>
            <a:spLocks noChangeShapeType="1"/>
          </p:cNvSpPr>
          <p:nvPr/>
        </p:nvSpPr>
        <p:spPr bwMode="auto">
          <a:xfrm>
            <a:off x="8566058" y="931381"/>
            <a:ext cx="12700" cy="16494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77"/>
          <p:cNvSpPr>
            <a:spLocks noChangeShapeType="1"/>
          </p:cNvSpPr>
          <p:nvPr/>
        </p:nvSpPr>
        <p:spPr bwMode="auto">
          <a:xfrm>
            <a:off x="8596717" y="4659625"/>
            <a:ext cx="12700" cy="1638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78"/>
          <p:cNvSpPr>
            <a:spLocks noChangeShapeType="1"/>
          </p:cNvSpPr>
          <p:nvPr/>
        </p:nvSpPr>
        <p:spPr bwMode="auto">
          <a:xfrm>
            <a:off x="7742145" y="2469668"/>
            <a:ext cx="0" cy="1936750"/>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 name="Group 79"/>
          <p:cNvGrpSpPr>
            <a:grpSpLocks/>
          </p:cNvGrpSpPr>
          <p:nvPr/>
        </p:nvGrpSpPr>
        <p:grpSpPr bwMode="auto">
          <a:xfrm>
            <a:off x="6737258" y="2455381"/>
            <a:ext cx="123825" cy="766762"/>
            <a:chOff x="2249" y="2083"/>
            <a:chExt cx="78" cy="483"/>
          </a:xfrm>
        </p:grpSpPr>
        <p:sp>
          <p:nvSpPr>
            <p:cNvPr id="59" name="Line 80"/>
            <p:cNvSpPr>
              <a:spLocks noChangeShapeType="1"/>
            </p:cNvSpPr>
            <p:nvPr/>
          </p:nvSpPr>
          <p:spPr bwMode="auto">
            <a:xfrm>
              <a:off x="2291" y="212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59"/>
            <p:cNvSpPr>
              <a:spLocks noChangeArrowheads="1"/>
            </p:cNvSpPr>
            <p:nvPr/>
          </p:nvSpPr>
          <p:spPr bwMode="auto">
            <a:xfrm rot="5400000">
              <a:off x="2252" y="2080"/>
              <a:ext cx="72" cy="78"/>
            </a:xfrm>
            <a:prstGeom prst="ellipse">
              <a:avLst/>
            </a:prstGeom>
            <a:solidFill>
              <a:schemeClr val="tx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82"/>
          <p:cNvGrpSpPr>
            <a:grpSpLocks/>
          </p:cNvGrpSpPr>
          <p:nvPr/>
        </p:nvGrpSpPr>
        <p:grpSpPr bwMode="auto">
          <a:xfrm rot="-10804893">
            <a:off x="8585108" y="3611081"/>
            <a:ext cx="123825" cy="768350"/>
            <a:chOff x="2249" y="2083"/>
            <a:chExt cx="78" cy="483"/>
          </a:xfrm>
        </p:grpSpPr>
        <p:sp>
          <p:nvSpPr>
            <p:cNvPr id="62" name="Line 83"/>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2"/>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4" name="Group 85"/>
          <p:cNvGrpSpPr>
            <a:grpSpLocks/>
          </p:cNvGrpSpPr>
          <p:nvPr/>
        </p:nvGrpSpPr>
        <p:grpSpPr bwMode="auto">
          <a:xfrm rot="-5400000">
            <a:off x="7081745" y="4014306"/>
            <a:ext cx="96838" cy="652462"/>
            <a:chOff x="2249" y="2083"/>
            <a:chExt cx="78" cy="483"/>
          </a:xfrm>
        </p:grpSpPr>
        <p:sp>
          <p:nvSpPr>
            <p:cNvPr id="65" name="Line 86"/>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65"/>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7" name="Group 88"/>
          <p:cNvGrpSpPr>
            <a:grpSpLocks/>
          </p:cNvGrpSpPr>
          <p:nvPr/>
        </p:nvGrpSpPr>
        <p:grpSpPr bwMode="auto">
          <a:xfrm rot="-16186110">
            <a:off x="8258876" y="2141850"/>
            <a:ext cx="123825" cy="766762"/>
            <a:chOff x="2249" y="2083"/>
            <a:chExt cx="78" cy="483"/>
          </a:xfrm>
        </p:grpSpPr>
        <p:sp>
          <p:nvSpPr>
            <p:cNvPr id="68" name="Line 89"/>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68"/>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 name="Line 91"/>
          <p:cNvSpPr>
            <a:spLocks noChangeShapeType="1"/>
          </p:cNvSpPr>
          <p:nvPr/>
        </p:nvSpPr>
        <p:spPr bwMode="auto">
          <a:xfrm flipH="1" flipV="1">
            <a:off x="7738970" y="3415818"/>
            <a:ext cx="914400" cy="914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rc 92"/>
          <p:cNvSpPr>
            <a:spLocks/>
          </p:cNvSpPr>
          <p:nvPr/>
        </p:nvSpPr>
        <p:spPr bwMode="auto">
          <a:xfrm rot="18720867">
            <a:off x="7507196" y="2428393"/>
            <a:ext cx="461962" cy="503237"/>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Arc 93"/>
          <p:cNvSpPr>
            <a:spLocks/>
          </p:cNvSpPr>
          <p:nvPr/>
        </p:nvSpPr>
        <p:spPr bwMode="auto">
          <a:xfrm rot="8106075" flipH="1">
            <a:off x="8089808" y="3130068"/>
            <a:ext cx="463550" cy="503238"/>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Arc 94"/>
          <p:cNvSpPr>
            <a:spLocks/>
          </p:cNvSpPr>
          <p:nvPr/>
        </p:nvSpPr>
        <p:spPr bwMode="auto">
          <a:xfrm rot="8000514">
            <a:off x="7253692" y="5024750"/>
            <a:ext cx="1130300" cy="1203325"/>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Arc 95"/>
          <p:cNvSpPr>
            <a:spLocks/>
          </p:cNvSpPr>
          <p:nvPr/>
        </p:nvSpPr>
        <p:spPr bwMode="auto">
          <a:xfrm rot="8000514">
            <a:off x="7313520" y="4392131"/>
            <a:ext cx="874713" cy="909637"/>
          </a:xfrm>
          <a:custGeom>
            <a:avLst/>
            <a:gdLst>
              <a:gd name="G0" fmla="+- 0 0 0"/>
              <a:gd name="G1" fmla="+- 21600 0 0"/>
              <a:gd name="G2" fmla="+- 21600 0 0"/>
              <a:gd name="T0" fmla="*/ 138 w 21600"/>
              <a:gd name="T1" fmla="*/ 0 h 21825"/>
              <a:gd name="T2" fmla="*/ 21599 w 21600"/>
              <a:gd name="T3" fmla="*/ 21825 h 21825"/>
              <a:gd name="T4" fmla="*/ 0 w 21600"/>
              <a:gd name="T5" fmla="*/ 21600 h 21825"/>
            </a:gdLst>
            <a:ahLst/>
            <a:cxnLst>
              <a:cxn ang="0">
                <a:pos x="T0" y="T1"/>
              </a:cxn>
              <a:cxn ang="0">
                <a:pos x="T2" y="T3"/>
              </a:cxn>
              <a:cxn ang="0">
                <a:pos x="T4" y="T5"/>
              </a:cxn>
            </a:cxnLst>
            <a:rect l="0" t="0" r="r" b="b"/>
            <a:pathLst>
              <a:path w="21600" h="21825" fill="none" extrusionOk="0">
                <a:moveTo>
                  <a:pt x="137" y="0"/>
                </a:moveTo>
                <a:cubicBezTo>
                  <a:pt x="12013" y="76"/>
                  <a:pt x="21600" y="9724"/>
                  <a:pt x="21600" y="21600"/>
                </a:cubicBezTo>
                <a:cubicBezTo>
                  <a:pt x="21600" y="21675"/>
                  <a:pt x="21599" y="21750"/>
                  <a:pt x="21598" y="21824"/>
                </a:cubicBezTo>
              </a:path>
              <a:path w="21600" h="21825" stroke="0" extrusionOk="0">
                <a:moveTo>
                  <a:pt x="137" y="0"/>
                </a:moveTo>
                <a:cubicBezTo>
                  <a:pt x="12013" y="76"/>
                  <a:pt x="21600" y="9724"/>
                  <a:pt x="21600" y="21600"/>
                </a:cubicBezTo>
                <a:cubicBezTo>
                  <a:pt x="21600" y="21675"/>
                  <a:pt x="21599" y="21750"/>
                  <a:pt x="21598" y="21824"/>
                </a:cubicBezTo>
                <a:lnTo>
                  <a:pt x="0"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Arc 96"/>
          <p:cNvSpPr>
            <a:spLocks/>
          </p:cNvSpPr>
          <p:nvPr/>
        </p:nvSpPr>
        <p:spPr bwMode="auto">
          <a:xfrm rot="8000514">
            <a:off x="7504814" y="3923024"/>
            <a:ext cx="463550" cy="503238"/>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Arc 97"/>
          <p:cNvSpPr>
            <a:spLocks/>
          </p:cNvSpPr>
          <p:nvPr/>
        </p:nvSpPr>
        <p:spPr bwMode="auto">
          <a:xfrm rot="8000514">
            <a:off x="7380989" y="4153212"/>
            <a:ext cx="709613" cy="682625"/>
          </a:xfrm>
          <a:custGeom>
            <a:avLst/>
            <a:gdLst>
              <a:gd name="G0" fmla="+- 1434 0 0"/>
              <a:gd name="G1" fmla="+- 21600 0 0"/>
              <a:gd name="G2" fmla="+- 21600 0 0"/>
              <a:gd name="T0" fmla="*/ 0 w 23034"/>
              <a:gd name="T1" fmla="*/ 48 h 23534"/>
              <a:gd name="T2" fmla="*/ 22947 w 23034"/>
              <a:gd name="T3" fmla="*/ 23534 h 23534"/>
              <a:gd name="T4" fmla="*/ 1434 w 23034"/>
              <a:gd name="T5" fmla="*/ 21600 h 23534"/>
            </a:gdLst>
            <a:ahLst/>
            <a:cxnLst>
              <a:cxn ang="0">
                <a:pos x="T0" y="T1"/>
              </a:cxn>
              <a:cxn ang="0">
                <a:pos x="T2" y="T3"/>
              </a:cxn>
              <a:cxn ang="0">
                <a:pos x="T4" y="T5"/>
              </a:cxn>
            </a:cxnLst>
            <a:rect l="0" t="0" r="r" b="b"/>
            <a:pathLst>
              <a:path w="23034" h="23534" fill="none" extrusionOk="0">
                <a:moveTo>
                  <a:pt x="-1" y="47"/>
                </a:moveTo>
                <a:cubicBezTo>
                  <a:pt x="477" y="15"/>
                  <a:pt x="955" y="-1"/>
                  <a:pt x="1434" y="0"/>
                </a:cubicBezTo>
                <a:cubicBezTo>
                  <a:pt x="13363" y="0"/>
                  <a:pt x="23034" y="9670"/>
                  <a:pt x="23034" y="21600"/>
                </a:cubicBezTo>
                <a:cubicBezTo>
                  <a:pt x="23034" y="22245"/>
                  <a:pt x="23005" y="22890"/>
                  <a:pt x="22947" y="23534"/>
                </a:cubicBezTo>
              </a:path>
              <a:path w="23034" h="23534" stroke="0" extrusionOk="0">
                <a:moveTo>
                  <a:pt x="-1" y="47"/>
                </a:moveTo>
                <a:cubicBezTo>
                  <a:pt x="477" y="15"/>
                  <a:pt x="955" y="-1"/>
                  <a:pt x="1434" y="0"/>
                </a:cubicBezTo>
                <a:cubicBezTo>
                  <a:pt x="13363" y="0"/>
                  <a:pt x="23034" y="9670"/>
                  <a:pt x="23034" y="21600"/>
                </a:cubicBezTo>
                <a:cubicBezTo>
                  <a:pt x="23034" y="22245"/>
                  <a:pt x="23005" y="22890"/>
                  <a:pt x="22947" y="23534"/>
                </a:cubicBezTo>
                <a:lnTo>
                  <a:pt x="1434"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Arc 99"/>
          <p:cNvSpPr>
            <a:spLocks/>
          </p:cNvSpPr>
          <p:nvPr/>
        </p:nvSpPr>
        <p:spPr bwMode="auto">
          <a:xfrm rot="18720867">
            <a:off x="7329395" y="1918806"/>
            <a:ext cx="854075" cy="927100"/>
          </a:xfrm>
          <a:custGeom>
            <a:avLst/>
            <a:gdLst>
              <a:gd name="G0" fmla="+- 0 0 0"/>
              <a:gd name="G1" fmla="+- 21188 0 0"/>
              <a:gd name="G2" fmla="+- 21600 0 0"/>
              <a:gd name="T0" fmla="*/ 4196 w 21319"/>
              <a:gd name="T1" fmla="*/ 0 h 21188"/>
              <a:gd name="T2" fmla="*/ 21319 w 21319"/>
              <a:gd name="T3" fmla="*/ 17714 h 21188"/>
              <a:gd name="T4" fmla="*/ 0 w 21319"/>
              <a:gd name="T5" fmla="*/ 21188 h 21188"/>
            </a:gdLst>
            <a:ahLst/>
            <a:cxnLst>
              <a:cxn ang="0">
                <a:pos x="T0" y="T1"/>
              </a:cxn>
              <a:cxn ang="0">
                <a:pos x="T2" y="T3"/>
              </a:cxn>
              <a:cxn ang="0">
                <a:pos x="T4" y="T5"/>
              </a:cxn>
            </a:cxnLst>
            <a:rect l="0" t="0" r="r" b="b"/>
            <a:pathLst>
              <a:path w="21319" h="21188" fill="none" extrusionOk="0">
                <a:moveTo>
                  <a:pt x="4196" y="-1"/>
                </a:moveTo>
                <a:cubicBezTo>
                  <a:pt x="13041" y="1751"/>
                  <a:pt x="19868" y="8813"/>
                  <a:pt x="21318" y="17714"/>
                </a:cubicBezTo>
              </a:path>
              <a:path w="21319" h="21188" stroke="0" extrusionOk="0">
                <a:moveTo>
                  <a:pt x="4196" y="-1"/>
                </a:moveTo>
                <a:cubicBezTo>
                  <a:pt x="13041" y="1751"/>
                  <a:pt x="19868" y="8813"/>
                  <a:pt x="21318" y="17714"/>
                </a:cubicBezTo>
                <a:lnTo>
                  <a:pt x="0" y="21188"/>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Arc 100"/>
          <p:cNvSpPr>
            <a:spLocks/>
          </p:cNvSpPr>
          <p:nvPr/>
        </p:nvSpPr>
        <p:spPr bwMode="auto">
          <a:xfrm rot="18720867">
            <a:off x="7302408" y="1383818"/>
            <a:ext cx="876300" cy="1006475"/>
          </a:xfrm>
          <a:custGeom>
            <a:avLst/>
            <a:gdLst>
              <a:gd name="G0" fmla="+- 22 0 0"/>
              <a:gd name="G1" fmla="+- 21600 0 0"/>
              <a:gd name="G2" fmla="+- 21600 0 0"/>
              <a:gd name="T0" fmla="*/ 0 w 21622"/>
              <a:gd name="T1" fmla="*/ 0 h 24122"/>
              <a:gd name="T2" fmla="*/ 21474 w 21622"/>
              <a:gd name="T3" fmla="*/ 24122 h 24122"/>
              <a:gd name="T4" fmla="*/ 22 w 21622"/>
              <a:gd name="T5" fmla="*/ 21600 h 24122"/>
            </a:gdLst>
            <a:ahLst/>
            <a:cxnLst>
              <a:cxn ang="0">
                <a:pos x="T0" y="T1"/>
              </a:cxn>
              <a:cxn ang="0">
                <a:pos x="T2" y="T3"/>
              </a:cxn>
              <a:cxn ang="0">
                <a:pos x="T4" y="T5"/>
              </a:cxn>
            </a:cxnLst>
            <a:rect l="0" t="0" r="r" b="b"/>
            <a:pathLst>
              <a:path w="21622" h="24122" fill="none" extrusionOk="0">
                <a:moveTo>
                  <a:pt x="0" y="0"/>
                </a:moveTo>
                <a:cubicBezTo>
                  <a:pt x="7" y="0"/>
                  <a:pt x="14" y="-1"/>
                  <a:pt x="22" y="0"/>
                </a:cubicBezTo>
                <a:cubicBezTo>
                  <a:pt x="11951" y="0"/>
                  <a:pt x="21622" y="9670"/>
                  <a:pt x="21622" y="21600"/>
                </a:cubicBezTo>
                <a:cubicBezTo>
                  <a:pt x="21622" y="22442"/>
                  <a:pt x="21572" y="23284"/>
                  <a:pt x="21474" y="24122"/>
                </a:cubicBezTo>
              </a:path>
              <a:path w="21622" h="24122" stroke="0" extrusionOk="0">
                <a:moveTo>
                  <a:pt x="0" y="0"/>
                </a:moveTo>
                <a:cubicBezTo>
                  <a:pt x="7" y="0"/>
                  <a:pt x="14" y="-1"/>
                  <a:pt x="22" y="0"/>
                </a:cubicBezTo>
                <a:cubicBezTo>
                  <a:pt x="11951" y="0"/>
                  <a:pt x="21622" y="9670"/>
                  <a:pt x="21622" y="21600"/>
                </a:cubicBezTo>
                <a:cubicBezTo>
                  <a:pt x="21622" y="22442"/>
                  <a:pt x="21572" y="23284"/>
                  <a:pt x="21474" y="24122"/>
                </a:cubicBezTo>
                <a:lnTo>
                  <a:pt x="22"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Arc 101"/>
          <p:cNvSpPr>
            <a:spLocks/>
          </p:cNvSpPr>
          <p:nvPr/>
        </p:nvSpPr>
        <p:spPr bwMode="auto">
          <a:xfrm rot="18720867">
            <a:off x="7195748" y="1258406"/>
            <a:ext cx="1131888" cy="1203325"/>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0" name="Object 79"/>
          <p:cNvGraphicFramePr>
            <a:graphicFrameLocks noChangeAspect="1"/>
          </p:cNvGraphicFramePr>
          <p:nvPr>
            <p:extLst>
              <p:ext uri="{D42A27DB-BD31-4B8C-83A1-F6EECF244321}">
                <p14:modId xmlns:p14="http://schemas.microsoft.com/office/powerpoint/2010/main" val="1010536659"/>
              </p:ext>
            </p:extLst>
          </p:nvPr>
        </p:nvGraphicFramePr>
        <p:xfrm>
          <a:off x="6803933" y="3009418"/>
          <a:ext cx="128587" cy="134938"/>
        </p:xfrm>
        <a:graphic>
          <a:graphicData uri="http://schemas.openxmlformats.org/presentationml/2006/ole">
            <mc:AlternateContent xmlns:mc="http://schemas.openxmlformats.org/markup-compatibility/2006">
              <mc:Choice xmlns:v="urn:schemas-microsoft-com:vml" Requires="v">
                <p:oleObj spid="_x0000_s19490" name="Clip" r:id="rId3" imgW="1833327" imgH="5495453" progId="">
                  <p:embed/>
                </p:oleObj>
              </mc:Choice>
              <mc:Fallback>
                <p:oleObj name="Clip" r:id="rId3" imgW="1833327" imgH="549545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65254"/>
                      <a:stretch>
                        <a:fillRect/>
                      </a:stretch>
                    </p:blipFill>
                    <p:spPr bwMode="auto">
                      <a:xfrm>
                        <a:off x="6803933" y="3009418"/>
                        <a:ext cx="128587" cy="13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3149096543"/>
              </p:ext>
            </p:extLst>
          </p:nvPr>
        </p:nvGraphicFramePr>
        <p:xfrm flipV="1">
          <a:off x="8134258" y="2528406"/>
          <a:ext cx="128587" cy="134937"/>
        </p:xfrm>
        <a:graphic>
          <a:graphicData uri="http://schemas.openxmlformats.org/presentationml/2006/ole">
            <mc:AlternateContent xmlns:mc="http://schemas.openxmlformats.org/markup-compatibility/2006">
              <mc:Choice xmlns:v="urn:schemas-microsoft-com:vml" Requires="v">
                <p:oleObj spid="_x0000_s19491" name="Clip" r:id="rId5" imgW="1833327" imgH="5495453" progId="">
                  <p:embed/>
                </p:oleObj>
              </mc:Choice>
              <mc:Fallback>
                <p:oleObj name="Clip" r:id="rId5" imgW="1833327" imgH="5495453"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b="65254"/>
                      <a:stretch>
                        <a:fillRect/>
                      </a:stretch>
                    </p:blipFill>
                    <p:spPr bwMode="auto">
                      <a:xfrm flipV="1">
                        <a:off x="8134258" y="2528406"/>
                        <a:ext cx="128587" cy="134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215935128"/>
              </p:ext>
            </p:extLst>
          </p:nvPr>
        </p:nvGraphicFramePr>
        <p:xfrm>
          <a:off x="8524783" y="3738081"/>
          <a:ext cx="128587" cy="133350"/>
        </p:xfrm>
        <a:graphic>
          <a:graphicData uri="http://schemas.openxmlformats.org/presentationml/2006/ole">
            <mc:AlternateContent xmlns:mc="http://schemas.openxmlformats.org/markup-compatibility/2006">
              <mc:Choice xmlns:v="urn:schemas-microsoft-com:vml" Requires="v">
                <p:oleObj spid="_x0000_s19492" name="Clip" r:id="rId7" imgW="1833327" imgH="5495453" progId="">
                  <p:embed/>
                </p:oleObj>
              </mc:Choice>
              <mc:Fallback>
                <p:oleObj name="Clip" r:id="rId7" imgW="1833327" imgH="5495453"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t="65254"/>
                      <a:stretch>
                        <a:fillRect/>
                      </a:stretch>
                    </p:blipFill>
                    <p:spPr bwMode="auto">
                      <a:xfrm>
                        <a:off x="8524783" y="3738081"/>
                        <a:ext cx="128587"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599816977"/>
              </p:ext>
            </p:extLst>
          </p:nvPr>
        </p:nvGraphicFramePr>
        <p:xfrm flipV="1">
          <a:off x="7186520" y="4168293"/>
          <a:ext cx="128588" cy="134938"/>
        </p:xfrm>
        <a:graphic>
          <a:graphicData uri="http://schemas.openxmlformats.org/presentationml/2006/ole">
            <mc:AlternateContent xmlns:mc="http://schemas.openxmlformats.org/markup-compatibility/2006">
              <mc:Choice xmlns:v="urn:schemas-microsoft-com:vml" Requires="v">
                <p:oleObj spid="_x0000_s19493" name="Clip" r:id="rId8" imgW="1833327" imgH="5495453" progId="">
                  <p:embed/>
                </p:oleObj>
              </mc:Choice>
              <mc:Fallback>
                <p:oleObj name="Clip" r:id="rId8" imgW="1833327" imgH="5495453"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b="65254"/>
                      <a:stretch>
                        <a:fillRect/>
                      </a:stretch>
                    </p:blipFill>
                    <p:spPr bwMode="auto">
                      <a:xfrm flipV="1">
                        <a:off x="7186520" y="4168293"/>
                        <a:ext cx="128588" cy="13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Oval 83"/>
          <p:cNvSpPr>
            <a:spLocks noChangeArrowheads="1"/>
          </p:cNvSpPr>
          <p:nvPr/>
        </p:nvSpPr>
        <p:spPr bwMode="auto">
          <a:xfrm rot="10800000">
            <a:off x="7684995" y="3347556"/>
            <a:ext cx="114300" cy="12382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Arc 107"/>
          <p:cNvSpPr>
            <a:spLocks/>
          </p:cNvSpPr>
          <p:nvPr/>
        </p:nvSpPr>
        <p:spPr bwMode="auto">
          <a:xfrm rot="13493925">
            <a:off x="6903945" y="3169756"/>
            <a:ext cx="463550" cy="503237"/>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Arc 108"/>
          <p:cNvSpPr>
            <a:spLocks/>
          </p:cNvSpPr>
          <p:nvPr/>
        </p:nvSpPr>
        <p:spPr bwMode="auto">
          <a:xfrm rot="13493925">
            <a:off x="6473733" y="3084031"/>
            <a:ext cx="709612" cy="681037"/>
          </a:xfrm>
          <a:custGeom>
            <a:avLst/>
            <a:gdLst>
              <a:gd name="G0" fmla="+- 1434 0 0"/>
              <a:gd name="G1" fmla="+- 21600 0 0"/>
              <a:gd name="G2" fmla="+- 21600 0 0"/>
              <a:gd name="T0" fmla="*/ 0 w 23034"/>
              <a:gd name="T1" fmla="*/ 48 h 23534"/>
              <a:gd name="T2" fmla="*/ 22947 w 23034"/>
              <a:gd name="T3" fmla="*/ 23534 h 23534"/>
              <a:gd name="T4" fmla="*/ 1434 w 23034"/>
              <a:gd name="T5" fmla="*/ 21600 h 23534"/>
            </a:gdLst>
            <a:ahLst/>
            <a:cxnLst>
              <a:cxn ang="0">
                <a:pos x="T0" y="T1"/>
              </a:cxn>
              <a:cxn ang="0">
                <a:pos x="T2" y="T3"/>
              </a:cxn>
              <a:cxn ang="0">
                <a:pos x="T4" y="T5"/>
              </a:cxn>
            </a:cxnLst>
            <a:rect l="0" t="0" r="r" b="b"/>
            <a:pathLst>
              <a:path w="23034" h="23534" fill="none" extrusionOk="0">
                <a:moveTo>
                  <a:pt x="-1" y="47"/>
                </a:moveTo>
                <a:cubicBezTo>
                  <a:pt x="477" y="15"/>
                  <a:pt x="955" y="-1"/>
                  <a:pt x="1434" y="0"/>
                </a:cubicBezTo>
                <a:cubicBezTo>
                  <a:pt x="13363" y="0"/>
                  <a:pt x="23034" y="9670"/>
                  <a:pt x="23034" y="21600"/>
                </a:cubicBezTo>
                <a:cubicBezTo>
                  <a:pt x="23034" y="22245"/>
                  <a:pt x="23005" y="22890"/>
                  <a:pt x="22947" y="23534"/>
                </a:cubicBezTo>
              </a:path>
              <a:path w="23034" h="23534" stroke="0" extrusionOk="0">
                <a:moveTo>
                  <a:pt x="-1" y="47"/>
                </a:moveTo>
                <a:cubicBezTo>
                  <a:pt x="477" y="15"/>
                  <a:pt x="955" y="-1"/>
                  <a:pt x="1434" y="0"/>
                </a:cubicBezTo>
                <a:cubicBezTo>
                  <a:pt x="13363" y="0"/>
                  <a:pt x="23034" y="9670"/>
                  <a:pt x="23034" y="21600"/>
                </a:cubicBezTo>
                <a:cubicBezTo>
                  <a:pt x="23034" y="22245"/>
                  <a:pt x="23005" y="22890"/>
                  <a:pt x="22947" y="23534"/>
                </a:cubicBezTo>
                <a:lnTo>
                  <a:pt x="1434"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Arc 109"/>
          <p:cNvSpPr>
            <a:spLocks/>
          </p:cNvSpPr>
          <p:nvPr/>
        </p:nvSpPr>
        <p:spPr bwMode="auto">
          <a:xfrm rot="8106075" flipH="1">
            <a:off x="8359683" y="3090381"/>
            <a:ext cx="709612" cy="682625"/>
          </a:xfrm>
          <a:custGeom>
            <a:avLst/>
            <a:gdLst>
              <a:gd name="G0" fmla="+- 1434 0 0"/>
              <a:gd name="G1" fmla="+- 21600 0 0"/>
              <a:gd name="G2" fmla="+- 21600 0 0"/>
              <a:gd name="T0" fmla="*/ 0 w 23034"/>
              <a:gd name="T1" fmla="*/ 48 h 23534"/>
              <a:gd name="T2" fmla="*/ 22947 w 23034"/>
              <a:gd name="T3" fmla="*/ 23534 h 23534"/>
              <a:gd name="T4" fmla="*/ 1434 w 23034"/>
              <a:gd name="T5" fmla="*/ 21600 h 23534"/>
            </a:gdLst>
            <a:ahLst/>
            <a:cxnLst>
              <a:cxn ang="0">
                <a:pos x="T0" y="T1"/>
              </a:cxn>
              <a:cxn ang="0">
                <a:pos x="T2" y="T3"/>
              </a:cxn>
              <a:cxn ang="0">
                <a:pos x="T4" y="T5"/>
              </a:cxn>
            </a:cxnLst>
            <a:rect l="0" t="0" r="r" b="b"/>
            <a:pathLst>
              <a:path w="23034" h="23534" fill="none" extrusionOk="0">
                <a:moveTo>
                  <a:pt x="-1" y="47"/>
                </a:moveTo>
                <a:cubicBezTo>
                  <a:pt x="477" y="15"/>
                  <a:pt x="955" y="-1"/>
                  <a:pt x="1434" y="0"/>
                </a:cubicBezTo>
                <a:cubicBezTo>
                  <a:pt x="13363" y="0"/>
                  <a:pt x="23034" y="9670"/>
                  <a:pt x="23034" y="21600"/>
                </a:cubicBezTo>
                <a:cubicBezTo>
                  <a:pt x="23034" y="22245"/>
                  <a:pt x="23005" y="22890"/>
                  <a:pt x="22947" y="23534"/>
                </a:cubicBezTo>
              </a:path>
              <a:path w="23034" h="23534" stroke="0" extrusionOk="0">
                <a:moveTo>
                  <a:pt x="-1" y="47"/>
                </a:moveTo>
                <a:cubicBezTo>
                  <a:pt x="477" y="15"/>
                  <a:pt x="955" y="-1"/>
                  <a:pt x="1434" y="0"/>
                </a:cubicBezTo>
                <a:cubicBezTo>
                  <a:pt x="13363" y="0"/>
                  <a:pt x="23034" y="9670"/>
                  <a:pt x="23034" y="21600"/>
                </a:cubicBezTo>
                <a:cubicBezTo>
                  <a:pt x="23034" y="22245"/>
                  <a:pt x="23005" y="22890"/>
                  <a:pt x="22947" y="23534"/>
                </a:cubicBezTo>
                <a:lnTo>
                  <a:pt x="1434"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110"/>
          <p:cNvSpPr>
            <a:spLocks noChangeShapeType="1"/>
          </p:cNvSpPr>
          <p:nvPr/>
        </p:nvSpPr>
        <p:spPr bwMode="auto">
          <a:xfrm flipH="1">
            <a:off x="6649945" y="4252431"/>
            <a:ext cx="258763" cy="111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111"/>
          <p:cNvSpPr>
            <a:spLocks noChangeShapeType="1"/>
          </p:cNvSpPr>
          <p:nvPr/>
        </p:nvSpPr>
        <p:spPr bwMode="auto">
          <a:xfrm flipH="1">
            <a:off x="6649945" y="2571268"/>
            <a:ext cx="249238" cy="3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89"/>
          <p:cNvSpPr>
            <a:spLocks noChangeArrowheads="1"/>
          </p:cNvSpPr>
          <p:nvPr/>
        </p:nvSpPr>
        <p:spPr bwMode="auto">
          <a:xfrm>
            <a:off x="457199" y="5257800"/>
            <a:ext cx="58284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1" dirty="0" smtClean="0">
                <a:solidFill>
                  <a:schemeClr val="tx1"/>
                </a:solidFill>
                <a:latin typeface="Arial" pitchFamily="34" charset="0"/>
                <a:cs typeface="Arial" pitchFamily="34" charset="0"/>
              </a:rPr>
              <a:t>Preempt Transaction</a:t>
            </a:r>
          </a:p>
          <a:p>
            <a:r>
              <a:rPr lang="en-US" sz="1400" b="1" dirty="0" smtClean="0">
                <a:solidFill>
                  <a:schemeClr val="tx1"/>
                </a:solidFill>
                <a:latin typeface="Arial" pitchFamily="34" charset="0"/>
                <a:cs typeface="Arial" pitchFamily="34" charset="0"/>
              </a:rPr>
              <a:t>1. DSRC OBE-to-RSE: Vehicle Host Preemption Request</a:t>
            </a:r>
          </a:p>
          <a:p>
            <a:r>
              <a:rPr lang="en-US" sz="1400" b="1" dirty="0" smtClean="0">
                <a:solidFill>
                  <a:schemeClr val="tx1"/>
                </a:solidFill>
                <a:latin typeface="Arial" pitchFamily="34" charset="0"/>
                <a:cs typeface="Arial" pitchFamily="34" charset="0"/>
              </a:rPr>
              <a:t>2. DSRC RSE-to-OBE: ACK</a:t>
            </a:r>
          </a:p>
          <a:p>
            <a:r>
              <a:rPr lang="en-US" sz="1400" b="1" dirty="0" smtClean="0">
                <a:solidFill>
                  <a:schemeClr val="tx1"/>
                </a:solidFill>
                <a:latin typeface="Arial" pitchFamily="34" charset="0"/>
                <a:cs typeface="Arial" pitchFamily="34" charset="0"/>
              </a:rPr>
              <a:t>3. Emergency Vehicle Host Displays Preempt-ACK within vehicle</a:t>
            </a:r>
            <a:endParaRPr lang="en-US" sz="1400" b="1" dirty="0">
              <a:solidFill>
                <a:schemeClr val="tx1"/>
              </a:solidFill>
              <a:latin typeface="Arial" pitchFamily="34" charset="0"/>
              <a:cs typeface="Arial" pitchFamily="34" charset="0"/>
            </a:endParaRPr>
          </a:p>
        </p:txBody>
      </p:sp>
      <p:sp>
        <p:nvSpPr>
          <p:cNvPr id="91" name="Arc 115"/>
          <p:cNvSpPr>
            <a:spLocks/>
          </p:cNvSpPr>
          <p:nvPr/>
        </p:nvSpPr>
        <p:spPr bwMode="auto">
          <a:xfrm rot="13493925">
            <a:off x="363445" y="2828443"/>
            <a:ext cx="1131888" cy="1198563"/>
          </a:xfrm>
          <a:custGeom>
            <a:avLst/>
            <a:gdLst>
              <a:gd name="G0" fmla="+- 0 0 0"/>
              <a:gd name="G1" fmla="+- 21503 0 0"/>
              <a:gd name="G2" fmla="+- 21600 0 0"/>
              <a:gd name="T0" fmla="*/ 2044 w 21600"/>
              <a:gd name="T1" fmla="*/ 0 h 21728"/>
              <a:gd name="T2" fmla="*/ 21599 w 21600"/>
              <a:gd name="T3" fmla="*/ 21728 h 21728"/>
              <a:gd name="T4" fmla="*/ 0 w 21600"/>
              <a:gd name="T5" fmla="*/ 21503 h 21728"/>
            </a:gdLst>
            <a:ahLst/>
            <a:cxnLst>
              <a:cxn ang="0">
                <a:pos x="T0" y="T1"/>
              </a:cxn>
              <a:cxn ang="0">
                <a:pos x="T2" y="T3"/>
              </a:cxn>
              <a:cxn ang="0">
                <a:pos x="T4" y="T5"/>
              </a:cxn>
            </a:cxnLst>
            <a:rect l="0" t="0" r="r" b="b"/>
            <a:pathLst>
              <a:path w="21600" h="21728" fill="none" extrusionOk="0">
                <a:moveTo>
                  <a:pt x="2044" y="-1"/>
                </a:moveTo>
                <a:cubicBezTo>
                  <a:pt x="13131" y="1053"/>
                  <a:pt x="21600" y="10365"/>
                  <a:pt x="21600" y="21503"/>
                </a:cubicBezTo>
                <a:cubicBezTo>
                  <a:pt x="21600" y="21578"/>
                  <a:pt x="21599" y="21653"/>
                  <a:pt x="21598" y="21727"/>
                </a:cubicBezTo>
              </a:path>
              <a:path w="21600" h="21728" stroke="0" extrusionOk="0">
                <a:moveTo>
                  <a:pt x="2044" y="-1"/>
                </a:moveTo>
                <a:cubicBezTo>
                  <a:pt x="13131" y="1053"/>
                  <a:pt x="21600" y="10365"/>
                  <a:pt x="21600" y="21503"/>
                </a:cubicBezTo>
                <a:cubicBezTo>
                  <a:pt x="21600" y="21578"/>
                  <a:pt x="21599" y="21653"/>
                  <a:pt x="21598" y="21727"/>
                </a:cubicBezTo>
                <a:lnTo>
                  <a:pt x="0" y="21503"/>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AutoShape 63"/>
          <p:cNvSpPr>
            <a:spLocks noChangeArrowheads="1"/>
          </p:cNvSpPr>
          <p:nvPr/>
        </p:nvSpPr>
        <p:spPr bwMode="auto">
          <a:xfrm rot="16200000" flipH="1">
            <a:off x="6832069" y="1608338"/>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AutoShape 64"/>
          <p:cNvSpPr>
            <a:spLocks noChangeArrowheads="1"/>
          </p:cNvSpPr>
          <p:nvPr/>
        </p:nvSpPr>
        <p:spPr bwMode="auto">
          <a:xfrm rot="5395956" flipH="1">
            <a:off x="7184494" y="1876626"/>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AutoShape 66"/>
          <p:cNvSpPr>
            <a:spLocks noChangeArrowheads="1"/>
          </p:cNvSpPr>
          <p:nvPr/>
        </p:nvSpPr>
        <p:spPr bwMode="auto">
          <a:xfrm rot="5404044">
            <a:off x="7193225" y="1377357"/>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AutoShape 63"/>
          <p:cNvSpPr>
            <a:spLocks noChangeArrowheads="1"/>
          </p:cNvSpPr>
          <p:nvPr/>
        </p:nvSpPr>
        <p:spPr bwMode="auto">
          <a:xfrm rot="5400000" flipH="1">
            <a:off x="7694880" y="4768274"/>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AutoShape 64"/>
          <p:cNvSpPr>
            <a:spLocks noChangeArrowheads="1"/>
          </p:cNvSpPr>
          <p:nvPr/>
        </p:nvSpPr>
        <p:spPr bwMode="auto">
          <a:xfrm rot="16195956" flipH="1">
            <a:off x="8050480" y="4503162"/>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AutoShape 66"/>
          <p:cNvSpPr>
            <a:spLocks noChangeArrowheads="1"/>
          </p:cNvSpPr>
          <p:nvPr/>
        </p:nvSpPr>
        <p:spPr bwMode="auto">
          <a:xfrm rot="16204044">
            <a:off x="8054449" y="5000843"/>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8" name="Group 143"/>
          <p:cNvGrpSpPr/>
          <p:nvPr/>
        </p:nvGrpSpPr>
        <p:grpSpPr>
          <a:xfrm rot="5400000">
            <a:off x="7694880" y="5932099"/>
            <a:ext cx="976312" cy="361950"/>
            <a:chOff x="1065213" y="1945039"/>
            <a:chExt cx="976312" cy="361950"/>
          </a:xfrm>
        </p:grpSpPr>
        <p:sp>
          <p:nvSpPr>
            <p:cNvPr id="99" name="AutoShape 63"/>
            <p:cNvSpPr>
              <a:spLocks noChangeArrowheads="1"/>
            </p:cNvSpPr>
            <p:nvPr/>
          </p:nvSpPr>
          <p:spPr bwMode="auto">
            <a:xfrm flipH="1">
              <a:off x="1065213" y="1945039"/>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AutoShape 64"/>
            <p:cNvSpPr>
              <a:spLocks noChangeArrowheads="1"/>
            </p:cNvSpPr>
            <p:nvPr/>
          </p:nvSpPr>
          <p:spPr bwMode="auto">
            <a:xfrm rot="10795956" flipH="1">
              <a:off x="1152525" y="1945039"/>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65"/>
            <p:cNvSpPr>
              <a:spLocks noChangeArrowheads="1"/>
            </p:cNvSpPr>
            <p:nvPr/>
          </p:nvSpPr>
          <p:spPr bwMode="auto">
            <a:xfrm flipH="1">
              <a:off x="1298575" y="2067276"/>
              <a:ext cx="74613" cy="1158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AutoShape 66"/>
            <p:cNvSpPr>
              <a:spLocks noChangeArrowheads="1"/>
            </p:cNvSpPr>
            <p:nvPr/>
          </p:nvSpPr>
          <p:spPr bwMode="auto">
            <a:xfrm rot="10804044">
              <a:off x="1657350" y="1946626"/>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 name="Group 2"/>
          <p:cNvGrpSpPr/>
          <p:nvPr/>
        </p:nvGrpSpPr>
        <p:grpSpPr>
          <a:xfrm rot="21202460">
            <a:off x="5023739" y="2624354"/>
            <a:ext cx="976312" cy="370372"/>
            <a:chOff x="3514198" y="1765920"/>
            <a:chExt cx="976312" cy="370372"/>
          </a:xfrm>
        </p:grpSpPr>
        <p:sp>
          <p:nvSpPr>
            <p:cNvPr id="104" name="AutoShape 63"/>
            <p:cNvSpPr>
              <a:spLocks noChangeArrowheads="1"/>
            </p:cNvSpPr>
            <p:nvPr/>
          </p:nvSpPr>
          <p:spPr bwMode="auto">
            <a:xfrm flipH="1">
              <a:off x="3514198" y="1765920"/>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AutoShape 64"/>
            <p:cNvSpPr>
              <a:spLocks noChangeArrowheads="1"/>
            </p:cNvSpPr>
            <p:nvPr/>
          </p:nvSpPr>
          <p:spPr bwMode="auto">
            <a:xfrm rot="10795956" flipH="1">
              <a:off x="3622582" y="1774342"/>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AutoShape 66"/>
            <p:cNvSpPr>
              <a:spLocks noChangeArrowheads="1"/>
            </p:cNvSpPr>
            <p:nvPr/>
          </p:nvSpPr>
          <p:spPr bwMode="auto">
            <a:xfrm rot="10804044">
              <a:off x="4127407" y="1775929"/>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 name="Group 153"/>
          <p:cNvGrpSpPr/>
          <p:nvPr/>
        </p:nvGrpSpPr>
        <p:grpSpPr>
          <a:xfrm rot="150888">
            <a:off x="3081938" y="2648238"/>
            <a:ext cx="976312" cy="370372"/>
            <a:chOff x="3514198" y="1765920"/>
            <a:chExt cx="976312" cy="370372"/>
          </a:xfrm>
        </p:grpSpPr>
        <p:sp>
          <p:nvSpPr>
            <p:cNvPr id="108" name="AutoShape 63"/>
            <p:cNvSpPr>
              <a:spLocks noChangeArrowheads="1"/>
            </p:cNvSpPr>
            <p:nvPr/>
          </p:nvSpPr>
          <p:spPr bwMode="auto">
            <a:xfrm flipH="1">
              <a:off x="3514198" y="1765920"/>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AutoShape 64"/>
            <p:cNvSpPr>
              <a:spLocks noChangeArrowheads="1"/>
            </p:cNvSpPr>
            <p:nvPr/>
          </p:nvSpPr>
          <p:spPr bwMode="auto">
            <a:xfrm rot="10795956" flipH="1">
              <a:off x="3622582" y="1774342"/>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AutoShape 66"/>
            <p:cNvSpPr>
              <a:spLocks noChangeArrowheads="1"/>
            </p:cNvSpPr>
            <p:nvPr/>
          </p:nvSpPr>
          <p:spPr bwMode="auto">
            <a:xfrm rot="10804044">
              <a:off x="4127407" y="1775929"/>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 name="Group 157"/>
          <p:cNvGrpSpPr/>
          <p:nvPr/>
        </p:nvGrpSpPr>
        <p:grpSpPr>
          <a:xfrm rot="150888">
            <a:off x="3909726" y="3873468"/>
            <a:ext cx="976312" cy="370372"/>
            <a:chOff x="3514198" y="1765920"/>
            <a:chExt cx="976312" cy="370372"/>
          </a:xfrm>
        </p:grpSpPr>
        <p:sp>
          <p:nvSpPr>
            <p:cNvPr id="112" name="AutoShape 63"/>
            <p:cNvSpPr>
              <a:spLocks noChangeArrowheads="1"/>
            </p:cNvSpPr>
            <p:nvPr/>
          </p:nvSpPr>
          <p:spPr bwMode="auto">
            <a:xfrm flipH="1">
              <a:off x="3514198" y="1765920"/>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AutoShape 64"/>
            <p:cNvSpPr>
              <a:spLocks noChangeArrowheads="1"/>
            </p:cNvSpPr>
            <p:nvPr/>
          </p:nvSpPr>
          <p:spPr bwMode="auto">
            <a:xfrm rot="10795956" flipH="1">
              <a:off x="3622582" y="1774342"/>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66"/>
            <p:cNvSpPr>
              <a:spLocks noChangeArrowheads="1"/>
            </p:cNvSpPr>
            <p:nvPr/>
          </p:nvSpPr>
          <p:spPr bwMode="auto">
            <a:xfrm rot="10804044">
              <a:off x="4127407" y="1775929"/>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 name="Rectangle 114"/>
          <p:cNvSpPr>
            <a:spLocks noChangeArrowheads="1"/>
          </p:cNvSpPr>
          <p:nvPr/>
        </p:nvSpPr>
        <p:spPr bwMode="auto">
          <a:xfrm>
            <a:off x="1516763" y="3507164"/>
            <a:ext cx="5984587" cy="3693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1" dirty="0" smtClean="0">
                <a:solidFill>
                  <a:schemeClr val="accent2"/>
                </a:solidFill>
                <a:latin typeface="Arial" pitchFamily="34" charset="0"/>
                <a:cs typeface="Arial" pitchFamily="34" charset="0"/>
              </a:rPr>
              <a:t>DSRC Transaction occurs on Ch. 184 at high power. </a:t>
            </a:r>
            <a:endParaRPr lang="en-US" sz="1800" b="1" dirty="0">
              <a:solidFill>
                <a:schemeClr val="accent2"/>
              </a:solidFill>
              <a:latin typeface="Arial" pitchFamily="34" charset="0"/>
              <a:cs typeface="Arial" pitchFamily="34" charset="0"/>
            </a:endParaRPr>
          </a:p>
        </p:txBody>
      </p:sp>
      <p:sp>
        <p:nvSpPr>
          <p:cNvPr id="116" name="Rectangle 115"/>
          <p:cNvSpPr>
            <a:spLocks noChangeArrowheads="1"/>
          </p:cNvSpPr>
          <p:nvPr/>
        </p:nvSpPr>
        <p:spPr bwMode="auto">
          <a:xfrm>
            <a:off x="802972" y="2857361"/>
            <a:ext cx="7137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Times New Roman" pitchFamily="18" charset="0"/>
              </a:rPr>
              <a:t>OBE</a:t>
            </a:r>
            <a:endParaRPr lang="en-US" sz="1600" b="1" dirty="0">
              <a:solidFill>
                <a:schemeClr val="tx1"/>
              </a:solidFill>
              <a:latin typeface="Times New Roman" pitchFamily="18" charset="0"/>
            </a:endParaRPr>
          </a:p>
        </p:txBody>
      </p:sp>
      <p:sp>
        <p:nvSpPr>
          <p:cNvPr id="117" name="Line 21"/>
          <p:cNvSpPr>
            <a:spLocks noChangeShapeType="1"/>
          </p:cNvSpPr>
          <p:nvPr/>
        </p:nvSpPr>
        <p:spPr bwMode="auto">
          <a:xfrm flipH="1">
            <a:off x="700789" y="3086410"/>
            <a:ext cx="561975" cy="677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Date Placeholder 5"/>
          <p:cNvSpPr txBox="1">
            <a:spLocks/>
          </p:cNvSpPr>
          <p:nvPr/>
        </p:nvSpPr>
        <p:spPr>
          <a:xfrm>
            <a:off x="668984" y="241299"/>
            <a:ext cx="1874823"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May 2013</a:t>
            </a:r>
            <a:endParaRPr lang="en-GB" sz="1800" b="1" dirty="0">
              <a:solidFill>
                <a:schemeClr val="tx1"/>
              </a:solidFill>
            </a:endParaRPr>
          </a:p>
        </p:txBody>
      </p:sp>
      <p:sp>
        <p:nvSpPr>
          <p:cNvPr id="121" name="Footer Placeholder 120"/>
          <p:cNvSpPr>
            <a:spLocks noGrp="1"/>
          </p:cNvSpPr>
          <p:nvPr>
            <p:ph type="ftr" idx="11"/>
          </p:nvPr>
        </p:nvSpPr>
        <p:spPr/>
        <p:txBody>
          <a:bodyPr/>
          <a:lstStyle/>
          <a:p>
            <a:r>
              <a:rPr lang="en-GB" smtClean="0"/>
              <a:t>John Kenney, Toyota Info Technology Center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V2I Safety Use Case: Standardized Tolls</a:t>
            </a:r>
            <a:endParaRPr lang="en-US"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19</a:t>
            </a:fld>
            <a:endParaRPr lang="en-GB"/>
          </a:p>
        </p:txBody>
      </p:sp>
      <p:sp>
        <p:nvSpPr>
          <p:cNvPr id="6" name="AutoShape 3"/>
          <p:cNvSpPr>
            <a:spLocks noChangeAspect="1" noChangeArrowheads="1"/>
          </p:cNvSpPr>
          <p:nvPr/>
        </p:nvSpPr>
        <p:spPr bwMode="auto">
          <a:xfrm>
            <a:off x="3495901" y="1423308"/>
            <a:ext cx="5486400" cy="3392487"/>
          </a:xfrm>
          <a:prstGeom prst="rect">
            <a:avLst/>
          </a:prstGeom>
          <a:noFill/>
          <a:ln w="9525">
            <a:noFill/>
            <a:miter lim="800000"/>
            <a:headEnd/>
            <a:tailEnd/>
          </a:ln>
        </p:spPr>
        <p:txBody>
          <a:bodyPr/>
          <a:lstStyle/>
          <a:p>
            <a:endParaRPr lang="en-US">
              <a:solidFill>
                <a:schemeClr val="tx1"/>
              </a:solidFill>
            </a:endParaRPr>
          </a:p>
        </p:txBody>
      </p:sp>
      <p:sp>
        <p:nvSpPr>
          <p:cNvPr id="7" name="Text Box 256"/>
          <p:cNvSpPr txBox="1">
            <a:spLocks noChangeArrowheads="1"/>
          </p:cNvSpPr>
          <p:nvPr/>
        </p:nvSpPr>
        <p:spPr bwMode="auto">
          <a:xfrm>
            <a:off x="-9050" y="5334000"/>
            <a:ext cx="9144000" cy="523220"/>
          </a:xfrm>
          <a:prstGeom prst="rect">
            <a:avLst/>
          </a:prstGeom>
          <a:noFill/>
          <a:ln w="9525" algn="ctr">
            <a:noFill/>
            <a:miter lim="800000"/>
            <a:headEnd/>
            <a:tailEnd/>
          </a:ln>
        </p:spPr>
        <p:txBody>
          <a:bodyPr wrap="square">
            <a:spAutoFit/>
          </a:bodyPr>
          <a:lstStyle/>
          <a:p>
            <a:pPr marL="342900" indent="-342900" algn="ctr">
              <a:spcBef>
                <a:spcPct val="20000"/>
              </a:spcBef>
            </a:pPr>
            <a:r>
              <a:rPr lang="en-US" sz="2800" b="1" dirty="0" smtClean="0">
                <a:solidFill>
                  <a:schemeClr val="tx1"/>
                </a:solidFill>
                <a:latin typeface="Arial" charset="0"/>
                <a:ea typeface="ＭＳ Ｐゴシック" pitchFamily="34" charset="-128"/>
              </a:rPr>
              <a:t>Open Road Example</a:t>
            </a:r>
          </a:p>
        </p:txBody>
      </p:sp>
      <p:sp>
        <p:nvSpPr>
          <p:cNvPr id="8" name="Rectangle 2" descr="80%"/>
          <p:cNvSpPr>
            <a:spLocks noChangeArrowheads="1"/>
          </p:cNvSpPr>
          <p:nvPr/>
        </p:nvSpPr>
        <p:spPr bwMode="auto">
          <a:xfrm>
            <a:off x="2083026" y="2618695"/>
            <a:ext cx="3614737" cy="1728788"/>
          </a:xfrm>
          <a:prstGeom prst="rect">
            <a:avLst/>
          </a:prstGeom>
          <a:pattFill prst="pct80">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solidFill>
                <a:schemeClr val="tx1"/>
              </a:solidFill>
            </a:endParaRPr>
          </a:p>
        </p:txBody>
      </p:sp>
      <p:sp>
        <p:nvSpPr>
          <p:cNvPr id="9" name="Rectangle 3" descr="Large confetti"/>
          <p:cNvSpPr>
            <a:spLocks noChangeArrowheads="1"/>
          </p:cNvSpPr>
          <p:nvPr/>
        </p:nvSpPr>
        <p:spPr bwMode="auto">
          <a:xfrm>
            <a:off x="2879951" y="2648858"/>
            <a:ext cx="2836862" cy="1652587"/>
          </a:xfrm>
          <a:prstGeom prst="rect">
            <a:avLst/>
          </a:prstGeom>
          <a:pattFill prst="lgConfetti">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solidFill>
                <a:schemeClr val="tx1"/>
              </a:solidFill>
            </a:endParaRPr>
          </a:p>
        </p:txBody>
      </p:sp>
      <p:sp>
        <p:nvSpPr>
          <p:cNvPr id="10" name="Line 4"/>
          <p:cNvSpPr>
            <a:spLocks noChangeShapeType="1"/>
          </p:cNvSpPr>
          <p:nvPr/>
        </p:nvSpPr>
        <p:spPr bwMode="auto">
          <a:xfrm flipH="1">
            <a:off x="2402113" y="4349070"/>
            <a:ext cx="62849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 name="Line 9"/>
          <p:cNvSpPr>
            <a:spLocks noChangeShapeType="1"/>
          </p:cNvSpPr>
          <p:nvPr/>
        </p:nvSpPr>
        <p:spPr bwMode="auto">
          <a:xfrm>
            <a:off x="428851" y="4349070"/>
            <a:ext cx="34623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 name="Line 10"/>
          <p:cNvSpPr>
            <a:spLocks noChangeShapeType="1"/>
          </p:cNvSpPr>
          <p:nvPr/>
        </p:nvSpPr>
        <p:spPr bwMode="auto">
          <a:xfrm>
            <a:off x="3894363" y="4363358"/>
            <a:ext cx="47926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3" name="Line 11"/>
          <p:cNvSpPr>
            <a:spLocks noChangeShapeType="1"/>
          </p:cNvSpPr>
          <p:nvPr/>
        </p:nvSpPr>
        <p:spPr bwMode="auto">
          <a:xfrm flipV="1">
            <a:off x="420913" y="2618695"/>
            <a:ext cx="3463925" cy="47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4" name="Line 12"/>
          <p:cNvSpPr>
            <a:spLocks noChangeShapeType="1"/>
          </p:cNvSpPr>
          <p:nvPr/>
        </p:nvSpPr>
        <p:spPr bwMode="auto">
          <a:xfrm>
            <a:off x="3859438" y="2618695"/>
            <a:ext cx="47037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5" name="Rectangle 14"/>
          <p:cNvSpPr>
            <a:spLocks noChangeArrowheads="1"/>
          </p:cNvSpPr>
          <p:nvPr/>
        </p:nvSpPr>
        <p:spPr bwMode="auto">
          <a:xfrm flipH="1">
            <a:off x="3200400" y="2209800"/>
            <a:ext cx="167033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b="1" dirty="0" smtClean="0">
                <a:solidFill>
                  <a:schemeClr val="tx1"/>
                </a:solidFill>
                <a:latin typeface="Arial" pitchFamily="34" charset="0"/>
                <a:cs typeface="Arial" pitchFamily="34" charset="0"/>
              </a:rPr>
              <a:t>Capture Zone</a:t>
            </a:r>
            <a:endParaRPr lang="en-US" sz="1800" b="1" dirty="0">
              <a:solidFill>
                <a:schemeClr val="tx1"/>
              </a:solidFill>
              <a:latin typeface="Arial" pitchFamily="34" charset="0"/>
              <a:cs typeface="Arial" pitchFamily="34" charset="0"/>
            </a:endParaRPr>
          </a:p>
        </p:txBody>
      </p:sp>
      <p:sp>
        <p:nvSpPr>
          <p:cNvPr id="16" name="Line 15"/>
          <p:cNvSpPr>
            <a:spLocks noChangeShapeType="1"/>
          </p:cNvSpPr>
          <p:nvPr/>
        </p:nvSpPr>
        <p:spPr bwMode="auto">
          <a:xfrm flipH="1">
            <a:off x="2402113" y="2623458"/>
            <a:ext cx="502443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 name="Rectangle 17"/>
          <p:cNvSpPr>
            <a:spLocks noChangeArrowheads="1"/>
          </p:cNvSpPr>
          <p:nvPr/>
        </p:nvSpPr>
        <p:spPr bwMode="auto">
          <a:xfrm flipH="1">
            <a:off x="5262237" y="1626212"/>
            <a:ext cx="2077811"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sz="1800" b="1" dirty="0" smtClean="0">
                <a:solidFill>
                  <a:schemeClr val="tx1"/>
                </a:solidFill>
                <a:latin typeface="Arial" pitchFamily="34" charset="0"/>
                <a:cs typeface="Arial" pitchFamily="34" charset="0"/>
              </a:rPr>
              <a:t>RSE-Equipped</a:t>
            </a:r>
          </a:p>
          <a:p>
            <a:pPr algn="ctr"/>
            <a:r>
              <a:rPr lang="en-US" sz="1800" b="1" dirty="0" smtClean="0">
                <a:solidFill>
                  <a:schemeClr val="tx1"/>
                </a:solidFill>
                <a:latin typeface="Arial" pitchFamily="34" charset="0"/>
                <a:cs typeface="Arial" pitchFamily="34" charset="0"/>
              </a:rPr>
              <a:t>Gantry</a:t>
            </a:r>
            <a:endParaRPr lang="en-US" sz="1800" b="1" dirty="0">
              <a:solidFill>
                <a:schemeClr val="tx1"/>
              </a:solidFill>
              <a:latin typeface="Arial" pitchFamily="34" charset="0"/>
              <a:cs typeface="Arial" pitchFamily="34" charset="0"/>
            </a:endParaRPr>
          </a:p>
        </p:txBody>
      </p:sp>
      <p:sp>
        <p:nvSpPr>
          <p:cNvPr id="18" name="Line 18"/>
          <p:cNvSpPr>
            <a:spLocks noChangeShapeType="1"/>
          </p:cNvSpPr>
          <p:nvPr/>
        </p:nvSpPr>
        <p:spPr bwMode="auto">
          <a:xfrm>
            <a:off x="5905726" y="4114120"/>
            <a:ext cx="31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9" name="Rectangle 19" descr="Wide upward diagonal"/>
          <p:cNvSpPr>
            <a:spLocks noChangeArrowheads="1"/>
          </p:cNvSpPr>
          <p:nvPr/>
        </p:nvSpPr>
        <p:spPr bwMode="auto">
          <a:xfrm>
            <a:off x="6077176" y="4430033"/>
            <a:ext cx="433387" cy="207962"/>
          </a:xfrm>
          <a:prstGeom prst="rect">
            <a:avLst/>
          </a:prstGeom>
          <a:pattFill prst="wdUpDiag">
            <a:fgClr>
              <a:schemeClr val="folHlink"/>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 name="Rectangle 20" descr="Wide upward diagonal"/>
          <p:cNvSpPr>
            <a:spLocks noChangeArrowheads="1"/>
          </p:cNvSpPr>
          <p:nvPr/>
        </p:nvSpPr>
        <p:spPr bwMode="auto">
          <a:xfrm>
            <a:off x="6077176" y="2315483"/>
            <a:ext cx="433387" cy="209550"/>
          </a:xfrm>
          <a:prstGeom prst="rect">
            <a:avLst/>
          </a:prstGeom>
          <a:pattFill prst="wdUpDiag">
            <a:fgClr>
              <a:schemeClr val="folHlink"/>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1" name="Line 21"/>
          <p:cNvSpPr>
            <a:spLocks noChangeShapeType="1"/>
          </p:cNvSpPr>
          <p:nvPr/>
        </p:nvSpPr>
        <p:spPr bwMode="auto">
          <a:xfrm>
            <a:off x="6137501" y="2380570"/>
            <a:ext cx="3016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 name="Line 22"/>
          <p:cNvSpPr>
            <a:spLocks noChangeShapeType="1"/>
          </p:cNvSpPr>
          <p:nvPr/>
        </p:nvSpPr>
        <p:spPr bwMode="auto">
          <a:xfrm flipH="1">
            <a:off x="6435951" y="2377395"/>
            <a:ext cx="17462" cy="2200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3" name="Line 23"/>
          <p:cNvSpPr>
            <a:spLocks noChangeShapeType="1"/>
          </p:cNvSpPr>
          <p:nvPr/>
        </p:nvSpPr>
        <p:spPr bwMode="auto">
          <a:xfrm flipH="1">
            <a:off x="6131151" y="4574495"/>
            <a:ext cx="3143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4" name="Line 24"/>
          <p:cNvSpPr>
            <a:spLocks noChangeShapeType="1"/>
          </p:cNvSpPr>
          <p:nvPr/>
        </p:nvSpPr>
        <p:spPr bwMode="auto">
          <a:xfrm flipV="1">
            <a:off x="6135913" y="2377395"/>
            <a:ext cx="0" cy="2200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25" name="Group 25"/>
          <p:cNvGrpSpPr>
            <a:grpSpLocks/>
          </p:cNvGrpSpPr>
          <p:nvPr/>
        </p:nvGrpSpPr>
        <p:grpSpPr bwMode="auto">
          <a:xfrm>
            <a:off x="6169251" y="4155395"/>
            <a:ext cx="233362" cy="388938"/>
            <a:chOff x="4346" y="3357"/>
            <a:chExt cx="268" cy="454"/>
          </a:xfrm>
        </p:grpSpPr>
        <p:sp>
          <p:nvSpPr>
            <p:cNvPr id="26" name="AutoShape 26"/>
            <p:cNvSpPr>
              <a:spLocks noChangeArrowheads="1"/>
            </p:cNvSpPr>
            <p:nvPr/>
          </p:nvSpPr>
          <p:spPr bwMode="auto">
            <a:xfrm rot="10800000">
              <a:off x="4370" y="3357"/>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 name="AutoShape 27"/>
            <p:cNvSpPr>
              <a:spLocks noChangeArrowheads="1"/>
            </p:cNvSpPr>
            <p:nvPr/>
          </p:nvSpPr>
          <p:spPr bwMode="auto">
            <a:xfrm>
              <a:off x="4346" y="3363"/>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8" name="Group 28"/>
          <p:cNvGrpSpPr>
            <a:grpSpLocks/>
          </p:cNvGrpSpPr>
          <p:nvPr/>
        </p:nvGrpSpPr>
        <p:grpSpPr bwMode="auto">
          <a:xfrm>
            <a:off x="6174013" y="3296558"/>
            <a:ext cx="233363" cy="390525"/>
            <a:chOff x="4352" y="2355"/>
            <a:chExt cx="268" cy="454"/>
          </a:xfrm>
        </p:grpSpPr>
        <p:sp>
          <p:nvSpPr>
            <p:cNvPr id="29" name="AutoShape 29"/>
            <p:cNvSpPr>
              <a:spLocks noChangeArrowheads="1"/>
            </p:cNvSpPr>
            <p:nvPr/>
          </p:nvSpPr>
          <p:spPr bwMode="auto">
            <a:xfrm rot="10800000">
              <a:off x="4376" y="2355"/>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 name="AutoShape 30"/>
            <p:cNvSpPr>
              <a:spLocks noChangeArrowheads="1"/>
            </p:cNvSpPr>
            <p:nvPr/>
          </p:nvSpPr>
          <p:spPr bwMode="auto">
            <a:xfrm>
              <a:off x="4352" y="2361"/>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1" name="Group 31"/>
          <p:cNvGrpSpPr>
            <a:grpSpLocks/>
          </p:cNvGrpSpPr>
          <p:nvPr/>
        </p:nvGrpSpPr>
        <p:grpSpPr bwMode="auto">
          <a:xfrm>
            <a:off x="6169251" y="2867933"/>
            <a:ext cx="233362" cy="387350"/>
            <a:chOff x="4346" y="1851"/>
            <a:chExt cx="268" cy="454"/>
          </a:xfrm>
        </p:grpSpPr>
        <p:sp>
          <p:nvSpPr>
            <p:cNvPr id="32" name="AutoShape 32"/>
            <p:cNvSpPr>
              <a:spLocks noChangeArrowheads="1"/>
            </p:cNvSpPr>
            <p:nvPr/>
          </p:nvSpPr>
          <p:spPr bwMode="auto">
            <a:xfrm rot="10800000">
              <a:off x="4370" y="1851"/>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 name="AutoShape 33"/>
            <p:cNvSpPr>
              <a:spLocks noChangeArrowheads="1"/>
            </p:cNvSpPr>
            <p:nvPr/>
          </p:nvSpPr>
          <p:spPr bwMode="auto">
            <a:xfrm>
              <a:off x="4346" y="1857"/>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4" name="Group 34"/>
          <p:cNvGrpSpPr>
            <a:grpSpLocks/>
          </p:cNvGrpSpPr>
          <p:nvPr/>
        </p:nvGrpSpPr>
        <p:grpSpPr bwMode="auto">
          <a:xfrm>
            <a:off x="6174013" y="2426608"/>
            <a:ext cx="233363" cy="385762"/>
            <a:chOff x="4352" y="1335"/>
            <a:chExt cx="268" cy="454"/>
          </a:xfrm>
        </p:grpSpPr>
        <p:sp>
          <p:nvSpPr>
            <p:cNvPr id="35" name="AutoShape 35"/>
            <p:cNvSpPr>
              <a:spLocks noChangeArrowheads="1"/>
            </p:cNvSpPr>
            <p:nvPr/>
          </p:nvSpPr>
          <p:spPr bwMode="auto">
            <a:xfrm rot="10800000">
              <a:off x="4376" y="1335"/>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6" name="AutoShape 36"/>
            <p:cNvSpPr>
              <a:spLocks noChangeArrowheads="1"/>
            </p:cNvSpPr>
            <p:nvPr/>
          </p:nvSpPr>
          <p:spPr bwMode="auto">
            <a:xfrm>
              <a:off x="4352" y="1341"/>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7" name="Group 37"/>
          <p:cNvGrpSpPr>
            <a:grpSpLocks/>
          </p:cNvGrpSpPr>
          <p:nvPr/>
        </p:nvGrpSpPr>
        <p:grpSpPr bwMode="auto">
          <a:xfrm>
            <a:off x="6174013" y="3734708"/>
            <a:ext cx="233363" cy="388937"/>
            <a:chOff x="4352" y="2865"/>
            <a:chExt cx="268" cy="454"/>
          </a:xfrm>
        </p:grpSpPr>
        <p:sp>
          <p:nvSpPr>
            <p:cNvPr id="38" name="AutoShape 38"/>
            <p:cNvSpPr>
              <a:spLocks noChangeArrowheads="1"/>
            </p:cNvSpPr>
            <p:nvPr/>
          </p:nvSpPr>
          <p:spPr bwMode="auto">
            <a:xfrm rot="10800000">
              <a:off x="4376" y="2865"/>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9" name="AutoShape 39"/>
            <p:cNvSpPr>
              <a:spLocks noChangeArrowheads="1"/>
            </p:cNvSpPr>
            <p:nvPr/>
          </p:nvSpPr>
          <p:spPr bwMode="auto">
            <a:xfrm>
              <a:off x="4352" y="2871"/>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40" name="Line 40"/>
          <p:cNvSpPr>
            <a:spLocks noChangeShapeType="1"/>
          </p:cNvSpPr>
          <p:nvPr/>
        </p:nvSpPr>
        <p:spPr bwMode="auto">
          <a:xfrm>
            <a:off x="428851" y="3507541"/>
            <a:ext cx="8189913" cy="0"/>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1" name="AutoShape 42"/>
          <p:cNvSpPr>
            <a:spLocks noChangeArrowheads="1"/>
          </p:cNvSpPr>
          <p:nvPr/>
        </p:nvSpPr>
        <p:spPr bwMode="auto">
          <a:xfrm>
            <a:off x="1176563" y="2772683"/>
            <a:ext cx="976313" cy="387350"/>
          </a:xfrm>
          <a:prstGeom prst="roundRect">
            <a:avLst>
              <a:gd name="adj" fmla="val 16667"/>
            </a:avLst>
          </a:prstGeom>
          <a:solidFill>
            <a:srgbClr val="62FCAB"/>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2" name="AutoShape 43"/>
          <p:cNvSpPr>
            <a:spLocks noChangeArrowheads="1"/>
          </p:cNvSpPr>
          <p:nvPr/>
        </p:nvSpPr>
        <p:spPr bwMode="auto">
          <a:xfrm rot="10804044">
            <a:off x="1824263" y="2774270"/>
            <a:ext cx="268288"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3" name="Rectangle 44"/>
          <p:cNvSpPr>
            <a:spLocks noChangeArrowheads="1"/>
          </p:cNvSpPr>
          <p:nvPr/>
        </p:nvSpPr>
        <p:spPr bwMode="auto">
          <a:xfrm>
            <a:off x="1897288" y="2893333"/>
            <a:ext cx="74613" cy="12223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4" name="AutoShape 45"/>
          <p:cNvSpPr>
            <a:spLocks noChangeArrowheads="1"/>
          </p:cNvSpPr>
          <p:nvPr/>
        </p:nvSpPr>
        <p:spPr bwMode="auto">
          <a:xfrm rot="10795957" flipH="1">
            <a:off x="1268638" y="2777445"/>
            <a:ext cx="255588"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5" name="Line 48"/>
          <p:cNvSpPr>
            <a:spLocks noChangeShapeType="1"/>
          </p:cNvSpPr>
          <p:nvPr/>
        </p:nvSpPr>
        <p:spPr bwMode="auto">
          <a:xfrm flipH="1">
            <a:off x="5742213" y="3647395"/>
            <a:ext cx="323850" cy="612775"/>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6" name="Line 49"/>
          <p:cNvSpPr>
            <a:spLocks noChangeShapeType="1"/>
          </p:cNvSpPr>
          <p:nvPr/>
        </p:nvSpPr>
        <p:spPr bwMode="auto">
          <a:xfrm flipH="1" flipV="1">
            <a:off x="5716813" y="2671083"/>
            <a:ext cx="334963" cy="657225"/>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7" name="Line 50"/>
          <p:cNvSpPr>
            <a:spLocks noChangeShapeType="1"/>
          </p:cNvSpPr>
          <p:nvPr/>
        </p:nvSpPr>
        <p:spPr bwMode="auto">
          <a:xfrm flipH="1">
            <a:off x="2879951" y="3647395"/>
            <a:ext cx="3194050" cy="639763"/>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8" name="Line 51"/>
          <p:cNvSpPr>
            <a:spLocks noChangeShapeType="1"/>
          </p:cNvSpPr>
          <p:nvPr/>
        </p:nvSpPr>
        <p:spPr bwMode="auto">
          <a:xfrm>
            <a:off x="2879951" y="2661558"/>
            <a:ext cx="3176587"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49" name="Group 52"/>
          <p:cNvGrpSpPr>
            <a:grpSpLocks/>
          </p:cNvGrpSpPr>
          <p:nvPr/>
        </p:nvGrpSpPr>
        <p:grpSpPr bwMode="auto">
          <a:xfrm>
            <a:off x="6066063" y="3333070"/>
            <a:ext cx="74613" cy="314325"/>
            <a:chOff x="4221" y="2918"/>
            <a:chExt cx="78" cy="444"/>
          </a:xfrm>
        </p:grpSpPr>
        <p:sp>
          <p:nvSpPr>
            <p:cNvPr id="50" name="Line 53"/>
            <p:cNvSpPr>
              <a:spLocks noChangeShapeType="1"/>
            </p:cNvSpPr>
            <p:nvPr/>
          </p:nvSpPr>
          <p:spPr bwMode="auto">
            <a:xfrm flipH="1">
              <a:off x="4221" y="2918"/>
              <a:ext cx="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 name="Line 54"/>
            <p:cNvSpPr>
              <a:spLocks noChangeShapeType="1"/>
            </p:cNvSpPr>
            <p:nvPr/>
          </p:nvSpPr>
          <p:spPr bwMode="auto">
            <a:xfrm>
              <a:off x="4225" y="2922"/>
              <a:ext cx="0" cy="4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2" name="Line 55"/>
            <p:cNvSpPr>
              <a:spLocks noChangeShapeType="1"/>
            </p:cNvSpPr>
            <p:nvPr/>
          </p:nvSpPr>
          <p:spPr bwMode="auto">
            <a:xfrm>
              <a:off x="4229" y="3362"/>
              <a:ext cx="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3" name="Line 56"/>
            <p:cNvSpPr>
              <a:spLocks noChangeShapeType="1"/>
            </p:cNvSpPr>
            <p:nvPr/>
          </p:nvSpPr>
          <p:spPr bwMode="auto">
            <a:xfrm>
              <a:off x="4261" y="2922"/>
              <a:ext cx="0" cy="4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54" name="Line 57"/>
          <p:cNvSpPr>
            <a:spLocks noChangeShapeType="1"/>
          </p:cNvSpPr>
          <p:nvPr/>
        </p:nvSpPr>
        <p:spPr bwMode="auto">
          <a:xfrm flipH="1">
            <a:off x="5904138" y="2990170"/>
            <a:ext cx="428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5" name="Line 58"/>
          <p:cNvSpPr>
            <a:spLocks noChangeShapeType="1"/>
          </p:cNvSpPr>
          <p:nvPr/>
        </p:nvSpPr>
        <p:spPr bwMode="auto">
          <a:xfrm flipH="1">
            <a:off x="5904138" y="3507695"/>
            <a:ext cx="428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6" name="Line 59"/>
          <p:cNvSpPr>
            <a:spLocks noChangeShapeType="1"/>
          </p:cNvSpPr>
          <p:nvPr/>
        </p:nvSpPr>
        <p:spPr bwMode="auto">
          <a:xfrm flipH="1">
            <a:off x="5978751" y="3504520"/>
            <a:ext cx="79375"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7" name="Line 74"/>
          <p:cNvSpPr>
            <a:spLocks noChangeShapeType="1"/>
          </p:cNvSpPr>
          <p:nvPr/>
        </p:nvSpPr>
        <p:spPr bwMode="auto">
          <a:xfrm flipV="1">
            <a:off x="2127476" y="4615770"/>
            <a:ext cx="103346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8" name="Rectangle 75"/>
          <p:cNvSpPr>
            <a:spLocks noChangeArrowheads="1"/>
          </p:cNvSpPr>
          <p:nvPr/>
        </p:nvSpPr>
        <p:spPr bwMode="auto">
          <a:xfrm>
            <a:off x="3460976" y="4468133"/>
            <a:ext cx="1557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dirty="0">
                <a:solidFill>
                  <a:schemeClr val="tx1"/>
                </a:solidFill>
                <a:latin typeface="Times New Roman" pitchFamily="18" charset="0"/>
              </a:rPr>
              <a:t> </a:t>
            </a:r>
            <a:r>
              <a:rPr lang="en-US" sz="1800" dirty="0" smtClean="0">
                <a:solidFill>
                  <a:schemeClr val="tx1"/>
                </a:solidFill>
                <a:latin typeface="Times New Roman" pitchFamily="18" charset="0"/>
              </a:rPr>
              <a:t>30 m</a:t>
            </a:r>
            <a:br>
              <a:rPr lang="en-US" sz="1800" dirty="0" smtClean="0">
                <a:solidFill>
                  <a:schemeClr val="tx1"/>
                </a:solidFill>
                <a:latin typeface="Times New Roman" pitchFamily="18" charset="0"/>
              </a:rPr>
            </a:br>
            <a:r>
              <a:rPr lang="en-US" sz="1800" dirty="0" smtClean="0">
                <a:solidFill>
                  <a:schemeClr val="tx1"/>
                </a:solidFill>
                <a:latin typeface="Times New Roman" pitchFamily="18" charset="0"/>
              </a:rPr>
              <a:t>(</a:t>
            </a:r>
            <a:r>
              <a:rPr lang="en-US" sz="1800" dirty="0">
                <a:solidFill>
                  <a:schemeClr val="tx1"/>
                </a:solidFill>
                <a:latin typeface="Times New Roman" pitchFamily="18" charset="0"/>
              </a:rPr>
              <a:t>98 ft)</a:t>
            </a:r>
          </a:p>
        </p:txBody>
      </p:sp>
      <p:sp>
        <p:nvSpPr>
          <p:cNvPr id="59" name="Line 76"/>
          <p:cNvSpPr>
            <a:spLocks noChangeShapeType="1"/>
          </p:cNvSpPr>
          <p:nvPr/>
        </p:nvSpPr>
        <p:spPr bwMode="auto">
          <a:xfrm>
            <a:off x="5072288" y="4603070"/>
            <a:ext cx="939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60" name="Group 79"/>
          <p:cNvGrpSpPr>
            <a:grpSpLocks/>
          </p:cNvGrpSpPr>
          <p:nvPr/>
        </p:nvGrpSpPr>
        <p:grpSpPr bwMode="auto">
          <a:xfrm>
            <a:off x="6177188" y="3341008"/>
            <a:ext cx="74613" cy="315912"/>
            <a:chOff x="4221" y="2918"/>
            <a:chExt cx="78" cy="444"/>
          </a:xfrm>
        </p:grpSpPr>
        <p:sp>
          <p:nvSpPr>
            <p:cNvPr id="61" name="Line 80"/>
            <p:cNvSpPr>
              <a:spLocks noChangeShapeType="1"/>
            </p:cNvSpPr>
            <p:nvPr/>
          </p:nvSpPr>
          <p:spPr bwMode="auto">
            <a:xfrm flipH="1">
              <a:off x="4221" y="2918"/>
              <a:ext cx="78" cy="0"/>
            </a:xfrm>
            <a:prstGeom prst="line">
              <a:avLst/>
            </a:prstGeom>
            <a:noFill/>
            <a:ln w="127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2" name="Line 81"/>
            <p:cNvSpPr>
              <a:spLocks noChangeShapeType="1"/>
            </p:cNvSpPr>
            <p:nvPr/>
          </p:nvSpPr>
          <p:spPr bwMode="auto">
            <a:xfrm>
              <a:off x="4225" y="2922"/>
              <a:ext cx="0" cy="436"/>
            </a:xfrm>
            <a:prstGeom prst="line">
              <a:avLst/>
            </a:prstGeom>
            <a:noFill/>
            <a:ln w="127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3" name="Line 82"/>
            <p:cNvSpPr>
              <a:spLocks noChangeShapeType="1"/>
            </p:cNvSpPr>
            <p:nvPr/>
          </p:nvSpPr>
          <p:spPr bwMode="auto">
            <a:xfrm>
              <a:off x="4229" y="3362"/>
              <a:ext cx="62" cy="0"/>
            </a:xfrm>
            <a:prstGeom prst="line">
              <a:avLst/>
            </a:prstGeom>
            <a:noFill/>
            <a:ln w="127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4" name="Line 83"/>
            <p:cNvSpPr>
              <a:spLocks noChangeShapeType="1"/>
            </p:cNvSpPr>
            <p:nvPr/>
          </p:nvSpPr>
          <p:spPr bwMode="auto">
            <a:xfrm>
              <a:off x="4261" y="2922"/>
              <a:ext cx="0" cy="436"/>
            </a:xfrm>
            <a:prstGeom prst="line">
              <a:avLst/>
            </a:prstGeom>
            <a:noFill/>
            <a:ln w="127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65" name="Line 84"/>
          <p:cNvSpPr>
            <a:spLocks noChangeShapeType="1"/>
          </p:cNvSpPr>
          <p:nvPr/>
        </p:nvSpPr>
        <p:spPr bwMode="auto">
          <a:xfrm rot="954412" flipH="1">
            <a:off x="5812063" y="3483883"/>
            <a:ext cx="222250" cy="90805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6" name="Line 85"/>
          <p:cNvSpPr>
            <a:spLocks noChangeShapeType="1"/>
          </p:cNvSpPr>
          <p:nvPr/>
        </p:nvSpPr>
        <p:spPr bwMode="auto">
          <a:xfrm rot="954412" flipH="1" flipV="1">
            <a:off x="5643788" y="2772683"/>
            <a:ext cx="646113" cy="700087"/>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7" name="AutoShape 86"/>
          <p:cNvSpPr>
            <a:spLocks noChangeArrowheads="1"/>
          </p:cNvSpPr>
          <p:nvPr/>
        </p:nvSpPr>
        <p:spPr bwMode="auto">
          <a:xfrm>
            <a:off x="2535463" y="3693433"/>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8" name="AutoShape 87"/>
          <p:cNvSpPr>
            <a:spLocks noChangeArrowheads="1"/>
          </p:cNvSpPr>
          <p:nvPr/>
        </p:nvSpPr>
        <p:spPr bwMode="auto">
          <a:xfrm rot="10804044">
            <a:off x="3156176" y="3693433"/>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9" name="Rectangle 88" descr="Small checker board"/>
          <p:cNvSpPr>
            <a:spLocks noChangeArrowheads="1"/>
          </p:cNvSpPr>
          <p:nvPr/>
        </p:nvSpPr>
        <p:spPr bwMode="auto">
          <a:xfrm>
            <a:off x="3203801" y="3825195"/>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0" name="AutoShape 89"/>
          <p:cNvSpPr>
            <a:spLocks noChangeArrowheads="1"/>
          </p:cNvSpPr>
          <p:nvPr/>
        </p:nvSpPr>
        <p:spPr bwMode="auto">
          <a:xfrm rot="10795956" flipH="1">
            <a:off x="2664051" y="3696608"/>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1" name="AutoShape 90"/>
          <p:cNvSpPr>
            <a:spLocks noChangeArrowheads="1"/>
          </p:cNvSpPr>
          <p:nvPr/>
        </p:nvSpPr>
        <p:spPr bwMode="auto">
          <a:xfrm rot="10800000" flipH="1" flipV="1">
            <a:off x="3206976" y="2918733"/>
            <a:ext cx="976312"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2" name="AutoShape 91"/>
          <p:cNvSpPr>
            <a:spLocks noChangeArrowheads="1"/>
          </p:cNvSpPr>
          <p:nvPr/>
        </p:nvSpPr>
        <p:spPr bwMode="auto">
          <a:xfrm rot="4043" flipH="1" flipV="1">
            <a:off x="3826101" y="2918733"/>
            <a:ext cx="268287" cy="382587"/>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3" name="Rectangle 92" descr="Large confetti"/>
          <p:cNvSpPr>
            <a:spLocks noChangeArrowheads="1"/>
          </p:cNvSpPr>
          <p:nvPr/>
        </p:nvSpPr>
        <p:spPr bwMode="auto">
          <a:xfrm rot="10800000" flipH="1" flipV="1">
            <a:off x="3873726" y="3048908"/>
            <a:ext cx="74612" cy="123825"/>
          </a:xfrm>
          <a:prstGeom prst="rect">
            <a:avLst/>
          </a:prstGeom>
          <a:pattFill prst="lgConfetti">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4" name="AutoShape 93"/>
          <p:cNvSpPr>
            <a:spLocks noChangeArrowheads="1"/>
          </p:cNvSpPr>
          <p:nvPr/>
        </p:nvSpPr>
        <p:spPr bwMode="auto">
          <a:xfrm rot="21595956" flipV="1">
            <a:off x="3333976" y="2920320"/>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75" name="Group 1"/>
          <p:cNvGrpSpPr/>
          <p:nvPr/>
        </p:nvGrpSpPr>
        <p:grpSpPr>
          <a:xfrm>
            <a:off x="417863" y="3768045"/>
            <a:ext cx="976313" cy="387350"/>
            <a:chOff x="863375" y="5469720"/>
            <a:chExt cx="976313" cy="387350"/>
          </a:xfrm>
        </p:grpSpPr>
        <p:sp>
          <p:nvSpPr>
            <p:cNvPr id="76"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7"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8"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9"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81" name="Date Placeholder 5"/>
          <p:cNvSpPr txBox="1">
            <a:spLocks/>
          </p:cNvSpPr>
          <p:nvPr/>
        </p:nvSpPr>
        <p:spPr>
          <a:xfrm>
            <a:off x="566206" y="230351"/>
            <a:ext cx="1874823"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May 2013</a:t>
            </a:r>
            <a:endParaRPr lang="en-GB" sz="1800" b="1" dirty="0">
              <a:solidFill>
                <a:schemeClr val="tx1"/>
              </a:solidFill>
            </a:endParaRPr>
          </a:p>
        </p:txBody>
      </p:sp>
      <p:sp>
        <p:nvSpPr>
          <p:cNvPr id="83" name="Footer Placeholder 82"/>
          <p:cNvSpPr>
            <a:spLocks noGrp="1"/>
          </p:cNvSpPr>
          <p:nvPr>
            <p:ph type="ftr" idx="11"/>
          </p:nvPr>
        </p:nvSpPr>
        <p:spPr/>
        <p:txBody>
          <a:bodyPr/>
          <a:lstStyle/>
          <a:p>
            <a:r>
              <a:rPr lang="en-GB" smtClean="0"/>
              <a:t>John Kenney, Toyota Info Technology Center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smtClean="0"/>
              <a:t>May 2013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dirty="0" smtClean="0"/>
              <a:t>John Kenney, Toyota Info Technology Center </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This presentation provides information about Dedicated Short Range Communication (DSRC), which uses IEEE 802.11p in the 5.9 GHz band in the US and Europe.  The primary purpose of the presentation is to illustrate many vehicle-to-vehicle and vehicle-to/from-infrastructure use cases for DSRC</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solidFill>
                  <a:schemeClr val="tx2"/>
                </a:solidFill>
              </a:rPr>
              <a:t>V2I Safety Use Case: RR Grade Crossing</a:t>
            </a:r>
            <a:endParaRPr lang="en-US" dirty="0"/>
          </a:p>
        </p:txBody>
      </p:sp>
      <p:sp>
        <p:nvSpPr>
          <p:cNvPr id="3" name="Date Placeholder 2"/>
          <p:cNvSpPr>
            <a:spLocks noGrp="1"/>
          </p:cNvSpPr>
          <p:nvPr>
            <p:ph type="dt" idx="10"/>
          </p:nvPr>
        </p:nvSpPr>
        <p:spPr/>
        <p:txBody>
          <a:bodyPr/>
          <a:lstStyle/>
          <a:p>
            <a:r>
              <a:rPr lang="en-US" smtClean="0"/>
              <a:t>May 2013</a:t>
            </a:r>
            <a:endParaRPr lang="en-GB" dirty="0"/>
          </a:p>
        </p:txBody>
      </p:sp>
      <p:sp>
        <p:nvSpPr>
          <p:cNvPr id="4" name="Footer Placeholder 3"/>
          <p:cNvSpPr>
            <a:spLocks noGrp="1"/>
          </p:cNvSpPr>
          <p:nvPr>
            <p:ph type="ftr" idx="11"/>
          </p:nvPr>
        </p:nvSpPr>
        <p:spPr/>
        <p:txBody>
          <a:bodyPr/>
          <a:lstStyle/>
          <a:p>
            <a:r>
              <a:rPr lang="en-GB" dirty="0" smtClean="0"/>
              <a:t>John Kenney, Toyota Info Technology Center </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20</a:t>
            </a:fld>
            <a:endParaRPr lang="en-GB"/>
          </a:p>
        </p:txBody>
      </p:sp>
      <p:sp>
        <p:nvSpPr>
          <p:cNvPr id="6" name="Line 515"/>
          <p:cNvSpPr>
            <a:spLocks noChangeShapeType="1"/>
          </p:cNvSpPr>
          <p:nvPr/>
        </p:nvSpPr>
        <p:spPr bwMode="auto">
          <a:xfrm>
            <a:off x="4549775" y="3398838"/>
            <a:ext cx="0" cy="2555874"/>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 name="AutoShape 3"/>
          <p:cNvSpPr>
            <a:spLocks noChangeAspect="1" noChangeArrowheads="1"/>
          </p:cNvSpPr>
          <p:nvPr/>
        </p:nvSpPr>
        <p:spPr bwMode="auto">
          <a:xfrm>
            <a:off x="3567113" y="1820863"/>
            <a:ext cx="5486400" cy="3392487"/>
          </a:xfrm>
          <a:prstGeom prst="rect">
            <a:avLst/>
          </a:prstGeom>
          <a:noFill/>
          <a:ln w="9525">
            <a:noFill/>
            <a:miter lim="800000"/>
            <a:headEnd/>
            <a:tailEnd/>
          </a:ln>
        </p:spPr>
        <p:txBody>
          <a:bodyPr/>
          <a:lstStyle/>
          <a:p>
            <a:endParaRPr lang="en-US">
              <a:solidFill>
                <a:schemeClr val="tx1"/>
              </a:solidFill>
            </a:endParaRPr>
          </a:p>
        </p:txBody>
      </p:sp>
      <p:grpSp>
        <p:nvGrpSpPr>
          <p:cNvPr id="8" name="Group 4"/>
          <p:cNvGrpSpPr>
            <a:grpSpLocks/>
          </p:cNvGrpSpPr>
          <p:nvPr/>
        </p:nvGrpSpPr>
        <p:grpSpPr bwMode="auto">
          <a:xfrm>
            <a:off x="4808537" y="3480535"/>
            <a:ext cx="365125" cy="976313"/>
            <a:chOff x="3021" y="3884"/>
            <a:chExt cx="230" cy="615"/>
          </a:xfrm>
        </p:grpSpPr>
        <p:sp>
          <p:nvSpPr>
            <p:cNvPr id="9" name="AutoShape 5"/>
            <p:cNvSpPr>
              <a:spLocks noChangeArrowheads="1"/>
            </p:cNvSpPr>
            <p:nvPr/>
          </p:nvSpPr>
          <p:spPr bwMode="auto">
            <a:xfrm rot="-5400000">
              <a:off x="2829" y="4077"/>
              <a:ext cx="615" cy="229"/>
            </a:xfrm>
            <a:prstGeom prst="roundRect">
              <a:avLst>
                <a:gd name="adj" fmla="val 16667"/>
              </a:avLst>
            </a:prstGeom>
            <a:solidFill>
              <a:srgbClr val="62FCAB"/>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 name="AutoShape 6"/>
            <p:cNvSpPr>
              <a:spLocks noChangeArrowheads="1"/>
            </p:cNvSpPr>
            <p:nvPr/>
          </p:nvSpPr>
          <p:spPr bwMode="auto">
            <a:xfrm rot="5404044">
              <a:off x="3050" y="3909"/>
              <a:ext cx="169" cy="227"/>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 name="Rectangle 7"/>
            <p:cNvSpPr>
              <a:spLocks noChangeArrowheads="1"/>
            </p:cNvSpPr>
            <p:nvPr/>
          </p:nvSpPr>
          <p:spPr bwMode="auto">
            <a:xfrm rot="-5400000">
              <a:off x="3112" y="4017"/>
              <a:ext cx="47" cy="73"/>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 name="AutoShape 8"/>
            <p:cNvSpPr>
              <a:spLocks noChangeArrowheads="1"/>
            </p:cNvSpPr>
            <p:nvPr/>
          </p:nvSpPr>
          <p:spPr bwMode="auto">
            <a:xfrm rot="5395957" flipH="1">
              <a:off x="3056" y="4223"/>
              <a:ext cx="161" cy="227"/>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3" name="Group 9"/>
          <p:cNvGrpSpPr>
            <a:grpSpLocks/>
          </p:cNvGrpSpPr>
          <p:nvPr/>
        </p:nvGrpSpPr>
        <p:grpSpPr bwMode="auto">
          <a:xfrm>
            <a:off x="-201613" y="1949450"/>
            <a:ext cx="1978026" cy="384175"/>
            <a:chOff x="4309" y="1513"/>
            <a:chExt cx="1246" cy="242"/>
          </a:xfrm>
        </p:grpSpPr>
        <p:sp>
          <p:nvSpPr>
            <p:cNvPr id="14" name="Freeform 10"/>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 name="Freeform 11"/>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 name="Freeform 12"/>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 name="Freeform 13"/>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 name="Freeform 14"/>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 name="Freeform 15"/>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 name="Freeform 16"/>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 name="Freeform 17"/>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 name="Freeform 18"/>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 name="Freeform 19"/>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 name="Freeform 20"/>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 name="Freeform 21"/>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 name="Freeform 22"/>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 name="Freeform 23"/>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 name="Freeform 24"/>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 name="Freeform 25"/>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 name="Freeform 26"/>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 name="Freeform 27"/>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 name="Freeform 28"/>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 name="Freeform 29"/>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 name="Freeform 30"/>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 name="Freeform 31"/>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 name="Freeform 32"/>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 name="Freeform 33"/>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 name="Freeform 34"/>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 name="Freeform 35"/>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 name="Freeform 36"/>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 name="Freeform 37"/>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 name="Freeform 38"/>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 name="Freeform 39"/>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 name="Freeform 40"/>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 name="Freeform 41"/>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 name="Freeform 42"/>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 name="Freeform 43"/>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 name="Freeform 44"/>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 name="Freeform 45"/>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 name="Freeform 46"/>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1" name="Freeform 47"/>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 name="Freeform 48"/>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 name="Freeform 49"/>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 name="Freeform 50"/>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 name="Freeform 51"/>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 name="Freeform 52"/>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 name="Freeform 53"/>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 name="Freeform 54"/>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 name="Freeform 55"/>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 name="Freeform 56"/>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 name="Freeform 57"/>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 name="Freeform 58"/>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 name="Freeform 59"/>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 name="Freeform 60"/>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 name="Freeform 61"/>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 name="Freeform 62"/>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 name="Freeform 63"/>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 name="Freeform 64"/>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 name="Freeform 65"/>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 name="Freeform 66"/>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 name="Freeform 67"/>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 name="Freeform 68"/>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 name="Freeform 69"/>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 name="Freeform 70"/>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 name="Freeform 71"/>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 name="Freeform 72"/>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 name="Freeform 73"/>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 name="Freeform 74"/>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 name="Freeform 75"/>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 name="Freeform 76"/>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 name="Freeform 77"/>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 name="Freeform 78"/>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 name="Freeform 79"/>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 name="Freeform 80"/>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 name="Freeform 81"/>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 name="Freeform 82"/>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 name="Freeform 83"/>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 name="Freeform 84"/>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 name="Freeform 85"/>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 name="Freeform 86"/>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 name="Freeform 87"/>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 name="Freeform 88"/>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 name="Freeform 89"/>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 name="Freeform 90"/>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 name="Freeform 91"/>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 name="Freeform 92"/>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 name="Freeform 93"/>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 name="Freeform 94"/>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 name="Freeform 95"/>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 name="Freeform 96"/>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 name="Freeform 97"/>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 name="Freeform 98"/>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 name="Freeform 99"/>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 name="Freeform 100"/>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 name="Freeform 101"/>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 name="Freeform 102"/>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 name="Freeform 103"/>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 name="Freeform 104"/>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 name="Freeform 105"/>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 name="Freeform 106"/>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 name="Freeform 107"/>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 name="Freeform 108"/>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 name="Freeform 109"/>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 name="Freeform 110"/>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 name="Freeform 111"/>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 name="Freeform 112"/>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 name="Freeform 113"/>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 name="Freeform 114"/>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 name="Freeform 115"/>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 name="Freeform 116"/>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 name="Freeform 117"/>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 name="Freeform 118"/>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 name="Freeform 119"/>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 name="Freeform 120"/>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 name="Freeform 121"/>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 name="Freeform 122"/>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 name="Freeform 123"/>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8" name="Freeform 124"/>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9" name="Freeform 125"/>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0" name="Freeform 126"/>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1" name="Freeform 127"/>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2" name="Freeform 128"/>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3" name="Freeform 129"/>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4" name="Freeform 130"/>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5" name="Freeform 131"/>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6" name="Freeform 132"/>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7" name="Freeform 133"/>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8" name="Freeform 134"/>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9" name="Freeform 135"/>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0" name="Freeform 136"/>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1" name="Freeform 137"/>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2" name="Freeform 138"/>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3" name="Freeform 139"/>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4" name="Freeform 140"/>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5" name="Freeform 141"/>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6" name="Freeform 142"/>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7" name="Freeform 143"/>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8" name="Freeform 144"/>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9" name="Freeform 145"/>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0" name="Freeform 146"/>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1" name="Freeform 147"/>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2" name="Freeform 148"/>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3" name="Freeform 149"/>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4" name="Freeform 150"/>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5" name="Freeform 151"/>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6" name="Freeform 152"/>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7" name="Freeform 153"/>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8" name="Freeform 154"/>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9" name="Freeform 155"/>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0" name="Freeform 156"/>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1" name="Freeform 157"/>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2" name="Freeform 158"/>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3" name="Freeform 159"/>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4" name="Freeform 160"/>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5" name="Freeform 161"/>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6" name="Freeform 162"/>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7" name="Freeform 163"/>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8" name="Freeform 164"/>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9" name="Freeform 165"/>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0" name="Freeform 166"/>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1" name="Freeform 167"/>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2" name="Freeform 168"/>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3" name="Freeform 169"/>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4" name="Freeform 170"/>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5" name="Freeform 171"/>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6" name="Freeform 172"/>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7" name="Freeform 173"/>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8" name="Freeform 174"/>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9" name="Freeform 175"/>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0" name="Freeform 176"/>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1" name="Freeform 177"/>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2" name="Freeform 178"/>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3" name="Freeform 179"/>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4" name="Freeform 180"/>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5" name="Freeform 181"/>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6" name="Freeform 182"/>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7" name="Freeform 183"/>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8" name="Freeform 184"/>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9" name="Freeform 185"/>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0" name="Freeform 186"/>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1" name="Freeform 187"/>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2" name="Freeform 188"/>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3" name="Freeform 189"/>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4" name="Freeform 190"/>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5" name="Freeform 191"/>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6" name="Freeform 192"/>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7" name="Freeform 193"/>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8" name="Freeform 194"/>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9" name="Freeform 195"/>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0" name="Freeform 196"/>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1" name="Freeform 197"/>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2" name="Freeform 198"/>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3" name="Freeform 199"/>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4" name="Freeform 200"/>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5" name="Freeform 201"/>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6" name="Freeform 202"/>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7" name="Freeform 203"/>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8" name="Freeform 204"/>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9" name="Freeform 205"/>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0" name="Freeform 206"/>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1" name="Freeform 207"/>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2" name="Freeform 208"/>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3" name="Freeform 209"/>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4" name="Freeform 210"/>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5" name="Freeform 211"/>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6" name="Freeform 212"/>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7" name="Freeform 213"/>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8" name="Freeform 214"/>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9" name="Freeform 215"/>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0" name="Freeform 216"/>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1" name="Freeform 217"/>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2" name="Freeform 218"/>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3" name="Freeform 219"/>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4" name="Freeform 220"/>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5" name="Freeform 221"/>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6" name="Freeform 222"/>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7" name="Freeform 223"/>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8" name="Freeform 224"/>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9" name="Freeform 225"/>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0" name="Freeform 226"/>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1" name="Freeform 227"/>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2" name="Freeform 228"/>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3" name="Freeform 229"/>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4" name="Freeform 230"/>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5" name="Freeform 231"/>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6" name="Freeform 232"/>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7" name="Freeform 233"/>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8" name="Freeform 234"/>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9" name="Freeform 235"/>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0" name="Freeform 236"/>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1" name="Freeform 237"/>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2" name="Freeform 238"/>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3" name="Freeform 239"/>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4" name="Freeform 240"/>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5" name="Freeform 241"/>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6" name="Freeform 242"/>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7" name="Freeform 243"/>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8" name="Freeform 244"/>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9" name="Freeform 245"/>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0" name="Freeform 246"/>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1" name="Freeform 247"/>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2" name="Freeform 248"/>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3" name="Freeform 249"/>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4" name="Freeform 250"/>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5" name="Freeform 251"/>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6" name="Freeform 252"/>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7" name="Freeform 253"/>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8" name="Freeform 254"/>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259" name="Freeform 255"/>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0" name="Freeform 256"/>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1" name="Line 257"/>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2" name="Freeform 258"/>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3" name="Freeform 259"/>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grpSp>
        <p:nvGrpSpPr>
          <p:cNvPr id="264" name="Group 260"/>
          <p:cNvGrpSpPr>
            <a:grpSpLocks/>
          </p:cNvGrpSpPr>
          <p:nvPr/>
        </p:nvGrpSpPr>
        <p:grpSpPr bwMode="auto">
          <a:xfrm>
            <a:off x="1665288" y="1949450"/>
            <a:ext cx="1978025" cy="384175"/>
            <a:chOff x="4309" y="1513"/>
            <a:chExt cx="1246" cy="242"/>
          </a:xfrm>
        </p:grpSpPr>
        <p:sp>
          <p:nvSpPr>
            <p:cNvPr id="265" name="Freeform 261"/>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6" name="Freeform 262"/>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7" name="Freeform 263"/>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8" name="Freeform 264"/>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9" name="Freeform 265"/>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0" name="Freeform 266"/>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1" name="Freeform 267"/>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2" name="Freeform 268"/>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3" name="Freeform 269"/>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4" name="Freeform 270"/>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5" name="Freeform 271"/>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6" name="Freeform 272"/>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7" name="Freeform 273"/>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8" name="Freeform 274"/>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9" name="Freeform 275"/>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0" name="Freeform 276"/>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1" name="Freeform 277"/>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2" name="Freeform 278"/>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3" name="Freeform 279"/>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4" name="Freeform 280"/>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5" name="Freeform 281"/>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6" name="Freeform 282"/>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7" name="Freeform 283"/>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8" name="Freeform 284"/>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9" name="Freeform 285"/>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0" name="Freeform 286"/>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1" name="Freeform 287"/>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2" name="Freeform 288"/>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3" name="Freeform 289"/>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4" name="Freeform 290"/>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5" name="Freeform 291"/>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6" name="Freeform 292"/>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7" name="Freeform 293"/>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8" name="Freeform 294"/>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9" name="Freeform 295"/>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0" name="Freeform 296"/>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1" name="Freeform 297"/>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2" name="Freeform 298"/>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3" name="Freeform 299"/>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4" name="Freeform 300"/>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5" name="Freeform 301"/>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6" name="Freeform 302"/>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7" name="Freeform 303"/>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8" name="Freeform 304"/>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9" name="Freeform 305"/>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0" name="Freeform 306"/>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1" name="Freeform 307"/>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2" name="Freeform 308"/>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3" name="Freeform 309"/>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4" name="Freeform 310"/>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5" name="Freeform 311"/>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6" name="Freeform 312"/>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7" name="Freeform 313"/>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8" name="Freeform 314"/>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9" name="Freeform 315"/>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0" name="Freeform 316"/>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1" name="Freeform 317"/>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2" name="Freeform 318"/>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3" name="Freeform 319"/>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4" name="Freeform 320"/>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5" name="Freeform 321"/>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6" name="Freeform 322"/>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7" name="Freeform 323"/>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8" name="Freeform 324"/>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9" name="Freeform 325"/>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0" name="Freeform 326"/>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1" name="Freeform 327"/>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2" name="Freeform 328"/>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3" name="Freeform 329"/>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4" name="Freeform 330"/>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5" name="Freeform 331"/>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6" name="Freeform 332"/>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7" name="Freeform 333"/>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8" name="Freeform 334"/>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9" name="Freeform 335"/>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0" name="Freeform 336"/>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1" name="Freeform 337"/>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2" name="Freeform 338"/>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3" name="Freeform 339"/>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4" name="Freeform 340"/>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5" name="Freeform 341"/>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6" name="Freeform 342"/>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7" name="Freeform 343"/>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8" name="Freeform 344"/>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9" name="Freeform 345"/>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0" name="Freeform 346"/>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1" name="Freeform 347"/>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2" name="Freeform 348"/>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3" name="Freeform 349"/>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4" name="Freeform 350"/>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5" name="Freeform 351"/>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6" name="Freeform 352"/>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7" name="Freeform 353"/>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8" name="Freeform 354"/>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9" name="Freeform 355"/>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0" name="Freeform 356"/>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1" name="Freeform 357"/>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2" name="Freeform 358"/>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3" name="Freeform 359"/>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4" name="Freeform 360"/>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5" name="Freeform 361"/>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6" name="Freeform 362"/>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7" name="Freeform 363"/>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8" name="Freeform 364"/>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9" name="Freeform 365"/>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0" name="Freeform 366"/>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1" name="Freeform 367"/>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2" name="Freeform 368"/>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3" name="Freeform 369"/>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4" name="Freeform 370"/>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5" name="Freeform 371"/>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6" name="Freeform 372"/>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7" name="Freeform 373"/>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8" name="Freeform 374"/>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9" name="Freeform 375"/>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0" name="Freeform 376"/>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1" name="Freeform 377"/>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2" name="Freeform 378"/>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3" name="Freeform 379"/>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4" name="Freeform 380"/>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5" name="Freeform 381"/>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6" name="Freeform 382"/>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7" name="Freeform 383"/>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8" name="Freeform 384"/>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9" name="Freeform 385"/>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0" name="Freeform 386"/>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1" name="Freeform 387"/>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2" name="Freeform 388"/>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3" name="Freeform 389"/>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4" name="Freeform 390"/>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5" name="Freeform 391"/>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6" name="Freeform 392"/>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7" name="Freeform 393"/>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8" name="Freeform 394"/>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9" name="Freeform 395"/>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0" name="Freeform 396"/>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1" name="Freeform 397"/>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2" name="Freeform 398"/>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3" name="Freeform 399"/>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4" name="Freeform 400"/>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5" name="Freeform 401"/>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6" name="Freeform 402"/>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7" name="Freeform 403"/>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8" name="Freeform 404"/>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9" name="Freeform 405"/>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0" name="Freeform 406"/>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1" name="Freeform 407"/>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2" name="Freeform 408"/>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3" name="Freeform 409"/>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4" name="Freeform 410"/>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5" name="Freeform 411"/>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6" name="Freeform 412"/>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7" name="Freeform 413"/>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8" name="Freeform 414"/>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9" name="Freeform 415"/>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0" name="Freeform 416"/>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1" name="Freeform 417"/>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2" name="Freeform 418"/>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3" name="Freeform 419"/>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4" name="Freeform 420"/>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5" name="Freeform 421"/>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6" name="Freeform 422"/>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7" name="Freeform 423"/>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8" name="Freeform 424"/>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9" name="Freeform 425"/>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0" name="Freeform 426"/>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1" name="Freeform 427"/>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2" name="Freeform 428"/>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3" name="Freeform 429"/>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4" name="Freeform 430"/>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5" name="Freeform 431"/>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6" name="Freeform 432"/>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7" name="Freeform 433"/>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8" name="Freeform 434"/>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9" name="Freeform 435"/>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0" name="Freeform 436"/>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1" name="Freeform 437"/>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2" name="Freeform 438"/>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3" name="Freeform 439"/>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4" name="Freeform 440"/>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5" name="Freeform 441"/>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6" name="Freeform 442"/>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7" name="Freeform 443"/>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8" name="Freeform 444"/>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9" name="Freeform 445"/>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0" name="Freeform 446"/>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1" name="Freeform 447"/>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2" name="Freeform 448"/>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3" name="Freeform 449"/>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4" name="Freeform 450"/>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5" name="Freeform 451"/>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6" name="Freeform 452"/>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7" name="Freeform 453"/>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8" name="Freeform 454"/>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9" name="Freeform 455"/>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0" name="Freeform 456"/>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1" name="Freeform 457"/>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2" name="Freeform 458"/>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3" name="Freeform 459"/>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4" name="Freeform 460"/>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5" name="Freeform 461"/>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6" name="Freeform 462"/>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7" name="Freeform 463"/>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8" name="Freeform 464"/>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9" name="Freeform 465"/>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0" name="Freeform 466"/>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1" name="Freeform 467"/>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2" name="Freeform 468"/>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3" name="Freeform 469"/>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4" name="Freeform 470"/>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5" name="Freeform 471"/>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6" name="Freeform 472"/>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7" name="Freeform 473"/>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8" name="Freeform 474"/>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9" name="Freeform 475"/>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0" name="Freeform 476"/>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1" name="Freeform 477"/>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2" name="Freeform 478"/>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3" name="Freeform 479"/>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4" name="Freeform 480"/>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5" name="Freeform 481"/>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6" name="Freeform 482"/>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7" name="Freeform 483"/>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8" name="Freeform 484"/>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9" name="Freeform 485"/>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0" name="Freeform 486"/>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1" name="Freeform 487"/>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2" name="Freeform 488"/>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3" name="Freeform 489"/>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4" name="Freeform 490"/>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5" name="Freeform 491"/>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6" name="Freeform 492"/>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7" name="Freeform 493"/>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8" name="Freeform 494"/>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9" name="Freeform 495"/>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0" name="Freeform 496"/>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1" name="Freeform 497"/>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2" name="Freeform 498"/>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3" name="Freeform 499"/>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4" name="Freeform 500"/>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5" name="Freeform 501"/>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6" name="Freeform 502"/>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7" name="Freeform 503"/>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8" name="Freeform 504"/>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9" name="Freeform 505"/>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510" name="Freeform 506"/>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11" name="Freeform 507"/>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12" name="Line 508"/>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3" name="Freeform 509"/>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14" name="Freeform 510"/>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sp>
        <p:nvSpPr>
          <p:cNvPr id="515" name="Line 512"/>
          <p:cNvSpPr>
            <a:spLocks noChangeShapeType="1"/>
          </p:cNvSpPr>
          <p:nvPr/>
        </p:nvSpPr>
        <p:spPr bwMode="auto">
          <a:xfrm>
            <a:off x="3711575" y="2971800"/>
            <a:ext cx="0" cy="2982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6" name="Line 514"/>
          <p:cNvSpPr>
            <a:spLocks noChangeShapeType="1"/>
          </p:cNvSpPr>
          <p:nvPr/>
        </p:nvSpPr>
        <p:spPr bwMode="auto">
          <a:xfrm>
            <a:off x="5386388" y="2971800"/>
            <a:ext cx="0" cy="2982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7" name="Line 515"/>
          <p:cNvSpPr>
            <a:spLocks noChangeShapeType="1"/>
          </p:cNvSpPr>
          <p:nvPr/>
        </p:nvSpPr>
        <p:spPr bwMode="auto">
          <a:xfrm>
            <a:off x="4549775" y="1309688"/>
            <a:ext cx="0" cy="1814512"/>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8" name="Rectangle 517"/>
          <p:cNvSpPr>
            <a:spLocks noChangeArrowheads="1"/>
          </p:cNvSpPr>
          <p:nvPr/>
        </p:nvSpPr>
        <p:spPr bwMode="auto">
          <a:xfrm flipH="1">
            <a:off x="8026400" y="3586163"/>
            <a:ext cx="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19" name="Rectangle 518"/>
          <p:cNvSpPr>
            <a:spLocks noChangeArrowheads="1"/>
          </p:cNvSpPr>
          <p:nvPr/>
        </p:nvSpPr>
        <p:spPr bwMode="auto">
          <a:xfrm flipH="1">
            <a:off x="7991475" y="3586163"/>
            <a:ext cx="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20" name="Rectangle 519"/>
          <p:cNvSpPr>
            <a:spLocks noChangeArrowheads="1"/>
          </p:cNvSpPr>
          <p:nvPr/>
        </p:nvSpPr>
        <p:spPr bwMode="auto">
          <a:xfrm flipH="1">
            <a:off x="7991475" y="3073400"/>
            <a:ext cx="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21" name="Rectangle 520"/>
          <p:cNvSpPr>
            <a:spLocks noChangeArrowheads="1"/>
          </p:cNvSpPr>
          <p:nvPr/>
        </p:nvSpPr>
        <p:spPr bwMode="auto">
          <a:xfrm flipH="1">
            <a:off x="8026400" y="3079750"/>
            <a:ext cx="0"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22" name="Rectangle 521"/>
          <p:cNvSpPr>
            <a:spLocks noChangeArrowheads="1"/>
          </p:cNvSpPr>
          <p:nvPr/>
        </p:nvSpPr>
        <p:spPr bwMode="auto">
          <a:xfrm flipH="1">
            <a:off x="7991475" y="3049588"/>
            <a:ext cx="34925"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23" name="Rectangle 522"/>
          <p:cNvSpPr>
            <a:spLocks noChangeArrowheads="1"/>
          </p:cNvSpPr>
          <p:nvPr/>
        </p:nvSpPr>
        <p:spPr bwMode="auto">
          <a:xfrm flipH="1">
            <a:off x="7991475" y="3036888"/>
            <a:ext cx="34925"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grpSp>
        <p:nvGrpSpPr>
          <p:cNvPr id="524" name="Group 524"/>
          <p:cNvGrpSpPr>
            <a:grpSpLocks/>
          </p:cNvGrpSpPr>
          <p:nvPr/>
        </p:nvGrpSpPr>
        <p:grpSpPr bwMode="auto">
          <a:xfrm>
            <a:off x="7324725" y="1949450"/>
            <a:ext cx="1978025" cy="384175"/>
            <a:chOff x="4309" y="1513"/>
            <a:chExt cx="1246" cy="242"/>
          </a:xfrm>
        </p:grpSpPr>
        <p:sp>
          <p:nvSpPr>
            <p:cNvPr id="525" name="Freeform 524"/>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6" name="Freeform 525"/>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7" name="Freeform 526"/>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8" name="Freeform 527"/>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9" name="Freeform 528"/>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0" name="Freeform 529"/>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1" name="Freeform 530"/>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2" name="Freeform 531"/>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3" name="Freeform 532"/>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4" name="Freeform 533"/>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5" name="Freeform 534"/>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6" name="Freeform 535"/>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7" name="Freeform 536"/>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8" name="Freeform 537"/>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9" name="Freeform 538"/>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0" name="Freeform 539"/>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1" name="Freeform 540"/>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2" name="Freeform 541"/>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3" name="Freeform 542"/>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4" name="Freeform 543"/>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5" name="Freeform 544"/>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6" name="Freeform 545"/>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7" name="Freeform 546"/>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8" name="Freeform 547"/>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9" name="Freeform 548"/>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0" name="Freeform 549"/>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1" name="Freeform 550"/>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2" name="Freeform 551"/>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3" name="Freeform 552"/>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4" name="Freeform 553"/>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5" name="Freeform 554"/>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6" name="Freeform 555"/>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7" name="Freeform 556"/>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8" name="Freeform 557"/>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9" name="Freeform 558"/>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0" name="Freeform 559"/>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1" name="Freeform 560"/>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2" name="Freeform 561"/>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3" name="Freeform 562"/>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4" name="Freeform 563"/>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5" name="Freeform 564"/>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6" name="Freeform 565"/>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7" name="Freeform 566"/>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8" name="Freeform 567"/>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9" name="Freeform 568"/>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0" name="Freeform 569"/>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1" name="Freeform 570"/>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2" name="Freeform 571"/>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3" name="Freeform 572"/>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4" name="Freeform 573"/>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5" name="Freeform 574"/>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6" name="Freeform 575"/>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7" name="Freeform 576"/>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8" name="Freeform 577"/>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9" name="Freeform 578"/>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0" name="Freeform 579"/>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1" name="Freeform 580"/>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2" name="Freeform 581"/>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3" name="Freeform 582"/>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4" name="Freeform 583"/>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5" name="Freeform 584"/>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6" name="Freeform 585"/>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7" name="Freeform 586"/>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8" name="Freeform 587"/>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9" name="Freeform 588"/>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0" name="Freeform 589"/>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1" name="Freeform 590"/>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2" name="Freeform 591"/>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3" name="Freeform 592"/>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4" name="Freeform 593"/>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5" name="Freeform 594"/>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6" name="Freeform 595"/>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7" name="Freeform 596"/>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8" name="Freeform 597"/>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9" name="Freeform 598"/>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0" name="Freeform 599"/>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1" name="Freeform 600"/>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2" name="Freeform 601"/>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3" name="Freeform 602"/>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4" name="Freeform 603"/>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5" name="Freeform 604"/>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6" name="Freeform 605"/>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7" name="Freeform 606"/>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8" name="Freeform 607"/>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9" name="Freeform 608"/>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0" name="Freeform 609"/>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1" name="Freeform 610"/>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2" name="Freeform 611"/>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3" name="Freeform 612"/>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4" name="Freeform 613"/>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5" name="Freeform 614"/>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6" name="Freeform 615"/>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7" name="Freeform 616"/>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8" name="Freeform 617"/>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9" name="Freeform 618"/>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0" name="Freeform 619"/>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1" name="Freeform 620"/>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2" name="Freeform 621"/>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3" name="Freeform 622"/>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4" name="Freeform 623"/>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5" name="Freeform 624"/>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6" name="Freeform 625"/>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7" name="Freeform 626"/>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8" name="Freeform 627"/>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9" name="Freeform 628"/>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0" name="Freeform 629"/>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1" name="Freeform 630"/>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2" name="Freeform 631"/>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3" name="Freeform 632"/>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4" name="Freeform 633"/>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5" name="Freeform 634"/>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6" name="Freeform 635"/>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7" name="Freeform 636"/>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8" name="Freeform 637"/>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9" name="Freeform 638"/>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0" name="Freeform 639"/>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1" name="Freeform 640"/>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2" name="Freeform 641"/>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3" name="Freeform 642"/>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4" name="Freeform 643"/>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5" name="Freeform 644"/>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6" name="Freeform 645"/>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7" name="Freeform 646"/>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8" name="Freeform 647"/>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9" name="Freeform 648"/>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0" name="Freeform 649"/>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1" name="Freeform 650"/>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2" name="Freeform 651"/>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3" name="Freeform 652"/>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4" name="Freeform 653"/>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5" name="Freeform 654"/>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6" name="Freeform 655"/>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7" name="Freeform 656"/>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8" name="Freeform 657"/>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9" name="Freeform 658"/>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0" name="Freeform 659"/>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1" name="Freeform 660"/>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2" name="Freeform 661"/>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3" name="Freeform 662"/>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4" name="Freeform 663"/>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5" name="Freeform 664"/>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6" name="Freeform 665"/>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7" name="Freeform 666"/>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8" name="Freeform 667"/>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9" name="Freeform 668"/>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0" name="Freeform 669"/>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1" name="Freeform 670"/>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2" name="Freeform 671"/>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3" name="Freeform 672"/>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4" name="Freeform 673"/>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5" name="Freeform 674"/>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6" name="Freeform 675"/>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7" name="Freeform 676"/>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8" name="Freeform 677"/>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9" name="Freeform 678"/>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0" name="Freeform 679"/>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1" name="Freeform 680"/>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2" name="Freeform 681"/>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3" name="Freeform 682"/>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4" name="Freeform 683"/>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5" name="Freeform 684"/>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6" name="Freeform 685"/>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7" name="Freeform 686"/>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8" name="Freeform 687"/>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9" name="Freeform 688"/>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0" name="Freeform 689"/>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1" name="Freeform 690"/>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2" name="Freeform 691"/>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3" name="Freeform 692"/>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4" name="Freeform 693"/>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5" name="Freeform 694"/>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6" name="Freeform 695"/>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7" name="Freeform 696"/>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8" name="Freeform 697"/>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9" name="Freeform 698"/>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0" name="Freeform 699"/>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1" name="Freeform 700"/>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2" name="Freeform 701"/>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3" name="Freeform 702"/>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4" name="Freeform 703"/>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5" name="Freeform 704"/>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6" name="Freeform 705"/>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7" name="Freeform 706"/>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8" name="Freeform 707"/>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9" name="Freeform 708"/>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0" name="Freeform 709"/>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1" name="Freeform 710"/>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2" name="Freeform 711"/>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3" name="Freeform 712"/>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4" name="Freeform 713"/>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5" name="Freeform 714"/>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6" name="Freeform 715"/>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7" name="Freeform 716"/>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8" name="Freeform 717"/>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9" name="Freeform 718"/>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0" name="Freeform 719"/>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1" name="Freeform 720"/>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2" name="Freeform 721"/>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3" name="Freeform 722"/>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4" name="Freeform 723"/>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5" name="Freeform 724"/>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6" name="Freeform 725"/>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7" name="Freeform 726"/>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8" name="Freeform 727"/>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9" name="Freeform 728"/>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0" name="Freeform 729"/>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1" name="Freeform 730"/>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2" name="Freeform 731"/>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3" name="Freeform 732"/>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4" name="Freeform 733"/>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5" name="Freeform 734"/>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6" name="Freeform 735"/>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7" name="Freeform 736"/>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8" name="Freeform 737"/>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9" name="Freeform 738"/>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0" name="Freeform 739"/>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1" name="Freeform 740"/>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2" name="Freeform 741"/>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3" name="Freeform 742"/>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4" name="Freeform 743"/>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5" name="Freeform 744"/>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6" name="Freeform 745"/>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7" name="Freeform 746"/>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8" name="Freeform 747"/>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9" name="Freeform 748"/>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0" name="Freeform 749"/>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1" name="Freeform 750"/>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2" name="Freeform 751"/>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3" name="Freeform 752"/>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4" name="Freeform 753"/>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5" name="Freeform 754"/>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6" name="Freeform 755"/>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7" name="Freeform 756"/>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8" name="Freeform 757"/>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9" name="Freeform 758"/>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0" name="Freeform 759"/>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1" name="Freeform 760"/>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2" name="Freeform 761"/>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3" name="Freeform 762"/>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4" name="Freeform 763"/>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5" name="Freeform 764"/>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6" name="Freeform 765"/>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7" name="Freeform 766"/>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8" name="Freeform 767"/>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9" name="Freeform 768"/>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770" name="Freeform 769"/>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1" name="Freeform 770"/>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2" name="Line 772"/>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73" name="Freeform 772"/>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4" name="Freeform 773"/>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grpSp>
        <p:nvGrpSpPr>
          <p:cNvPr id="775" name="Group 775"/>
          <p:cNvGrpSpPr>
            <a:grpSpLocks/>
          </p:cNvGrpSpPr>
          <p:nvPr/>
        </p:nvGrpSpPr>
        <p:grpSpPr bwMode="auto">
          <a:xfrm>
            <a:off x="5411788" y="1949450"/>
            <a:ext cx="1978025" cy="384175"/>
            <a:chOff x="4309" y="1513"/>
            <a:chExt cx="1246" cy="242"/>
          </a:xfrm>
        </p:grpSpPr>
        <p:sp>
          <p:nvSpPr>
            <p:cNvPr id="776" name="Freeform 775"/>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7" name="Freeform 776"/>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8" name="Freeform 777"/>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9" name="Freeform 778"/>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0" name="Freeform 779"/>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1" name="Freeform 780"/>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2" name="Freeform 781"/>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3" name="Freeform 782"/>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4" name="Freeform 783"/>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5" name="Freeform 784"/>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6" name="Freeform 785"/>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7" name="Freeform 786"/>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8" name="Freeform 787"/>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9" name="Freeform 788"/>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0" name="Freeform 789"/>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1" name="Freeform 790"/>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2" name="Freeform 791"/>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3" name="Freeform 792"/>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4" name="Freeform 793"/>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5" name="Freeform 794"/>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6" name="Freeform 795"/>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7" name="Freeform 796"/>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8" name="Freeform 797"/>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9" name="Freeform 798"/>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0" name="Freeform 799"/>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1" name="Freeform 800"/>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2" name="Freeform 801"/>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3" name="Freeform 802"/>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4" name="Freeform 803"/>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5" name="Freeform 804"/>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6" name="Freeform 805"/>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7" name="Freeform 806"/>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8" name="Freeform 807"/>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9" name="Freeform 808"/>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0" name="Freeform 809"/>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1" name="Freeform 810"/>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2" name="Freeform 811"/>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3" name="Freeform 812"/>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4" name="Freeform 813"/>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5" name="Freeform 814"/>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6" name="Freeform 815"/>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7" name="Freeform 816"/>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8" name="Freeform 817"/>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9" name="Freeform 818"/>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0" name="Freeform 819"/>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1" name="Freeform 820"/>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2" name="Freeform 821"/>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3" name="Freeform 822"/>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4" name="Freeform 823"/>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5" name="Freeform 824"/>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6" name="Freeform 825"/>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7" name="Freeform 826"/>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8" name="Freeform 827"/>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9" name="Freeform 828"/>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0" name="Freeform 829"/>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1" name="Freeform 830"/>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2" name="Freeform 831"/>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3" name="Freeform 832"/>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4" name="Freeform 833"/>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5" name="Freeform 834"/>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6" name="Freeform 835"/>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7" name="Freeform 836"/>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8" name="Freeform 837"/>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9" name="Freeform 838"/>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0" name="Freeform 839"/>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1" name="Freeform 840"/>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2" name="Freeform 841"/>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3" name="Freeform 842"/>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4" name="Freeform 843"/>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5" name="Freeform 844"/>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6" name="Freeform 845"/>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7" name="Freeform 846"/>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8" name="Freeform 847"/>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9" name="Freeform 848"/>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0" name="Freeform 849"/>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1" name="Freeform 850"/>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2" name="Freeform 851"/>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3" name="Freeform 852"/>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4" name="Freeform 853"/>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5" name="Freeform 854"/>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6" name="Freeform 855"/>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7" name="Freeform 856"/>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8" name="Freeform 857"/>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9" name="Freeform 858"/>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0" name="Freeform 859"/>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1" name="Freeform 860"/>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2" name="Freeform 861"/>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3" name="Freeform 862"/>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4" name="Freeform 863"/>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5" name="Freeform 864"/>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6" name="Freeform 865"/>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7" name="Freeform 866"/>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8" name="Freeform 867"/>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9" name="Freeform 868"/>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0" name="Freeform 869"/>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1" name="Freeform 870"/>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2" name="Freeform 871"/>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3" name="Freeform 872"/>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4" name="Freeform 873"/>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5" name="Freeform 874"/>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6" name="Freeform 875"/>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7" name="Freeform 876"/>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8" name="Freeform 877"/>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9" name="Freeform 878"/>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0" name="Freeform 879"/>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1" name="Freeform 880"/>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2" name="Freeform 881"/>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3" name="Freeform 882"/>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4" name="Freeform 883"/>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5" name="Freeform 884"/>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6" name="Freeform 885"/>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7" name="Freeform 886"/>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8" name="Freeform 887"/>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9" name="Freeform 888"/>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0" name="Freeform 889"/>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1" name="Freeform 890"/>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2" name="Freeform 891"/>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3" name="Freeform 892"/>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4" name="Freeform 893"/>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5" name="Freeform 894"/>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6" name="Freeform 895"/>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7" name="Freeform 896"/>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8" name="Freeform 897"/>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9" name="Freeform 898"/>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0" name="Freeform 899"/>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1" name="Freeform 900"/>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2" name="Freeform 901"/>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3" name="Freeform 902"/>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4" name="Freeform 903"/>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5" name="Freeform 904"/>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6" name="Freeform 905"/>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7" name="Freeform 906"/>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8" name="Freeform 907"/>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9" name="Freeform 908"/>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0" name="Freeform 909"/>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1" name="Freeform 910"/>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2" name="Freeform 911"/>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3" name="Freeform 912"/>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4" name="Freeform 913"/>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5" name="Freeform 914"/>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6" name="Freeform 915"/>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7" name="Freeform 916"/>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8" name="Freeform 917"/>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9" name="Freeform 918"/>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0" name="Freeform 919"/>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1" name="Freeform 920"/>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2" name="Freeform 921"/>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3" name="Freeform 922"/>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4" name="Freeform 923"/>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5" name="Freeform 924"/>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6" name="Freeform 925"/>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7" name="Freeform 926"/>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8" name="Freeform 927"/>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9" name="Freeform 928"/>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0" name="Freeform 929"/>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1" name="Freeform 930"/>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2" name="Freeform 931"/>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3" name="Freeform 932"/>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4" name="Freeform 933"/>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5" name="Freeform 934"/>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6" name="Freeform 935"/>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7" name="Freeform 936"/>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8" name="Freeform 937"/>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9" name="Freeform 938"/>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0" name="Freeform 939"/>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1" name="Freeform 940"/>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2" name="Freeform 941"/>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3" name="Freeform 942"/>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4" name="Freeform 943"/>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5" name="Freeform 944"/>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6" name="Freeform 945"/>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7" name="Freeform 946"/>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8" name="Freeform 947"/>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9" name="Freeform 948"/>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0" name="Freeform 949"/>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1" name="Freeform 950"/>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2" name="Freeform 951"/>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3" name="Freeform 952"/>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4" name="Freeform 953"/>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5" name="Freeform 954"/>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6" name="Freeform 955"/>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7" name="Freeform 956"/>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8" name="Freeform 957"/>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9" name="Freeform 958"/>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0" name="Freeform 959"/>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1" name="Freeform 960"/>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2" name="Freeform 961"/>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3" name="Freeform 962"/>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4" name="Freeform 963"/>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5" name="Freeform 964"/>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6" name="Freeform 965"/>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7" name="Freeform 966"/>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8" name="Freeform 967"/>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9" name="Freeform 968"/>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0" name="Freeform 969"/>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1" name="Freeform 970"/>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2" name="Freeform 971"/>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3" name="Freeform 972"/>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4" name="Freeform 973"/>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5" name="Freeform 974"/>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6" name="Freeform 975"/>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7" name="Freeform 976"/>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8" name="Freeform 977"/>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9" name="Freeform 978"/>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0" name="Freeform 979"/>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1" name="Freeform 980"/>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2" name="Freeform 981"/>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3" name="Freeform 982"/>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4" name="Freeform 983"/>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5" name="Freeform 984"/>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6" name="Freeform 985"/>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7" name="Freeform 986"/>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8" name="Freeform 987"/>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9" name="Freeform 988"/>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0" name="Freeform 989"/>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1" name="Freeform 990"/>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2" name="Freeform 991"/>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3" name="Freeform 992"/>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4" name="Freeform 993"/>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5" name="Freeform 994"/>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6" name="Freeform 995"/>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7" name="Freeform 996"/>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8" name="Freeform 997"/>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9" name="Freeform 998"/>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0" name="Freeform 999"/>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1" name="Freeform 1000"/>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2" name="Freeform 1001"/>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3" name="Freeform 1002"/>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4" name="Freeform 1003"/>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5" name="Freeform 1004"/>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6" name="Freeform 1005"/>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7" name="Freeform 1006"/>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8" name="Freeform 1007"/>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9" name="Freeform 1008"/>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0" name="Freeform 1009"/>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1" name="Freeform 1010"/>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2" name="Freeform 1011"/>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3" name="Freeform 1012"/>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4" name="Freeform 1013"/>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5" name="Freeform 1014"/>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6" name="Freeform 1015"/>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7" name="Freeform 1016"/>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8" name="Freeform 1017"/>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9" name="Freeform 1018"/>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0" name="Freeform 1019"/>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1021" name="Freeform 1020"/>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2" name="Freeform 1021"/>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3" name="Line 1023"/>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24" name="Freeform 1023"/>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5" name="Freeform 1024"/>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grpSp>
        <p:nvGrpSpPr>
          <p:cNvPr id="1026" name="Group 1026"/>
          <p:cNvGrpSpPr>
            <a:grpSpLocks/>
          </p:cNvGrpSpPr>
          <p:nvPr/>
        </p:nvGrpSpPr>
        <p:grpSpPr bwMode="auto">
          <a:xfrm>
            <a:off x="3532188" y="1949450"/>
            <a:ext cx="1978025" cy="384175"/>
            <a:chOff x="4309" y="1513"/>
            <a:chExt cx="1246" cy="242"/>
          </a:xfrm>
        </p:grpSpPr>
        <p:sp>
          <p:nvSpPr>
            <p:cNvPr id="1027" name="Freeform 1026"/>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8" name="Freeform 1027"/>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9" name="Freeform 1028"/>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0" name="Freeform 1029"/>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1" name="Freeform 1030"/>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2" name="Freeform 1031"/>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3" name="Freeform 1032"/>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4" name="Freeform 1033"/>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5" name="Freeform 1034"/>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6" name="Freeform 1035"/>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7" name="Freeform 1036"/>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8" name="Freeform 1037"/>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9" name="Freeform 1038"/>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0" name="Freeform 1039"/>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1" name="Freeform 1040"/>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2" name="Freeform 1041"/>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3" name="Freeform 1042"/>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4" name="Freeform 1043"/>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5" name="Freeform 1044"/>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6" name="Freeform 1045"/>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7" name="Freeform 1046"/>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8" name="Freeform 1047"/>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9" name="Freeform 1048"/>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0" name="Freeform 1049"/>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1" name="Freeform 1050"/>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2" name="Freeform 1051"/>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3" name="Freeform 1052"/>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4" name="Freeform 1053"/>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5" name="Freeform 1054"/>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6" name="Freeform 1055"/>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7" name="Freeform 1056"/>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8" name="Freeform 1057"/>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9" name="Freeform 1058"/>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0" name="Freeform 1059"/>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1" name="Freeform 1060"/>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2" name="Freeform 1061"/>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3" name="Freeform 1062"/>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4" name="Freeform 1063"/>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5" name="Freeform 1064"/>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6" name="Freeform 1065"/>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7" name="Freeform 1066"/>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8" name="Freeform 1067"/>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9" name="Freeform 1068"/>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0" name="Freeform 1069"/>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1" name="Freeform 1070"/>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2" name="Freeform 1071"/>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3" name="Freeform 1072"/>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4" name="Freeform 1073"/>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5" name="Freeform 1074"/>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6" name="Freeform 1075"/>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7" name="Freeform 1076"/>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8" name="Freeform 1077"/>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9" name="Freeform 1078"/>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0" name="Freeform 1079"/>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1" name="Freeform 1080"/>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2" name="Freeform 1081"/>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3" name="Freeform 1082"/>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4" name="Freeform 1083"/>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5" name="Freeform 1084"/>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6" name="Freeform 1085"/>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7" name="Freeform 1086"/>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8" name="Freeform 1087"/>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9" name="Freeform 1088"/>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0" name="Freeform 1089"/>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1" name="Freeform 1090"/>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2" name="Freeform 1091"/>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3" name="Freeform 1092"/>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4" name="Freeform 1093"/>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5" name="Freeform 1094"/>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6" name="Freeform 1095"/>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7" name="Freeform 1096"/>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8" name="Freeform 1097"/>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9" name="Freeform 1098"/>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0" name="Freeform 1099"/>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1" name="Freeform 1100"/>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2" name="Freeform 1101"/>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3" name="Freeform 1102"/>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4" name="Freeform 1103"/>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5" name="Freeform 1104"/>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6" name="Freeform 1105"/>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7" name="Freeform 1106"/>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8" name="Freeform 1107"/>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9" name="Freeform 1108"/>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0" name="Freeform 1109"/>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1" name="Freeform 1110"/>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2" name="Freeform 1111"/>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3" name="Freeform 1112"/>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4" name="Freeform 1113"/>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5" name="Freeform 1114"/>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6" name="Freeform 1115"/>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7" name="Freeform 1116"/>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8" name="Freeform 1117"/>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9" name="Freeform 1118"/>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0" name="Freeform 1119"/>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1" name="Freeform 1120"/>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2" name="Freeform 1121"/>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3" name="Freeform 1122"/>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4" name="Freeform 1123"/>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5" name="Freeform 1124"/>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6" name="Freeform 1125"/>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7" name="Freeform 1126"/>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8" name="Freeform 1127"/>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9" name="Freeform 1128"/>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0" name="Freeform 1129"/>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1" name="Freeform 1130"/>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2" name="Freeform 1131"/>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3" name="Freeform 1132"/>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4" name="Freeform 1133"/>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5" name="Freeform 1134"/>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6" name="Freeform 1135"/>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7" name="Freeform 1136"/>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8" name="Freeform 1137"/>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9" name="Freeform 1138"/>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0" name="Freeform 1139"/>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1" name="Freeform 1140"/>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2" name="Freeform 1141"/>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3" name="Freeform 1142"/>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4" name="Freeform 1143"/>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5" name="Freeform 1144"/>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6" name="Freeform 1145"/>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7" name="Freeform 1146"/>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8" name="Freeform 1147"/>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9" name="Freeform 1148"/>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0" name="Freeform 1149"/>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1" name="Freeform 1150"/>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2" name="Freeform 1151"/>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3" name="Freeform 1152"/>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4" name="Freeform 1153"/>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5" name="Freeform 1154"/>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6" name="Freeform 1155"/>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7" name="Freeform 1156"/>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8" name="Freeform 1157"/>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9" name="Freeform 1158"/>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0" name="Freeform 1159"/>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1" name="Freeform 1160"/>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2" name="Freeform 1161"/>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3" name="Freeform 1162"/>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4" name="Freeform 1163"/>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5" name="Freeform 1164"/>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6" name="Freeform 1165"/>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7" name="Freeform 1166"/>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8" name="Freeform 1167"/>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9" name="Freeform 1168"/>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0" name="Freeform 1169"/>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1" name="Freeform 1170"/>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2" name="Freeform 1171"/>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3" name="Freeform 1172"/>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4" name="Freeform 1173"/>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5" name="Freeform 1174"/>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6" name="Freeform 1175"/>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7" name="Freeform 1176"/>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8" name="Freeform 1177"/>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9" name="Freeform 1178"/>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0" name="Freeform 1179"/>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1" name="Freeform 1180"/>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2" name="Freeform 1181"/>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3" name="Freeform 1182"/>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4" name="Freeform 1183"/>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5" name="Freeform 1184"/>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6" name="Freeform 1185"/>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7" name="Freeform 1186"/>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8" name="Freeform 1187"/>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9" name="Freeform 1188"/>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0" name="Freeform 1189"/>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1" name="Freeform 1190"/>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2" name="Freeform 1191"/>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3" name="Freeform 1192"/>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4" name="Freeform 1193"/>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5" name="Freeform 1194"/>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6" name="Freeform 1195"/>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7" name="Freeform 1196"/>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8" name="Freeform 1197"/>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9" name="Freeform 1198"/>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0" name="Freeform 1199"/>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1" name="Freeform 1200"/>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2" name="Freeform 1201"/>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3" name="Freeform 1202"/>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4" name="Freeform 1203"/>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5" name="Freeform 1204"/>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6" name="Freeform 1205"/>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7" name="Freeform 1206"/>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8" name="Freeform 1207"/>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9" name="Freeform 1208"/>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0" name="Freeform 1209"/>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1" name="Freeform 1210"/>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2" name="Freeform 1211"/>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3" name="Freeform 1212"/>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4" name="Freeform 1213"/>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5" name="Freeform 1214"/>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6" name="Freeform 1215"/>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7" name="Freeform 1216"/>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8" name="Freeform 1217"/>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9" name="Freeform 1218"/>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0" name="Freeform 1219"/>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1" name="Freeform 1220"/>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2" name="Freeform 1221"/>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3" name="Freeform 1222"/>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4" name="Freeform 1223"/>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5" name="Freeform 1224"/>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6" name="Freeform 1225"/>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7" name="Freeform 1226"/>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8" name="Freeform 1227"/>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9" name="Freeform 1228"/>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0" name="Freeform 1229"/>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1" name="Freeform 1230"/>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2" name="Freeform 1231"/>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3" name="Freeform 1232"/>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4" name="Freeform 1233"/>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5" name="Freeform 1234"/>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6" name="Freeform 1235"/>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7" name="Freeform 1236"/>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8" name="Freeform 1237"/>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9" name="Freeform 1238"/>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0" name="Freeform 1239"/>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1" name="Freeform 1240"/>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2" name="Freeform 1241"/>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3" name="Freeform 1242"/>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4" name="Freeform 1243"/>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5" name="Freeform 1244"/>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6" name="Freeform 1245"/>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7" name="Freeform 1246"/>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8" name="Freeform 1247"/>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9" name="Freeform 1248"/>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0" name="Freeform 1249"/>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1" name="Freeform 1250"/>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2" name="Freeform 1251"/>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3" name="Freeform 1252"/>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4" name="Freeform 1253"/>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5" name="Freeform 1254"/>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6" name="Freeform 1255"/>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7" name="Freeform 1256"/>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8" name="Freeform 1257"/>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9" name="Freeform 1258"/>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0" name="Freeform 1259"/>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1" name="Freeform 1260"/>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2" name="Freeform 1261"/>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3" name="Freeform 1262"/>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4" name="Freeform 1263"/>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5" name="Freeform 1264"/>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6" name="Freeform 1265"/>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7" name="Freeform 1266"/>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8" name="Freeform 1267"/>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9" name="Freeform 1268"/>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0" name="Freeform 1269"/>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1" name="Freeform 1270"/>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1272" name="Freeform 1271"/>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3" name="Freeform 1272"/>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4" name="Line 1274"/>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75" name="Freeform 1274"/>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6" name="Freeform 1275"/>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sp>
        <p:nvSpPr>
          <p:cNvPr id="1277" name="Line 1277"/>
          <p:cNvSpPr>
            <a:spLocks noChangeShapeType="1"/>
          </p:cNvSpPr>
          <p:nvPr/>
        </p:nvSpPr>
        <p:spPr bwMode="auto">
          <a:xfrm>
            <a:off x="5386388" y="1284288"/>
            <a:ext cx="0" cy="172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78" name="Line 1278"/>
          <p:cNvSpPr>
            <a:spLocks noChangeShapeType="1"/>
          </p:cNvSpPr>
          <p:nvPr/>
        </p:nvSpPr>
        <p:spPr bwMode="auto">
          <a:xfrm>
            <a:off x="3708400" y="1298575"/>
            <a:ext cx="0" cy="16367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79" name="Line 1279"/>
          <p:cNvSpPr>
            <a:spLocks noChangeShapeType="1"/>
          </p:cNvSpPr>
          <p:nvPr/>
        </p:nvSpPr>
        <p:spPr bwMode="auto">
          <a:xfrm>
            <a:off x="278534" y="1517940"/>
            <a:ext cx="50711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0" name="Rectangle 1279"/>
          <p:cNvSpPr>
            <a:spLocks noChangeArrowheads="1"/>
          </p:cNvSpPr>
          <p:nvPr/>
        </p:nvSpPr>
        <p:spPr bwMode="auto">
          <a:xfrm>
            <a:off x="806428" y="1386980"/>
            <a:ext cx="1990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dirty="0">
                <a:solidFill>
                  <a:schemeClr val="tx1"/>
                </a:solidFill>
                <a:latin typeface="Arial" pitchFamily="34" charset="0"/>
                <a:cs typeface="Arial" pitchFamily="34" charset="0"/>
              </a:rPr>
              <a:t>Train </a:t>
            </a:r>
            <a:r>
              <a:rPr lang="en-US" sz="1800" b="1" dirty="0" smtClean="0">
                <a:solidFill>
                  <a:schemeClr val="tx1"/>
                </a:solidFill>
                <a:latin typeface="Arial" pitchFamily="34" charset="0"/>
                <a:cs typeface="Arial" pitchFamily="34" charset="0"/>
              </a:rPr>
              <a:t>20-40 sec. distant</a:t>
            </a:r>
            <a:endParaRPr lang="en-US" sz="1800" b="1" dirty="0">
              <a:solidFill>
                <a:schemeClr val="tx1"/>
              </a:solidFill>
              <a:latin typeface="Arial" pitchFamily="34" charset="0"/>
              <a:cs typeface="Arial" pitchFamily="34" charset="0"/>
            </a:endParaRPr>
          </a:p>
        </p:txBody>
      </p:sp>
      <p:sp>
        <p:nvSpPr>
          <p:cNvPr id="1281" name="Line 1281"/>
          <p:cNvSpPr>
            <a:spLocks noChangeShapeType="1"/>
          </p:cNvSpPr>
          <p:nvPr/>
        </p:nvSpPr>
        <p:spPr bwMode="auto">
          <a:xfrm>
            <a:off x="7528152" y="1512888"/>
            <a:ext cx="10191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2" name="Line 1283"/>
          <p:cNvSpPr>
            <a:spLocks noChangeShapeType="1"/>
          </p:cNvSpPr>
          <p:nvPr/>
        </p:nvSpPr>
        <p:spPr bwMode="auto">
          <a:xfrm flipH="1" flipV="1">
            <a:off x="5643562" y="2587626"/>
            <a:ext cx="509587" cy="14208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3" name="Rectangle 1282"/>
          <p:cNvSpPr>
            <a:spLocks noChangeArrowheads="1"/>
          </p:cNvSpPr>
          <p:nvPr/>
        </p:nvSpPr>
        <p:spPr bwMode="auto">
          <a:xfrm>
            <a:off x="6019801" y="2621389"/>
            <a:ext cx="30337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1" dirty="0" smtClean="0">
                <a:solidFill>
                  <a:schemeClr val="tx1"/>
                </a:solidFill>
                <a:latin typeface="Arial" pitchFamily="34" charset="0"/>
                <a:cs typeface="Arial" pitchFamily="34" charset="0"/>
              </a:rPr>
              <a:t>Conventional </a:t>
            </a:r>
          </a:p>
          <a:p>
            <a:r>
              <a:rPr lang="en-US" sz="1800" b="1" dirty="0" smtClean="0">
                <a:solidFill>
                  <a:schemeClr val="tx1"/>
                </a:solidFill>
                <a:latin typeface="Arial" pitchFamily="34" charset="0"/>
                <a:cs typeface="Arial" pitchFamily="34" charset="0"/>
              </a:rPr>
              <a:t>RR Grade Crossing Equipped with RSE</a:t>
            </a:r>
          </a:p>
          <a:p>
            <a:endParaRPr lang="en-US" sz="1800" b="1" dirty="0">
              <a:solidFill>
                <a:schemeClr val="tx1"/>
              </a:solidFill>
              <a:latin typeface="Arial" pitchFamily="34" charset="0"/>
              <a:cs typeface="Arial" pitchFamily="34" charset="0"/>
            </a:endParaRPr>
          </a:p>
          <a:p>
            <a:r>
              <a:rPr lang="en-US" sz="1800" b="1" dirty="0" smtClean="0">
                <a:solidFill>
                  <a:schemeClr val="tx1"/>
                </a:solidFill>
                <a:latin typeface="Arial" pitchFamily="34" charset="0"/>
                <a:cs typeface="Arial" pitchFamily="34" charset="0"/>
              </a:rPr>
              <a:t>RSE warning range increased compared to conventional equipment</a:t>
            </a:r>
          </a:p>
          <a:p>
            <a:endParaRPr lang="en-US" sz="1800" b="1" dirty="0">
              <a:solidFill>
                <a:schemeClr val="tx1"/>
              </a:solidFill>
              <a:latin typeface="Arial" pitchFamily="34" charset="0"/>
              <a:cs typeface="Arial" pitchFamily="34" charset="0"/>
            </a:endParaRPr>
          </a:p>
          <a:p>
            <a:r>
              <a:rPr lang="en-US" sz="1800" b="1" dirty="0" smtClean="0">
                <a:solidFill>
                  <a:schemeClr val="tx1"/>
                </a:solidFill>
                <a:latin typeface="Arial" pitchFamily="34" charset="0"/>
                <a:cs typeface="Arial" pitchFamily="34" charset="0"/>
              </a:rPr>
              <a:t>Can also be used at non-signalized crossings</a:t>
            </a:r>
            <a:endParaRPr lang="en-US" sz="1800" b="1" dirty="0">
              <a:solidFill>
                <a:schemeClr val="tx1"/>
              </a:solidFill>
              <a:latin typeface="Arial" pitchFamily="34" charset="0"/>
              <a:cs typeface="Arial" pitchFamily="34" charset="0"/>
            </a:endParaRPr>
          </a:p>
        </p:txBody>
      </p:sp>
      <p:sp>
        <p:nvSpPr>
          <p:cNvPr id="1284" name="Line 1291"/>
          <p:cNvSpPr>
            <a:spLocks noChangeShapeType="1"/>
          </p:cNvSpPr>
          <p:nvPr/>
        </p:nvSpPr>
        <p:spPr bwMode="auto">
          <a:xfrm>
            <a:off x="4419600" y="5459115"/>
            <a:ext cx="0" cy="385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5" name="Rectangle 1284"/>
          <p:cNvSpPr>
            <a:spLocks noChangeArrowheads="1"/>
          </p:cNvSpPr>
          <p:nvPr/>
        </p:nvSpPr>
        <p:spPr bwMode="auto">
          <a:xfrm>
            <a:off x="3851275" y="4997450"/>
            <a:ext cx="1397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dirty="0">
                <a:solidFill>
                  <a:schemeClr val="tx1"/>
                </a:solidFill>
                <a:latin typeface="Arial" pitchFamily="34" charset="0"/>
                <a:cs typeface="Arial" pitchFamily="34" charset="0"/>
              </a:rPr>
              <a:t>Range up to 1100 </a:t>
            </a:r>
            <a:r>
              <a:rPr lang="en-US" sz="1800" b="1" dirty="0" err="1">
                <a:solidFill>
                  <a:schemeClr val="tx1"/>
                </a:solidFill>
                <a:latin typeface="Arial" pitchFamily="34" charset="0"/>
                <a:cs typeface="Arial" pitchFamily="34" charset="0"/>
              </a:rPr>
              <a:t>ft</a:t>
            </a:r>
            <a:endParaRPr lang="en-US" sz="1800" b="1" dirty="0">
              <a:solidFill>
                <a:schemeClr val="tx1"/>
              </a:solidFill>
              <a:latin typeface="Arial" pitchFamily="34" charset="0"/>
              <a:cs typeface="Arial" pitchFamily="34" charset="0"/>
            </a:endParaRPr>
          </a:p>
        </p:txBody>
      </p:sp>
      <p:sp>
        <p:nvSpPr>
          <p:cNvPr id="1286" name="Line 1302"/>
          <p:cNvSpPr>
            <a:spLocks noChangeShapeType="1"/>
          </p:cNvSpPr>
          <p:nvPr/>
        </p:nvSpPr>
        <p:spPr bwMode="auto">
          <a:xfrm>
            <a:off x="4699000" y="3073400"/>
            <a:ext cx="584200" cy="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7" name="Rectangle 1321"/>
          <p:cNvSpPr>
            <a:spLocks noChangeArrowheads="1"/>
          </p:cNvSpPr>
          <p:nvPr/>
        </p:nvSpPr>
        <p:spPr bwMode="auto">
          <a:xfrm>
            <a:off x="5898355" y="5715586"/>
            <a:ext cx="2209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chemeClr val="tx1"/>
                </a:solidFill>
                <a:latin typeface="Arial" pitchFamily="34" charset="0"/>
                <a:cs typeface="Arial" pitchFamily="34" charset="0"/>
              </a:rPr>
              <a:t>RR Warning </a:t>
            </a:r>
            <a:r>
              <a:rPr lang="en-US" sz="1600" dirty="0">
                <a:solidFill>
                  <a:schemeClr val="tx1"/>
                </a:solidFill>
                <a:latin typeface="Arial" pitchFamily="34" charset="0"/>
                <a:cs typeface="Arial" pitchFamily="34" charset="0"/>
              </a:rPr>
              <a:t>Sign</a:t>
            </a:r>
          </a:p>
        </p:txBody>
      </p:sp>
      <p:sp>
        <p:nvSpPr>
          <p:cNvPr id="1288" name="Line 1323"/>
          <p:cNvSpPr>
            <a:spLocks noChangeShapeType="1"/>
          </p:cNvSpPr>
          <p:nvPr/>
        </p:nvSpPr>
        <p:spPr bwMode="auto">
          <a:xfrm rot="5400000">
            <a:off x="5757863" y="57705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aphicFrame>
        <p:nvGraphicFramePr>
          <p:cNvPr id="1289" name="Object 3"/>
          <p:cNvGraphicFramePr>
            <a:graphicFrameLocks noChangeAspect="1"/>
          </p:cNvGraphicFramePr>
          <p:nvPr>
            <p:extLst>
              <p:ext uri="{D42A27DB-BD31-4B8C-83A1-F6EECF244321}">
                <p14:modId xmlns:p14="http://schemas.microsoft.com/office/powerpoint/2010/main" val="436333423"/>
              </p:ext>
            </p:extLst>
          </p:nvPr>
        </p:nvGraphicFramePr>
        <p:xfrm>
          <a:off x="4310063" y="2269116"/>
          <a:ext cx="1447800" cy="1008494"/>
        </p:xfrm>
        <a:graphic>
          <a:graphicData uri="http://schemas.openxmlformats.org/presentationml/2006/ole">
            <mc:AlternateContent xmlns:mc="http://schemas.openxmlformats.org/markup-compatibility/2006">
              <mc:Choice xmlns:v="urn:schemas-microsoft-com:vml" Requires="v">
                <p:oleObj spid="_x0000_s20490" name="Clip" r:id="rId4" imgW="4579545" imgH="3164186" progId="">
                  <p:embed/>
                </p:oleObj>
              </mc:Choice>
              <mc:Fallback>
                <p:oleObj name="Clip" r:id="rId4" imgW="4579545" imgH="31641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63" y="2269116"/>
                        <a:ext cx="1447800" cy="1008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 name="Oval 1289"/>
          <p:cNvSpPr>
            <a:spLocks noChangeArrowheads="1"/>
          </p:cNvSpPr>
          <p:nvPr/>
        </p:nvSpPr>
        <p:spPr bwMode="auto">
          <a:xfrm rot="10800000">
            <a:off x="5530161" y="2525713"/>
            <a:ext cx="113402" cy="12382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91" name="Line 1302"/>
          <p:cNvSpPr>
            <a:spLocks noChangeShapeType="1"/>
          </p:cNvSpPr>
          <p:nvPr/>
        </p:nvSpPr>
        <p:spPr bwMode="auto">
          <a:xfrm>
            <a:off x="4699000" y="3299547"/>
            <a:ext cx="579612" cy="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92" name="Rectangle 1291"/>
          <p:cNvSpPr>
            <a:spLocks noChangeArrowheads="1"/>
          </p:cNvSpPr>
          <p:nvPr/>
        </p:nvSpPr>
        <p:spPr bwMode="auto">
          <a:xfrm>
            <a:off x="5715597" y="1374387"/>
            <a:ext cx="1990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dirty="0">
                <a:solidFill>
                  <a:schemeClr val="tx1"/>
                </a:solidFill>
                <a:latin typeface="Arial" pitchFamily="34" charset="0"/>
                <a:cs typeface="Arial" pitchFamily="34" charset="0"/>
              </a:rPr>
              <a:t>Train </a:t>
            </a:r>
            <a:r>
              <a:rPr lang="en-US" sz="1800" b="1" dirty="0" smtClean="0">
                <a:solidFill>
                  <a:schemeClr val="tx1"/>
                </a:solidFill>
                <a:latin typeface="Arial" pitchFamily="34" charset="0"/>
                <a:cs typeface="Arial" pitchFamily="34" charset="0"/>
              </a:rPr>
              <a:t>20-40 sec. distant</a:t>
            </a:r>
            <a:endParaRPr lang="en-US" sz="1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R_329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Commercial Vehicle Applications – </a:t>
            </a:r>
            <a:br>
              <a:rPr lang="en-US" dirty="0" smtClean="0"/>
            </a:br>
            <a:r>
              <a:rPr lang="en-US" dirty="0" smtClean="0"/>
              <a:t>V2V and V2I</a:t>
            </a:r>
            <a:endParaRPr lang="en-US" dirty="0"/>
          </a:p>
        </p:txBody>
      </p:sp>
      <p:sp>
        <p:nvSpPr>
          <p:cNvPr id="3" name="Content Placeholder 2"/>
          <p:cNvSpPr>
            <a:spLocks noGrp="1"/>
          </p:cNvSpPr>
          <p:nvPr>
            <p:ph idx="1"/>
          </p:nvPr>
        </p:nvSpPr>
        <p:spPr>
          <a:xfrm>
            <a:off x="685800" y="1752600"/>
            <a:ext cx="7770813" cy="4419600"/>
          </a:xfrm>
        </p:spPr>
        <p:txBody>
          <a:bodyPr/>
          <a:lstStyle/>
          <a:p>
            <a:pPr marL="0" indent="0">
              <a:buNone/>
            </a:pPr>
            <a:r>
              <a:rPr lang="en-US" dirty="0" smtClean="0"/>
              <a:t>CVO Significant Benefit from </a:t>
            </a:r>
            <a:r>
              <a:rPr lang="en-US" u="sng" dirty="0" smtClean="0"/>
              <a:t>Safety</a:t>
            </a:r>
            <a:r>
              <a:rPr lang="en-US" dirty="0" smtClean="0"/>
              <a:t> Applications</a:t>
            </a:r>
          </a:p>
          <a:p>
            <a:pPr marL="0" indent="0">
              <a:buNone/>
            </a:pPr>
            <a:r>
              <a:rPr lang="en-US" dirty="0" smtClean="0"/>
              <a:t>Plus Other CVO Centric Applications:</a:t>
            </a:r>
          </a:p>
          <a:p>
            <a:pPr lvl="1" indent="-342900">
              <a:buFont typeface="Arial" pitchFamily="34" charset="0"/>
              <a:buChar char="•"/>
            </a:pPr>
            <a:r>
              <a:rPr lang="en-US" sz="2400" b="1" dirty="0" smtClean="0"/>
              <a:t>Border Crossing</a:t>
            </a:r>
          </a:p>
          <a:p>
            <a:pPr lvl="1" indent="-342900">
              <a:buFont typeface="Arial" pitchFamily="34" charset="0"/>
              <a:buChar char="•"/>
            </a:pPr>
            <a:r>
              <a:rPr lang="en-US" sz="2400" b="1" dirty="0" smtClean="0"/>
              <a:t>Control Loss Warning</a:t>
            </a:r>
          </a:p>
          <a:p>
            <a:pPr lvl="1" indent="-342900">
              <a:buFont typeface="Arial" pitchFamily="34" charset="0"/>
              <a:buChar char="•"/>
            </a:pPr>
            <a:r>
              <a:rPr lang="en-US" sz="2400" b="1" dirty="0" smtClean="0"/>
              <a:t>Driver Log</a:t>
            </a:r>
          </a:p>
          <a:p>
            <a:pPr lvl="1" indent="-342900">
              <a:buFont typeface="Arial" pitchFamily="34" charset="0"/>
              <a:buChar char="•"/>
            </a:pPr>
            <a:r>
              <a:rPr lang="en-US" sz="2400" b="1" dirty="0" smtClean="0"/>
              <a:t>Fleet Management</a:t>
            </a:r>
          </a:p>
          <a:p>
            <a:pPr lvl="1" indent="-342900">
              <a:buFont typeface="Arial" pitchFamily="34" charset="0"/>
              <a:buChar char="•"/>
            </a:pPr>
            <a:r>
              <a:rPr lang="en-US" sz="2400" b="1" dirty="0" smtClean="0"/>
              <a:t>Freight, Inventory &amp; Container Management</a:t>
            </a:r>
          </a:p>
          <a:p>
            <a:pPr lvl="1" indent="-342900">
              <a:buFont typeface="Arial" pitchFamily="34" charset="0"/>
              <a:buChar char="•"/>
            </a:pPr>
            <a:r>
              <a:rPr lang="en-US" sz="2400" b="1" dirty="0" smtClean="0"/>
              <a:t>Wireless Inspection</a:t>
            </a:r>
          </a:p>
          <a:p>
            <a:pPr lvl="1" indent="-342900">
              <a:buFont typeface="Arial" pitchFamily="34" charset="0"/>
              <a:buChar char="•"/>
            </a:pPr>
            <a:r>
              <a:rPr lang="en-US" sz="2400" b="1" dirty="0" smtClean="0"/>
              <a:t>Vehicle Diagnostics</a:t>
            </a:r>
          </a:p>
          <a:p>
            <a:pPr lvl="1" indent="-342900">
              <a:buFont typeface="Arial" pitchFamily="34" charset="0"/>
              <a:buChar char="•"/>
            </a:pPr>
            <a:r>
              <a:rPr lang="en-US" sz="2400" b="1" dirty="0" smtClean="0"/>
              <a:t>Weigh in Motion (WIM) Stations</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21</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62000"/>
          </a:xfrm>
        </p:spPr>
        <p:txBody>
          <a:bodyPr/>
          <a:lstStyle/>
          <a:p>
            <a:r>
              <a:rPr lang="en-US" dirty="0" smtClean="0"/>
              <a:t>CVO Applications – V2V and V2I</a:t>
            </a:r>
            <a:endParaRPr lang="en-US" dirty="0"/>
          </a:p>
        </p:txBody>
      </p:sp>
      <p:sp>
        <p:nvSpPr>
          <p:cNvPr id="3" name="Date Placeholder 2"/>
          <p:cNvSpPr>
            <a:spLocks noGrp="1"/>
          </p:cNvSpPr>
          <p:nvPr>
            <p:ph type="dt" idx="10"/>
          </p:nvPr>
        </p:nvSpPr>
        <p:spPr/>
        <p:txBody>
          <a:bodyPr/>
          <a:lstStyle/>
          <a:p>
            <a:r>
              <a:rPr lang="en-US" smtClean="0"/>
              <a:t>May 2013</a:t>
            </a:r>
            <a:endParaRPr lang="en-GB" dirty="0"/>
          </a:p>
        </p:txBody>
      </p:sp>
      <p:sp>
        <p:nvSpPr>
          <p:cNvPr id="4" name="Footer Placeholder 3"/>
          <p:cNvSpPr>
            <a:spLocks noGrp="1"/>
          </p:cNvSpPr>
          <p:nvPr>
            <p:ph type="ftr" idx="11"/>
          </p:nvPr>
        </p:nvSpPr>
        <p:spPr/>
        <p:txBody>
          <a:bodyPr/>
          <a:lstStyle/>
          <a:p>
            <a:r>
              <a:rPr lang="en-GB" dirty="0" smtClean="0"/>
              <a:t>John Kenney, Toyota Info Technology Center </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22</a:t>
            </a:fld>
            <a:endParaRPr lang="en-GB"/>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34036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81196" y="1600199"/>
            <a:ext cx="4562804" cy="1692771"/>
          </a:xfrm>
          <a:prstGeom prst="rect">
            <a:avLst/>
          </a:prstGeom>
          <a:noFill/>
        </p:spPr>
        <p:txBody>
          <a:bodyPr wrap="square" rtlCol="0">
            <a:spAutoFit/>
          </a:bodyPr>
          <a:lstStyle/>
          <a:p>
            <a:r>
              <a:rPr lang="en-US" sz="2400" dirty="0" smtClean="0">
                <a:solidFill>
                  <a:schemeClr val="tx1"/>
                </a:solidFill>
                <a:latin typeface="Arial" pitchFamily="34" charset="0"/>
                <a:cs typeface="Arial" pitchFamily="34" charset="0"/>
              </a:rPr>
              <a:t>Unique to CVO Driver &amp; Vehicle</a:t>
            </a:r>
          </a:p>
          <a:p>
            <a:pPr marL="342900" indent="-342900">
              <a:buFont typeface="Arial" pitchFamily="34" charset="0"/>
              <a:buChar char="•"/>
            </a:pPr>
            <a:r>
              <a:rPr lang="en-US" sz="2000" b="1" dirty="0" smtClean="0">
                <a:solidFill>
                  <a:schemeClr val="tx1"/>
                </a:solidFill>
                <a:latin typeface="Arial" pitchFamily="34" charset="0"/>
                <a:cs typeface="Arial" pitchFamily="34" charset="0"/>
              </a:rPr>
              <a:t>Vehicle Size</a:t>
            </a:r>
          </a:p>
          <a:p>
            <a:pPr marL="342900" indent="-342900">
              <a:buFont typeface="Arial" pitchFamily="34" charset="0"/>
              <a:buChar char="•"/>
            </a:pPr>
            <a:r>
              <a:rPr lang="en-US" sz="2000" b="1" dirty="0" smtClean="0">
                <a:solidFill>
                  <a:schemeClr val="tx1"/>
                </a:solidFill>
                <a:latin typeface="Arial" pitchFamily="34" charset="0"/>
                <a:cs typeface="Arial" pitchFamily="34" charset="0"/>
              </a:rPr>
              <a:t>Cab Environment</a:t>
            </a:r>
          </a:p>
          <a:p>
            <a:pPr marL="342900" indent="-342900">
              <a:buFont typeface="Arial" pitchFamily="34" charset="0"/>
              <a:buChar char="•"/>
            </a:pPr>
            <a:r>
              <a:rPr lang="en-US" sz="2000" b="1" dirty="0" smtClean="0">
                <a:solidFill>
                  <a:schemeClr val="tx1"/>
                </a:solidFill>
                <a:latin typeface="Arial" pitchFamily="34" charset="0"/>
                <a:cs typeface="Arial" pitchFamily="34" charset="0"/>
              </a:rPr>
              <a:t>Workload</a:t>
            </a:r>
          </a:p>
          <a:p>
            <a:pPr marL="342900" indent="-342900">
              <a:buFont typeface="Arial" pitchFamily="34" charset="0"/>
              <a:buChar char="•"/>
            </a:pPr>
            <a:r>
              <a:rPr lang="en-US" sz="2000" b="1" dirty="0" smtClean="0">
                <a:solidFill>
                  <a:schemeClr val="tx1"/>
                </a:solidFill>
                <a:latin typeface="Arial" pitchFamily="34" charset="0"/>
                <a:cs typeface="Arial" pitchFamily="34" charset="0"/>
              </a:rPr>
              <a:t>Duration</a:t>
            </a:r>
            <a:endParaRPr lang="en-US" sz="2000" b="1" dirty="0">
              <a:solidFill>
                <a:schemeClr val="tx1"/>
              </a:solidFill>
              <a:latin typeface="Arial" pitchFamily="34" charset="0"/>
              <a:cs typeface="Arial"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4191000"/>
            <a:ext cx="8610601" cy="224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Private Applications – V2I</a:t>
            </a:r>
            <a:endParaRPr lang="en-US" dirty="0"/>
          </a:p>
        </p:txBody>
      </p:sp>
      <p:sp>
        <p:nvSpPr>
          <p:cNvPr id="3" name="Content Placeholder 2"/>
          <p:cNvSpPr>
            <a:spLocks noGrp="1"/>
          </p:cNvSpPr>
          <p:nvPr>
            <p:ph idx="1"/>
          </p:nvPr>
        </p:nvSpPr>
        <p:spPr>
          <a:xfrm>
            <a:off x="609600" y="1676400"/>
            <a:ext cx="7770813" cy="4113213"/>
          </a:xfrm>
        </p:spPr>
        <p:txBody>
          <a:bodyPr/>
          <a:lstStyle/>
          <a:p>
            <a:pPr marL="0" lvl="1" indent="0">
              <a:buNone/>
            </a:pPr>
            <a:r>
              <a:rPr lang="en-US" sz="2400" b="1" dirty="0" smtClean="0"/>
              <a:t>All Vehicles Benefit from Safety Applications</a:t>
            </a:r>
          </a:p>
          <a:p>
            <a:pPr marL="0" lvl="1" indent="0">
              <a:buNone/>
            </a:pPr>
            <a:r>
              <a:rPr lang="en-US" sz="2400" b="1" dirty="0" smtClean="0"/>
              <a:t>Many CVO Applications </a:t>
            </a:r>
          </a:p>
          <a:p>
            <a:pPr marL="0" indent="0">
              <a:buNone/>
            </a:pPr>
            <a:r>
              <a:rPr lang="en-US" dirty="0" smtClean="0"/>
              <a:t>Plus Other Private Apps</a:t>
            </a:r>
          </a:p>
          <a:p>
            <a:pPr lvl="1" indent="-342900">
              <a:buFont typeface="Arial" pitchFamily="34" charset="0"/>
              <a:buChar char="•"/>
            </a:pPr>
            <a:r>
              <a:rPr lang="en-US" sz="2400" b="1" dirty="0" smtClean="0"/>
              <a:t>Access Control</a:t>
            </a:r>
          </a:p>
          <a:p>
            <a:pPr lvl="1" indent="-342900">
              <a:buFont typeface="Arial" pitchFamily="34" charset="0"/>
              <a:buChar char="•"/>
            </a:pPr>
            <a:r>
              <a:rPr lang="en-US" sz="2400" b="1" dirty="0" smtClean="0"/>
              <a:t>Probe Data / Traffic Information</a:t>
            </a:r>
          </a:p>
          <a:p>
            <a:pPr lvl="1" indent="-342900">
              <a:buFont typeface="Arial" pitchFamily="34" charset="0"/>
              <a:buChar char="•"/>
            </a:pPr>
            <a:r>
              <a:rPr lang="en-US" sz="2400" b="1" dirty="0" smtClean="0"/>
              <a:t>Advanced TIS</a:t>
            </a:r>
          </a:p>
          <a:p>
            <a:pPr lvl="1" indent="-342900">
              <a:buFont typeface="Arial" pitchFamily="34" charset="0"/>
              <a:buChar char="•"/>
            </a:pPr>
            <a:r>
              <a:rPr lang="en-US" sz="2400" b="1" dirty="0" smtClean="0"/>
              <a:t>Fuel / Drive-thru Management</a:t>
            </a:r>
          </a:p>
          <a:p>
            <a:pPr lvl="1" indent="-342900">
              <a:buFont typeface="Arial" pitchFamily="34" charset="0"/>
              <a:buChar char="•"/>
            </a:pPr>
            <a:r>
              <a:rPr lang="en-US" sz="2400" b="1" dirty="0" smtClean="0"/>
              <a:t>Parking Management</a:t>
            </a:r>
          </a:p>
          <a:p>
            <a:pPr lvl="1" indent="-342900">
              <a:buFont typeface="Arial" pitchFamily="34" charset="0"/>
              <a:buChar char="•"/>
            </a:pPr>
            <a:r>
              <a:rPr lang="en-US" sz="2400" b="1" dirty="0" smtClean="0"/>
              <a:t>Rental Car Transactions</a:t>
            </a:r>
          </a:p>
          <a:p>
            <a:pPr lvl="1" indent="-342900">
              <a:buFont typeface="Arial" pitchFamily="34" charset="0"/>
              <a:buChar char="•"/>
            </a:pPr>
            <a:r>
              <a:rPr lang="en-US" sz="2400" b="1" dirty="0" smtClean="0"/>
              <a:t>Service Record</a:t>
            </a:r>
          </a:p>
          <a:p>
            <a:pPr lvl="1" indent="-342900">
              <a:buFont typeface="Arial" pitchFamily="34" charset="0"/>
              <a:buChar char="•"/>
            </a:pPr>
            <a:r>
              <a:rPr lang="en-US" sz="2400" b="1" dirty="0" smtClean="0"/>
              <a:t>Vehicle Diagnostics (Service Engine Soon)	</a:t>
            </a:r>
          </a:p>
          <a:p>
            <a:endParaRPr lang="en-US" sz="18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23</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85799"/>
          </a:xfrm>
        </p:spPr>
        <p:txBody>
          <a:bodyPr/>
          <a:lstStyle/>
          <a:p>
            <a:r>
              <a:rPr lang="en-US" dirty="0" smtClean="0"/>
              <a:t>Private Applications Use Cases – V2I</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24</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71" name="Group 73728"/>
          <p:cNvGrpSpPr/>
          <p:nvPr/>
        </p:nvGrpSpPr>
        <p:grpSpPr>
          <a:xfrm>
            <a:off x="609600" y="3810000"/>
            <a:ext cx="2986393" cy="2066412"/>
            <a:chOff x="99554" y="3416249"/>
            <a:chExt cx="3796708" cy="3099757"/>
          </a:xfrm>
        </p:grpSpPr>
        <p:sp>
          <p:nvSpPr>
            <p:cNvPr id="772" name="Oval 3"/>
            <p:cNvSpPr>
              <a:spLocks noChangeArrowheads="1"/>
            </p:cNvSpPr>
            <p:nvPr/>
          </p:nvSpPr>
          <p:spPr bwMode="auto">
            <a:xfrm rot="28337" flipH="1">
              <a:off x="2604686" y="3468672"/>
              <a:ext cx="873817" cy="1998872"/>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73" name="AutoShape 4"/>
            <p:cNvSpPr>
              <a:spLocks noChangeArrowheads="1"/>
            </p:cNvSpPr>
            <p:nvPr/>
          </p:nvSpPr>
          <p:spPr bwMode="auto">
            <a:xfrm>
              <a:off x="3011096" y="5367553"/>
              <a:ext cx="60288" cy="73780"/>
            </a:xfrm>
            <a:prstGeom prst="flowChartConnector">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solidFill>
                  <a:schemeClr val="tx1"/>
                </a:solidFill>
              </a:endParaRPr>
            </a:p>
          </p:txBody>
        </p:sp>
        <p:sp>
          <p:nvSpPr>
            <p:cNvPr id="774" name="Rectangle 8" descr="80%"/>
            <p:cNvSpPr>
              <a:spLocks noChangeArrowheads="1"/>
            </p:cNvSpPr>
            <p:nvPr/>
          </p:nvSpPr>
          <p:spPr bwMode="auto">
            <a:xfrm>
              <a:off x="3511839" y="5617048"/>
              <a:ext cx="384423" cy="2999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sz="1600">
                <a:solidFill>
                  <a:schemeClr val="tx1"/>
                </a:solidFill>
              </a:endParaRPr>
            </a:p>
          </p:txBody>
        </p:sp>
        <p:sp>
          <p:nvSpPr>
            <p:cNvPr id="775" name="Rectangle 9" descr="80%"/>
            <p:cNvSpPr>
              <a:spLocks noChangeArrowheads="1"/>
            </p:cNvSpPr>
            <p:nvPr/>
          </p:nvSpPr>
          <p:spPr bwMode="auto">
            <a:xfrm>
              <a:off x="2742283" y="6124775"/>
              <a:ext cx="397899" cy="3067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sz="1600">
                <a:solidFill>
                  <a:schemeClr val="tx1"/>
                </a:solidFill>
              </a:endParaRPr>
            </a:p>
          </p:txBody>
        </p:sp>
        <p:sp>
          <p:nvSpPr>
            <p:cNvPr id="776" name="AutoShape 10"/>
            <p:cNvSpPr>
              <a:spLocks noChangeArrowheads="1"/>
            </p:cNvSpPr>
            <p:nvPr/>
          </p:nvSpPr>
          <p:spPr bwMode="auto">
            <a:xfrm rot="10800000" flipH="1">
              <a:off x="2323107" y="5897608"/>
              <a:ext cx="363854" cy="53005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77" name="Line 12"/>
            <p:cNvSpPr>
              <a:spLocks noChangeShapeType="1"/>
            </p:cNvSpPr>
            <p:nvPr/>
          </p:nvSpPr>
          <p:spPr bwMode="auto">
            <a:xfrm flipH="1">
              <a:off x="3889169" y="3416249"/>
              <a:ext cx="709" cy="2209536"/>
            </a:xfrm>
            <a:prstGeom prst="lin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78" name="AutoShape 15"/>
            <p:cNvSpPr>
              <a:spLocks noChangeArrowheads="1"/>
            </p:cNvSpPr>
            <p:nvPr/>
          </p:nvSpPr>
          <p:spPr bwMode="auto">
            <a:xfrm>
              <a:off x="1207430" y="6178169"/>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79" name="AutoShape 16"/>
            <p:cNvSpPr>
              <a:spLocks noChangeArrowheads="1"/>
            </p:cNvSpPr>
            <p:nvPr/>
          </p:nvSpPr>
          <p:spPr bwMode="auto">
            <a:xfrm rot="10804044">
              <a:off x="1450708" y="6178169"/>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0" name="Rectangle 17"/>
            <p:cNvSpPr>
              <a:spLocks noChangeArrowheads="1"/>
            </p:cNvSpPr>
            <p:nvPr/>
          </p:nvSpPr>
          <p:spPr bwMode="auto">
            <a:xfrm>
              <a:off x="1469858" y="6237387"/>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1" name="AutoShape 18"/>
            <p:cNvSpPr>
              <a:spLocks noChangeArrowheads="1"/>
            </p:cNvSpPr>
            <p:nvPr/>
          </p:nvSpPr>
          <p:spPr bwMode="auto">
            <a:xfrm rot="10795956" flipH="1">
              <a:off x="1257788" y="6180110"/>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2" name="AutoShape 19"/>
            <p:cNvSpPr>
              <a:spLocks noChangeArrowheads="1"/>
            </p:cNvSpPr>
            <p:nvPr/>
          </p:nvSpPr>
          <p:spPr bwMode="auto">
            <a:xfrm flipH="1">
              <a:off x="1625188" y="6179140"/>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3" name="AutoShape 20"/>
            <p:cNvSpPr>
              <a:spLocks noChangeArrowheads="1"/>
            </p:cNvSpPr>
            <p:nvPr/>
          </p:nvSpPr>
          <p:spPr bwMode="auto">
            <a:xfrm rot="10795956" flipH="1">
              <a:off x="1659232" y="6179140"/>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4" name="Rectangle 21"/>
            <p:cNvSpPr>
              <a:spLocks noChangeArrowheads="1"/>
            </p:cNvSpPr>
            <p:nvPr/>
          </p:nvSpPr>
          <p:spPr bwMode="auto">
            <a:xfrm flipH="1">
              <a:off x="1715264" y="6237387"/>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5" name="AutoShape 22"/>
            <p:cNvSpPr>
              <a:spLocks noChangeArrowheads="1"/>
            </p:cNvSpPr>
            <p:nvPr/>
          </p:nvSpPr>
          <p:spPr bwMode="auto">
            <a:xfrm rot="10804044">
              <a:off x="1854281" y="6181081"/>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6" name="Line 23"/>
            <p:cNvSpPr>
              <a:spLocks noChangeShapeType="1"/>
            </p:cNvSpPr>
            <p:nvPr/>
          </p:nvSpPr>
          <p:spPr bwMode="auto">
            <a:xfrm flipH="1" flipV="1">
              <a:off x="2886974" y="6423780"/>
              <a:ext cx="999358" cy="5824"/>
            </a:xfrm>
            <a:prstGeom prst="lin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7" name="Rectangle 24" descr="75%"/>
            <p:cNvSpPr>
              <a:spLocks noChangeArrowheads="1"/>
            </p:cNvSpPr>
            <p:nvPr/>
          </p:nvSpPr>
          <p:spPr bwMode="auto">
            <a:xfrm>
              <a:off x="3141601" y="6129628"/>
              <a:ext cx="374493" cy="29026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sz="1600">
                <a:solidFill>
                  <a:schemeClr val="tx1"/>
                </a:solidFill>
              </a:endParaRPr>
            </a:p>
          </p:txBody>
        </p:sp>
        <p:sp>
          <p:nvSpPr>
            <p:cNvPr id="788" name="Line 27"/>
            <p:cNvSpPr>
              <a:spLocks noChangeShapeType="1"/>
            </p:cNvSpPr>
            <p:nvPr/>
          </p:nvSpPr>
          <p:spPr bwMode="auto">
            <a:xfrm flipH="1">
              <a:off x="2886974" y="5607339"/>
              <a:ext cx="1002195" cy="0"/>
            </a:xfrm>
            <a:prstGeom prst="lin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9" name="Line 28"/>
            <p:cNvSpPr>
              <a:spLocks noChangeShapeType="1"/>
            </p:cNvSpPr>
            <p:nvPr/>
          </p:nvSpPr>
          <p:spPr bwMode="auto">
            <a:xfrm flipH="1" flipV="1">
              <a:off x="3511839" y="6133512"/>
              <a:ext cx="91495" cy="348517"/>
            </a:xfrm>
            <a:prstGeom prst="line">
              <a:avLst/>
            </a:prstGeom>
            <a:solidFill>
              <a:schemeClr val="bg1"/>
            </a:solidFill>
            <a:ln w="1270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0" name="Line 29"/>
            <p:cNvSpPr>
              <a:spLocks noChangeShapeType="1"/>
            </p:cNvSpPr>
            <p:nvPr/>
          </p:nvSpPr>
          <p:spPr bwMode="auto">
            <a:xfrm>
              <a:off x="3147275" y="6127687"/>
              <a:ext cx="470954" cy="352400"/>
            </a:xfrm>
            <a:prstGeom prst="line">
              <a:avLst/>
            </a:prstGeom>
            <a:solidFill>
              <a:schemeClr val="bg1"/>
            </a:solidFill>
            <a:ln w="1270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1" name="AutoShape 30"/>
            <p:cNvSpPr>
              <a:spLocks noChangeArrowheads="1"/>
            </p:cNvSpPr>
            <p:nvPr/>
          </p:nvSpPr>
          <p:spPr bwMode="auto">
            <a:xfrm>
              <a:off x="3142311" y="5948089"/>
              <a:ext cx="375203" cy="155328"/>
            </a:xfrm>
            <a:prstGeom prst="roundRect">
              <a:avLst>
                <a:gd name="adj" fmla="val 16667"/>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2" name="Line 31"/>
            <p:cNvSpPr>
              <a:spLocks noChangeShapeType="1"/>
            </p:cNvSpPr>
            <p:nvPr/>
          </p:nvSpPr>
          <p:spPr bwMode="auto">
            <a:xfrm>
              <a:off x="3145857" y="6127687"/>
              <a:ext cx="419177" cy="1941"/>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3" name="Rectangle 32" descr="80%"/>
            <p:cNvSpPr>
              <a:spLocks noChangeArrowheads="1"/>
            </p:cNvSpPr>
            <p:nvPr/>
          </p:nvSpPr>
          <p:spPr bwMode="auto">
            <a:xfrm flipH="1">
              <a:off x="3128835" y="5625784"/>
              <a:ext cx="383004" cy="29026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sz="1600">
                <a:solidFill>
                  <a:schemeClr val="tx1"/>
                </a:solidFill>
              </a:endParaRPr>
            </a:p>
          </p:txBody>
        </p:sp>
        <p:sp>
          <p:nvSpPr>
            <p:cNvPr id="794" name="AutoShape 33"/>
            <p:cNvSpPr>
              <a:spLocks noChangeArrowheads="1"/>
            </p:cNvSpPr>
            <p:nvPr/>
          </p:nvSpPr>
          <p:spPr bwMode="auto">
            <a:xfrm flipH="1">
              <a:off x="3213946" y="5694711"/>
              <a:ext cx="389388" cy="18445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5" name="AutoShape 34"/>
            <p:cNvSpPr>
              <a:spLocks noChangeArrowheads="1"/>
            </p:cNvSpPr>
            <p:nvPr/>
          </p:nvSpPr>
          <p:spPr bwMode="auto">
            <a:xfrm rot="10795956" flipH="1">
              <a:off x="3247991" y="5695682"/>
              <a:ext cx="107099" cy="18348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6" name="Rectangle 35"/>
            <p:cNvSpPr>
              <a:spLocks noChangeArrowheads="1"/>
            </p:cNvSpPr>
            <p:nvPr/>
          </p:nvSpPr>
          <p:spPr bwMode="auto">
            <a:xfrm flipH="1">
              <a:off x="3306152" y="5758784"/>
              <a:ext cx="29789" cy="5824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7" name="AutoShape 36"/>
            <p:cNvSpPr>
              <a:spLocks noChangeArrowheads="1"/>
            </p:cNvSpPr>
            <p:nvPr/>
          </p:nvSpPr>
          <p:spPr bwMode="auto">
            <a:xfrm rot="10804043">
              <a:off x="3449424" y="5697623"/>
              <a:ext cx="102134" cy="18251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8" name="Line 37"/>
            <p:cNvSpPr>
              <a:spLocks noChangeShapeType="1"/>
            </p:cNvSpPr>
            <p:nvPr/>
          </p:nvSpPr>
          <p:spPr bwMode="auto">
            <a:xfrm>
              <a:off x="3101173" y="5574332"/>
              <a:ext cx="22696" cy="329101"/>
            </a:xfrm>
            <a:prstGeom prst="line">
              <a:avLst/>
            </a:prstGeom>
            <a:solidFill>
              <a:schemeClr val="bg1"/>
            </a:solidFill>
            <a:ln w="12700">
              <a:solidFill>
                <a:srgbClr val="FF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9" name="Line 38"/>
            <p:cNvSpPr>
              <a:spLocks noChangeShapeType="1"/>
            </p:cNvSpPr>
            <p:nvPr/>
          </p:nvSpPr>
          <p:spPr bwMode="auto">
            <a:xfrm>
              <a:off x="3138764" y="5581128"/>
              <a:ext cx="373074" cy="334925"/>
            </a:xfrm>
            <a:prstGeom prst="line">
              <a:avLst/>
            </a:prstGeom>
            <a:solidFill>
              <a:schemeClr val="bg1"/>
            </a:solidFill>
            <a:ln w="12700">
              <a:solidFill>
                <a:srgbClr val="FF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0" name="Line 39"/>
            <p:cNvSpPr>
              <a:spLocks noChangeShapeType="1"/>
            </p:cNvSpPr>
            <p:nvPr/>
          </p:nvSpPr>
          <p:spPr bwMode="auto">
            <a:xfrm flipH="1" flipV="1">
              <a:off x="3138764" y="5558799"/>
              <a:ext cx="372365" cy="66986"/>
            </a:xfrm>
            <a:prstGeom prst="line">
              <a:avLst/>
            </a:prstGeom>
            <a:solidFill>
              <a:schemeClr val="bg1"/>
            </a:solidFill>
            <a:ln w="12700">
              <a:solidFill>
                <a:srgbClr val="FF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1" name="Line 40"/>
            <p:cNvSpPr>
              <a:spLocks noChangeShapeType="1"/>
            </p:cNvSpPr>
            <p:nvPr/>
          </p:nvSpPr>
          <p:spPr bwMode="auto">
            <a:xfrm flipH="1">
              <a:off x="3148694" y="5927703"/>
              <a:ext cx="427688" cy="0"/>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2" name="Line 41"/>
            <p:cNvSpPr>
              <a:spLocks noChangeShapeType="1"/>
            </p:cNvSpPr>
            <p:nvPr/>
          </p:nvSpPr>
          <p:spPr bwMode="auto">
            <a:xfrm>
              <a:off x="3569290" y="5926732"/>
              <a:ext cx="292218" cy="98050"/>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3" name="Line 42"/>
            <p:cNvSpPr>
              <a:spLocks noChangeShapeType="1"/>
            </p:cNvSpPr>
            <p:nvPr/>
          </p:nvSpPr>
          <p:spPr bwMode="auto">
            <a:xfrm flipV="1">
              <a:off x="3569290" y="6024782"/>
              <a:ext cx="292218" cy="102904"/>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aphicFrame>
          <p:nvGraphicFramePr>
            <p:cNvPr id="804" name="Object 43"/>
            <p:cNvGraphicFramePr>
              <a:graphicFrameLocks noChangeAspect="1"/>
            </p:cNvGraphicFramePr>
            <p:nvPr>
              <p:extLst>
                <p:ext uri="{D42A27DB-BD31-4B8C-83A1-F6EECF244321}">
                  <p14:modId xmlns:p14="http://schemas.microsoft.com/office/powerpoint/2010/main" val="2250113826"/>
                </p:ext>
              </p:extLst>
            </p:nvPr>
          </p:nvGraphicFramePr>
          <p:xfrm>
            <a:off x="3141601" y="5917024"/>
            <a:ext cx="51067" cy="67956"/>
          </p:xfrm>
          <a:graphic>
            <a:graphicData uri="http://schemas.openxmlformats.org/presentationml/2006/ole">
              <mc:AlternateContent xmlns:mc="http://schemas.openxmlformats.org/markup-compatibility/2006">
                <mc:Choice xmlns:v="urn:schemas-microsoft-com:vml" Requires="v">
                  <p:oleObj spid="_x0000_s21520" name="Clip" r:id="rId3" imgW="1833327" imgH="5495453" progId="">
                    <p:embed/>
                  </p:oleObj>
                </mc:Choice>
                <mc:Fallback>
                  <p:oleObj name="Clip" r:id="rId3" imgW="1833327" imgH="5495453"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t="65254"/>
                        <a:stretch>
                          <a:fillRect/>
                        </a:stretch>
                      </p:blipFill>
                      <p:spPr bwMode="auto">
                        <a:xfrm>
                          <a:off x="3141601" y="5917024"/>
                          <a:ext cx="51067" cy="67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5" name="Object 44"/>
            <p:cNvGraphicFramePr>
              <a:graphicFrameLocks noChangeAspect="1"/>
            </p:cNvGraphicFramePr>
            <p:nvPr>
              <p:extLst>
                <p:ext uri="{D42A27DB-BD31-4B8C-83A1-F6EECF244321}">
                  <p14:modId xmlns:p14="http://schemas.microsoft.com/office/powerpoint/2010/main" val="3377520406"/>
                </p:ext>
              </p:extLst>
            </p:nvPr>
          </p:nvGraphicFramePr>
          <p:xfrm flipV="1">
            <a:off x="3465737" y="6062644"/>
            <a:ext cx="51777" cy="67956"/>
          </p:xfrm>
          <a:graphic>
            <a:graphicData uri="http://schemas.openxmlformats.org/presentationml/2006/ole">
              <mc:AlternateContent xmlns:mc="http://schemas.openxmlformats.org/markup-compatibility/2006">
                <mc:Choice xmlns:v="urn:schemas-microsoft-com:vml" Requires="v">
                  <p:oleObj spid="_x0000_s21521" name="Clip" r:id="rId5" imgW="1833327" imgH="5495453" progId="">
                    <p:embed/>
                  </p:oleObj>
                </mc:Choice>
                <mc:Fallback>
                  <p:oleObj name="Clip" r:id="rId5" imgW="1833327" imgH="5495453"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b="65254"/>
                        <a:stretch>
                          <a:fillRect/>
                        </a:stretch>
                      </p:blipFill>
                      <p:spPr bwMode="auto">
                        <a:xfrm flipV="1">
                          <a:off x="3465737" y="6062644"/>
                          <a:ext cx="51777" cy="67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6" name="Line 45"/>
            <p:cNvSpPr>
              <a:spLocks noChangeShapeType="1"/>
            </p:cNvSpPr>
            <p:nvPr/>
          </p:nvSpPr>
          <p:spPr bwMode="auto">
            <a:xfrm flipH="1">
              <a:off x="2860022" y="5926732"/>
              <a:ext cx="292218" cy="98050"/>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7" name="Line 46"/>
            <p:cNvSpPr>
              <a:spLocks noChangeShapeType="1"/>
            </p:cNvSpPr>
            <p:nvPr/>
          </p:nvSpPr>
          <p:spPr bwMode="auto">
            <a:xfrm flipH="1" flipV="1">
              <a:off x="2860022" y="6024782"/>
              <a:ext cx="292218" cy="102904"/>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8" name="Oval 47"/>
            <p:cNvSpPr>
              <a:spLocks noChangeArrowheads="1"/>
            </p:cNvSpPr>
            <p:nvPr/>
          </p:nvSpPr>
          <p:spPr bwMode="auto">
            <a:xfrm rot="10800000">
              <a:off x="3093371" y="5527734"/>
              <a:ext cx="45393" cy="6310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9" name="Oval 48"/>
            <p:cNvSpPr>
              <a:spLocks noChangeArrowheads="1"/>
            </p:cNvSpPr>
            <p:nvPr/>
          </p:nvSpPr>
          <p:spPr bwMode="auto">
            <a:xfrm rot="10800000">
              <a:off x="3592696" y="6452904"/>
              <a:ext cx="45393" cy="6310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810" name="Group 49"/>
            <p:cNvGrpSpPr>
              <a:grpSpLocks/>
            </p:cNvGrpSpPr>
            <p:nvPr/>
          </p:nvGrpSpPr>
          <p:grpSpPr bwMode="auto">
            <a:xfrm rot="5400000" flipH="1">
              <a:off x="2755746" y="5639445"/>
              <a:ext cx="613544" cy="124122"/>
              <a:chOff x="1706" y="2231"/>
              <a:chExt cx="761" cy="196"/>
            </a:xfrm>
            <a:solidFill>
              <a:schemeClr val="bg1"/>
            </a:solidFill>
          </p:grpSpPr>
          <p:sp>
            <p:nvSpPr>
              <p:cNvPr id="1004" name="Freeform 50"/>
              <p:cNvSpPr>
                <a:spLocks/>
              </p:cNvSpPr>
              <p:nvPr/>
            </p:nvSpPr>
            <p:spPr bwMode="auto">
              <a:xfrm>
                <a:off x="2270" y="2231"/>
                <a:ext cx="197" cy="111"/>
              </a:xfrm>
              <a:custGeom>
                <a:avLst/>
                <a:gdLst>
                  <a:gd name="T0" fmla="*/ 502 w 787"/>
                  <a:gd name="T1" fmla="*/ 219 h 448"/>
                  <a:gd name="T2" fmla="*/ 549 w 787"/>
                  <a:gd name="T3" fmla="*/ 219 h 448"/>
                  <a:gd name="T4" fmla="*/ 696 w 787"/>
                  <a:gd name="T5" fmla="*/ 219 h 448"/>
                  <a:gd name="T6" fmla="*/ 724 w 787"/>
                  <a:gd name="T7" fmla="*/ 218 h 448"/>
                  <a:gd name="T8" fmla="*/ 753 w 787"/>
                  <a:gd name="T9" fmla="*/ 212 h 448"/>
                  <a:gd name="T10" fmla="*/ 767 w 787"/>
                  <a:gd name="T11" fmla="*/ 203 h 448"/>
                  <a:gd name="T12" fmla="*/ 773 w 787"/>
                  <a:gd name="T13" fmla="*/ 189 h 448"/>
                  <a:gd name="T14" fmla="*/ 787 w 787"/>
                  <a:gd name="T15" fmla="*/ 0 h 448"/>
                  <a:gd name="T16" fmla="*/ 636 w 787"/>
                  <a:gd name="T17" fmla="*/ 0 h 448"/>
                  <a:gd name="T18" fmla="*/ 620 w 787"/>
                  <a:gd name="T19" fmla="*/ 0 h 448"/>
                  <a:gd name="T20" fmla="*/ 590 w 787"/>
                  <a:gd name="T21" fmla="*/ 9 h 448"/>
                  <a:gd name="T22" fmla="*/ 440 w 787"/>
                  <a:gd name="T23" fmla="*/ 63 h 448"/>
                  <a:gd name="T24" fmla="*/ 365 w 787"/>
                  <a:gd name="T25" fmla="*/ 90 h 448"/>
                  <a:gd name="T26" fmla="*/ 265 w 787"/>
                  <a:gd name="T27" fmla="*/ 90 h 448"/>
                  <a:gd name="T28" fmla="*/ 265 w 787"/>
                  <a:gd name="T29" fmla="*/ 155 h 448"/>
                  <a:gd name="T30" fmla="*/ 135 w 787"/>
                  <a:gd name="T31" fmla="*/ 329 h 448"/>
                  <a:gd name="T32" fmla="*/ 126 w 787"/>
                  <a:gd name="T33" fmla="*/ 338 h 448"/>
                  <a:gd name="T34" fmla="*/ 111 w 787"/>
                  <a:gd name="T35" fmla="*/ 343 h 448"/>
                  <a:gd name="T36" fmla="*/ 0 w 787"/>
                  <a:gd name="T37" fmla="*/ 343 h 448"/>
                  <a:gd name="T38" fmla="*/ 0 w 787"/>
                  <a:gd name="T39" fmla="*/ 448 h 448"/>
                  <a:gd name="T40" fmla="*/ 131 w 787"/>
                  <a:gd name="T41" fmla="*/ 448 h 448"/>
                  <a:gd name="T42" fmla="*/ 157 w 787"/>
                  <a:gd name="T43" fmla="*/ 445 h 448"/>
                  <a:gd name="T44" fmla="*/ 177 w 787"/>
                  <a:gd name="T45" fmla="*/ 440 h 448"/>
                  <a:gd name="T46" fmla="*/ 191 w 787"/>
                  <a:gd name="T47" fmla="*/ 427 h 448"/>
                  <a:gd name="T48" fmla="*/ 203 w 787"/>
                  <a:gd name="T49" fmla="*/ 413 h 448"/>
                  <a:gd name="T50" fmla="*/ 215 w 787"/>
                  <a:gd name="T51" fmla="*/ 397 h 448"/>
                  <a:gd name="T52" fmla="*/ 257 w 787"/>
                  <a:gd name="T53" fmla="*/ 345 h 448"/>
                  <a:gd name="T54" fmla="*/ 341 w 787"/>
                  <a:gd name="T55" fmla="*/ 245 h 448"/>
                  <a:gd name="T56" fmla="*/ 357 w 787"/>
                  <a:gd name="T57" fmla="*/ 227 h 448"/>
                  <a:gd name="T58" fmla="*/ 378 w 787"/>
                  <a:gd name="T59" fmla="*/ 219 h 448"/>
                  <a:gd name="T60" fmla="*/ 502 w 787"/>
                  <a:gd name="T61" fmla="*/ 219 h 448"/>
                  <a:gd name="T62" fmla="*/ 502 w 787"/>
                  <a:gd name="T63" fmla="*/ 219 h 448"/>
                  <a:gd name="T64" fmla="*/ 502 w 787"/>
                  <a:gd name="T65" fmla="*/ 2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7" h="448">
                    <a:moveTo>
                      <a:pt x="502" y="219"/>
                    </a:moveTo>
                    <a:lnTo>
                      <a:pt x="549" y="219"/>
                    </a:lnTo>
                    <a:lnTo>
                      <a:pt x="696" y="219"/>
                    </a:lnTo>
                    <a:lnTo>
                      <a:pt x="724" y="218"/>
                    </a:lnTo>
                    <a:lnTo>
                      <a:pt x="753" y="212"/>
                    </a:lnTo>
                    <a:lnTo>
                      <a:pt x="767" y="203"/>
                    </a:lnTo>
                    <a:lnTo>
                      <a:pt x="773" y="189"/>
                    </a:lnTo>
                    <a:lnTo>
                      <a:pt x="787" y="0"/>
                    </a:lnTo>
                    <a:lnTo>
                      <a:pt x="636" y="0"/>
                    </a:lnTo>
                    <a:lnTo>
                      <a:pt x="620" y="0"/>
                    </a:lnTo>
                    <a:lnTo>
                      <a:pt x="590" y="9"/>
                    </a:lnTo>
                    <a:lnTo>
                      <a:pt x="440" y="63"/>
                    </a:lnTo>
                    <a:lnTo>
                      <a:pt x="365" y="90"/>
                    </a:lnTo>
                    <a:lnTo>
                      <a:pt x="265" y="90"/>
                    </a:lnTo>
                    <a:lnTo>
                      <a:pt x="265" y="155"/>
                    </a:lnTo>
                    <a:lnTo>
                      <a:pt x="135" y="329"/>
                    </a:lnTo>
                    <a:lnTo>
                      <a:pt x="126" y="338"/>
                    </a:lnTo>
                    <a:lnTo>
                      <a:pt x="111" y="343"/>
                    </a:lnTo>
                    <a:lnTo>
                      <a:pt x="0" y="343"/>
                    </a:lnTo>
                    <a:lnTo>
                      <a:pt x="0" y="448"/>
                    </a:lnTo>
                    <a:lnTo>
                      <a:pt x="131" y="448"/>
                    </a:lnTo>
                    <a:lnTo>
                      <a:pt x="157" y="445"/>
                    </a:lnTo>
                    <a:lnTo>
                      <a:pt x="177" y="440"/>
                    </a:lnTo>
                    <a:lnTo>
                      <a:pt x="191" y="427"/>
                    </a:lnTo>
                    <a:lnTo>
                      <a:pt x="203" y="413"/>
                    </a:lnTo>
                    <a:lnTo>
                      <a:pt x="215" y="397"/>
                    </a:lnTo>
                    <a:lnTo>
                      <a:pt x="257" y="345"/>
                    </a:lnTo>
                    <a:lnTo>
                      <a:pt x="341" y="245"/>
                    </a:lnTo>
                    <a:lnTo>
                      <a:pt x="357" y="227"/>
                    </a:lnTo>
                    <a:lnTo>
                      <a:pt x="378" y="219"/>
                    </a:lnTo>
                    <a:lnTo>
                      <a:pt x="502" y="219"/>
                    </a:lnTo>
                    <a:lnTo>
                      <a:pt x="502" y="219"/>
                    </a:lnTo>
                    <a:lnTo>
                      <a:pt x="502"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05" name="Freeform 51"/>
              <p:cNvSpPr>
                <a:spLocks/>
              </p:cNvSpPr>
              <p:nvPr/>
            </p:nvSpPr>
            <p:spPr bwMode="auto">
              <a:xfrm>
                <a:off x="2270" y="2231"/>
                <a:ext cx="197" cy="111"/>
              </a:xfrm>
              <a:custGeom>
                <a:avLst/>
                <a:gdLst>
                  <a:gd name="T0" fmla="*/ 502 w 787"/>
                  <a:gd name="T1" fmla="*/ 219 h 448"/>
                  <a:gd name="T2" fmla="*/ 549 w 787"/>
                  <a:gd name="T3" fmla="*/ 219 h 448"/>
                  <a:gd name="T4" fmla="*/ 696 w 787"/>
                  <a:gd name="T5" fmla="*/ 219 h 448"/>
                  <a:gd name="T6" fmla="*/ 724 w 787"/>
                  <a:gd name="T7" fmla="*/ 218 h 448"/>
                  <a:gd name="T8" fmla="*/ 753 w 787"/>
                  <a:gd name="T9" fmla="*/ 212 h 448"/>
                  <a:gd name="T10" fmla="*/ 767 w 787"/>
                  <a:gd name="T11" fmla="*/ 203 h 448"/>
                  <a:gd name="T12" fmla="*/ 773 w 787"/>
                  <a:gd name="T13" fmla="*/ 189 h 448"/>
                  <a:gd name="T14" fmla="*/ 787 w 787"/>
                  <a:gd name="T15" fmla="*/ 0 h 448"/>
                  <a:gd name="T16" fmla="*/ 636 w 787"/>
                  <a:gd name="T17" fmla="*/ 0 h 448"/>
                  <a:gd name="T18" fmla="*/ 620 w 787"/>
                  <a:gd name="T19" fmla="*/ 0 h 448"/>
                  <a:gd name="T20" fmla="*/ 590 w 787"/>
                  <a:gd name="T21" fmla="*/ 9 h 448"/>
                  <a:gd name="T22" fmla="*/ 440 w 787"/>
                  <a:gd name="T23" fmla="*/ 63 h 448"/>
                  <a:gd name="T24" fmla="*/ 365 w 787"/>
                  <a:gd name="T25" fmla="*/ 90 h 448"/>
                  <a:gd name="T26" fmla="*/ 265 w 787"/>
                  <a:gd name="T27" fmla="*/ 90 h 448"/>
                  <a:gd name="T28" fmla="*/ 265 w 787"/>
                  <a:gd name="T29" fmla="*/ 155 h 448"/>
                  <a:gd name="T30" fmla="*/ 135 w 787"/>
                  <a:gd name="T31" fmla="*/ 329 h 448"/>
                  <a:gd name="T32" fmla="*/ 126 w 787"/>
                  <a:gd name="T33" fmla="*/ 338 h 448"/>
                  <a:gd name="T34" fmla="*/ 111 w 787"/>
                  <a:gd name="T35" fmla="*/ 343 h 448"/>
                  <a:gd name="T36" fmla="*/ 0 w 787"/>
                  <a:gd name="T37" fmla="*/ 343 h 448"/>
                  <a:gd name="T38" fmla="*/ 0 w 787"/>
                  <a:gd name="T39" fmla="*/ 448 h 448"/>
                  <a:gd name="T40" fmla="*/ 131 w 787"/>
                  <a:gd name="T41" fmla="*/ 448 h 448"/>
                  <a:gd name="T42" fmla="*/ 157 w 787"/>
                  <a:gd name="T43" fmla="*/ 445 h 448"/>
                  <a:gd name="T44" fmla="*/ 177 w 787"/>
                  <a:gd name="T45" fmla="*/ 440 h 448"/>
                  <a:gd name="T46" fmla="*/ 191 w 787"/>
                  <a:gd name="T47" fmla="*/ 427 h 448"/>
                  <a:gd name="T48" fmla="*/ 203 w 787"/>
                  <a:gd name="T49" fmla="*/ 413 h 448"/>
                  <a:gd name="T50" fmla="*/ 215 w 787"/>
                  <a:gd name="T51" fmla="*/ 397 h 448"/>
                  <a:gd name="T52" fmla="*/ 257 w 787"/>
                  <a:gd name="T53" fmla="*/ 345 h 448"/>
                  <a:gd name="T54" fmla="*/ 341 w 787"/>
                  <a:gd name="T55" fmla="*/ 245 h 448"/>
                  <a:gd name="T56" fmla="*/ 357 w 787"/>
                  <a:gd name="T57" fmla="*/ 227 h 448"/>
                  <a:gd name="T58" fmla="*/ 378 w 787"/>
                  <a:gd name="T59" fmla="*/ 219 h 448"/>
                  <a:gd name="T60" fmla="*/ 502 w 787"/>
                  <a:gd name="T61" fmla="*/ 219 h 448"/>
                  <a:gd name="T62" fmla="*/ 502 w 787"/>
                  <a:gd name="T63" fmla="*/ 2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7" h="448">
                    <a:moveTo>
                      <a:pt x="502" y="219"/>
                    </a:moveTo>
                    <a:lnTo>
                      <a:pt x="549" y="219"/>
                    </a:lnTo>
                    <a:lnTo>
                      <a:pt x="696" y="219"/>
                    </a:lnTo>
                    <a:lnTo>
                      <a:pt x="724" y="218"/>
                    </a:lnTo>
                    <a:lnTo>
                      <a:pt x="753" y="212"/>
                    </a:lnTo>
                    <a:lnTo>
                      <a:pt x="767" y="203"/>
                    </a:lnTo>
                    <a:lnTo>
                      <a:pt x="773" y="189"/>
                    </a:lnTo>
                    <a:lnTo>
                      <a:pt x="787" y="0"/>
                    </a:lnTo>
                    <a:lnTo>
                      <a:pt x="636" y="0"/>
                    </a:lnTo>
                    <a:lnTo>
                      <a:pt x="620" y="0"/>
                    </a:lnTo>
                    <a:lnTo>
                      <a:pt x="590" y="9"/>
                    </a:lnTo>
                    <a:lnTo>
                      <a:pt x="440" y="63"/>
                    </a:lnTo>
                    <a:lnTo>
                      <a:pt x="365" y="90"/>
                    </a:lnTo>
                    <a:lnTo>
                      <a:pt x="265" y="90"/>
                    </a:lnTo>
                    <a:lnTo>
                      <a:pt x="265" y="155"/>
                    </a:lnTo>
                    <a:lnTo>
                      <a:pt x="135" y="329"/>
                    </a:lnTo>
                    <a:lnTo>
                      <a:pt x="126" y="338"/>
                    </a:lnTo>
                    <a:lnTo>
                      <a:pt x="111" y="343"/>
                    </a:lnTo>
                    <a:lnTo>
                      <a:pt x="0" y="343"/>
                    </a:lnTo>
                    <a:lnTo>
                      <a:pt x="0" y="448"/>
                    </a:lnTo>
                    <a:lnTo>
                      <a:pt x="131" y="448"/>
                    </a:lnTo>
                    <a:lnTo>
                      <a:pt x="157" y="445"/>
                    </a:lnTo>
                    <a:lnTo>
                      <a:pt x="177" y="440"/>
                    </a:lnTo>
                    <a:lnTo>
                      <a:pt x="191" y="427"/>
                    </a:lnTo>
                    <a:lnTo>
                      <a:pt x="203" y="413"/>
                    </a:lnTo>
                    <a:lnTo>
                      <a:pt x="215" y="397"/>
                    </a:lnTo>
                    <a:lnTo>
                      <a:pt x="257" y="345"/>
                    </a:lnTo>
                    <a:lnTo>
                      <a:pt x="341" y="245"/>
                    </a:lnTo>
                    <a:lnTo>
                      <a:pt x="357" y="227"/>
                    </a:lnTo>
                    <a:lnTo>
                      <a:pt x="378" y="219"/>
                    </a:lnTo>
                    <a:lnTo>
                      <a:pt x="502" y="219"/>
                    </a:lnTo>
                    <a:lnTo>
                      <a:pt x="502" y="219"/>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06" name="Freeform 52"/>
              <p:cNvSpPr>
                <a:spLocks/>
              </p:cNvSpPr>
              <p:nvPr/>
            </p:nvSpPr>
            <p:spPr bwMode="auto">
              <a:xfrm>
                <a:off x="2338" y="2254"/>
                <a:ext cx="29" cy="30"/>
              </a:xfrm>
              <a:custGeom>
                <a:avLst/>
                <a:gdLst>
                  <a:gd name="T0" fmla="*/ 117 w 119"/>
                  <a:gd name="T1" fmla="*/ 44 h 119"/>
                  <a:gd name="T2" fmla="*/ 112 w 119"/>
                  <a:gd name="T3" fmla="*/ 31 h 119"/>
                  <a:gd name="T4" fmla="*/ 103 w 119"/>
                  <a:gd name="T5" fmla="*/ 19 h 119"/>
                  <a:gd name="T6" fmla="*/ 92 w 119"/>
                  <a:gd name="T7" fmla="*/ 8 h 119"/>
                  <a:gd name="T8" fmla="*/ 78 w 119"/>
                  <a:gd name="T9" fmla="*/ 2 h 119"/>
                  <a:gd name="T10" fmla="*/ 62 w 119"/>
                  <a:gd name="T11" fmla="*/ 0 h 119"/>
                  <a:gd name="T12" fmla="*/ 47 w 119"/>
                  <a:gd name="T13" fmla="*/ 0 h 119"/>
                  <a:gd name="T14" fmla="*/ 33 w 119"/>
                  <a:gd name="T15" fmla="*/ 5 h 119"/>
                  <a:gd name="T16" fmla="*/ 21 w 119"/>
                  <a:gd name="T17" fmla="*/ 13 h 119"/>
                  <a:gd name="T18" fmla="*/ 10 w 119"/>
                  <a:gd name="T19" fmla="*/ 24 h 119"/>
                  <a:gd name="T20" fmla="*/ 3 w 119"/>
                  <a:gd name="T21" fmla="*/ 37 h 119"/>
                  <a:gd name="T22" fmla="*/ 0 w 119"/>
                  <a:gd name="T23" fmla="*/ 51 h 119"/>
                  <a:gd name="T24" fmla="*/ 0 w 119"/>
                  <a:gd name="T25" fmla="*/ 67 h 119"/>
                  <a:gd name="T26" fmla="*/ 3 w 119"/>
                  <a:gd name="T27" fmla="*/ 82 h 119"/>
                  <a:gd name="T28" fmla="*/ 10 w 119"/>
                  <a:gd name="T29" fmla="*/ 95 h 119"/>
                  <a:gd name="T30" fmla="*/ 21 w 119"/>
                  <a:gd name="T31" fmla="*/ 105 h 119"/>
                  <a:gd name="T32" fmla="*/ 33 w 119"/>
                  <a:gd name="T33" fmla="*/ 113 h 119"/>
                  <a:gd name="T34" fmla="*/ 47 w 119"/>
                  <a:gd name="T35" fmla="*/ 119 h 119"/>
                  <a:gd name="T36" fmla="*/ 62 w 119"/>
                  <a:gd name="T37" fmla="*/ 119 h 119"/>
                  <a:gd name="T38" fmla="*/ 78 w 119"/>
                  <a:gd name="T39" fmla="*/ 116 h 119"/>
                  <a:gd name="T40" fmla="*/ 91 w 119"/>
                  <a:gd name="T41" fmla="*/ 110 h 119"/>
                  <a:gd name="T42" fmla="*/ 103 w 119"/>
                  <a:gd name="T43" fmla="*/ 102 h 119"/>
                  <a:gd name="T44" fmla="*/ 111 w 119"/>
                  <a:gd name="T45" fmla="*/ 89 h 119"/>
                  <a:gd name="T46" fmla="*/ 117 w 119"/>
                  <a:gd name="T47" fmla="*/ 75 h 119"/>
                  <a:gd name="T48" fmla="*/ 119 w 119"/>
                  <a:gd name="T49" fmla="*/ 59 h 119"/>
                  <a:gd name="T50" fmla="*/ 117 w 119"/>
                  <a:gd name="T51" fmla="*/ 44 h 119"/>
                  <a:gd name="T52" fmla="*/ 117 w 119"/>
                  <a:gd name="T53" fmla="*/ 44 h 119"/>
                  <a:gd name="T54" fmla="*/ 117 w 119"/>
                  <a:gd name="T55" fmla="*/ 4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 h="119">
                    <a:moveTo>
                      <a:pt x="117" y="44"/>
                    </a:moveTo>
                    <a:lnTo>
                      <a:pt x="112" y="31"/>
                    </a:lnTo>
                    <a:lnTo>
                      <a:pt x="103" y="19"/>
                    </a:lnTo>
                    <a:lnTo>
                      <a:pt x="92" y="8"/>
                    </a:lnTo>
                    <a:lnTo>
                      <a:pt x="78" y="2"/>
                    </a:lnTo>
                    <a:lnTo>
                      <a:pt x="62" y="0"/>
                    </a:lnTo>
                    <a:lnTo>
                      <a:pt x="47" y="0"/>
                    </a:lnTo>
                    <a:lnTo>
                      <a:pt x="33" y="5"/>
                    </a:lnTo>
                    <a:lnTo>
                      <a:pt x="21" y="13"/>
                    </a:lnTo>
                    <a:lnTo>
                      <a:pt x="10" y="24"/>
                    </a:lnTo>
                    <a:lnTo>
                      <a:pt x="3" y="37"/>
                    </a:lnTo>
                    <a:lnTo>
                      <a:pt x="0" y="51"/>
                    </a:lnTo>
                    <a:lnTo>
                      <a:pt x="0" y="67"/>
                    </a:lnTo>
                    <a:lnTo>
                      <a:pt x="3" y="82"/>
                    </a:lnTo>
                    <a:lnTo>
                      <a:pt x="10" y="95"/>
                    </a:lnTo>
                    <a:lnTo>
                      <a:pt x="21" y="105"/>
                    </a:lnTo>
                    <a:lnTo>
                      <a:pt x="33" y="113"/>
                    </a:lnTo>
                    <a:lnTo>
                      <a:pt x="47" y="119"/>
                    </a:lnTo>
                    <a:lnTo>
                      <a:pt x="62" y="119"/>
                    </a:lnTo>
                    <a:lnTo>
                      <a:pt x="78" y="116"/>
                    </a:lnTo>
                    <a:lnTo>
                      <a:pt x="91" y="110"/>
                    </a:lnTo>
                    <a:lnTo>
                      <a:pt x="103" y="102"/>
                    </a:lnTo>
                    <a:lnTo>
                      <a:pt x="111" y="89"/>
                    </a:lnTo>
                    <a:lnTo>
                      <a:pt x="117" y="75"/>
                    </a:lnTo>
                    <a:lnTo>
                      <a:pt x="119" y="59"/>
                    </a:lnTo>
                    <a:lnTo>
                      <a:pt x="117" y="44"/>
                    </a:lnTo>
                    <a:lnTo>
                      <a:pt x="117" y="44"/>
                    </a:lnTo>
                    <a:lnTo>
                      <a:pt x="11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07" name="Freeform 53"/>
              <p:cNvSpPr>
                <a:spLocks/>
              </p:cNvSpPr>
              <p:nvPr/>
            </p:nvSpPr>
            <p:spPr bwMode="auto">
              <a:xfrm>
                <a:off x="2338" y="2254"/>
                <a:ext cx="29" cy="30"/>
              </a:xfrm>
              <a:custGeom>
                <a:avLst/>
                <a:gdLst>
                  <a:gd name="T0" fmla="*/ 117 w 119"/>
                  <a:gd name="T1" fmla="*/ 44 h 119"/>
                  <a:gd name="T2" fmla="*/ 112 w 119"/>
                  <a:gd name="T3" fmla="*/ 31 h 119"/>
                  <a:gd name="T4" fmla="*/ 103 w 119"/>
                  <a:gd name="T5" fmla="*/ 19 h 119"/>
                  <a:gd name="T6" fmla="*/ 92 w 119"/>
                  <a:gd name="T7" fmla="*/ 8 h 119"/>
                  <a:gd name="T8" fmla="*/ 78 w 119"/>
                  <a:gd name="T9" fmla="*/ 2 h 119"/>
                  <a:gd name="T10" fmla="*/ 62 w 119"/>
                  <a:gd name="T11" fmla="*/ 0 h 119"/>
                  <a:gd name="T12" fmla="*/ 47 w 119"/>
                  <a:gd name="T13" fmla="*/ 0 h 119"/>
                  <a:gd name="T14" fmla="*/ 33 w 119"/>
                  <a:gd name="T15" fmla="*/ 5 h 119"/>
                  <a:gd name="T16" fmla="*/ 21 w 119"/>
                  <a:gd name="T17" fmla="*/ 13 h 119"/>
                  <a:gd name="T18" fmla="*/ 10 w 119"/>
                  <a:gd name="T19" fmla="*/ 24 h 119"/>
                  <a:gd name="T20" fmla="*/ 3 w 119"/>
                  <a:gd name="T21" fmla="*/ 37 h 119"/>
                  <a:gd name="T22" fmla="*/ 0 w 119"/>
                  <a:gd name="T23" fmla="*/ 51 h 119"/>
                  <a:gd name="T24" fmla="*/ 0 w 119"/>
                  <a:gd name="T25" fmla="*/ 67 h 119"/>
                  <a:gd name="T26" fmla="*/ 3 w 119"/>
                  <a:gd name="T27" fmla="*/ 82 h 119"/>
                  <a:gd name="T28" fmla="*/ 10 w 119"/>
                  <a:gd name="T29" fmla="*/ 95 h 119"/>
                  <a:gd name="T30" fmla="*/ 21 w 119"/>
                  <a:gd name="T31" fmla="*/ 105 h 119"/>
                  <a:gd name="T32" fmla="*/ 33 w 119"/>
                  <a:gd name="T33" fmla="*/ 113 h 119"/>
                  <a:gd name="T34" fmla="*/ 47 w 119"/>
                  <a:gd name="T35" fmla="*/ 119 h 119"/>
                  <a:gd name="T36" fmla="*/ 62 w 119"/>
                  <a:gd name="T37" fmla="*/ 119 h 119"/>
                  <a:gd name="T38" fmla="*/ 78 w 119"/>
                  <a:gd name="T39" fmla="*/ 116 h 119"/>
                  <a:gd name="T40" fmla="*/ 91 w 119"/>
                  <a:gd name="T41" fmla="*/ 110 h 119"/>
                  <a:gd name="T42" fmla="*/ 103 w 119"/>
                  <a:gd name="T43" fmla="*/ 102 h 119"/>
                  <a:gd name="T44" fmla="*/ 111 w 119"/>
                  <a:gd name="T45" fmla="*/ 89 h 119"/>
                  <a:gd name="T46" fmla="*/ 117 w 119"/>
                  <a:gd name="T47" fmla="*/ 75 h 119"/>
                  <a:gd name="T48" fmla="*/ 119 w 119"/>
                  <a:gd name="T49" fmla="*/ 59 h 119"/>
                  <a:gd name="T50" fmla="*/ 117 w 119"/>
                  <a:gd name="T51" fmla="*/ 44 h 119"/>
                  <a:gd name="T52" fmla="*/ 117 w 119"/>
                  <a:gd name="T53" fmla="*/ 4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9">
                    <a:moveTo>
                      <a:pt x="117" y="44"/>
                    </a:moveTo>
                    <a:lnTo>
                      <a:pt x="112" y="31"/>
                    </a:lnTo>
                    <a:lnTo>
                      <a:pt x="103" y="19"/>
                    </a:lnTo>
                    <a:lnTo>
                      <a:pt x="92" y="8"/>
                    </a:lnTo>
                    <a:lnTo>
                      <a:pt x="78" y="2"/>
                    </a:lnTo>
                    <a:lnTo>
                      <a:pt x="62" y="0"/>
                    </a:lnTo>
                    <a:lnTo>
                      <a:pt x="47" y="0"/>
                    </a:lnTo>
                    <a:lnTo>
                      <a:pt x="33" y="5"/>
                    </a:lnTo>
                    <a:lnTo>
                      <a:pt x="21" y="13"/>
                    </a:lnTo>
                    <a:lnTo>
                      <a:pt x="10" y="24"/>
                    </a:lnTo>
                    <a:lnTo>
                      <a:pt x="3" y="37"/>
                    </a:lnTo>
                    <a:lnTo>
                      <a:pt x="0" y="51"/>
                    </a:lnTo>
                    <a:lnTo>
                      <a:pt x="0" y="67"/>
                    </a:lnTo>
                    <a:lnTo>
                      <a:pt x="3" y="82"/>
                    </a:lnTo>
                    <a:lnTo>
                      <a:pt x="10" y="95"/>
                    </a:lnTo>
                    <a:lnTo>
                      <a:pt x="21" y="105"/>
                    </a:lnTo>
                    <a:lnTo>
                      <a:pt x="33" y="113"/>
                    </a:lnTo>
                    <a:lnTo>
                      <a:pt x="47" y="119"/>
                    </a:lnTo>
                    <a:lnTo>
                      <a:pt x="62" y="119"/>
                    </a:lnTo>
                    <a:lnTo>
                      <a:pt x="78" y="116"/>
                    </a:lnTo>
                    <a:lnTo>
                      <a:pt x="91" y="110"/>
                    </a:lnTo>
                    <a:lnTo>
                      <a:pt x="103" y="102"/>
                    </a:lnTo>
                    <a:lnTo>
                      <a:pt x="111" y="89"/>
                    </a:lnTo>
                    <a:lnTo>
                      <a:pt x="117" y="75"/>
                    </a:lnTo>
                    <a:lnTo>
                      <a:pt x="119" y="59"/>
                    </a:lnTo>
                    <a:lnTo>
                      <a:pt x="117" y="44"/>
                    </a:lnTo>
                    <a:lnTo>
                      <a:pt x="117" y="44"/>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08" name="Freeform 54"/>
              <p:cNvSpPr>
                <a:spLocks/>
              </p:cNvSpPr>
              <p:nvPr/>
            </p:nvSpPr>
            <p:spPr bwMode="auto">
              <a:xfrm>
                <a:off x="2347" y="2263"/>
                <a:ext cx="11" cy="11"/>
              </a:xfrm>
              <a:custGeom>
                <a:avLst/>
                <a:gdLst>
                  <a:gd name="T0" fmla="*/ 45 w 46"/>
                  <a:gd name="T1" fmla="*/ 15 h 46"/>
                  <a:gd name="T2" fmla="*/ 41 w 46"/>
                  <a:gd name="T3" fmla="*/ 10 h 46"/>
                  <a:gd name="T4" fmla="*/ 35 w 46"/>
                  <a:gd name="T5" fmla="*/ 4 h 46"/>
                  <a:gd name="T6" fmla="*/ 28 w 46"/>
                  <a:gd name="T7" fmla="*/ 2 h 46"/>
                  <a:gd name="T8" fmla="*/ 21 w 46"/>
                  <a:gd name="T9" fmla="*/ 0 h 46"/>
                  <a:gd name="T10" fmla="*/ 15 w 46"/>
                  <a:gd name="T11" fmla="*/ 3 h 46"/>
                  <a:gd name="T12" fmla="*/ 8 w 46"/>
                  <a:gd name="T13" fmla="*/ 6 h 46"/>
                  <a:gd name="T14" fmla="*/ 3 w 46"/>
                  <a:gd name="T15" fmla="*/ 11 h 46"/>
                  <a:gd name="T16" fmla="*/ 1 w 46"/>
                  <a:gd name="T17" fmla="*/ 18 h 46"/>
                  <a:gd name="T18" fmla="*/ 0 w 46"/>
                  <a:gd name="T19" fmla="*/ 25 h 46"/>
                  <a:gd name="T20" fmla="*/ 1 w 46"/>
                  <a:gd name="T21" fmla="*/ 34 h 46"/>
                  <a:gd name="T22" fmla="*/ 7 w 46"/>
                  <a:gd name="T23" fmla="*/ 40 h 46"/>
                  <a:gd name="T24" fmla="*/ 12 w 46"/>
                  <a:gd name="T25" fmla="*/ 44 h 46"/>
                  <a:gd name="T26" fmla="*/ 20 w 46"/>
                  <a:gd name="T27" fmla="*/ 46 h 46"/>
                  <a:gd name="T28" fmla="*/ 26 w 46"/>
                  <a:gd name="T29" fmla="*/ 46 h 46"/>
                  <a:gd name="T30" fmla="*/ 34 w 46"/>
                  <a:gd name="T31" fmla="*/ 42 h 46"/>
                  <a:gd name="T32" fmla="*/ 40 w 46"/>
                  <a:gd name="T33" fmla="*/ 39 h 46"/>
                  <a:gd name="T34" fmla="*/ 45 w 46"/>
                  <a:gd name="T35" fmla="*/ 32 h 46"/>
                  <a:gd name="T36" fmla="*/ 46 w 46"/>
                  <a:gd name="T37" fmla="*/ 25 h 46"/>
                  <a:gd name="T38" fmla="*/ 46 w 46"/>
                  <a:gd name="T39" fmla="*/ 22 h 46"/>
                  <a:gd name="T40" fmla="*/ 45 w 46"/>
                  <a:gd name="T41" fmla="*/ 15 h 46"/>
                  <a:gd name="T42" fmla="*/ 45 w 46"/>
                  <a:gd name="T43"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5" y="15"/>
                    </a:moveTo>
                    <a:lnTo>
                      <a:pt x="41" y="10"/>
                    </a:lnTo>
                    <a:lnTo>
                      <a:pt x="35" y="4"/>
                    </a:lnTo>
                    <a:lnTo>
                      <a:pt x="28" y="2"/>
                    </a:lnTo>
                    <a:lnTo>
                      <a:pt x="21" y="0"/>
                    </a:lnTo>
                    <a:lnTo>
                      <a:pt x="15" y="3"/>
                    </a:lnTo>
                    <a:lnTo>
                      <a:pt x="8" y="6"/>
                    </a:lnTo>
                    <a:lnTo>
                      <a:pt x="3" y="11"/>
                    </a:lnTo>
                    <a:lnTo>
                      <a:pt x="1" y="18"/>
                    </a:lnTo>
                    <a:lnTo>
                      <a:pt x="0" y="25"/>
                    </a:lnTo>
                    <a:lnTo>
                      <a:pt x="1" y="34"/>
                    </a:lnTo>
                    <a:lnTo>
                      <a:pt x="7" y="40"/>
                    </a:lnTo>
                    <a:lnTo>
                      <a:pt x="12" y="44"/>
                    </a:lnTo>
                    <a:lnTo>
                      <a:pt x="20" y="46"/>
                    </a:lnTo>
                    <a:lnTo>
                      <a:pt x="26" y="46"/>
                    </a:lnTo>
                    <a:lnTo>
                      <a:pt x="34" y="42"/>
                    </a:lnTo>
                    <a:lnTo>
                      <a:pt x="40" y="39"/>
                    </a:lnTo>
                    <a:lnTo>
                      <a:pt x="45" y="32"/>
                    </a:lnTo>
                    <a:lnTo>
                      <a:pt x="46" y="25"/>
                    </a:lnTo>
                    <a:lnTo>
                      <a:pt x="46" y="22"/>
                    </a:lnTo>
                    <a:lnTo>
                      <a:pt x="45" y="15"/>
                    </a:lnTo>
                    <a:lnTo>
                      <a:pt x="4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09" name="Freeform 55"/>
              <p:cNvSpPr>
                <a:spLocks/>
              </p:cNvSpPr>
              <p:nvPr/>
            </p:nvSpPr>
            <p:spPr bwMode="auto">
              <a:xfrm>
                <a:off x="2347" y="2263"/>
                <a:ext cx="11" cy="11"/>
              </a:xfrm>
              <a:custGeom>
                <a:avLst/>
                <a:gdLst>
                  <a:gd name="T0" fmla="*/ 45 w 46"/>
                  <a:gd name="T1" fmla="*/ 15 h 46"/>
                  <a:gd name="T2" fmla="*/ 41 w 46"/>
                  <a:gd name="T3" fmla="*/ 10 h 46"/>
                  <a:gd name="T4" fmla="*/ 35 w 46"/>
                  <a:gd name="T5" fmla="*/ 4 h 46"/>
                  <a:gd name="T6" fmla="*/ 28 w 46"/>
                  <a:gd name="T7" fmla="*/ 2 h 46"/>
                  <a:gd name="T8" fmla="*/ 21 w 46"/>
                  <a:gd name="T9" fmla="*/ 0 h 46"/>
                  <a:gd name="T10" fmla="*/ 15 w 46"/>
                  <a:gd name="T11" fmla="*/ 3 h 46"/>
                  <a:gd name="T12" fmla="*/ 8 w 46"/>
                  <a:gd name="T13" fmla="*/ 6 h 46"/>
                  <a:gd name="T14" fmla="*/ 3 w 46"/>
                  <a:gd name="T15" fmla="*/ 11 h 46"/>
                  <a:gd name="T16" fmla="*/ 1 w 46"/>
                  <a:gd name="T17" fmla="*/ 18 h 46"/>
                  <a:gd name="T18" fmla="*/ 0 w 46"/>
                  <a:gd name="T19" fmla="*/ 25 h 46"/>
                  <a:gd name="T20" fmla="*/ 1 w 46"/>
                  <a:gd name="T21" fmla="*/ 34 h 46"/>
                  <a:gd name="T22" fmla="*/ 7 w 46"/>
                  <a:gd name="T23" fmla="*/ 40 h 46"/>
                  <a:gd name="T24" fmla="*/ 12 w 46"/>
                  <a:gd name="T25" fmla="*/ 44 h 46"/>
                  <a:gd name="T26" fmla="*/ 20 w 46"/>
                  <a:gd name="T27" fmla="*/ 46 h 46"/>
                  <a:gd name="T28" fmla="*/ 26 w 46"/>
                  <a:gd name="T29" fmla="*/ 46 h 46"/>
                  <a:gd name="T30" fmla="*/ 34 w 46"/>
                  <a:gd name="T31" fmla="*/ 42 h 46"/>
                  <a:gd name="T32" fmla="*/ 40 w 46"/>
                  <a:gd name="T33" fmla="*/ 39 h 46"/>
                  <a:gd name="T34" fmla="*/ 45 w 46"/>
                  <a:gd name="T35" fmla="*/ 32 h 46"/>
                  <a:gd name="T36" fmla="*/ 46 w 46"/>
                  <a:gd name="T37" fmla="*/ 25 h 46"/>
                  <a:gd name="T38" fmla="*/ 46 w 46"/>
                  <a:gd name="T39" fmla="*/ 22 h 46"/>
                  <a:gd name="T40" fmla="*/ 45 w 46"/>
                  <a:gd name="T41" fmla="*/ 15 h 46"/>
                  <a:gd name="T42" fmla="*/ 45 w 46"/>
                  <a:gd name="T43"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5" y="15"/>
                    </a:moveTo>
                    <a:lnTo>
                      <a:pt x="41" y="10"/>
                    </a:lnTo>
                    <a:lnTo>
                      <a:pt x="35" y="4"/>
                    </a:lnTo>
                    <a:lnTo>
                      <a:pt x="28" y="2"/>
                    </a:lnTo>
                    <a:lnTo>
                      <a:pt x="21" y="0"/>
                    </a:lnTo>
                    <a:lnTo>
                      <a:pt x="15" y="3"/>
                    </a:lnTo>
                    <a:lnTo>
                      <a:pt x="8" y="6"/>
                    </a:lnTo>
                    <a:lnTo>
                      <a:pt x="3" y="11"/>
                    </a:lnTo>
                    <a:lnTo>
                      <a:pt x="1" y="18"/>
                    </a:lnTo>
                    <a:lnTo>
                      <a:pt x="0" y="25"/>
                    </a:lnTo>
                    <a:lnTo>
                      <a:pt x="1" y="34"/>
                    </a:lnTo>
                    <a:lnTo>
                      <a:pt x="7" y="40"/>
                    </a:lnTo>
                    <a:lnTo>
                      <a:pt x="12" y="44"/>
                    </a:lnTo>
                    <a:lnTo>
                      <a:pt x="20" y="46"/>
                    </a:lnTo>
                    <a:lnTo>
                      <a:pt x="26" y="46"/>
                    </a:lnTo>
                    <a:lnTo>
                      <a:pt x="34" y="42"/>
                    </a:lnTo>
                    <a:lnTo>
                      <a:pt x="40" y="39"/>
                    </a:lnTo>
                    <a:lnTo>
                      <a:pt x="45" y="32"/>
                    </a:lnTo>
                    <a:lnTo>
                      <a:pt x="46" y="25"/>
                    </a:lnTo>
                    <a:lnTo>
                      <a:pt x="46" y="22"/>
                    </a:lnTo>
                    <a:lnTo>
                      <a:pt x="45" y="15"/>
                    </a:lnTo>
                    <a:lnTo>
                      <a:pt x="45" y="15"/>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0" name="Freeform 56"/>
              <p:cNvSpPr>
                <a:spLocks/>
              </p:cNvSpPr>
              <p:nvPr/>
            </p:nvSpPr>
            <p:spPr bwMode="auto">
              <a:xfrm>
                <a:off x="2275" y="2319"/>
                <a:ext cx="7" cy="7"/>
              </a:xfrm>
              <a:custGeom>
                <a:avLst/>
                <a:gdLst>
                  <a:gd name="T0" fmla="*/ 26 w 28"/>
                  <a:gd name="T1" fmla="*/ 9 h 27"/>
                  <a:gd name="T2" fmla="*/ 25 w 28"/>
                  <a:gd name="T3" fmla="*/ 6 h 27"/>
                  <a:gd name="T4" fmla="*/ 22 w 28"/>
                  <a:gd name="T5" fmla="*/ 4 h 27"/>
                  <a:gd name="T6" fmla="*/ 19 w 28"/>
                  <a:gd name="T7" fmla="*/ 1 h 27"/>
                  <a:gd name="T8" fmla="*/ 15 w 28"/>
                  <a:gd name="T9" fmla="*/ 0 h 27"/>
                  <a:gd name="T10" fmla="*/ 10 w 28"/>
                  <a:gd name="T11" fmla="*/ 0 h 27"/>
                  <a:gd name="T12" fmla="*/ 8 w 28"/>
                  <a:gd name="T13" fmla="*/ 1 h 27"/>
                  <a:gd name="T14" fmla="*/ 4 w 28"/>
                  <a:gd name="T15" fmla="*/ 4 h 27"/>
                  <a:gd name="T16" fmla="*/ 2 w 28"/>
                  <a:gd name="T17" fmla="*/ 8 h 27"/>
                  <a:gd name="T18" fmla="*/ 0 w 28"/>
                  <a:gd name="T19" fmla="*/ 12 h 27"/>
                  <a:gd name="T20" fmla="*/ 0 w 28"/>
                  <a:gd name="T21" fmla="*/ 15 h 27"/>
                  <a:gd name="T22" fmla="*/ 2 w 28"/>
                  <a:gd name="T23" fmla="*/ 19 h 27"/>
                  <a:gd name="T24" fmla="*/ 4 w 28"/>
                  <a:gd name="T25" fmla="*/ 22 h 27"/>
                  <a:gd name="T26" fmla="*/ 7 w 28"/>
                  <a:gd name="T27" fmla="*/ 25 h 27"/>
                  <a:gd name="T28" fmla="*/ 10 w 28"/>
                  <a:gd name="T29" fmla="*/ 27 h 27"/>
                  <a:gd name="T30" fmla="*/ 15 w 28"/>
                  <a:gd name="T31" fmla="*/ 27 h 27"/>
                  <a:gd name="T32" fmla="*/ 19 w 28"/>
                  <a:gd name="T33" fmla="*/ 25 h 27"/>
                  <a:gd name="T34" fmla="*/ 22 w 28"/>
                  <a:gd name="T35" fmla="*/ 23 h 27"/>
                  <a:gd name="T36" fmla="*/ 25 w 28"/>
                  <a:gd name="T37" fmla="*/ 21 h 27"/>
                  <a:gd name="T38" fmla="*/ 26 w 28"/>
                  <a:gd name="T39" fmla="*/ 17 h 27"/>
                  <a:gd name="T40" fmla="*/ 28 w 28"/>
                  <a:gd name="T41" fmla="*/ 14 h 27"/>
                  <a:gd name="T42" fmla="*/ 26 w 28"/>
                  <a:gd name="T43" fmla="*/ 10 h 27"/>
                  <a:gd name="T44" fmla="*/ 26 w 28"/>
                  <a:gd name="T45" fmla="*/ 10 h 27"/>
                  <a:gd name="T46" fmla="*/ 26 w 28"/>
                  <a:gd name="T4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7">
                    <a:moveTo>
                      <a:pt x="26" y="9"/>
                    </a:moveTo>
                    <a:lnTo>
                      <a:pt x="25" y="6"/>
                    </a:lnTo>
                    <a:lnTo>
                      <a:pt x="22" y="4"/>
                    </a:lnTo>
                    <a:lnTo>
                      <a:pt x="19" y="1"/>
                    </a:lnTo>
                    <a:lnTo>
                      <a:pt x="15" y="0"/>
                    </a:lnTo>
                    <a:lnTo>
                      <a:pt x="10" y="0"/>
                    </a:lnTo>
                    <a:lnTo>
                      <a:pt x="8" y="1"/>
                    </a:lnTo>
                    <a:lnTo>
                      <a:pt x="4" y="4"/>
                    </a:lnTo>
                    <a:lnTo>
                      <a:pt x="2" y="8"/>
                    </a:lnTo>
                    <a:lnTo>
                      <a:pt x="0" y="12"/>
                    </a:lnTo>
                    <a:lnTo>
                      <a:pt x="0" y="15"/>
                    </a:lnTo>
                    <a:lnTo>
                      <a:pt x="2" y="19"/>
                    </a:lnTo>
                    <a:lnTo>
                      <a:pt x="4" y="22"/>
                    </a:lnTo>
                    <a:lnTo>
                      <a:pt x="7" y="25"/>
                    </a:lnTo>
                    <a:lnTo>
                      <a:pt x="10" y="27"/>
                    </a:lnTo>
                    <a:lnTo>
                      <a:pt x="15" y="27"/>
                    </a:lnTo>
                    <a:lnTo>
                      <a:pt x="19" y="25"/>
                    </a:lnTo>
                    <a:lnTo>
                      <a:pt x="22" y="23"/>
                    </a:lnTo>
                    <a:lnTo>
                      <a:pt x="25" y="21"/>
                    </a:lnTo>
                    <a:lnTo>
                      <a:pt x="26" y="17"/>
                    </a:lnTo>
                    <a:lnTo>
                      <a:pt x="28" y="14"/>
                    </a:lnTo>
                    <a:lnTo>
                      <a:pt x="26" y="10"/>
                    </a:lnTo>
                    <a:lnTo>
                      <a:pt x="26" y="10"/>
                    </a:lnTo>
                    <a:lnTo>
                      <a:pt x="2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1" name="Freeform 57"/>
              <p:cNvSpPr>
                <a:spLocks/>
              </p:cNvSpPr>
              <p:nvPr/>
            </p:nvSpPr>
            <p:spPr bwMode="auto">
              <a:xfrm>
                <a:off x="2275" y="2319"/>
                <a:ext cx="7" cy="7"/>
              </a:xfrm>
              <a:custGeom>
                <a:avLst/>
                <a:gdLst>
                  <a:gd name="T0" fmla="*/ 26 w 28"/>
                  <a:gd name="T1" fmla="*/ 9 h 27"/>
                  <a:gd name="T2" fmla="*/ 25 w 28"/>
                  <a:gd name="T3" fmla="*/ 6 h 27"/>
                  <a:gd name="T4" fmla="*/ 22 w 28"/>
                  <a:gd name="T5" fmla="*/ 4 h 27"/>
                  <a:gd name="T6" fmla="*/ 19 w 28"/>
                  <a:gd name="T7" fmla="*/ 1 h 27"/>
                  <a:gd name="T8" fmla="*/ 15 w 28"/>
                  <a:gd name="T9" fmla="*/ 0 h 27"/>
                  <a:gd name="T10" fmla="*/ 10 w 28"/>
                  <a:gd name="T11" fmla="*/ 0 h 27"/>
                  <a:gd name="T12" fmla="*/ 8 w 28"/>
                  <a:gd name="T13" fmla="*/ 1 h 27"/>
                  <a:gd name="T14" fmla="*/ 4 w 28"/>
                  <a:gd name="T15" fmla="*/ 4 h 27"/>
                  <a:gd name="T16" fmla="*/ 2 w 28"/>
                  <a:gd name="T17" fmla="*/ 8 h 27"/>
                  <a:gd name="T18" fmla="*/ 0 w 28"/>
                  <a:gd name="T19" fmla="*/ 12 h 27"/>
                  <a:gd name="T20" fmla="*/ 0 w 28"/>
                  <a:gd name="T21" fmla="*/ 15 h 27"/>
                  <a:gd name="T22" fmla="*/ 2 w 28"/>
                  <a:gd name="T23" fmla="*/ 19 h 27"/>
                  <a:gd name="T24" fmla="*/ 4 w 28"/>
                  <a:gd name="T25" fmla="*/ 22 h 27"/>
                  <a:gd name="T26" fmla="*/ 7 w 28"/>
                  <a:gd name="T27" fmla="*/ 25 h 27"/>
                  <a:gd name="T28" fmla="*/ 10 w 28"/>
                  <a:gd name="T29" fmla="*/ 27 h 27"/>
                  <a:gd name="T30" fmla="*/ 15 w 28"/>
                  <a:gd name="T31" fmla="*/ 27 h 27"/>
                  <a:gd name="T32" fmla="*/ 19 w 28"/>
                  <a:gd name="T33" fmla="*/ 25 h 27"/>
                  <a:gd name="T34" fmla="*/ 22 w 28"/>
                  <a:gd name="T35" fmla="*/ 23 h 27"/>
                  <a:gd name="T36" fmla="*/ 25 w 28"/>
                  <a:gd name="T37" fmla="*/ 21 h 27"/>
                  <a:gd name="T38" fmla="*/ 26 w 28"/>
                  <a:gd name="T39" fmla="*/ 17 h 27"/>
                  <a:gd name="T40" fmla="*/ 28 w 28"/>
                  <a:gd name="T41" fmla="*/ 14 h 27"/>
                  <a:gd name="T42" fmla="*/ 26 w 28"/>
                  <a:gd name="T43" fmla="*/ 10 h 27"/>
                  <a:gd name="T44" fmla="*/ 26 w 28"/>
                  <a:gd name="T4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26" y="9"/>
                    </a:moveTo>
                    <a:lnTo>
                      <a:pt x="25" y="6"/>
                    </a:lnTo>
                    <a:lnTo>
                      <a:pt x="22" y="4"/>
                    </a:lnTo>
                    <a:lnTo>
                      <a:pt x="19" y="1"/>
                    </a:lnTo>
                    <a:lnTo>
                      <a:pt x="15" y="0"/>
                    </a:lnTo>
                    <a:lnTo>
                      <a:pt x="10" y="0"/>
                    </a:lnTo>
                    <a:lnTo>
                      <a:pt x="8" y="1"/>
                    </a:lnTo>
                    <a:lnTo>
                      <a:pt x="4" y="4"/>
                    </a:lnTo>
                    <a:lnTo>
                      <a:pt x="2" y="8"/>
                    </a:lnTo>
                    <a:lnTo>
                      <a:pt x="0" y="12"/>
                    </a:lnTo>
                    <a:lnTo>
                      <a:pt x="0" y="15"/>
                    </a:lnTo>
                    <a:lnTo>
                      <a:pt x="2" y="19"/>
                    </a:lnTo>
                    <a:lnTo>
                      <a:pt x="4" y="22"/>
                    </a:lnTo>
                    <a:lnTo>
                      <a:pt x="7" y="25"/>
                    </a:lnTo>
                    <a:lnTo>
                      <a:pt x="10" y="27"/>
                    </a:lnTo>
                    <a:lnTo>
                      <a:pt x="15" y="27"/>
                    </a:lnTo>
                    <a:lnTo>
                      <a:pt x="19" y="25"/>
                    </a:lnTo>
                    <a:lnTo>
                      <a:pt x="22" y="23"/>
                    </a:lnTo>
                    <a:lnTo>
                      <a:pt x="25" y="21"/>
                    </a:lnTo>
                    <a:lnTo>
                      <a:pt x="26" y="17"/>
                    </a:lnTo>
                    <a:lnTo>
                      <a:pt x="28" y="14"/>
                    </a:lnTo>
                    <a:lnTo>
                      <a:pt x="26" y="10"/>
                    </a:lnTo>
                    <a:lnTo>
                      <a:pt x="26" y="1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2" name="Freeform 58"/>
              <p:cNvSpPr>
                <a:spLocks/>
              </p:cNvSpPr>
              <p:nvPr/>
            </p:nvSpPr>
            <p:spPr bwMode="auto">
              <a:xfrm>
                <a:off x="2299" y="2319"/>
                <a:ext cx="7" cy="7"/>
              </a:xfrm>
              <a:custGeom>
                <a:avLst/>
                <a:gdLst>
                  <a:gd name="T0" fmla="*/ 26 w 27"/>
                  <a:gd name="T1" fmla="*/ 9 h 27"/>
                  <a:gd name="T2" fmla="*/ 24 w 27"/>
                  <a:gd name="T3" fmla="*/ 6 h 27"/>
                  <a:gd name="T4" fmla="*/ 22 w 27"/>
                  <a:gd name="T5" fmla="*/ 4 h 27"/>
                  <a:gd name="T6" fmla="*/ 18 w 27"/>
                  <a:gd name="T7" fmla="*/ 1 h 27"/>
                  <a:gd name="T8" fmla="*/ 14 w 27"/>
                  <a:gd name="T9" fmla="*/ 0 h 27"/>
                  <a:gd name="T10" fmla="*/ 10 w 27"/>
                  <a:gd name="T11" fmla="*/ 0 h 27"/>
                  <a:gd name="T12" fmla="*/ 7 w 27"/>
                  <a:gd name="T13" fmla="*/ 1 h 27"/>
                  <a:gd name="T14" fmla="*/ 2 w 27"/>
                  <a:gd name="T15" fmla="*/ 4 h 27"/>
                  <a:gd name="T16" fmla="*/ 1 w 27"/>
                  <a:gd name="T17" fmla="*/ 8 h 27"/>
                  <a:gd name="T18" fmla="*/ 0 w 27"/>
                  <a:gd name="T19" fmla="*/ 12 h 27"/>
                  <a:gd name="T20" fmla="*/ 0 w 27"/>
                  <a:gd name="T21" fmla="*/ 15 h 27"/>
                  <a:gd name="T22" fmla="*/ 1 w 27"/>
                  <a:gd name="T23" fmla="*/ 19 h 27"/>
                  <a:gd name="T24" fmla="*/ 2 w 27"/>
                  <a:gd name="T25" fmla="*/ 22 h 27"/>
                  <a:gd name="T26" fmla="*/ 7 w 27"/>
                  <a:gd name="T27" fmla="*/ 25 h 27"/>
                  <a:gd name="T28" fmla="*/ 10 w 27"/>
                  <a:gd name="T29" fmla="*/ 27 h 27"/>
                  <a:gd name="T30" fmla="*/ 14 w 27"/>
                  <a:gd name="T31" fmla="*/ 27 h 27"/>
                  <a:gd name="T32" fmla="*/ 18 w 27"/>
                  <a:gd name="T33" fmla="*/ 25 h 27"/>
                  <a:gd name="T34" fmla="*/ 22 w 27"/>
                  <a:gd name="T35" fmla="*/ 23 h 27"/>
                  <a:gd name="T36" fmla="*/ 24 w 27"/>
                  <a:gd name="T37" fmla="*/ 21 h 27"/>
                  <a:gd name="T38" fmla="*/ 27 w 27"/>
                  <a:gd name="T39" fmla="*/ 17 h 27"/>
                  <a:gd name="T40" fmla="*/ 27 w 27"/>
                  <a:gd name="T41" fmla="*/ 14 h 27"/>
                  <a:gd name="T42" fmla="*/ 27 w 27"/>
                  <a:gd name="T43" fmla="*/ 10 h 27"/>
                  <a:gd name="T44" fmla="*/ 27 w 27"/>
                  <a:gd name="T45" fmla="*/ 10 h 27"/>
                  <a:gd name="T46" fmla="*/ 26 w 27"/>
                  <a:gd name="T4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7">
                    <a:moveTo>
                      <a:pt x="26" y="9"/>
                    </a:moveTo>
                    <a:lnTo>
                      <a:pt x="24" y="6"/>
                    </a:lnTo>
                    <a:lnTo>
                      <a:pt x="22" y="4"/>
                    </a:lnTo>
                    <a:lnTo>
                      <a:pt x="18" y="1"/>
                    </a:lnTo>
                    <a:lnTo>
                      <a:pt x="14" y="0"/>
                    </a:lnTo>
                    <a:lnTo>
                      <a:pt x="10" y="0"/>
                    </a:lnTo>
                    <a:lnTo>
                      <a:pt x="7" y="1"/>
                    </a:lnTo>
                    <a:lnTo>
                      <a:pt x="2" y="4"/>
                    </a:lnTo>
                    <a:lnTo>
                      <a:pt x="1" y="8"/>
                    </a:lnTo>
                    <a:lnTo>
                      <a:pt x="0" y="12"/>
                    </a:lnTo>
                    <a:lnTo>
                      <a:pt x="0" y="15"/>
                    </a:lnTo>
                    <a:lnTo>
                      <a:pt x="1" y="19"/>
                    </a:lnTo>
                    <a:lnTo>
                      <a:pt x="2" y="22"/>
                    </a:lnTo>
                    <a:lnTo>
                      <a:pt x="7" y="25"/>
                    </a:lnTo>
                    <a:lnTo>
                      <a:pt x="10" y="27"/>
                    </a:lnTo>
                    <a:lnTo>
                      <a:pt x="14" y="27"/>
                    </a:lnTo>
                    <a:lnTo>
                      <a:pt x="18" y="25"/>
                    </a:lnTo>
                    <a:lnTo>
                      <a:pt x="22" y="23"/>
                    </a:lnTo>
                    <a:lnTo>
                      <a:pt x="24" y="21"/>
                    </a:lnTo>
                    <a:lnTo>
                      <a:pt x="27" y="17"/>
                    </a:lnTo>
                    <a:lnTo>
                      <a:pt x="27" y="14"/>
                    </a:lnTo>
                    <a:lnTo>
                      <a:pt x="27" y="10"/>
                    </a:lnTo>
                    <a:lnTo>
                      <a:pt x="27" y="10"/>
                    </a:lnTo>
                    <a:lnTo>
                      <a:pt x="2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3" name="Freeform 59"/>
              <p:cNvSpPr>
                <a:spLocks/>
              </p:cNvSpPr>
              <p:nvPr/>
            </p:nvSpPr>
            <p:spPr bwMode="auto">
              <a:xfrm>
                <a:off x="2299" y="2319"/>
                <a:ext cx="7" cy="7"/>
              </a:xfrm>
              <a:custGeom>
                <a:avLst/>
                <a:gdLst>
                  <a:gd name="T0" fmla="*/ 26 w 27"/>
                  <a:gd name="T1" fmla="*/ 9 h 27"/>
                  <a:gd name="T2" fmla="*/ 24 w 27"/>
                  <a:gd name="T3" fmla="*/ 6 h 27"/>
                  <a:gd name="T4" fmla="*/ 22 w 27"/>
                  <a:gd name="T5" fmla="*/ 4 h 27"/>
                  <a:gd name="T6" fmla="*/ 18 w 27"/>
                  <a:gd name="T7" fmla="*/ 1 h 27"/>
                  <a:gd name="T8" fmla="*/ 14 w 27"/>
                  <a:gd name="T9" fmla="*/ 0 h 27"/>
                  <a:gd name="T10" fmla="*/ 10 w 27"/>
                  <a:gd name="T11" fmla="*/ 0 h 27"/>
                  <a:gd name="T12" fmla="*/ 7 w 27"/>
                  <a:gd name="T13" fmla="*/ 1 h 27"/>
                  <a:gd name="T14" fmla="*/ 2 w 27"/>
                  <a:gd name="T15" fmla="*/ 4 h 27"/>
                  <a:gd name="T16" fmla="*/ 1 w 27"/>
                  <a:gd name="T17" fmla="*/ 8 h 27"/>
                  <a:gd name="T18" fmla="*/ 0 w 27"/>
                  <a:gd name="T19" fmla="*/ 12 h 27"/>
                  <a:gd name="T20" fmla="*/ 0 w 27"/>
                  <a:gd name="T21" fmla="*/ 15 h 27"/>
                  <a:gd name="T22" fmla="*/ 1 w 27"/>
                  <a:gd name="T23" fmla="*/ 19 h 27"/>
                  <a:gd name="T24" fmla="*/ 2 w 27"/>
                  <a:gd name="T25" fmla="*/ 22 h 27"/>
                  <a:gd name="T26" fmla="*/ 7 w 27"/>
                  <a:gd name="T27" fmla="*/ 25 h 27"/>
                  <a:gd name="T28" fmla="*/ 10 w 27"/>
                  <a:gd name="T29" fmla="*/ 27 h 27"/>
                  <a:gd name="T30" fmla="*/ 14 w 27"/>
                  <a:gd name="T31" fmla="*/ 27 h 27"/>
                  <a:gd name="T32" fmla="*/ 18 w 27"/>
                  <a:gd name="T33" fmla="*/ 25 h 27"/>
                  <a:gd name="T34" fmla="*/ 22 w 27"/>
                  <a:gd name="T35" fmla="*/ 23 h 27"/>
                  <a:gd name="T36" fmla="*/ 24 w 27"/>
                  <a:gd name="T37" fmla="*/ 21 h 27"/>
                  <a:gd name="T38" fmla="*/ 27 w 27"/>
                  <a:gd name="T39" fmla="*/ 17 h 27"/>
                  <a:gd name="T40" fmla="*/ 27 w 27"/>
                  <a:gd name="T41" fmla="*/ 14 h 27"/>
                  <a:gd name="T42" fmla="*/ 27 w 27"/>
                  <a:gd name="T43" fmla="*/ 10 h 27"/>
                  <a:gd name="T44" fmla="*/ 27 w 27"/>
                  <a:gd name="T4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7">
                    <a:moveTo>
                      <a:pt x="26" y="9"/>
                    </a:moveTo>
                    <a:lnTo>
                      <a:pt x="24" y="6"/>
                    </a:lnTo>
                    <a:lnTo>
                      <a:pt x="22" y="4"/>
                    </a:lnTo>
                    <a:lnTo>
                      <a:pt x="18" y="1"/>
                    </a:lnTo>
                    <a:lnTo>
                      <a:pt x="14" y="0"/>
                    </a:lnTo>
                    <a:lnTo>
                      <a:pt x="10" y="0"/>
                    </a:lnTo>
                    <a:lnTo>
                      <a:pt x="7" y="1"/>
                    </a:lnTo>
                    <a:lnTo>
                      <a:pt x="2" y="4"/>
                    </a:lnTo>
                    <a:lnTo>
                      <a:pt x="1" y="8"/>
                    </a:lnTo>
                    <a:lnTo>
                      <a:pt x="0" y="12"/>
                    </a:lnTo>
                    <a:lnTo>
                      <a:pt x="0" y="15"/>
                    </a:lnTo>
                    <a:lnTo>
                      <a:pt x="1" y="19"/>
                    </a:lnTo>
                    <a:lnTo>
                      <a:pt x="2" y="22"/>
                    </a:lnTo>
                    <a:lnTo>
                      <a:pt x="7" y="25"/>
                    </a:lnTo>
                    <a:lnTo>
                      <a:pt x="10" y="27"/>
                    </a:lnTo>
                    <a:lnTo>
                      <a:pt x="14" y="27"/>
                    </a:lnTo>
                    <a:lnTo>
                      <a:pt x="18" y="25"/>
                    </a:lnTo>
                    <a:lnTo>
                      <a:pt x="22" y="23"/>
                    </a:lnTo>
                    <a:lnTo>
                      <a:pt x="24" y="21"/>
                    </a:lnTo>
                    <a:lnTo>
                      <a:pt x="27" y="17"/>
                    </a:lnTo>
                    <a:lnTo>
                      <a:pt x="27" y="14"/>
                    </a:lnTo>
                    <a:lnTo>
                      <a:pt x="27" y="10"/>
                    </a:lnTo>
                    <a:lnTo>
                      <a:pt x="27" y="1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4" name="Freeform 60"/>
              <p:cNvSpPr>
                <a:spLocks/>
              </p:cNvSpPr>
              <p:nvPr/>
            </p:nvSpPr>
            <p:spPr bwMode="auto">
              <a:xfrm>
                <a:off x="2275" y="2332"/>
                <a:ext cx="7" cy="7"/>
              </a:xfrm>
              <a:custGeom>
                <a:avLst/>
                <a:gdLst>
                  <a:gd name="T0" fmla="*/ 26 w 28"/>
                  <a:gd name="T1" fmla="*/ 11 h 27"/>
                  <a:gd name="T2" fmla="*/ 25 w 28"/>
                  <a:gd name="T3" fmla="*/ 7 h 27"/>
                  <a:gd name="T4" fmla="*/ 22 w 28"/>
                  <a:gd name="T5" fmla="*/ 4 h 27"/>
                  <a:gd name="T6" fmla="*/ 19 w 28"/>
                  <a:gd name="T7" fmla="*/ 2 h 27"/>
                  <a:gd name="T8" fmla="*/ 15 w 28"/>
                  <a:gd name="T9" fmla="*/ 0 h 27"/>
                  <a:gd name="T10" fmla="*/ 10 w 28"/>
                  <a:gd name="T11" fmla="*/ 1 h 27"/>
                  <a:gd name="T12" fmla="*/ 8 w 28"/>
                  <a:gd name="T13" fmla="*/ 3 h 27"/>
                  <a:gd name="T14" fmla="*/ 4 w 28"/>
                  <a:gd name="T15" fmla="*/ 5 h 27"/>
                  <a:gd name="T16" fmla="*/ 2 w 28"/>
                  <a:gd name="T17" fmla="*/ 9 h 27"/>
                  <a:gd name="T18" fmla="*/ 0 w 28"/>
                  <a:gd name="T19" fmla="*/ 13 h 27"/>
                  <a:gd name="T20" fmla="*/ 0 w 28"/>
                  <a:gd name="T21" fmla="*/ 16 h 27"/>
                  <a:gd name="T22" fmla="*/ 2 w 28"/>
                  <a:gd name="T23" fmla="*/ 20 h 27"/>
                  <a:gd name="T24" fmla="*/ 4 w 28"/>
                  <a:gd name="T25" fmla="*/ 23 h 27"/>
                  <a:gd name="T26" fmla="*/ 7 w 28"/>
                  <a:gd name="T27" fmla="*/ 26 h 27"/>
                  <a:gd name="T28" fmla="*/ 10 w 28"/>
                  <a:gd name="T29" fmla="*/ 27 h 27"/>
                  <a:gd name="T30" fmla="*/ 15 w 28"/>
                  <a:gd name="T31" fmla="*/ 27 h 27"/>
                  <a:gd name="T32" fmla="*/ 19 w 28"/>
                  <a:gd name="T33" fmla="*/ 27 h 27"/>
                  <a:gd name="T34" fmla="*/ 22 w 28"/>
                  <a:gd name="T35" fmla="*/ 24 h 27"/>
                  <a:gd name="T36" fmla="*/ 25 w 28"/>
                  <a:gd name="T37" fmla="*/ 22 h 27"/>
                  <a:gd name="T38" fmla="*/ 26 w 28"/>
                  <a:gd name="T39" fmla="*/ 20 h 27"/>
                  <a:gd name="T40" fmla="*/ 28 w 28"/>
                  <a:gd name="T41" fmla="*/ 14 h 27"/>
                  <a:gd name="T42" fmla="*/ 26 w 28"/>
                  <a:gd name="T43" fmla="*/ 11 h 27"/>
                  <a:gd name="T44" fmla="*/ 26 w 28"/>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26" y="11"/>
                    </a:moveTo>
                    <a:lnTo>
                      <a:pt x="25" y="7"/>
                    </a:lnTo>
                    <a:lnTo>
                      <a:pt x="22" y="4"/>
                    </a:lnTo>
                    <a:lnTo>
                      <a:pt x="19" y="2"/>
                    </a:lnTo>
                    <a:lnTo>
                      <a:pt x="15" y="0"/>
                    </a:lnTo>
                    <a:lnTo>
                      <a:pt x="10" y="1"/>
                    </a:lnTo>
                    <a:lnTo>
                      <a:pt x="8" y="3"/>
                    </a:lnTo>
                    <a:lnTo>
                      <a:pt x="4" y="5"/>
                    </a:lnTo>
                    <a:lnTo>
                      <a:pt x="2" y="9"/>
                    </a:lnTo>
                    <a:lnTo>
                      <a:pt x="0" y="13"/>
                    </a:lnTo>
                    <a:lnTo>
                      <a:pt x="0" y="16"/>
                    </a:lnTo>
                    <a:lnTo>
                      <a:pt x="2" y="20"/>
                    </a:lnTo>
                    <a:lnTo>
                      <a:pt x="4" y="23"/>
                    </a:lnTo>
                    <a:lnTo>
                      <a:pt x="7" y="26"/>
                    </a:lnTo>
                    <a:lnTo>
                      <a:pt x="10" y="27"/>
                    </a:lnTo>
                    <a:lnTo>
                      <a:pt x="15" y="27"/>
                    </a:lnTo>
                    <a:lnTo>
                      <a:pt x="19" y="27"/>
                    </a:lnTo>
                    <a:lnTo>
                      <a:pt x="22" y="24"/>
                    </a:lnTo>
                    <a:lnTo>
                      <a:pt x="25" y="22"/>
                    </a:lnTo>
                    <a:lnTo>
                      <a:pt x="26" y="20"/>
                    </a:lnTo>
                    <a:lnTo>
                      <a:pt x="28" y="14"/>
                    </a:lnTo>
                    <a:lnTo>
                      <a:pt x="26" y="11"/>
                    </a:lnTo>
                    <a:lnTo>
                      <a:pt x="2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5" name="Freeform 61"/>
              <p:cNvSpPr>
                <a:spLocks/>
              </p:cNvSpPr>
              <p:nvPr/>
            </p:nvSpPr>
            <p:spPr bwMode="auto">
              <a:xfrm>
                <a:off x="2275" y="2332"/>
                <a:ext cx="7" cy="7"/>
              </a:xfrm>
              <a:custGeom>
                <a:avLst/>
                <a:gdLst>
                  <a:gd name="T0" fmla="*/ 26 w 28"/>
                  <a:gd name="T1" fmla="*/ 11 h 27"/>
                  <a:gd name="T2" fmla="*/ 25 w 28"/>
                  <a:gd name="T3" fmla="*/ 7 h 27"/>
                  <a:gd name="T4" fmla="*/ 22 w 28"/>
                  <a:gd name="T5" fmla="*/ 4 h 27"/>
                  <a:gd name="T6" fmla="*/ 19 w 28"/>
                  <a:gd name="T7" fmla="*/ 2 h 27"/>
                  <a:gd name="T8" fmla="*/ 15 w 28"/>
                  <a:gd name="T9" fmla="*/ 0 h 27"/>
                  <a:gd name="T10" fmla="*/ 10 w 28"/>
                  <a:gd name="T11" fmla="*/ 1 h 27"/>
                  <a:gd name="T12" fmla="*/ 8 w 28"/>
                  <a:gd name="T13" fmla="*/ 3 h 27"/>
                  <a:gd name="T14" fmla="*/ 4 w 28"/>
                  <a:gd name="T15" fmla="*/ 5 h 27"/>
                  <a:gd name="T16" fmla="*/ 2 w 28"/>
                  <a:gd name="T17" fmla="*/ 9 h 27"/>
                  <a:gd name="T18" fmla="*/ 0 w 28"/>
                  <a:gd name="T19" fmla="*/ 13 h 27"/>
                  <a:gd name="T20" fmla="*/ 0 w 28"/>
                  <a:gd name="T21" fmla="*/ 16 h 27"/>
                  <a:gd name="T22" fmla="*/ 2 w 28"/>
                  <a:gd name="T23" fmla="*/ 20 h 27"/>
                  <a:gd name="T24" fmla="*/ 4 w 28"/>
                  <a:gd name="T25" fmla="*/ 23 h 27"/>
                  <a:gd name="T26" fmla="*/ 7 w 28"/>
                  <a:gd name="T27" fmla="*/ 26 h 27"/>
                  <a:gd name="T28" fmla="*/ 10 w 28"/>
                  <a:gd name="T29" fmla="*/ 27 h 27"/>
                  <a:gd name="T30" fmla="*/ 15 w 28"/>
                  <a:gd name="T31" fmla="*/ 27 h 27"/>
                  <a:gd name="T32" fmla="*/ 19 w 28"/>
                  <a:gd name="T33" fmla="*/ 27 h 27"/>
                  <a:gd name="T34" fmla="*/ 22 w 28"/>
                  <a:gd name="T35" fmla="*/ 24 h 27"/>
                  <a:gd name="T36" fmla="*/ 25 w 28"/>
                  <a:gd name="T37" fmla="*/ 22 h 27"/>
                  <a:gd name="T38" fmla="*/ 26 w 28"/>
                  <a:gd name="T39" fmla="*/ 20 h 27"/>
                  <a:gd name="T40" fmla="*/ 28 w 28"/>
                  <a:gd name="T41" fmla="*/ 14 h 27"/>
                  <a:gd name="T42" fmla="*/ 26 w 28"/>
                  <a:gd name="T43" fmla="*/ 11 h 27"/>
                  <a:gd name="T44" fmla="*/ 26 w 28"/>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26" y="11"/>
                    </a:moveTo>
                    <a:lnTo>
                      <a:pt x="25" y="7"/>
                    </a:lnTo>
                    <a:lnTo>
                      <a:pt x="22" y="4"/>
                    </a:lnTo>
                    <a:lnTo>
                      <a:pt x="19" y="2"/>
                    </a:lnTo>
                    <a:lnTo>
                      <a:pt x="15" y="0"/>
                    </a:lnTo>
                    <a:lnTo>
                      <a:pt x="10" y="1"/>
                    </a:lnTo>
                    <a:lnTo>
                      <a:pt x="8" y="3"/>
                    </a:lnTo>
                    <a:lnTo>
                      <a:pt x="4" y="5"/>
                    </a:lnTo>
                    <a:lnTo>
                      <a:pt x="2" y="9"/>
                    </a:lnTo>
                    <a:lnTo>
                      <a:pt x="0" y="13"/>
                    </a:lnTo>
                    <a:lnTo>
                      <a:pt x="0" y="16"/>
                    </a:lnTo>
                    <a:lnTo>
                      <a:pt x="2" y="20"/>
                    </a:lnTo>
                    <a:lnTo>
                      <a:pt x="4" y="23"/>
                    </a:lnTo>
                    <a:lnTo>
                      <a:pt x="7" y="26"/>
                    </a:lnTo>
                    <a:lnTo>
                      <a:pt x="10" y="27"/>
                    </a:lnTo>
                    <a:lnTo>
                      <a:pt x="15" y="27"/>
                    </a:lnTo>
                    <a:lnTo>
                      <a:pt x="19" y="27"/>
                    </a:lnTo>
                    <a:lnTo>
                      <a:pt x="22" y="24"/>
                    </a:lnTo>
                    <a:lnTo>
                      <a:pt x="25" y="22"/>
                    </a:lnTo>
                    <a:lnTo>
                      <a:pt x="26" y="20"/>
                    </a:lnTo>
                    <a:lnTo>
                      <a:pt x="28" y="14"/>
                    </a:lnTo>
                    <a:lnTo>
                      <a:pt x="26" y="11"/>
                    </a:lnTo>
                    <a:lnTo>
                      <a:pt x="26" y="11"/>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6" name="Freeform 62"/>
              <p:cNvSpPr>
                <a:spLocks/>
              </p:cNvSpPr>
              <p:nvPr/>
            </p:nvSpPr>
            <p:spPr bwMode="auto">
              <a:xfrm>
                <a:off x="2299" y="2332"/>
                <a:ext cx="7" cy="7"/>
              </a:xfrm>
              <a:custGeom>
                <a:avLst/>
                <a:gdLst>
                  <a:gd name="T0" fmla="*/ 26 w 27"/>
                  <a:gd name="T1" fmla="*/ 11 h 27"/>
                  <a:gd name="T2" fmla="*/ 24 w 27"/>
                  <a:gd name="T3" fmla="*/ 7 h 27"/>
                  <a:gd name="T4" fmla="*/ 22 w 27"/>
                  <a:gd name="T5" fmla="*/ 4 h 27"/>
                  <a:gd name="T6" fmla="*/ 18 w 27"/>
                  <a:gd name="T7" fmla="*/ 2 h 27"/>
                  <a:gd name="T8" fmla="*/ 14 w 27"/>
                  <a:gd name="T9" fmla="*/ 0 h 27"/>
                  <a:gd name="T10" fmla="*/ 10 w 27"/>
                  <a:gd name="T11" fmla="*/ 1 h 27"/>
                  <a:gd name="T12" fmla="*/ 7 w 27"/>
                  <a:gd name="T13" fmla="*/ 3 h 27"/>
                  <a:gd name="T14" fmla="*/ 2 w 27"/>
                  <a:gd name="T15" fmla="*/ 5 h 27"/>
                  <a:gd name="T16" fmla="*/ 1 w 27"/>
                  <a:gd name="T17" fmla="*/ 9 h 27"/>
                  <a:gd name="T18" fmla="*/ 0 w 27"/>
                  <a:gd name="T19" fmla="*/ 13 h 27"/>
                  <a:gd name="T20" fmla="*/ 0 w 27"/>
                  <a:gd name="T21" fmla="*/ 16 h 27"/>
                  <a:gd name="T22" fmla="*/ 1 w 27"/>
                  <a:gd name="T23" fmla="*/ 20 h 27"/>
                  <a:gd name="T24" fmla="*/ 2 w 27"/>
                  <a:gd name="T25" fmla="*/ 23 h 27"/>
                  <a:gd name="T26" fmla="*/ 7 w 27"/>
                  <a:gd name="T27" fmla="*/ 26 h 27"/>
                  <a:gd name="T28" fmla="*/ 10 w 27"/>
                  <a:gd name="T29" fmla="*/ 27 h 27"/>
                  <a:gd name="T30" fmla="*/ 14 w 27"/>
                  <a:gd name="T31" fmla="*/ 27 h 27"/>
                  <a:gd name="T32" fmla="*/ 18 w 27"/>
                  <a:gd name="T33" fmla="*/ 27 h 27"/>
                  <a:gd name="T34" fmla="*/ 22 w 27"/>
                  <a:gd name="T35" fmla="*/ 24 h 27"/>
                  <a:gd name="T36" fmla="*/ 24 w 27"/>
                  <a:gd name="T37" fmla="*/ 22 h 27"/>
                  <a:gd name="T38" fmla="*/ 27 w 27"/>
                  <a:gd name="T39" fmla="*/ 20 h 27"/>
                  <a:gd name="T40" fmla="*/ 27 w 27"/>
                  <a:gd name="T41" fmla="*/ 14 h 27"/>
                  <a:gd name="T42" fmla="*/ 27 w 27"/>
                  <a:gd name="T43" fmla="*/ 11 h 27"/>
                  <a:gd name="T44" fmla="*/ 27 w 27"/>
                  <a:gd name="T45" fmla="*/ 11 h 27"/>
                  <a:gd name="T46" fmla="*/ 26 w 27"/>
                  <a:gd name="T47"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7">
                    <a:moveTo>
                      <a:pt x="26" y="11"/>
                    </a:moveTo>
                    <a:lnTo>
                      <a:pt x="24" y="7"/>
                    </a:lnTo>
                    <a:lnTo>
                      <a:pt x="22" y="4"/>
                    </a:lnTo>
                    <a:lnTo>
                      <a:pt x="18" y="2"/>
                    </a:lnTo>
                    <a:lnTo>
                      <a:pt x="14" y="0"/>
                    </a:lnTo>
                    <a:lnTo>
                      <a:pt x="10" y="1"/>
                    </a:lnTo>
                    <a:lnTo>
                      <a:pt x="7" y="3"/>
                    </a:lnTo>
                    <a:lnTo>
                      <a:pt x="2" y="5"/>
                    </a:lnTo>
                    <a:lnTo>
                      <a:pt x="1" y="9"/>
                    </a:lnTo>
                    <a:lnTo>
                      <a:pt x="0" y="13"/>
                    </a:lnTo>
                    <a:lnTo>
                      <a:pt x="0" y="16"/>
                    </a:lnTo>
                    <a:lnTo>
                      <a:pt x="1" y="20"/>
                    </a:lnTo>
                    <a:lnTo>
                      <a:pt x="2" y="23"/>
                    </a:lnTo>
                    <a:lnTo>
                      <a:pt x="7" y="26"/>
                    </a:lnTo>
                    <a:lnTo>
                      <a:pt x="10" y="27"/>
                    </a:lnTo>
                    <a:lnTo>
                      <a:pt x="14" y="27"/>
                    </a:lnTo>
                    <a:lnTo>
                      <a:pt x="18" y="27"/>
                    </a:lnTo>
                    <a:lnTo>
                      <a:pt x="22" y="24"/>
                    </a:lnTo>
                    <a:lnTo>
                      <a:pt x="24" y="22"/>
                    </a:lnTo>
                    <a:lnTo>
                      <a:pt x="27" y="20"/>
                    </a:lnTo>
                    <a:lnTo>
                      <a:pt x="27" y="14"/>
                    </a:lnTo>
                    <a:lnTo>
                      <a:pt x="27" y="11"/>
                    </a:lnTo>
                    <a:lnTo>
                      <a:pt x="27" y="11"/>
                    </a:lnTo>
                    <a:lnTo>
                      <a:pt x="2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7" name="Freeform 63"/>
              <p:cNvSpPr>
                <a:spLocks/>
              </p:cNvSpPr>
              <p:nvPr/>
            </p:nvSpPr>
            <p:spPr bwMode="auto">
              <a:xfrm>
                <a:off x="2299" y="2332"/>
                <a:ext cx="7" cy="7"/>
              </a:xfrm>
              <a:custGeom>
                <a:avLst/>
                <a:gdLst>
                  <a:gd name="T0" fmla="*/ 26 w 27"/>
                  <a:gd name="T1" fmla="*/ 11 h 27"/>
                  <a:gd name="T2" fmla="*/ 24 w 27"/>
                  <a:gd name="T3" fmla="*/ 7 h 27"/>
                  <a:gd name="T4" fmla="*/ 22 w 27"/>
                  <a:gd name="T5" fmla="*/ 4 h 27"/>
                  <a:gd name="T6" fmla="*/ 18 w 27"/>
                  <a:gd name="T7" fmla="*/ 2 h 27"/>
                  <a:gd name="T8" fmla="*/ 14 w 27"/>
                  <a:gd name="T9" fmla="*/ 0 h 27"/>
                  <a:gd name="T10" fmla="*/ 10 w 27"/>
                  <a:gd name="T11" fmla="*/ 1 h 27"/>
                  <a:gd name="T12" fmla="*/ 7 w 27"/>
                  <a:gd name="T13" fmla="*/ 3 h 27"/>
                  <a:gd name="T14" fmla="*/ 2 w 27"/>
                  <a:gd name="T15" fmla="*/ 5 h 27"/>
                  <a:gd name="T16" fmla="*/ 1 w 27"/>
                  <a:gd name="T17" fmla="*/ 9 h 27"/>
                  <a:gd name="T18" fmla="*/ 0 w 27"/>
                  <a:gd name="T19" fmla="*/ 13 h 27"/>
                  <a:gd name="T20" fmla="*/ 0 w 27"/>
                  <a:gd name="T21" fmla="*/ 16 h 27"/>
                  <a:gd name="T22" fmla="*/ 1 w 27"/>
                  <a:gd name="T23" fmla="*/ 20 h 27"/>
                  <a:gd name="T24" fmla="*/ 2 w 27"/>
                  <a:gd name="T25" fmla="*/ 23 h 27"/>
                  <a:gd name="T26" fmla="*/ 7 w 27"/>
                  <a:gd name="T27" fmla="*/ 26 h 27"/>
                  <a:gd name="T28" fmla="*/ 10 w 27"/>
                  <a:gd name="T29" fmla="*/ 27 h 27"/>
                  <a:gd name="T30" fmla="*/ 14 w 27"/>
                  <a:gd name="T31" fmla="*/ 27 h 27"/>
                  <a:gd name="T32" fmla="*/ 18 w 27"/>
                  <a:gd name="T33" fmla="*/ 27 h 27"/>
                  <a:gd name="T34" fmla="*/ 22 w 27"/>
                  <a:gd name="T35" fmla="*/ 24 h 27"/>
                  <a:gd name="T36" fmla="*/ 24 w 27"/>
                  <a:gd name="T37" fmla="*/ 22 h 27"/>
                  <a:gd name="T38" fmla="*/ 27 w 27"/>
                  <a:gd name="T39" fmla="*/ 20 h 27"/>
                  <a:gd name="T40" fmla="*/ 27 w 27"/>
                  <a:gd name="T41" fmla="*/ 14 h 27"/>
                  <a:gd name="T42" fmla="*/ 27 w 27"/>
                  <a:gd name="T43" fmla="*/ 11 h 27"/>
                  <a:gd name="T44" fmla="*/ 27 w 27"/>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7">
                    <a:moveTo>
                      <a:pt x="26" y="11"/>
                    </a:moveTo>
                    <a:lnTo>
                      <a:pt x="24" y="7"/>
                    </a:lnTo>
                    <a:lnTo>
                      <a:pt x="22" y="4"/>
                    </a:lnTo>
                    <a:lnTo>
                      <a:pt x="18" y="2"/>
                    </a:lnTo>
                    <a:lnTo>
                      <a:pt x="14" y="0"/>
                    </a:lnTo>
                    <a:lnTo>
                      <a:pt x="10" y="1"/>
                    </a:lnTo>
                    <a:lnTo>
                      <a:pt x="7" y="3"/>
                    </a:lnTo>
                    <a:lnTo>
                      <a:pt x="2" y="5"/>
                    </a:lnTo>
                    <a:lnTo>
                      <a:pt x="1" y="9"/>
                    </a:lnTo>
                    <a:lnTo>
                      <a:pt x="0" y="13"/>
                    </a:lnTo>
                    <a:lnTo>
                      <a:pt x="0" y="16"/>
                    </a:lnTo>
                    <a:lnTo>
                      <a:pt x="1" y="20"/>
                    </a:lnTo>
                    <a:lnTo>
                      <a:pt x="2" y="23"/>
                    </a:lnTo>
                    <a:lnTo>
                      <a:pt x="7" y="26"/>
                    </a:lnTo>
                    <a:lnTo>
                      <a:pt x="10" y="27"/>
                    </a:lnTo>
                    <a:lnTo>
                      <a:pt x="14" y="27"/>
                    </a:lnTo>
                    <a:lnTo>
                      <a:pt x="18" y="27"/>
                    </a:lnTo>
                    <a:lnTo>
                      <a:pt x="22" y="24"/>
                    </a:lnTo>
                    <a:lnTo>
                      <a:pt x="24" y="22"/>
                    </a:lnTo>
                    <a:lnTo>
                      <a:pt x="27" y="20"/>
                    </a:lnTo>
                    <a:lnTo>
                      <a:pt x="27" y="14"/>
                    </a:lnTo>
                    <a:lnTo>
                      <a:pt x="27" y="11"/>
                    </a:lnTo>
                    <a:lnTo>
                      <a:pt x="27" y="11"/>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8" name="Freeform 64"/>
              <p:cNvSpPr>
                <a:spLocks/>
              </p:cNvSpPr>
              <p:nvPr/>
            </p:nvSpPr>
            <p:spPr bwMode="auto">
              <a:xfrm>
                <a:off x="2327" y="2285"/>
                <a:ext cx="69" cy="142"/>
              </a:xfrm>
              <a:custGeom>
                <a:avLst/>
                <a:gdLst>
                  <a:gd name="T0" fmla="*/ 150 w 274"/>
                  <a:gd name="T1" fmla="*/ 0 h 566"/>
                  <a:gd name="T2" fmla="*/ 129 w 274"/>
                  <a:gd name="T3" fmla="*/ 8 h 566"/>
                  <a:gd name="T4" fmla="*/ 113 w 274"/>
                  <a:gd name="T5" fmla="*/ 26 h 566"/>
                  <a:gd name="T6" fmla="*/ 29 w 274"/>
                  <a:gd name="T7" fmla="*/ 126 h 566"/>
                  <a:gd name="T8" fmla="*/ 21 w 274"/>
                  <a:gd name="T9" fmla="*/ 251 h 566"/>
                  <a:gd name="T10" fmla="*/ 19 w 274"/>
                  <a:gd name="T11" fmla="*/ 265 h 566"/>
                  <a:gd name="T12" fmla="*/ 0 w 274"/>
                  <a:gd name="T13" fmla="*/ 566 h 566"/>
                  <a:gd name="T14" fmla="*/ 274 w 274"/>
                  <a:gd name="T15" fmla="*/ 566 h 566"/>
                  <a:gd name="T16" fmla="*/ 274 w 274"/>
                  <a:gd name="T17" fmla="*/ 0 h 566"/>
                  <a:gd name="T18" fmla="*/ 150 w 274"/>
                  <a:gd name="T19" fmla="*/ 0 h 566"/>
                  <a:gd name="T20" fmla="*/ 150 w 274"/>
                  <a:gd name="T21" fmla="*/ 0 h 566"/>
                  <a:gd name="T22" fmla="*/ 150 w 274"/>
                  <a:gd name="T2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566">
                    <a:moveTo>
                      <a:pt x="150" y="0"/>
                    </a:moveTo>
                    <a:lnTo>
                      <a:pt x="129" y="8"/>
                    </a:lnTo>
                    <a:lnTo>
                      <a:pt x="113" y="26"/>
                    </a:lnTo>
                    <a:lnTo>
                      <a:pt x="29" y="126"/>
                    </a:lnTo>
                    <a:lnTo>
                      <a:pt x="21" y="251"/>
                    </a:lnTo>
                    <a:lnTo>
                      <a:pt x="19" y="265"/>
                    </a:lnTo>
                    <a:lnTo>
                      <a:pt x="0" y="566"/>
                    </a:lnTo>
                    <a:lnTo>
                      <a:pt x="274" y="566"/>
                    </a:lnTo>
                    <a:lnTo>
                      <a:pt x="274" y="0"/>
                    </a:lnTo>
                    <a:lnTo>
                      <a:pt x="150" y="0"/>
                    </a:lnTo>
                    <a:lnTo>
                      <a:pt x="150" y="0"/>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9" name="Freeform 65"/>
              <p:cNvSpPr>
                <a:spLocks/>
              </p:cNvSpPr>
              <p:nvPr/>
            </p:nvSpPr>
            <p:spPr bwMode="auto">
              <a:xfrm>
                <a:off x="2327" y="2285"/>
                <a:ext cx="69" cy="142"/>
              </a:xfrm>
              <a:custGeom>
                <a:avLst/>
                <a:gdLst>
                  <a:gd name="T0" fmla="*/ 150 w 274"/>
                  <a:gd name="T1" fmla="*/ 0 h 566"/>
                  <a:gd name="T2" fmla="*/ 129 w 274"/>
                  <a:gd name="T3" fmla="*/ 8 h 566"/>
                  <a:gd name="T4" fmla="*/ 113 w 274"/>
                  <a:gd name="T5" fmla="*/ 26 h 566"/>
                  <a:gd name="T6" fmla="*/ 29 w 274"/>
                  <a:gd name="T7" fmla="*/ 126 h 566"/>
                  <a:gd name="T8" fmla="*/ 21 w 274"/>
                  <a:gd name="T9" fmla="*/ 251 h 566"/>
                  <a:gd name="T10" fmla="*/ 19 w 274"/>
                  <a:gd name="T11" fmla="*/ 265 h 566"/>
                  <a:gd name="T12" fmla="*/ 0 w 274"/>
                  <a:gd name="T13" fmla="*/ 566 h 566"/>
                  <a:gd name="T14" fmla="*/ 274 w 274"/>
                  <a:gd name="T15" fmla="*/ 566 h 566"/>
                  <a:gd name="T16" fmla="*/ 274 w 274"/>
                  <a:gd name="T17" fmla="*/ 0 h 566"/>
                  <a:gd name="T18" fmla="*/ 150 w 274"/>
                  <a:gd name="T19" fmla="*/ 0 h 566"/>
                  <a:gd name="T20" fmla="*/ 150 w 274"/>
                  <a:gd name="T2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566">
                    <a:moveTo>
                      <a:pt x="150" y="0"/>
                    </a:moveTo>
                    <a:lnTo>
                      <a:pt x="129" y="8"/>
                    </a:lnTo>
                    <a:lnTo>
                      <a:pt x="113" y="26"/>
                    </a:lnTo>
                    <a:lnTo>
                      <a:pt x="29" y="126"/>
                    </a:lnTo>
                    <a:lnTo>
                      <a:pt x="21" y="251"/>
                    </a:lnTo>
                    <a:lnTo>
                      <a:pt x="19" y="265"/>
                    </a:lnTo>
                    <a:lnTo>
                      <a:pt x="0" y="566"/>
                    </a:lnTo>
                    <a:lnTo>
                      <a:pt x="274" y="566"/>
                    </a:lnTo>
                    <a:lnTo>
                      <a:pt x="274" y="0"/>
                    </a:lnTo>
                    <a:lnTo>
                      <a:pt x="150" y="0"/>
                    </a:lnTo>
                    <a:lnTo>
                      <a:pt x="150"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0" name="Freeform 66"/>
              <p:cNvSpPr>
                <a:spLocks/>
              </p:cNvSpPr>
              <p:nvPr/>
            </p:nvSpPr>
            <p:spPr bwMode="auto">
              <a:xfrm>
                <a:off x="2396" y="2285"/>
                <a:ext cx="11" cy="142"/>
              </a:xfrm>
              <a:custGeom>
                <a:avLst/>
                <a:gdLst>
                  <a:gd name="T0" fmla="*/ 0 w 47"/>
                  <a:gd name="T1" fmla="*/ 0 h 566"/>
                  <a:gd name="T2" fmla="*/ 0 w 47"/>
                  <a:gd name="T3" fmla="*/ 566 h 566"/>
                  <a:gd name="T4" fmla="*/ 47 w 47"/>
                  <a:gd name="T5" fmla="*/ 510 h 566"/>
                  <a:gd name="T6" fmla="*/ 47 w 47"/>
                  <a:gd name="T7" fmla="*/ 265 h 566"/>
                  <a:gd name="T8" fmla="*/ 47 w 47"/>
                  <a:gd name="T9" fmla="*/ 250 h 566"/>
                  <a:gd name="T10" fmla="*/ 47 w 47"/>
                  <a:gd name="T11" fmla="*/ 136 h 566"/>
                  <a:gd name="T12" fmla="*/ 47 w 47"/>
                  <a:gd name="T13" fmla="*/ 119 h 566"/>
                  <a:gd name="T14" fmla="*/ 47 w 47"/>
                  <a:gd name="T15" fmla="*/ 0 h 566"/>
                  <a:gd name="T16" fmla="*/ 0 w 47"/>
                  <a:gd name="T17" fmla="*/ 0 h 566"/>
                  <a:gd name="T18" fmla="*/ 0 w 47"/>
                  <a:gd name="T19" fmla="*/ 0 h 566"/>
                  <a:gd name="T20" fmla="*/ 0 w 47"/>
                  <a:gd name="T2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66">
                    <a:moveTo>
                      <a:pt x="0" y="0"/>
                    </a:moveTo>
                    <a:lnTo>
                      <a:pt x="0" y="566"/>
                    </a:lnTo>
                    <a:lnTo>
                      <a:pt x="47" y="510"/>
                    </a:lnTo>
                    <a:lnTo>
                      <a:pt x="47" y="265"/>
                    </a:lnTo>
                    <a:lnTo>
                      <a:pt x="47" y="250"/>
                    </a:lnTo>
                    <a:lnTo>
                      <a:pt x="47" y="136"/>
                    </a:lnTo>
                    <a:lnTo>
                      <a:pt x="47" y="119"/>
                    </a:lnTo>
                    <a:lnTo>
                      <a:pt x="47"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1" name="Freeform 67"/>
              <p:cNvSpPr>
                <a:spLocks/>
              </p:cNvSpPr>
              <p:nvPr/>
            </p:nvSpPr>
            <p:spPr bwMode="auto">
              <a:xfrm>
                <a:off x="2396" y="2285"/>
                <a:ext cx="11" cy="142"/>
              </a:xfrm>
              <a:custGeom>
                <a:avLst/>
                <a:gdLst>
                  <a:gd name="T0" fmla="*/ 0 w 47"/>
                  <a:gd name="T1" fmla="*/ 0 h 566"/>
                  <a:gd name="T2" fmla="*/ 0 w 47"/>
                  <a:gd name="T3" fmla="*/ 566 h 566"/>
                  <a:gd name="T4" fmla="*/ 47 w 47"/>
                  <a:gd name="T5" fmla="*/ 510 h 566"/>
                  <a:gd name="T6" fmla="*/ 47 w 47"/>
                  <a:gd name="T7" fmla="*/ 265 h 566"/>
                  <a:gd name="T8" fmla="*/ 47 w 47"/>
                  <a:gd name="T9" fmla="*/ 250 h 566"/>
                  <a:gd name="T10" fmla="*/ 47 w 47"/>
                  <a:gd name="T11" fmla="*/ 136 h 566"/>
                  <a:gd name="T12" fmla="*/ 47 w 47"/>
                  <a:gd name="T13" fmla="*/ 119 h 566"/>
                  <a:gd name="T14" fmla="*/ 47 w 47"/>
                  <a:gd name="T15" fmla="*/ 0 h 566"/>
                  <a:gd name="T16" fmla="*/ 0 w 47"/>
                  <a:gd name="T17" fmla="*/ 0 h 566"/>
                  <a:gd name="T18" fmla="*/ 0 w 47"/>
                  <a:gd name="T1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66">
                    <a:moveTo>
                      <a:pt x="0" y="0"/>
                    </a:moveTo>
                    <a:lnTo>
                      <a:pt x="0" y="566"/>
                    </a:lnTo>
                    <a:lnTo>
                      <a:pt x="47" y="510"/>
                    </a:lnTo>
                    <a:lnTo>
                      <a:pt x="47" y="265"/>
                    </a:lnTo>
                    <a:lnTo>
                      <a:pt x="47" y="250"/>
                    </a:lnTo>
                    <a:lnTo>
                      <a:pt x="47" y="136"/>
                    </a:lnTo>
                    <a:lnTo>
                      <a:pt x="47" y="119"/>
                    </a:lnTo>
                    <a:lnTo>
                      <a:pt x="47" y="0"/>
                    </a:lnTo>
                    <a:lnTo>
                      <a:pt x="0" y="0"/>
                    </a:lnTo>
                    <a:lnTo>
                      <a:pt x="0"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2" name="Freeform 68"/>
              <p:cNvSpPr>
                <a:spLocks/>
              </p:cNvSpPr>
              <p:nvPr/>
            </p:nvSpPr>
            <p:spPr bwMode="auto">
              <a:xfrm>
                <a:off x="2235" y="2318"/>
                <a:ext cx="35" cy="18"/>
              </a:xfrm>
              <a:custGeom>
                <a:avLst/>
                <a:gdLst>
                  <a:gd name="T0" fmla="*/ 139 w 140"/>
                  <a:gd name="T1" fmla="*/ 0 h 71"/>
                  <a:gd name="T2" fmla="*/ 140 w 140"/>
                  <a:gd name="T3" fmla="*/ 71 h 71"/>
                  <a:gd name="T4" fmla="*/ 0 w 140"/>
                  <a:gd name="T5" fmla="*/ 70 h 71"/>
                  <a:gd name="T6" fmla="*/ 41 w 140"/>
                  <a:gd name="T7" fmla="*/ 0 h 71"/>
                  <a:gd name="T8" fmla="*/ 140 w 140"/>
                  <a:gd name="T9" fmla="*/ 0 h 71"/>
                  <a:gd name="T10" fmla="*/ 140 w 140"/>
                  <a:gd name="T11" fmla="*/ 0 h 71"/>
                  <a:gd name="T12" fmla="*/ 139 w 140"/>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140" h="71">
                    <a:moveTo>
                      <a:pt x="139" y="0"/>
                    </a:moveTo>
                    <a:lnTo>
                      <a:pt x="140" y="71"/>
                    </a:lnTo>
                    <a:lnTo>
                      <a:pt x="0" y="70"/>
                    </a:lnTo>
                    <a:lnTo>
                      <a:pt x="41" y="0"/>
                    </a:lnTo>
                    <a:lnTo>
                      <a:pt x="140" y="0"/>
                    </a:lnTo>
                    <a:lnTo>
                      <a:pt x="140" y="0"/>
                    </a:lnTo>
                    <a:lnTo>
                      <a:pt x="1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3" name="Freeform 69"/>
              <p:cNvSpPr>
                <a:spLocks/>
              </p:cNvSpPr>
              <p:nvPr/>
            </p:nvSpPr>
            <p:spPr bwMode="auto">
              <a:xfrm>
                <a:off x="2235" y="2318"/>
                <a:ext cx="35" cy="18"/>
              </a:xfrm>
              <a:custGeom>
                <a:avLst/>
                <a:gdLst>
                  <a:gd name="T0" fmla="*/ 139 w 140"/>
                  <a:gd name="T1" fmla="*/ 0 h 71"/>
                  <a:gd name="T2" fmla="*/ 140 w 140"/>
                  <a:gd name="T3" fmla="*/ 71 h 71"/>
                  <a:gd name="T4" fmla="*/ 0 w 140"/>
                  <a:gd name="T5" fmla="*/ 70 h 71"/>
                  <a:gd name="T6" fmla="*/ 41 w 140"/>
                  <a:gd name="T7" fmla="*/ 0 h 71"/>
                  <a:gd name="T8" fmla="*/ 140 w 140"/>
                  <a:gd name="T9" fmla="*/ 0 h 71"/>
                  <a:gd name="T10" fmla="*/ 140 w 140"/>
                  <a:gd name="T11" fmla="*/ 0 h 71"/>
                </a:gdLst>
                <a:ahLst/>
                <a:cxnLst>
                  <a:cxn ang="0">
                    <a:pos x="T0" y="T1"/>
                  </a:cxn>
                  <a:cxn ang="0">
                    <a:pos x="T2" y="T3"/>
                  </a:cxn>
                  <a:cxn ang="0">
                    <a:pos x="T4" y="T5"/>
                  </a:cxn>
                  <a:cxn ang="0">
                    <a:pos x="T6" y="T7"/>
                  </a:cxn>
                  <a:cxn ang="0">
                    <a:pos x="T8" y="T9"/>
                  </a:cxn>
                  <a:cxn ang="0">
                    <a:pos x="T10" y="T11"/>
                  </a:cxn>
                </a:cxnLst>
                <a:rect l="0" t="0" r="r" b="b"/>
                <a:pathLst>
                  <a:path w="140" h="71">
                    <a:moveTo>
                      <a:pt x="139" y="0"/>
                    </a:moveTo>
                    <a:lnTo>
                      <a:pt x="140" y="71"/>
                    </a:lnTo>
                    <a:lnTo>
                      <a:pt x="0" y="70"/>
                    </a:lnTo>
                    <a:lnTo>
                      <a:pt x="41" y="0"/>
                    </a:lnTo>
                    <a:lnTo>
                      <a:pt x="140" y="0"/>
                    </a:lnTo>
                    <a:lnTo>
                      <a:pt x="140"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4" name="Freeform 70"/>
              <p:cNvSpPr>
                <a:spLocks/>
              </p:cNvSpPr>
              <p:nvPr/>
            </p:nvSpPr>
            <p:spPr bwMode="auto">
              <a:xfrm>
                <a:off x="2185" y="2318"/>
                <a:ext cx="61" cy="18"/>
              </a:xfrm>
              <a:custGeom>
                <a:avLst/>
                <a:gdLst>
                  <a:gd name="T0" fmla="*/ 0 w 242"/>
                  <a:gd name="T1" fmla="*/ 67 h 70"/>
                  <a:gd name="T2" fmla="*/ 181 w 242"/>
                  <a:gd name="T3" fmla="*/ 70 h 70"/>
                  <a:gd name="T4" fmla="*/ 201 w 242"/>
                  <a:gd name="T5" fmla="*/ 70 h 70"/>
                  <a:gd name="T6" fmla="*/ 242 w 242"/>
                  <a:gd name="T7" fmla="*/ 0 h 70"/>
                  <a:gd name="T8" fmla="*/ 226 w 242"/>
                  <a:gd name="T9" fmla="*/ 0 h 70"/>
                  <a:gd name="T10" fmla="*/ 42 w 242"/>
                  <a:gd name="T11" fmla="*/ 0 h 70"/>
                  <a:gd name="T12" fmla="*/ 0 w 242"/>
                  <a:gd name="T13" fmla="*/ 67 h 70"/>
                  <a:gd name="T14" fmla="*/ 0 w 242"/>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70">
                    <a:moveTo>
                      <a:pt x="0" y="67"/>
                    </a:moveTo>
                    <a:lnTo>
                      <a:pt x="181" y="70"/>
                    </a:lnTo>
                    <a:lnTo>
                      <a:pt x="201" y="70"/>
                    </a:lnTo>
                    <a:lnTo>
                      <a:pt x="242" y="0"/>
                    </a:lnTo>
                    <a:lnTo>
                      <a:pt x="226" y="0"/>
                    </a:lnTo>
                    <a:lnTo>
                      <a:pt x="42" y="0"/>
                    </a:lnTo>
                    <a:lnTo>
                      <a:pt x="0"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5" name="Freeform 71"/>
              <p:cNvSpPr>
                <a:spLocks/>
              </p:cNvSpPr>
              <p:nvPr/>
            </p:nvSpPr>
            <p:spPr bwMode="auto">
              <a:xfrm>
                <a:off x="2185" y="2318"/>
                <a:ext cx="61" cy="18"/>
              </a:xfrm>
              <a:custGeom>
                <a:avLst/>
                <a:gdLst>
                  <a:gd name="T0" fmla="*/ 0 w 242"/>
                  <a:gd name="T1" fmla="*/ 67 h 70"/>
                  <a:gd name="T2" fmla="*/ 181 w 242"/>
                  <a:gd name="T3" fmla="*/ 70 h 70"/>
                  <a:gd name="T4" fmla="*/ 201 w 242"/>
                  <a:gd name="T5" fmla="*/ 70 h 70"/>
                  <a:gd name="T6" fmla="*/ 242 w 242"/>
                  <a:gd name="T7" fmla="*/ 0 h 70"/>
                  <a:gd name="T8" fmla="*/ 226 w 242"/>
                  <a:gd name="T9" fmla="*/ 0 h 70"/>
                  <a:gd name="T10" fmla="*/ 42 w 242"/>
                  <a:gd name="T11" fmla="*/ 0 h 70"/>
                  <a:gd name="T12" fmla="*/ 0 w 242"/>
                  <a:gd name="T13" fmla="*/ 67 h 70"/>
                  <a:gd name="T14" fmla="*/ 0 w 242"/>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70">
                    <a:moveTo>
                      <a:pt x="0" y="67"/>
                    </a:moveTo>
                    <a:lnTo>
                      <a:pt x="181" y="70"/>
                    </a:lnTo>
                    <a:lnTo>
                      <a:pt x="201" y="70"/>
                    </a:lnTo>
                    <a:lnTo>
                      <a:pt x="242" y="0"/>
                    </a:lnTo>
                    <a:lnTo>
                      <a:pt x="226" y="0"/>
                    </a:lnTo>
                    <a:lnTo>
                      <a:pt x="42" y="0"/>
                    </a:lnTo>
                    <a:lnTo>
                      <a:pt x="0" y="67"/>
                    </a:lnTo>
                    <a:lnTo>
                      <a:pt x="0" y="67"/>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6" name="Freeform 72"/>
              <p:cNvSpPr>
                <a:spLocks/>
              </p:cNvSpPr>
              <p:nvPr/>
            </p:nvSpPr>
            <p:spPr bwMode="auto">
              <a:xfrm>
                <a:off x="2135" y="2318"/>
                <a:ext cx="60" cy="17"/>
              </a:xfrm>
              <a:custGeom>
                <a:avLst/>
                <a:gdLst>
                  <a:gd name="T0" fmla="*/ 40 w 242"/>
                  <a:gd name="T1" fmla="*/ 0 h 67"/>
                  <a:gd name="T2" fmla="*/ 0 w 242"/>
                  <a:gd name="T3" fmla="*/ 65 h 67"/>
                  <a:gd name="T4" fmla="*/ 200 w 242"/>
                  <a:gd name="T5" fmla="*/ 67 h 67"/>
                  <a:gd name="T6" fmla="*/ 242 w 242"/>
                  <a:gd name="T7" fmla="*/ 0 h 67"/>
                  <a:gd name="T8" fmla="*/ 40 w 242"/>
                  <a:gd name="T9" fmla="*/ 0 h 67"/>
                  <a:gd name="T10" fmla="*/ 40 w 242"/>
                  <a:gd name="T11" fmla="*/ 0 h 67"/>
                </a:gdLst>
                <a:ahLst/>
                <a:cxnLst>
                  <a:cxn ang="0">
                    <a:pos x="T0" y="T1"/>
                  </a:cxn>
                  <a:cxn ang="0">
                    <a:pos x="T2" y="T3"/>
                  </a:cxn>
                  <a:cxn ang="0">
                    <a:pos x="T4" y="T5"/>
                  </a:cxn>
                  <a:cxn ang="0">
                    <a:pos x="T6" y="T7"/>
                  </a:cxn>
                  <a:cxn ang="0">
                    <a:pos x="T8" y="T9"/>
                  </a:cxn>
                  <a:cxn ang="0">
                    <a:pos x="T10" y="T11"/>
                  </a:cxn>
                </a:cxnLst>
                <a:rect l="0" t="0" r="r" b="b"/>
                <a:pathLst>
                  <a:path w="242" h="67">
                    <a:moveTo>
                      <a:pt x="40" y="0"/>
                    </a:moveTo>
                    <a:lnTo>
                      <a:pt x="0" y="65"/>
                    </a:lnTo>
                    <a:lnTo>
                      <a:pt x="200" y="67"/>
                    </a:lnTo>
                    <a:lnTo>
                      <a:pt x="242" y="0"/>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7" name="Freeform 73"/>
              <p:cNvSpPr>
                <a:spLocks/>
              </p:cNvSpPr>
              <p:nvPr/>
            </p:nvSpPr>
            <p:spPr bwMode="auto">
              <a:xfrm>
                <a:off x="2135" y="2318"/>
                <a:ext cx="60" cy="17"/>
              </a:xfrm>
              <a:custGeom>
                <a:avLst/>
                <a:gdLst>
                  <a:gd name="T0" fmla="*/ 40 w 242"/>
                  <a:gd name="T1" fmla="*/ 0 h 67"/>
                  <a:gd name="T2" fmla="*/ 0 w 242"/>
                  <a:gd name="T3" fmla="*/ 65 h 67"/>
                  <a:gd name="T4" fmla="*/ 200 w 242"/>
                  <a:gd name="T5" fmla="*/ 67 h 67"/>
                  <a:gd name="T6" fmla="*/ 242 w 242"/>
                  <a:gd name="T7" fmla="*/ 0 h 67"/>
                  <a:gd name="T8" fmla="*/ 40 w 242"/>
                  <a:gd name="T9" fmla="*/ 0 h 67"/>
                  <a:gd name="T10" fmla="*/ 40 w 242"/>
                  <a:gd name="T11" fmla="*/ 0 h 67"/>
                </a:gdLst>
                <a:ahLst/>
                <a:cxnLst>
                  <a:cxn ang="0">
                    <a:pos x="T0" y="T1"/>
                  </a:cxn>
                  <a:cxn ang="0">
                    <a:pos x="T2" y="T3"/>
                  </a:cxn>
                  <a:cxn ang="0">
                    <a:pos x="T4" y="T5"/>
                  </a:cxn>
                  <a:cxn ang="0">
                    <a:pos x="T6" y="T7"/>
                  </a:cxn>
                  <a:cxn ang="0">
                    <a:pos x="T8" y="T9"/>
                  </a:cxn>
                  <a:cxn ang="0">
                    <a:pos x="T10" y="T11"/>
                  </a:cxn>
                </a:cxnLst>
                <a:rect l="0" t="0" r="r" b="b"/>
                <a:pathLst>
                  <a:path w="242" h="67">
                    <a:moveTo>
                      <a:pt x="40" y="0"/>
                    </a:moveTo>
                    <a:lnTo>
                      <a:pt x="0" y="65"/>
                    </a:lnTo>
                    <a:lnTo>
                      <a:pt x="200" y="67"/>
                    </a:lnTo>
                    <a:lnTo>
                      <a:pt x="242" y="0"/>
                    </a:lnTo>
                    <a:lnTo>
                      <a:pt x="40" y="0"/>
                    </a:lnTo>
                    <a:lnTo>
                      <a:pt x="40"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8" name="Freeform 74"/>
              <p:cNvSpPr>
                <a:spLocks/>
              </p:cNvSpPr>
              <p:nvPr/>
            </p:nvSpPr>
            <p:spPr bwMode="auto">
              <a:xfrm>
                <a:off x="2085" y="2318"/>
                <a:ext cx="60" cy="17"/>
              </a:xfrm>
              <a:custGeom>
                <a:avLst/>
                <a:gdLst>
                  <a:gd name="T0" fmla="*/ 0 w 242"/>
                  <a:gd name="T1" fmla="*/ 61 h 65"/>
                  <a:gd name="T2" fmla="*/ 202 w 242"/>
                  <a:gd name="T3" fmla="*/ 65 h 65"/>
                  <a:gd name="T4" fmla="*/ 242 w 242"/>
                  <a:gd name="T5" fmla="*/ 0 h 65"/>
                  <a:gd name="T6" fmla="*/ 40 w 242"/>
                  <a:gd name="T7" fmla="*/ 0 h 65"/>
                  <a:gd name="T8" fmla="*/ 1 w 242"/>
                  <a:gd name="T9" fmla="*/ 61 h 65"/>
                  <a:gd name="T10" fmla="*/ 1 w 242"/>
                  <a:gd name="T11" fmla="*/ 61 h 65"/>
                  <a:gd name="T12" fmla="*/ 0 w 242"/>
                  <a:gd name="T13" fmla="*/ 61 h 65"/>
                </a:gdLst>
                <a:ahLst/>
                <a:cxnLst>
                  <a:cxn ang="0">
                    <a:pos x="T0" y="T1"/>
                  </a:cxn>
                  <a:cxn ang="0">
                    <a:pos x="T2" y="T3"/>
                  </a:cxn>
                  <a:cxn ang="0">
                    <a:pos x="T4" y="T5"/>
                  </a:cxn>
                  <a:cxn ang="0">
                    <a:pos x="T6" y="T7"/>
                  </a:cxn>
                  <a:cxn ang="0">
                    <a:pos x="T8" y="T9"/>
                  </a:cxn>
                  <a:cxn ang="0">
                    <a:pos x="T10" y="T11"/>
                  </a:cxn>
                  <a:cxn ang="0">
                    <a:pos x="T12" y="T13"/>
                  </a:cxn>
                </a:cxnLst>
                <a:rect l="0" t="0" r="r" b="b"/>
                <a:pathLst>
                  <a:path w="242" h="65">
                    <a:moveTo>
                      <a:pt x="0" y="61"/>
                    </a:moveTo>
                    <a:lnTo>
                      <a:pt x="202" y="65"/>
                    </a:lnTo>
                    <a:lnTo>
                      <a:pt x="242" y="0"/>
                    </a:lnTo>
                    <a:lnTo>
                      <a:pt x="40" y="0"/>
                    </a:lnTo>
                    <a:lnTo>
                      <a:pt x="1" y="61"/>
                    </a:lnTo>
                    <a:lnTo>
                      <a:pt x="1" y="61"/>
                    </a:ln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9" name="Freeform 75"/>
              <p:cNvSpPr>
                <a:spLocks/>
              </p:cNvSpPr>
              <p:nvPr/>
            </p:nvSpPr>
            <p:spPr bwMode="auto">
              <a:xfrm>
                <a:off x="2085" y="2318"/>
                <a:ext cx="60" cy="17"/>
              </a:xfrm>
              <a:custGeom>
                <a:avLst/>
                <a:gdLst>
                  <a:gd name="T0" fmla="*/ 0 w 242"/>
                  <a:gd name="T1" fmla="*/ 61 h 65"/>
                  <a:gd name="T2" fmla="*/ 202 w 242"/>
                  <a:gd name="T3" fmla="*/ 65 h 65"/>
                  <a:gd name="T4" fmla="*/ 242 w 242"/>
                  <a:gd name="T5" fmla="*/ 0 h 65"/>
                  <a:gd name="T6" fmla="*/ 40 w 242"/>
                  <a:gd name="T7" fmla="*/ 0 h 65"/>
                  <a:gd name="T8" fmla="*/ 1 w 242"/>
                  <a:gd name="T9" fmla="*/ 61 h 65"/>
                  <a:gd name="T10" fmla="*/ 1 w 242"/>
                  <a:gd name="T11" fmla="*/ 61 h 65"/>
                </a:gdLst>
                <a:ahLst/>
                <a:cxnLst>
                  <a:cxn ang="0">
                    <a:pos x="T0" y="T1"/>
                  </a:cxn>
                  <a:cxn ang="0">
                    <a:pos x="T2" y="T3"/>
                  </a:cxn>
                  <a:cxn ang="0">
                    <a:pos x="T4" y="T5"/>
                  </a:cxn>
                  <a:cxn ang="0">
                    <a:pos x="T6" y="T7"/>
                  </a:cxn>
                  <a:cxn ang="0">
                    <a:pos x="T8" y="T9"/>
                  </a:cxn>
                  <a:cxn ang="0">
                    <a:pos x="T10" y="T11"/>
                  </a:cxn>
                </a:cxnLst>
                <a:rect l="0" t="0" r="r" b="b"/>
                <a:pathLst>
                  <a:path w="242" h="65">
                    <a:moveTo>
                      <a:pt x="0" y="61"/>
                    </a:moveTo>
                    <a:lnTo>
                      <a:pt x="202" y="65"/>
                    </a:lnTo>
                    <a:lnTo>
                      <a:pt x="242" y="0"/>
                    </a:lnTo>
                    <a:lnTo>
                      <a:pt x="40" y="0"/>
                    </a:lnTo>
                    <a:lnTo>
                      <a:pt x="1" y="61"/>
                    </a:lnTo>
                    <a:lnTo>
                      <a:pt x="1" y="61"/>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0" name="Freeform 76"/>
              <p:cNvSpPr>
                <a:spLocks/>
              </p:cNvSpPr>
              <p:nvPr/>
            </p:nvSpPr>
            <p:spPr bwMode="auto">
              <a:xfrm>
                <a:off x="2035" y="2318"/>
                <a:ext cx="59" cy="16"/>
              </a:xfrm>
              <a:custGeom>
                <a:avLst/>
                <a:gdLst>
                  <a:gd name="T0" fmla="*/ 62 w 240"/>
                  <a:gd name="T1" fmla="*/ 60 h 61"/>
                  <a:gd name="T2" fmla="*/ 201 w 240"/>
                  <a:gd name="T3" fmla="*/ 61 h 61"/>
                  <a:gd name="T4" fmla="*/ 240 w 240"/>
                  <a:gd name="T5" fmla="*/ 0 h 61"/>
                  <a:gd name="T6" fmla="*/ 207 w 240"/>
                  <a:gd name="T7" fmla="*/ 0 h 61"/>
                  <a:gd name="T8" fmla="*/ 138 w 240"/>
                  <a:gd name="T9" fmla="*/ 0 h 61"/>
                  <a:gd name="T10" fmla="*/ 37 w 240"/>
                  <a:gd name="T11" fmla="*/ 0 h 61"/>
                  <a:gd name="T12" fmla="*/ 0 w 240"/>
                  <a:gd name="T13" fmla="*/ 59 h 61"/>
                  <a:gd name="T14" fmla="*/ 62 w 240"/>
                  <a:gd name="T15" fmla="*/ 60 h 61"/>
                  <a:gd name="T16" fmla="*/ 62 w 240"/>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1">
                    <a:moveTo>
                      <a:pt x="62" y="60"/>
                    </a:moveTo>
                    <a:lnTo>
                      <a:pt x="201" y="61"/>
                    </a:lnTo>
                    <a:lnTo>
                      <a:pt x="240" y="0"/>
                    </a:lnTo>
                    <a:lnTo>
                      <a:pt x="207" y="0"/>
                    </a:lnTo>
                    <a:lnTo>
                      <a:pt x="138" y="0"/>
                    </a:lnTo>
                    <a:lnTo>
                      <a:pt x="37" y="0"/>
                    </a:lnTo>
                    <a:lnTo>
                      <a:pt x="0" y="59"/>
                    </a:lnTo>
                    <a:lnTo>
                      <a:pt x="62" y="60"/>
                    </a:lnTo>
                    <a:lnTo>
                      <a:pt x="6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1" name="Freeform 77"/>
              <p:cNvSpPr>
                <a:spLocks/>
              </p:cNvSpPr>
              <p:nvPr/>
            </p:nvSpPr>
            <p:spPr bwMode="auto">
              <a:xfrm>
                <a:off x="2035" y="2318"/>
                <a:ext cx="59" cy="16"/>
              </a:xfrm>
              <a:custGeom>
                <a:avLst/>
                <a:gdLst>
                  <a:gd name="T0" fmla="*/ 62 w 240"/>
                  <a:gd name="T1" fmla="*/ 60 h 61"/>
                  <a:gd name="T2" fmla="*/ 201 w 240"/>
                  <a:gd name="T3" fmla="*/ 61 h 61"/>
                  <a:gd name="T4" fmla="*/ 240 w 240"/>
                  <a:gd name="T5" fmla="*/ 0 h 61"/>
                  <a:gd name="T6" fmla="*/ 207 w 240"/>
                  <a:gd name="T7" fmla="*/ 0 h 61"/>
                  <a:gd name="T8" fmla="*/ 138 w 240"/>
                  <a:gd name="T9" fmla="*/ 0 h 61"/>
                  <a:gd name="T10" fmla="*/ 37 w 240"/>
                  <a:gd name="T11" fmla="*/ 0 h 61"/>
                  <a:gd name="T12" fmla="*/ 0 w 240"/>
                  <a:gd name="T13" fmla="*/ 59 h 61"/>
                  <a:gd name="T14" fmla="*/ 62 w 240"/>
                  <a:gd name="T15" fmla="*/ 60 h 61"/>
                  <a:gd name="T16" fmla="*/ 62 w 240"/>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1">
                    <a:moveTo>
                      <a:pt x="62" y="60"/>
                    </a:moveTo>
                    <a:lnTo>
                      <a:pt x="201" y="61"/>
                    </a:lnTo>
                    <a:lnTo>
                      <a:pt x="240" y="0"/>
                    </a:lnTo>
                    <a:lnTo>
                      <a:pt x="207" y="0"/>
                    </a:lnTo>
                    <a:lnTo>
                      <a:pt x="138" y="0"/>
                    </a:lnTo>
                    <a:lnTo>
                      <a:pt x="37" y="0"/>
                    </a:lnTo>
                    <a:lnTo>
                      <a:pt x="0" y="59"/>
                    </a:lnTo>
                    <a:lnTo>
                      <a:pt x="62" y="60"/>
                    </a:lnTo>
                    <a:lnTo>
                      <a:pt x="62" y="6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2" name="Freeform 78"/>
              <p:cNvSpPr>
                <a:spLocks/>
              </p:cNvSpPr>
              <p:nvPr/>
            </p:nvSpPr>
            <p:spPr bwMode="auto">
              <a:xfrm>
                <a:off x="1985" y="2318"/>
                <a:ext cx="59" cy="15"/>
              </a:xfrm>
              <a:custGeom>
                <a:avLst/>
                <a:gdLst>
                  <a:gd name="T0" fmla="*/ 33 w 235"/>
                  <a:gd name="T1" fmla="*/ 0 h 59"/>
                  <a:gd name="T2" fmla="*/ 235 w 235"/>
                  <a:gd name="T3" fmla="*/ 0 h 59"/>
                  <a:gd name="T4" fmla="*/ 198 w 235"/>
                  <a:gd name="T5" fmla="*/ 59 h 59"/>
                  <a:gd name="T6" fmla="*/ 0 w 235"/>
                  <a:gd name="T7" fmla="*/ 56 h 59"/>
                  <a:gd name="T8" fmla="*/ 34 w 235"/>
                  <a:gd name="T9" fmla="*/ 0 h 59"/>
                  <a:gd name="T10" fmla="*/ 34 w 235"/>
                  <a:gd name="T11" fmla="*/ 0 h 59"/>
                  <a:gd name="T12" fmla="*/ 33 w 235"/>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35" h="59">
                    <a:moveTo>
                      <a:pt x="33" y="0"/>
                    </a:moveTo>
                    <a:lnTo>
                      <a:pt x="235" y="0"/>
                    </a:lnTo>
                    <a:lnTo>
                      <a:pt x="198" y="59"/>
                    </a:lnTo>
                    <a:lnTo>
                      <a:pt x="0" y="56"/>
                    </a:lnTo>
                    <a:lnTo>
                      <a:pt x="34" y="0"/>
                    </a:lnTo>
                    <a:lnTo>
                      <a:pt x="34"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3" name="Freeform 79"/>
              <p:cNvSpPr>
                <a:spLocks/>
              </p:cNvSpPr>
              <p:nvPr/>
            </p:nvSpPr>
            <p:spPr bwMode="auto">
              <a:xfrm>
                <a:off x="1985" y="2318"/>
                <a:ext cx="59" cy="15"/>
              </a:xfrm>
              <a:custGeom>
                <a:avLst/>
                <a:gdLst>
                  <a:gd name="T0" fmla="*/ 33 w 235"/>
                  <a:gd name="T1" fmla="*/ 0 h 59"/>
                  <a:gd name="T2" fmla="*/ 235 w 235"/>
                  <a:gd name="T3" fmla="*/ 0 h 59"/>
                  <a:gd name="T4" fmla="*/ 198 w 235"/>
                  <a:gd name="T5" fmla="*/ 59 h 59"/>
                  <a:gd name="T6" fmla="*/ 0 w 235"/>
                  <a:gd name="T7" fmla="*/ 56 h 59"/>
                  <a:gd name="T8" fmla="*/ 34 w 235"/>
                  <a:gd name="T9" fmla="*/ 0 h 59"/>
                  <a:gd name="T10" fmla="*/ 34 w 235"/>
                  <a:gd name="T11" fmla="*/ 0 h 59"/>
                </a:gdLst>
                <a:ahLst/>
                <a:cxnLst>
                  <a:cxn ang="0">
                    <a:pos x="T0" y="T1"/>
                  </a:cxn>
                  <a:cxn ang="0">
                    <a:pos x="T2" y="T3"/>
                  </a:cxn>
                  <a:cxn ang="0">
                    <a:pos x="T4" y="T5"/>
                  </a:cxn>
                  <a:cxn ang="0">
                    <a:pos x="T6" y="T7"/>
                  </a:cxn>
                  <a:cxn ang="0">
                    <a:pos x="T8" y="T9"/>
                  </a:cxn>
                  <a:cxn ang="0">
                    <a:pos x="T10" y="T11"/>
                  </a:cxn>
                </a:cxnLst>
                <a:rect l="0" t="0" r="r" b="b"/>
                <a:pathLst>
                  <a:path w="235" h="59">
                    <a:moveTo>
                      <a:pt x="33" y="0"/>
                    </a:moveTo>
                    <a:lnTo>
                      <a:pt x="235" y="0"/>
                    </a:lnTo>
                    <a:lnTo>
                      <a:pt x="198" y="59"/>
                    </a:lnTo>
                    <a:lnTo>
                      <a:pt x="0" y="56"/>
                    </a:lnTo>
                    <a:lnTo>
                      <a:pt x="34" y="0"/>
                    </a:lnTo>
                    <a:lnTo>
                      <a:pt x="34"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4" name="Freeform 80"/>
              <p:cNvSpPr>
                <a:spLocks/>
              </p:cNvSpPr>
              <p:nvPr/>
            </p:nvSpPr>
            <p:spPr bwMode="auto">
              <a:xfrm>
                <a:off x="1935" y="2318"/>
                <a:ext cx="59" cy="14"/>
              </a:xfrm>
              <a:custGeom>
                <a:avLst/>
                <a:gdLst>
                  <a:gd name="T0" fmla="*/ 199 w 234"/>
                  <a:gd name="T1" fmla="*/ 56 h 56"/>
                  <a:gd name="T2" fmla="*/ 234 w 234"/>
                  <a:gd name="T3" fmla="*/ 0 h 56"/>
                  <a:gd name="T4" fmla="*/ 31 w 234"/>
                  <a:gd name="T5" fmla="*/ 0 h 56"/>
                  <a:gd name="T6" fmla="*/ 0 w 234"/>
                  <a:gd name="T7" fmla="*/ 53 h 56"/>
                  <a:gd name="T8" fmla="*/ 200 w 234"/>
                  <a:gd name="T9" fmla="*/ 56 h 56"/>
                  <a:gd name="T10" fmla="*/ 200 w 234"/>
                  <a:gd name="T11" fmla="*/ 56 h 56"/>
                  <a:gd name="T12" fmla="*/ 199 w 234"/>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34" h="56">
                    <a:moveTo>
                      <a:pt x="199" y="56"/>
                    </a:moveTo>
                    <a:lnTo>
                      <a:pt x="234" y="0"/>
                    </a:lnTo>
                    <a:lnTo>
                      <a:pt x="31" y="0"/>
                    </a:lnTo>
                    <a:lnTo>
                      <a:pt x="0" y="53"/>
                    </a:lnTo>
                    <a:lnTo>
                      <a:pt x="200" y="56"/>
                    </a:lnTo>
                    <a:lnTo>
                      <a:pt x="200" y="56"/>
                    </a:lnTo>
                    <a:lnTo>
                      <a:pt x="19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5" name="Freeform 81"/>
              <p:cNvSpPr>
                <a:spLocks/>
              </p:cNvSpPr>
              <p:nvPr/>
            </p:nvSpPr>
            <p:spPr bwMode="auto">
              <a:xfrm>
                <a:off x="1935" y="2318"/>
                <a:ext cx="59" cy="14"/>
              </a:xfrm>
              <a:custGeom>
                <a:avLst/>
                <a:gdLst>
                  <a:gd name="T0" fmla="*/ 199 w 234"/>
                  <a:gd name="T1" fmla="*/ 56 h 56"/>
                  <a:gd name="T2" fmla="*/ 234 w 234"/>
                  <a:gd name="T3" fmla="*/ 0 h 56"/>
                  <a:gd name="T4" fmla="*/ 31 w 234"/>
                  <a:gd name="T5" fmla="*/ 0 h 56"/>
                  <a:gd name="T6" fmla="*/ 0 w 234"/>
                  <a:gd name="T7" fmla="*/ 53 h 56"/>
                  <a:gd name="T8" fmla="*/ 200 w 234"/>
                  <a:gd name="T9" fmla="*/ 56 h 56"/>
                  <a:gd name="T10" fmla="*/ 200 w 234"/>
                  <a:gd name="T11" fmla="*/ 56 h 56"/>
                </a:gdLst>
                <a:ahLst/>
                <a:cxnLst>
                  <a:cxn ang="0">
                    <a:pos x="T0" y="T1"/>
                  </a:cxn>
                  <a:cxn ang="0">
                    <a:pos x="T2" y="T3"/>
                  </a:cxn>
                  <a:cxn ang="0">
                    <a:pos x="T4" y="T5"/>
                  </a:cxn>
                  <a:cxn ang="0">
                    <a:pos x="T6" y="T7"/>
                  </a:cxn>
                  <a:cxn ang="0">
                    <a:pos x="T8" y="T9"/>
                  </a:cxn>
                  <a:cxn ang="0">
                    <a:pos x="T10" y="T11"/>
                  </a:cxn>
                </a:cxnLst>
                <a:rect l="0" t="0" r="r" b="b"/>
                <a:pathLst>
                  <a:path w="234" h="56">
                    <a:moveTo>
                      <a:pt x="199" y="56"/>
                    </a:moveTo>
                    <a:lnTo>
                      <a:pt x="234" y="0"/>
                    </a:lnTo>
                    <a:lnTo>
                      <a:pt x="31" y="0"/>
                    </a:lnTo>
                    <a:lnTo>
                      <a:pt x="0" y="53"/>
                    </a:lnTo>
                    <a:lnTo>
                      <a:pt x="200" y="56"/>
                    </a:lnTo>
                    <a:lnTo>
                      <a:pt x="200" y="56"/>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6" name="Freeform 82"/>
              <p:cNvSpPr>
                <a:spLocks/>
              </p:cNvSpPr>
              <p:nvPr/>
            </p:nvSpPr>
            <p:spPr bwMode="auto">
              <a:xfrm>
                <a:off x="1884" y="2318"/>
                <a:ext cx="59" cy="14"/>
              </a:xfrm>
              <a:custGeom>
                <a:avLst/>
                <a:gdLst>
                  <a:gd name="T0" fmla="*/ 201 w 233"/>
                  <a:gd name="T1" fmla="*/ 53 h 53"/>
                  <a:gd name="T2" fmla="*/ 0 w 233"/>
                  <a:gd name="T3" fmla="*/ 51 h 53"/>
                  <a:gd name="T4" fmla="*/ 32 w 233"/>
                  <a:gd name="T5" fmla="*/ 0 h 53"/>
                  <a:gd name="T6" fmla="*/ 233 w 233"/>
                  <a:gd name="T7" fmla="*/ 0 h 53"/>
                  <a:gd name="T8" fmla="*/ 202 w 233"/>
                  <a:gd name="T9" fmla="*/ 53 h 53"/>
                  <a:gd name="T10" fmla="*/ 202 w 233"/>
                  <a:gd name="T11" fmla="*/ 53 h 53"/>
                  <a:gd name="T12" fmla="*/ 201 w 23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33" h="53">
                    <a:moveTo>
                      <a:pt x="201" y="53"/>
                    </a:moveTo>
                    <a:lnTo>
                      <a:pt x="0" y="51"/>
                    </a:lnTo>
                    <a:lnTo>
                      <a:pt x="32" y="0"/>
                    </a:lnTo>
                    <a:lnTo>
                      <a:pt x="233" y="0"/>
                    </a:lnTo>
                    <a:lnTo>
                      <a:pt x="202" y="53"/>
                    </a:lnTo>
                    <a:lnTo>
                      <a:pt x="202" y="53"/>
                    </a:lnTo>
                    <a:lnTo>
                      <a:pt x="20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7" name="Freeform 83"/>
              <p:cNvSpPr>
                <a:spLocks/>
              </p:cNvSpPr>
              <p:nvPr/>
            </p:nvSpPr>
            <p:spPr bwMode="auto">
              <a:xfrm>
                <a:off x="1884" y="2318"/>
                <a:ext cx="59" cy="14"/>
              </a:xfrm>
              <a:custGeom>
                <a:avLst/>
                <a:gdLst>
                  <a:gd name="T0" fmla="*/ 201 w 233"/>
                  <a:gd name="T1" fmla="*/ 53 h 53"/>
                  <a:gd name="T2" fmla="*/ 0 w 233"/>
                  <a:gd name="T3" fmla="*/ 51 h 53"/>
                  <a:gd name="T4" fmla="*/ 32 w 233"/>
                  <a:gd name="T5" fmla="*/ 0 h 53"/>
                  <a:gd name="T6" fmla="*/ 233 w 233"/>
                  <a:gd name="T7" fmla="*/ 0 h 53"/>
                  <a:gd name="T8" fmla="*/ 202 w 233"/>
                  <a:gd name="T9" fmla="*/ 53 h 53"/>
                  <a:gd name="T10" fmla="*/ 202 w 233"/>
                  <a:gd name="T11" fmla="*/ 53 h 53"/>
                </a:gdLst>
                <a:ahLst/>
                <a:cxnLst>
                  <a:cxn ang="0">
                    <a:pos x="T0" y="T1"/>
                  </a:cxn>
                  <a:cxn ang="0">
                    <a:pos x="T2" y="T3"/>
                  </a:cxn>
                  <a:cxn ang="0">
                    <a:pos x="T4" y="T5"/>
                  </a:cxn>
                  <a:cxn ang="0">
                    <a:pos x="T6" y="T7"/>
                  </a:cxn>
                  <a:cxn ang="0">
                    <a:pos x="T8" y="T9"/>
                  </a:cxn>
                  <a:cxn ang="0">
                    <a:pos x="T10" y="T11"/>
                  </a:cxn>
                </a:cxnLst>
                <a:rect l="0" t="0" r="r" b="b"/>
                <a:pathLst>
                  <a:path w="233" h="53">
                    <a:moveTo>
                      <a:pt x="201" y="53"/>
                    </a:moveTo>
                    <a:lnTo>
                      <a:pt x="0" y="51"/>
                    </a:lnTo>
                    <a:lnTo>
                      <a:pt x="32" y="0"/>
                    </a:lnTo>
                    <a:lnTo>
                      <a:pt x="233" y="0"/>
                    </a:lnTo>
                    <a:lnTo>
                      <a:pt x="202" y="53"/>
                    </a:lnTo>
                    <a:lnTo>
                      <a:pt x="202" y="53"/>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8" name="Freeform 84"/>
              <p:cNvSpPr>
                <a:spLocks/>
              </p:cNvSpPr>
              <p:nvPr/>
            </p:nvSpPr>
            <p:spPr bwMode="auto">
              <a:xfrm>
                <a:off x="1834" y="2318"/>
                <a:ext cx="59" cy="13"/>
              </a:xfrm>
              <a:custGeom>
                <a:avLst/>
                <a:gdLst>
                  <a:gd name="T0" fmla="*/ 0 w 232"/>
                  <a:gd name="T1" fmla="*/ 49 h 51"/>
                  <a:gd name="T2" fmla="*/ 30 w 232"/>
                  <a:gd name="T3" fmla="*/ 0 h 51"/>
                  <a:gd name="T4" fmla="*/ 147 w 232"/>
                  <a:gd name="T5" fmla="*/ 0 h 51"/>
                  <a:gd name="T6" fmla="*/ 232 w 232"/>
                  <a:gd name="T7" fmla="*/ 0 h 51"/>
                  <a:gd name="T8" fmla="*/ 200 w 232"/>
                  <a:gd name="T9" fmla="*/ 51 h 51"/>
                  <a:gd name="T10" fmla="*/ 1 w 232"/>
                  <a:gd name="T11" fmla="*/ 49 h 51"/>
                  <a:gd name="T12" fmla="*/ 1 w 232"/>
                  <a:gd name="T13" fmla="*/ 49 h 51"/>
                  <a:gd name="T14" fmla="*/ 0 w 232"/>
                  <a:gd name="T15" fmla="*/ 49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51">
                    <a:moveTo>
                      <a:pt x="0" y="49"/>
                    </a:moveTo>
                    <a:lnTo>
                      <a:pt x="30" y="0"/>
                    </a:lnTo>
                    <a:lnTo>
                      <a:pt x="147" y="0"/>
                    </a:lnTo>
                    <a:lnTo>
                      <a:pt x="232" y="0"/>
                    </a:lnTo>
                    <a:lnTo>
                      <a:pt x="200" y="51"/>
                    </a:lnTo>
                    <a:lnTo>
                      <a:pt x="1" y="49"/>
                    </a:lnTo>
                    <a:lnTo>
                      <a:pt x="1"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9" name="Freeform 85"/>
              <p:cNvSpPr>
                <a:spLocks/>
              </p:cNvSpPr>
              <p:nvPr/>
            </p:nvSpPr>
            <p:spPr bwMode="auto">
              <a:xfrm>
                <a:off x="1834" y="2318"/>
                <a:ext cx="59" cy="13"/>
              </a:xfrm>
              <a:custGeom>
                <a:avLst/>
                <a:gdLst>
                  <a:gd name="T0" fmla="*/ 0 w 232"/>
                  <a:gd name="T1" fmla="*/ 49 h 51"/>
                  <a:gd name="T2" fmla="*/ 30 w 232"/>
                  <a:gd name="T3" fmla="*/ 0 h 51"/>
                  <a:gd name="T4" fmla="*/ 147 w 232"/>
                  <a:gd name="T5" fmla="*/ 0 h 51"/>
                  <a:gd name="T6" fmla="*/ 232 w 232"/>
                  <a:gd name="T7" fmla="*/ 0 h 51"/>
                  <a:gd name="T8" fmla="*/ 200 w 232"/>
                  <a:gd name="T9" fmla="*/ 51 h 51"/>
                  <a:gd name="T10" fmla="*/ 1 w 232"/>
                  <a:gd name="T11" fmla="*/ 49 h 51"/>
                  <a:gd name="T12" fmla="*/ 1 w 232"/>
                  <a:gd name="T13" fmla="*/ 49 h 51"/>
                </a:gdLst>
                <a:ahLst/>
                <a:cxnLst>
                  <a:cxn ang="0">
                    <a:pos x="T0" y="T1"/>
                  </a:cxn>
                  <a:cxn ang="0">
                    <a:pos x="T2" y="T3"/>
                  </a:cxn>
                  <a:cxn ang="0">
                    <a:pos x="T4" y="T5"/>
                  </a:cxn>
                  <a:cxn ang="0">
                    <a:pos x="T6" y="T7"/>
                  </a:cxn>
                  <a:cxn ang="0">
                    <a:pos x="T8" y="T9"/>
                  </a:cxn>
                  <a:cxn ang="0">
                    <a:pos x="T10" y="T11"/>
                  </a:cxn>
                  <a:cxn ang="0">
                    <a:pos x="T12" y="T13"/>
                  </a:cxn>
                </a:cxnLst>
                <a:rect l="0" t="0" r="r" b="b"/>
                <a:pathLst>
                  <a:path w="232" h="51">
                    <a:moveTo>
                      <a:pt x="0" y="49"/>
                    </a:moveTo>
                    <a:lnTo>
                      <a:pt x="30" y="0"/>
                    </a:lnTo>
                    <a:lnTo>
                      <a:pt x="147" y="0"/>
                    </a:lnTo>
                    <a:lnTo>
                      <a:pt x="232" y="0"/>
                    </a:lnTo>
                    <a:lnTo>
                      <a:pt x="200" y="51"/>
                    </a:lnTo>
                    <a:lnTo>
                      <a:pt x="1" y="49"/>
                    </a:lnTo>
                    <a:lnTo>
                      <a:pt x="1" y="49"/>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0" name="Freeform 86"/>
              <p:cNvSpPr>
                <a:spLocks/>
              </p:cNvSpPr>
              <p:nvPr/>
            </p:nvSpPr>
            <p:spPr bwMode="auto">
              <a:xfrm>
                <a:off x="1784" y="2318"/>
                <a:ext cx="58" cy="13"/>
              </a:xfrm>
              <a:custGeom>
                <a:avLst/>
                <a:gdLst>
                  <a:gd name="T0" fmla="*/ 28 w 230"/>
                  <a:gd name="T1" fmla="*/ 0 h 49"/>
                  <a:gd name="T2" fmla="*/ 0 w 230"/>
                  <a:gd name="T3" fmla="*/ 46 h 49"/>
                  <a:gd name="T4" fmla="*/ 144 w 230"/>
                  <a:gd name="T5" fmla="*/ 47 h 49"/>
                  <a:gd name="T6" fmla="*/ 201 w 230"/>
                  <a:gd name="T7" fmla="*/ 49 h 49"/>
                  <a:gd name="T8" fmla="*/ 230 w 230"/>
                  <a:gd name="T9" fmla="*/ 0 h 49"/>
                  <a:gd name="T10" fmla="*/ 28 w 230"/>
                  <a:gd name="T11" fmla="*/ 0 h 49"/>
                  <a:gd name="T12" fmla="*/ 28 w 230"/>
                  <a:gd name="T13" fmla="*/ 0 h 49"/>
                  <a:gd name="T14" fmla="*/ 28 w 230"/>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9">
                    <a:moveTo>
                      <a:pt x="28" y="0"/>
                    </a:moveTo>
                    <a:lnTo>
                      <a:pt x="0" y="46"/>
                    </a:lnTo>
                    <a:lnTo>
                      <a:pt x="144" y="47"/>
                    </a:lnTo>
                    <a:lnTo>
                      <a:pt x="201" y="49"/>
                    </a:lnTo>
                    <a:lnTo>
                      <a:pt x="230" y="0"/>
                    </a:lnTo>
                    <a:lnTo>
                      <a:pt x="28" y="0"/>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1" name="Freeform 87"/>
              <p:cNvSpPr>
                <a:spLocks/>
              </p:cNvSpPr>
              <p:nvPr/>
            </p:nvSpPr>
            <p:spPr bwMode="auto">
              <a:xfrm>
                <a:off x="1784" y="2318"/>
                <a:ext cx="58" cy="13"/>
              </a:xfrm>
              <a:custGeom>
                <a:avLst/>
                <a:gdLst>
                  <a:gd name="T0" fmla="*/ 28 w 230"/>
                  <a:gd name="T1" fmla="*/ 0 h 49"/>
                  <a:gd name="T2" fmla="*/ 0 w 230"/>
                  <a:gd name="T3" fmla="*/ 46 h 49"/>
                  <a:gd name="T4" fmla="*/ 144 w 230"/>
                  <a:gd name="T5" fmla="*/ 47 h 49"/>
                  <a:gd name="T6" fmla="*/ 201 w 230"/>
                  <a:gd name="T7" fmla="*/ 49 h 49"/>
                  <a:gd name="T8" fmla="*/ 230 w 230"/>
                  <a:gd name="T9" fmla="*/ 0 h 49"/>
                  <a:gd name="T10" fmla="*/ 28 w 230"/>
                  <a:gd name="T11" fmla="*/ 0 h 49"/>
                  <a:gd name="T12" fmla="*/ 28 w 23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30" h="49">
                    <a:moveTo>
                      <a:pt x="28" y="0"/>
                    </a:moveTo>
                    <a:lnTo>
                      <a:pt x="0" y="46"/>
                    </a:lnTo>
                    <a:lnTo>
                      <a:pt x="144" y="47"/>
                    </a:lnTo>
                    <a:lnTo>
                      <a:pt x="201" y="49"/>
                    </a:lnTo>
                    <a:lnTo>
                      <a:pt x="230" y="0"/>
                    </a:lnTo>
                    <a:lnTo>
                      <a:pt x="28" y="0"/>
                    </a:lnTo>
                    <a:lnTo>
                      <a:pt x="28"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2" name="Freeform 88"/>
              <p:cNvSpPr>
                <a:spLocks/>
              </p:cNvSpPr>
              <p:nvPr/>
            </p:nvSpPr>
            <p:spPr bwMode="auto">
              <a:xfrm>
                <a:off x="1734" y="2318"/>
                <a:ext cx="57" cy="12"/>
              </a:xfrm>
              <a:custGeom>
                <a:avLst/>
                <a:gdLst>
                  <a:gd name="T0" fmla="*/ 0 w 229"/>
                  <a:gd name="T1" fmla="*/ 42 h 46"/>
                  <a:gd name="T2" fmla="*/ 201 w 229"/>
                  <a:gd name="T3" fmla="*/ 46 h 46"/>
                  <a:gd name="T4" fmla="*/ 229 w 229"/>
                  <a:gd name="T5" fmla="*/ 0 h 46"/>
                  <a:gd name="T6" fmla="*/ 27 w 229"/>
                  <a:gd name="T7" fmla="*/ 0 h 46"/>
                  <a:gd name="T8" fmla="*/ 1 w 229"/>
                  <a:gd name="T9" fmla="*/ 42 h 46"/>
                  <a:gd name="T10" fmla="*/ 1 w 229"/>
                  <a:gd name="T11" fmla="*/ 42 h 46"/>
                  <a:gd name="T12" fmla="*/ 0 w 229"/>
                  <a:gd name="T13" fmla="*/ 42 h 46"/>
                </a:gdLst>
                <a:ahLst/>
                <a:cxnLst>
                  <a:cxn ang="0">
                    <a:pos x="T0" y="T1"/>
                  </a:cxn>
                  <a:cxn ang="0">
                    <a:pos x="T2" y="T3"/>
                  </a:cxn>
                  <a:cxn ang="0">
                    <a:pos x="T4" y="T5"/>
                  </a:cxn>
                  <a:cxn ang="0">
                    <a:pos x="T6" y="T7"/>
                  </a:cxn>
                  <a:cxn ang="0">
                    <a:pos x="T8" y="T9"/>
                  </a:cxn>
                  <a:cxn ang="0">
                    <a:pos x="T10" y="T11"/>
                  </a:cxn>
                  <a:cxn ang="0">
                    <a:pos x="T12" y="T13"/>
                  </a:cxn>
                </a:cxnLst>
                <a:rect l="0" t="0" r="r" b="b"/>
                <a:pathLst>
                  <a:path w="229" h="46">
                    <a:moveTo>
                      <a:pt x="0" y="42"/>
                    </a:moveTo>
                    <a:lnTo>
                      <a:pt x="201" y="46"/>
                    </a:lnTo>
                    <a:lnTo>
                      <a:pt x="229" y="0"/>
                    </a:lnTo>
                    <a:lnTo>
                      <a:pt x="27" y="0"/>
                    </a:lnTo>
                    <a:lnTo>
                      <a:pt x="1" y="42"/>
                    </a:lnTo>
                    <a:lnTo>
                      <a:pt x="1" y="42"/>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3" name="Freeform 89"/>
              <p:cNvSpPr>
                <a:spLocks/>
              </p:cNvSpPr>
              <p:nvPr/>
            </p:nvSpPr>
            <p:spPr bwMode="auto">
              <a:xfrm>
                <a:off x="1734" y="2318"/>
                <a:ext cx="57" cy="12"/>
              </a:xfrm>
              <a:custGeom>
                <a:avLst/>
                <a:gdLst>
                  <a:gd name="T0" fmla="*/ 0 w 229"/>
                  <a:gd name="T1" fmla="*/ 42 h 46"/>
                  <a:gd name="T2" fmla="*/ 201 w 229"/>
                  <a:gd name="T3" fmla="*/ 46 h 46"/>
                  <a:gd name="T4" fmla="*/ 229 w 229"/>
                  <a:gd name="T5" fmla="*/ 0 h 46"/>
                  <a:gd name="T6" fmla="*/ 27 w 229"/>
                  <a:gd name="T7" fmla="*/ 0 h 46"/>
                  <a:gd name="T8" fmla="*/ 1 w 229"/>
                  <a:gd name="T9" fmla="*/ 42 h 46"/>
                  <a:gd name="T10" fmla="*/ 1 w 229"/>
                  <a:gd name="T11" fmla="*/ 42 h 46"/>
                </a:gdLst>
                <a:ahLst/>
                <a:cxnLst>
                  <a:cxn ang="0">
                    <a:pos x="T0" y="T1"/>
                  </a:cxn>
                  <a:cxn ang="0">
                    <a:pos x="T2" y="T3"/>
                  </a:cxn>
                  <a:cxn ang="0">
                    <a:pos x="T4" y="T5"/>
                  </a:cxn>
                  <a:cxn ang="0">
                    <a:pos x="T6" y="T7"/>
                  </a:cxn>
                  <a:cxn ang="0">
                    <a:pos x="T8" y="T9"/>
                  </a:cxn>
                  <a:cxn ang="0">
                    <a:pos x="T10" y="T11"/>
                  </a:cxn>
                </a:cxnLst>
                <a:rect l="0" t="0" r="r" b="b"/>
                <a:pathLst>
                  <a:path w="229" h="46">
                    <a:moveTo>
                      <a:pt x="0" y="42"/>
                    </a:moveTo>
                    <a:lnTo>
                      <a:pt x="201" y="46"/>
                    </a:lnTo>
                    <a:lnTo>
                      <a:pt x="229" y="0"/>
                    </a:lnTo>
                    <a:lnTo>
                      <a:pt x="27" y="0"/>
                    </a:lnTo>
                    <a:lnTo>
                      <a:pt x="1" y="42"/>
                    </a:lnTo>
                    <a:lnTo>
                      <a:pt x="1" y="42"/>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4" name="Freeform 90"/>
              <p:cNvSpPr>
                <a:spLocks/>
              </p:cNvSpPr>
              <p:nvPr/>
            </p:nvSpPr>
            <p:spPr bwMode="auto">
              <a:xfrm>
                <a:off x="1706" y="2318"/>
                <a:ext cx="35" cy="11"/>
              </a:xfrm>
              <a:custGeom>
                <a:avLst/>
                <a:gdLst>
                  <a:gd name="T0" fmla="*/ 114 w 141"/>
                  <a:gd name="T1" fmla="*/ 42 h 42"/>
                  <a:gd name="T2" fmla="*/ 0 w 141"/>
                  <a:gd name="T3" fmla="*/ 41 h 42"/>
                  <a:gd name="T4" fmla="*/ 27 w 141"/>
                  <a:gd name="T5" fmla="*/ 0 h 42"/>
                  <a:gd name="T6" fmla="*/ 141 w 141"/>
                  <a:gd name="T7" fmla="*/ 0 h 42"/>
                  <a:gd name="T8" fmla="*/ 115 w 141"/>
                  <a:gd name="T9" fmla="*/ 42 h 42"/>
                  <a:gd name="T10" fmla="*/ 115 w 141"/>
                  <a:gd name="T11" fmla="*/ 42 h 42"/>
                  <a:gd name="T12" fmla="*/ 114 w 141"/>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41" h="42">
                    <a:moveTo>
                      <a:pt x="114" y="42"/>
                    </a:moveTo>
                    <a:lnTo>
                      <a:pt x="0" y="41"/>
                    </a:lnTo>
                    <a:lnTo>
                      <a:pt x="27" y="0"/>
                    </a:lnTo>
                    <a:lnTo>
                      <a:pt x="141" y="0"/>
                    </a:lnTo>
                    <a:lnTo>
                      <a:pt x="115" y="42"/>
                    </a:lnTo>
                    <a:lnTo>
                      <a:pt x="115" y="42"/>
                    </a:lnTo>
                    <a:lnTo>
                      <a:pt x="11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5" name="Freeform 91"/>
              <p:cNvSpPr>
                <a:spLocks/>
              </p:cNvSpPr>
              <p:nvPr/>
            </p:nvSpPr>
            <p:spPr bwMode="auto">
              <a:xfrm>
                <a:off x="1706" y="2318"/>
                <a:ext cx="35" cy="11"/>
              </a:xfrm>
              <a:custGeom>
                <a:avLst/>
                <a:gdLst>
                  <a:gd name="T0" fmla="*/ 114 w 141"/>
                  <a:gd name="T1" fmla="*/ 42 h 42"/>
                  <a:gd name="T2" fmla="*/ 0 w 141"/>
                  <a:gd name="T3" fmla="*/ 41 h 42"/>
                  <a:gd name="T4" fmla="*/ 27 w 141"/>
                  <a:gd name="T5" fmla="*/ 0 h 42"/>
                  <a:gd name="T6" fmla="*/ 141 w 141"/>
                  <a:gd name="T7" fmla="*/ 0 h 42"/>
                  <a:gd name="T8" fmla="*/ 115 w 141"/>
                  <a:gd name="T9" fmla="*/ 42 h 42"/>
                  <a:gd name="T10" fmla="*/ 115 w 141"/>
                  <a:gd name="T11" fmla="*/ 42 h 42"/>
                </a:gdLst>
                <a:ahLst/>
                <a:cxnLst>
                  <a:cxn ang="0">
                    <a:pos x="T0" y="T1"/>
                  </a:cxn>
                  <a:cxn ang="0">
                    <a:pos x="T2" y="T3"/>
                  </a:cxn>
                  <a:cxn ang="0">
                    <a:pos x="T4" y="T5"/>
                  </a:cxn>
                  <a:cxn ang="0">
                    <a:pos x="T6" y="T7"/>
                  </a:cxn>
                  <a:cxn ang="0">
                    <a:pos x="T8" y="T9"/>
                  </a:cxn>
                  <a:cxn ang="0">
                    <a:pos x="T10" y="T11"/>
                  </a:cxn>
                </a:cxnLst>
                <a:rect l="0" t="0" r="r" b="b"/>
                <a:pathLst>
                  <a:path w="141" h="42">
                    <a:moveTo>
                      <a:pt x="114" y="42"/>
                    </a:moveTo>
                    <a:lnTo>
                      <a:pt x="0" y="41"/>
                    </a:lnTo>
                    <a:lnTo>
                      <a:pt x="27" y="0"/>
                    </a:lnTo>
                    <a:lnTo>
                      <a:pt x="141" y="0"/>
                    </a:lnTo>
                    <a:lnTo>
                      <a:pt x="115" y="42"/>
                    </a:lnTo>
                    <a:lnTo>
                      <a:pt x="115" y="42"/>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6" name="Freeform 92"/>
              <p:cNvSpPr>
                <a:spLocks/>
              </p:cNvSpPr>
              <p:nvPr/>
            </p:nvSpPr>
            <p:spPr bwMode="auto">
              <a:xfrm>
                <a:off x="2186" y="2298"/>
                <a:ext cx="16" cy="17"/>
              </a:xfrm>
              <a:custGeom>
                <a:avLst/>
                <a:gdLst>
                  <a:gd name="T0" fmla="*/ 66 w 66"/>
                  <a:gd name="T1" fmla="*/ 35 h 67"/>
                  <a:gd name="T2" fmla="*/ 64 w 66"/>
                  <a:gd name="T3" fmla="*/ 24 h 67"/>
                  <a:gd name="T4" fmla="*/ 59 w 66"/>
                  <a:gd name="T5" fmla="*/ 15 h 67"/>
                  <a:gd name="T6" fmla="*/ 54 w 66"/>
                  <a:gd name="T7" fmla="*/ 8 h 67"/>
                  <a:gd name="T8" fmla="*/ 44 w 66"/>
                  <a:gd name="T9" fmla="*/ 3 h 67"/>
                  <a:gd name="T10" fmla="*/ 34 w 66"/>
                  <a:gd name="T11" fmla="*/ 0 h 67"/>
                  <a:gd name="T12" fmla="*/ 24 w 66"/>
                  <a:gd name="T13" fmla="*/ 2 h 67"/>
                  <a:gd name="T14" fmla="*/ 16 w 66"/>
                  <a:gd name="T15" fmla="*/ 6 h 67"/>
                  <a:gd name="T16" fmla="*/ 8 w 66"/>
                  <a:gd name="T17" fmla="*/ 13 h 67"/>
                  <a:gd name="T18" fmla="*/ 3 w 66"/>
                  <a:gd name="T19" fmla="*/ 21 h 67"/>
                  <a:gd name="T20" fmla="*/ 0 w 66"/>
                  <a:gd name="T21" fmla="*/ 32 h 67"/>
                  <a:gd name="T22" fmla="*/ 1 w 66"/>
                  <a:gd name="T23" fmla="*/ 42 h 67"/>
                  <a:gd name="T24" fmla="*/ 4 w 66"/>
                  <a:gd name="T25" fmla="*/ 51 h 67"/>
                  <a:gd name="T26" fmla="*/ 10 w 66"/>
                  <a:gd name="T27" fmla="*/ 59 h 67"/>
                  <a:gd name="T28" fmla="*/ 18 w 66"/>
                  <a:gd name="T29" fmla="*/ 65 h 67"/>
                  <a:gd name="T30" fmla="*/ 28 w 66"/>
                  <a:gd name="T31" fmla="*/ 67 h 67"/>
                  <a:gd name="T32" fmla="*/ 38 w 66"/>
                  <a:gd name="T33" fmla="*/ 67 h 67"/>
                  <a:gd name="T34" fmla="*/ 47 w 66"/>
                  <a:gd name="T35" fmla="*/ 65 h 67"/>
                  <a:gd name="T36" fmla="*/ 55 w 66"/>
                  <a:gd name="T37" fmla="*/ 58 h 67"/>
                  <a:gd name="T38" fmla="*/ 62 w 66"/>
                  <a:gd name="T39" fmla="*/ 50 h 67"/>
                  <a:gd name="T40" fmla="*/ 64 w 66"/>
                  <a:gd name="T41" fmla="*/ 41 h 67"/>
                  <a:gd name="T42" fmla="*/ 66 w 66"/>
                  <a:gd name="T43" fmla="*/ 35 h 67"/>
                  <a:gd name="T44" fmla="*/ 66 w 66"/>
                  <a:gd name="T45" fmla="*/ 35 h 67"/>
                  <a:gd name="T46" fmla="*/ 66 w 66"/>
                  <a:gd name="T4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7">
                    <a:moveTo>
                      <a:pt x="66" y="35"/>
                    </a:moveTo>
                    <a:lnTo>
                      <a:pt x="64" y="24"/>
                    </a:lnTo>
                    <a:lnTo>
                      <a:pt x="59" y="15"/>
                    </a:lnTo>
                    <a:lnTo>
                      <a:pt x="54" y="8"/>
                    </a:lnTo>
                    <a:lnTo>
                      <a:pt x="44" y="3"/>
                    </a:lnTo>
                    <a:lnTo>
                      <a:pt x="34" y="0"/>
                    </a:lnTo>
                    <a:lnTo>
                      <a:pt x="24" y="2"/>
                    </a:lnTo>
                    <a:lnTo>
                      <a:pt x="16" y="6"/>
                    </a:lnTo>
                    <a:lnTo>
                      <a:pt x="8" y="13"/>
                    </a:lnTo>
                    <a:lnTo>
                      <a:pt x="3" y="21"/>
                    </a:lnTo>
                    <a:lnTo>
                      <a:pt x="0" y="32"/>
                    </a:lnTo>
                    <a:lnTo>
                      <a:pt x="1" y="42"/>
                    </a:lnTo>
                    <a:lnTo>
                      <a:pt x="4" y="51"/>
                    </a:lnTo>
                    <a:lnTo>
                      <a:pt x="10" y="59"/>
                    </a:lnTo>
                    <a:lnTo>
                      <a:pt x="18" y="65"/>
                    </a:lnTo>
                    <a:lnTo>
                      <a:pt x="28" y="67"/>
                    </a:lnTo>
                    <a:lnTo>
                      <a:pt x="38" y="67"/>
                    </a:lnTo>
                    <a:lnTo>
                      <a:pt x="47" y="65"/>
                    </a:lnTo>
                    <a:lnTo>
                      <a:pt x="55" y="58"/>
                    </a:lnTo>
                    <a:lnTo>
                      <a:pt x="62" y="50"/>
                    </a:lnTo>
                    <a:lnTo>
                      <a:pt x="64" y="41"/>
                    </a:lnTo>
                    <a:lnTo>
                      <a:pt x="66" y="35"/>
                    </a:lnTo>
                    <a:lnTo>
                      <a:pt x="66" y="35"/>
                    </a:lnTo>
                    <a:lnTo>
                      <a:pt x="6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7" name="Freeform 93"/>
              <p:cNvSpPr>
                <a:spLocks/>
              </p:cNvSpPr>
              <p:nvPr/>
            </p:nvSpPr>
            <p:spPr bwMode="auto">
              <a:xfrm>
                <a:off x="2186" y="2298"/>
                <a:ext cx="16" cy="17"/>
              </a:xfrm>
              <a:custGeom>
                <a:avLst/>
                <a:gdLst>
                  <a:gd name="T0" fmla="*/ 66 w 66"/>
                  <a:gd name="T1" fmla="*/ 35 h 67"/>
                  <a:gd name="T2" fmla="*/ 64 w 66"/>
                  <a:gd name="T3" fmla="*/ 24 h 67"/>
                  <a:gd name="T4" fmla="*/ 59 w 66"/>
                  <a:gd name="T5" fmla="*/ 15 h 67"/>
                  <a:gd name="T6" fmla="*/ 54 w 66"/>
                  <a:gd name="T7" fmla="*/ 8 h 67"/>
                  <a:gd name="T8" fmla="*/ 44 w 66"/>
                  <a:gd name="T9" fmla="*/ 3 h 67"/>
                  <a:gd name="T10" fmla="*/ 34 w 66"/>
                  <a:gd name="T11" fmla="*/ 0 h 67"/>
                  <a:gd name="T12" fmla="*/ 24 w 66"/>
                  <a:gd name="T13" fmla="*/ 2 h 67"/>
                  <a:gd name="T14" fmla="*/ 16 w 66"/>
                  <a:gd name="T15" fmla="*/ 6 h 67"/>
                  <a:gd name="T16" fmla="*/ 8 w 66"/>
                  <a:gd name="T17" fmla="*/ 13 h 67"/>
                  <a:gd name="T18" fmla="*/ 3 w 66"/>
                  <a:gd name="T19" fmla="*/ 21 h 67"/>
                  <a:gd name="T20" fmla="*/ 0 w 66"/>
                  <a:gd name="T21" fmla="*/ 32 h 67"/>
                  <a:gd name="T22" fmla="*/ 1 w 66"/>
                  <a:gd name="T23" fmla="*/ 42 h 67"/>
                  <a:gd name="T24" fmla="*/ 4 w 66"/>
                  <a:gd name="T25" fmla="*/ 51 h 67"/>
                  <a:gd name="T26" fmla="*/ 10 w 66"/>
                  <a:gd name="T27" fmla="*/ 59 h 67"/>
                  <a:gd name="T28" fmla="*/ 18 w 66"/>
                  <a:gd name="T29" fmla="*/ 65 h 67"/>
                  <a:gd name="T30" fmla="*/ 28 w 66"/>
                  <a:gd name="T31" fmla="*/ 67 h 67"/>
                  <a:gd name="T32" fmla="*/ 38 w 66"/>
                  <a:gd name="T33" fmla="*/ 67 h 67"/>
                  <a:gd name="T34" fmla="*/ 47 w 66"/>
                  <a:gd name="T35" fmla="*/ 65 h 67"/>
                  <a:gd name="T36" fmla="*/ 55 w 66"/>
                  <a:gd name="T37" fmla="*/ 58 h 67"/>
                  <a:gd name="T38" fmla="*/ 62 w 66"/>
                  <a:gd name="T39" fmla="*/ 50 h 67"/>
                  <a:gd name="T40" fmla="*/ 64 w 66"/>
                  <a:gd name="T41" fmla="*/ 41 h 67"/>
                  <a:gd name="T42" fmla="*/ 66 w 66"/>
                  <a:gd name="T43" fmla="*/ 35 h 67"/>
                  <a:gd name="T44" fmla="*/ 66 w 66"/>
                  <a:gd name="T45"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7">
                    <a:moveTo>
                      <a:pt x="66" y="35"/>
                    </a:moveTo>
                    <a:lnTo>
                      <a:pt x="64" y="24"/>
                    </a:lnTo>
                    <a:lnTo>
                      <a:pt x="59" y="15"/>
                    </a:lnTo>
                    <a:lnTo>
                      <a:pt x="54" y="8"/>
                    </a:lnTo>
                    <a:lnTo>
                      <a:pt x="44" y="3"/>
                    </a:lnTo>
                    <a:lnTo>
                      <a:pt x="34" y="0"/>
                    </a:lnTo>
                    <a:lnTo>
                      <a:pt x="24" y="2"/>
                    </a:lnTo>
                    <a:lnTo>
                      <a:pt x="16" y="6"/>
                    </a:lnTo>
                    <a:lnTo>
                      <a:pt x="8" y="13"/>
                    </a:lnTo>
                    <a:lnTo>
                      <a:pt x="3" y="21"/>
                    </a:lnTo>
                    <a:lnTo>
                      <a:pt x="0" y="32"/>
                    </a:lnTo>
                    <a:lnTo>
                      <a:pt x="1" y="42"/>
                    </a:lnTo>
                    <a:lnTo>
                      <a:pt x="4" y="51"/>
                    </a:lnTo>
                    <a:lnTo>
                      <a:pt x="10" y="59"/>
                    </a:lnTo>
                    <a:lnTo>
                      <a:pt x="18" y="65"/>
                    </a:lnTo>
                    <a:lnTo>
                      <a:pt x="28" y="67"/>
                    </a:lnTo>
                    <a:lnTo>
                      <a:pt x="38" y="67"/>
                    </a:lnTo>
                    <a:lnTo>
                      <a:pt x="47" y="65"/>
                    </a:lnTo>
                    <a:lnTo>
                      <a:pt x="55" y="58"/>
                    </a:lnTo>
                    <a:lnTo>
                      <a:pt x="62" y="50"/>
                    </a:lnTo>
                    <a:lnTo>
                      <a:pt x="64" y="41"/>
                    </a:lnTo>
                    <a:lnTo>
                      <a:pt x="66" y="35"/>
                    </a:lnTo>
                    <a:lnTo>
                      <a:pt x="66" y="35"/>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8" name="Freeform 94"/>
              <p:cNvSpPr>
                <a:spLocks/>
              </p:cNvSpPr>
              <p:nvPr/>
            </p:nvSpPr>
            <p:spPr bwMode="auto">
              <a:xfrm>
                <a:off x="2041" y="2298"/>
                <a:ext cx="16" cy="16"/>
              </a:xfrm>
              <a:custGeom>
                <a:avLst/>
                <a:gdLst>
                  <a:gd name="T0" fmla="*/ 66 w 66"/>
                  <a:gd name="T1" fmla="*/ 34 h 67"/>
                  <a:gd name="T2" fmla="*/ 65 w 66"/>
                  <a:gd name="T3" fmla="*/ 24 h 67"/>
                  <a:gd name="T4" fmla="*/ 61 w 66"/>
                  <a:gd name="T5" fmla="*/ 15 h 67"/>
                  <a:gd name="T6" fmla="*/ 54 w 66"/>
                  <a:gd name="T7" fmla="*/ 8 h 67"/>
                  <a:gd name="T8" fmla="*/ 45 w 66"/>
                  <a:gd name="T9" fmla="*/ 3 h 67"/>
                  <a:gd name="T10" fmla="*/ 35 w 66"/>
                  <a:gd name="T11" fmla="*/ 0 h 67"/>
                  <a:gd name="T12" fmla="*/ 25 w 66"/>
                  <a:gd name="T13" fmla="*/ 2 h 67"/>
                  <a:gd name="T14" fmla="*/ 16 w 66"/>
                  <a:gd name="T15" fmla="*/ 5 h 67"/>
                  <a:gd name="T16" fmla="*/ 9 w 66"/>
                  <a:gd name="T17" fmla="*/ 12 h 67"/>
                  <a:gd name="T18" fmla="*/ 3 w 66"/>
                  <a:gd name="T19" fmla="*/ 20 h 67"/>
                  <a:gd name="T20" fmla="*/ 0 w 66"/>
                  <a:gd name="T21" fmla="*/ 31 h 67"/>
                  <a:gd name="T22" fmla="*/ 1 w 66"/>
                  <a:gd name="T23" fmla="*/ 41 h 67"/>
                  <a:gd name="T24" fmla="*/ 5 w 66"/>
                  <a:gd name="T25" fmla="*/ 51 h 67"/>
                  <a:gd name="T26" fmla="*/ 10 w 66"/>
                  <a:gd name="T27" fmla="*/ 58 h 67"/>
                  <a:gd name="T28" fmla="*/ 19 w 66"/>
                  <a:gd name="T29" fmla="*/ 64 h 67"/>
                  <a:gd name="T30" fmla="*/ 30 w 66"/>
                  <a:gd name="T31" fmla="*/ 67 h 67"/>
                  <a:gd name="T32" fmla="*/ 39 w 66"/>
                  <a:gd name="T33" fmla="*/ 67 h 67"/>
                  <a:gd name="T34" fmla="*/ 49 w 66"/>
                  <a:gd name="T35" fmla="*/ 64 h 67"/>
                  <a:gd name="T36" fmla="*/ 57 w 66"/>
                  <a:gd name="T37" fmla="*/ 58 h 67"/>
                  <a:gd name="T38" fmla="*/ 63 w 66"/>
                  <a:gd name="T39" fmla="*/ 51 h 67"/>
                  <a:gd name="T40" fmla="*/ 66 w 66"/>
                  <a:gd name="T41" fmla="*/ 41 h 67"/>
                  <a:gd name="T42" fmla="*/ 66 w 66"/>
                  <a:gd name="T43" fmla="*/ 35 h 67"/>
                  <a:gd name="T44" fmla="*/ 66 w 66"/>
                  <a:gd name="T45" fmla="*/ 35 h 67"/>
                  <a:gd name="T46" fmla="*/ 66 w 66"/>
                  <a:gd name="T4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7">
                    <a:moveTo>
                      <a:pt x="66" y="34"/>
                    </a:moveTo>
                    <a:lnTo>
                      <a:pt x="65" y="24"/>
                    </a:lnTo>
                    <a:lnTo>
                      <a:pt x="61" y="15"/>
                    </a:lnTo>
                    <a:lnTo>
                      <a:pt x="54" y="8"/>
                    </a:lnTo>
                    <a:lnTo>
                      <a:pt x="45" y="3"/>
                    </a:lnTo>
                    <a:lnTo>
                      <a:pt x="35" y="0"/>
                    </a:lnTo>
                    <a:lnTo>
                      <a:pt x="25" y="2"/>
                    </a:lnTo>
                    <a:lnTo>
                      <a:pt x="16" y="5"/>
                    </a:lnTo>
                    <a:lnTo>
                      <a:pt x="9" y="12"/>
                    </a:lnTo>
                    <a:lnTo>
                      <a:pt x="3" y="20"/>
                    </a:lnTo>
                    <a:lnTo>
                      <a:pt x="0" y="31"/>
                    </a:lnTo>
                    <a:lnTo>
                      <a:pt x="1" y="41"/>
                    </a:lnTo>
                    <a:lnTo>
                      <a:pt x="5" y="51"/>
                    </a:lnTo>
                    <a:lnTo>
                      <a:pt x="10" y="58"/>
                    </a:lnTo>
                    <a:lnTo>
                      <a:pt x="19" y="64"/>
                    </a:lnTo>
                    <a:lnTo>
                      <a:pt x="30" y="67"/>
                    </a:lnTo>
                    <a:lnTo>
                      <a:pt x="39" y="67"/>
                    </a:lnTo>
                    <a:lnTo>
                      <a:pt x="49" y="64"/>
                    </a:lnTo>
                    <a:lnTo>
                      <a:pt x="57" y="58"/>
                    </a:lnTo>
                    <a:lnTo>
                      <a:pt x="63" y="51"/>
                    </a:lnTo>
                    <a:lnTo>
                      <a:pt x="66" y="41"/>
                    </a:lnTo>
                    <a:lnTo>
                      <a:pt x="66" y="35"/>
                    </a:lnTo>
                    <a:lnTo>
                      <a:pt x="66" y="35"/>
                    </a:lnTo>
                    <a:lnTo>
                      <a:pt x="6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9" name="Freeform 95"/>
              <p:cNvSpPr>
                <a:spLocks/>
              </p:cNvSpPr>
              <p:nvPr/>
            </p:nvSpPr>
            <p:spPr bwMode="auto">
              <a:xfrm>
                <a:off x="2041" y="2298"/>
                <a:ext cx="16" cy="16"/>
              </a:xfrm>
              <a:custGeom>
                <a:avLst/>
                <a:gdLst>
                  <a:gd name="T0" fmla="*/ 66 w 66"/>
                  <a:gd name="T1" fmla="*/ 34 h 67"/>
                  <a:gd name="T2" fmla="*/ 65 w 66"/>
                  <a:gd name="T3" fmla="*/ 24 h 67"/>
                  <a:gd name="T4" fmla="*/ 61 w 66"/>
                  <a:gd name="T5" fmla="*/ 15 h 67"/>
                  <a:gd name="T6" fmla="*/ 54 w 66"/>
                  <a:gd name="T7" fmla="*/ 8 h 67"/>
                  <a:gd name="T8" fmla="*/ 45 w 66"/>
                  <a:gd name="T9" fmla="*/ 3 h 67"/>
                  <a:gd name="T10" fmla="*/ 35 w 66"/>
                  <a:gd name="T11" fmla="*/ 0 h 67"/>
                  <a:gd name="T12" fmla="*/ 25 w 66"/>
                  <a:gd name="T13" fmla="*/ 2 h 67"/>
                  <a:gd name="T14" fmla="*/ 16 w 66"/>
                  <a:gd name="T15" fmla="*/ 5 h 67"/>
                  <a:gd name="T16" fmla="*/ 9 w 66"/>
                  <a:gd name="T17" fmla="*/ 12 h 67"/>
                  <a:gd name="T18" fmla="*/ 3 w 66"/>
                  <a:gd name="T19" fmla="*/ 20 h 67"/>
                  <a:gd name="T20" fmla="*/ 0 w 66"/>
                  <a:gd name="T21" fmla="*/ 31 h 67"/>
                  <a:gd name="T22" fmla="*/ 1 w 66"/>
                  <a:gd name="T23" fmla="*/ 41 h 67"/>
                  <a:gd name="T24" fmla="*/ 5 w 66"/>
                  <a:gd name="T25" fmla="*/ 51 h 67"/>
                  <a:gd name="T26" fmla="*/ 10 w 66"/>
                  <a:gd name="T27" fmla="*/ 58 h 67"/>
                  <a:gd name="T28" fmla="*/ 19 w 66"/>
                  <a:gd name="T29" fmla="*/ 64 h 67"/>
                  <a:gd name="T30" fmla="*/ 30 w 66"/>
                  <a:gd name="T31" fmla="*/ 67 h 67"/>
                  <a:gd name="T32" fmla="*/ 39 w 66"/>
                  <a:gd name="T33" fmla="*/ 67 h 67"/>
                  <a:gd name="T34" fmla="*/ 49 w 66"/>
                  <a:gd name="T35" fmla="*/ 64 h 67"/>
                  <a:gd name="T36" fmla="*/ 57 w 66"/>
                  <a:gd name="T37" fmla="*/ 58 h 67"/>
                  <a:gd name="T38" fmla="*/ 63 w 66"/>
                  <a:gd name="T39" fmla="*/ 51 h 67"/>
                  <a:gd name="T40" fmla="*/ 66 w 66"/>
                  <a:gd name="T41" fmla="*/ 41 h 67"/>
                  <a:gd name="T42" fmla="*/ 66 w 66"/>
                  <a:gd name="T43" fmla="*/ 35 h 67"/>
                  <a:gd name="T44" fmla="*/ 66 w 66"/>
                  <a:gd name="T45"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7">
                    <a:moveTo>
                      <a:pt x="66" y="34"/>
                    </a:moveTo>
                    <a:lnTo>
                      <a:pt x="65" y="24"/>
                    </a:lnTo>
                    <a:lnTo>
                      <a:pt x="61" y="15"/>
                    </a:lnTo>
                    <a:lnTo>
                      <a:pt x="54" y="8"/>
                    </a:lnTo>
                    <a:lnTo>
                      <a:pt x="45" y="3"/>
                    </a:lnTo>
                    <a:lnTo>
                      <a:pt x="35" y="0"/>
                    </a:lnTo>
                    <a:lnTo>
                      <a:pt x="25" y="2"/>
                    </a:lnTo>
                    <a:lnTo>
                      <a:pt x="16" y="5"/>
                    </a:lnTo>
                    <a:lnTo>
                      <a:pt x="9" y="12"/>
                    </a:lnTo>
                    <a:lnTo>
                      <a:pt x="3" y="20"/>
                    </a:lnTo>
                    <a:lnTo>
                      <a:pt x="0" y="31"/>
                    </a:lnTo>
                    <a:lnTo>
                      <a:pt x="1" y="41"/>
                    </a:lnTo>
                    <a:lnTo>
                      <a:pt x="5" y="51"/>
                    </a:lnTo>
                    <a:lnTo>
                      <a:pt x="10" y="58"/>
                    </a:lnTo>
                    <a:lnTo>
                      <a:pt x="19" y="64"/>
                    </a:lnTo>
                    <a:lnTo>
                      <a:pt x="30" y="67"/>
                    </a:lnTo>
                    <a:lnTo>
                      <a:pt x="39" y="67"/>
                    </a:lnTo>
                    <a:lnTo>
                      <a:pt x="49" y="64"/>
                    </a:lnTo>
                    <a:lnTo>
                      <a:pt x="57" y="58"/>
                    </a:lnTo>
                    <a:lnTo>
                      <a:pt x="63" y="51"/>
                    </a:lnTo>
                    <a:lnTo>
                      <a:pt x="66" y="41"/>
                    </a:lnTo>
                    <a:lnTo>
                      <a:pt x="66" y="35"/>
                    </a:lnTo>
                    <a:lnTo>
                      <a:pt x="66" y="35"/>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50" name="Freeform 96"/>
              <p:cNvSpPr>
                <a:spLocks/>
              </p:cNvSpPr>
              <p:nvPr/>
            </p:nvSpPr>
            <p:spPr bwMode="auto">
              <a:xfrm>
                <a:off x="1896" y="2299"/>
                <a:ext cx="16" cy="16"/>
              </a:xfrm>
              <a:custGeom>
                <a:avLst/>
                <a:gdLst>
                  <a:gd name="T0" fmla="*/ 67 w 67"/>
                  <a:gd name="T1" fmla="*/ 34 h 66"/>
                  <a:gd name="T2" fmla="*/ 65 w 67"/>
                  <a:gd name="T3" fmla="*/ 23 h 66"/>
                  <a:gd name="T4" fmla="*/ 60 w 67"/>
                  <a:gd name="T5" fmla="*/ 15 h 66"/>
                  <a:gd name="T6" fmla="*/ 54 w 67"/>
                  <a:gd name="T7" fmla="*/ 7 h 66"/>
                  <a:gd name="T8" fmla="*/ 44 w 67"/>
                  <a:gd name="T9" fmla="*/ 2 h 66"/>
                  <a:gd name="T10" fmla="*/ 34 w 67"/>
                  <a:gd name="T11" fmla="*/ 0 h 66"/>
                  <a:gd name="T12" fmla="*/ 24 w 67"/>
                  <a:gd name="T13" fmla="*/ 2 h 66"/>
                  <a:gd name="T14" fmla="*/ 15 w 67"/>
                  <a:gd name="T15" fmla="*/ 5 h 66"/>
                  <a:gd name="T16" fmla="*/ 8 w 67"/>
                  <a:gd name="T17" fmla="*/ 12 h 66"/>
                  <a:gd name="T18" fmla="*/ 3 w 67"/>
                  <a:gd name="T19" fmla="*/ 20 h 66"/>
                  <a:gd name="T20" fmla="*/ 0 w 67"/>
                  <a:gd name="T21" fmla="*/ 32 h 66"/>
                  <a:gd name="T22" fmla="*/ 0 w 67"/>
                  <a:gd name="T23" fmla="*/ 42 h 66"/>
                  <a:gd name="T24" fmla="*/ 3 w 67"/>
                  <a:gd name="T25" fmla="*/ 50 h 66"/>
                  <a:gd name="T26" fmla="*/ 8 w 67"/>
                  <a:gd name="T27" fmla="*/ 55 h 66"/>
                  <a:gd name="T28" fmla="*/ 10 w 67"/>
                  <a:gd name="T29" fmla="*/ 59 h 66"/>
                  <a:gd name="T30" fmla="*/ 18 w 67"/>
                  <a:gd name="T31" fmla="*/ 64 h 66"/>
                  <a:gd name="T32" fmla="*/ 28 w 67"/>
                  <a:gd name="T33" fmla="*/ 66 h 66"/>
                  <a:gd name="T34" fmla="*/ 38 w 67"/>
                  <a:gd name="T35" fmla="*/ 66 h 66"/>
                  <a:gd name="T36" fmla="*/ 49 w 67"/>
                  <a:gd name="T37" fmla="*/ 64 h 66"/>
                  <a:gd name="T38" fmla="*/ 57 w 67"/>
                  <a:gd name="T39" fmla="*/ 58 h 66"/>
                  <a:gd name="T40" fmla="*/ 63 w 67"/>
                  <a:gd name="T41" fmla="*/ 50 h 66"/>
                  <a:gd name="T42" fmla="*/ 65 w 67"/>
                  <a:gd name="T43" fmla="*/ 43 h 66"/>
                  <a:gd name="T44" fmla="*/ 65 w 67"/>
                  <a:gd name="T45" fmla="*/ 41 h 66"/>
                  <a:gd name="T46" fmla="*/ 67 w 67"/>
                  <a:gd name="T47" fmla="*/ 34 h 66"/>
                  <a:gd name="T48" fmla="*/ 67 w 67"/>
                  <a:gd name="T49" fmla="*/ 34 h 66"/>
                  <a:gd name="T50" fmla="*/ 67 w 67"/>
                  <a:gd name="T51"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6">
                    <a:moveTo>
                      <a:pt x="67" y="34"/>
                    </a:moveTo>
                    <a:lnTo>
                      <a:pt x="65" y="23"/>
                    </a:lnTo>
                    <a:lnTo>
                      <a:pt x="60" y="15"/>
                    </a:lnTo>
                    <a:lnTo>
                      <a:pt x="54" y="7"/>
                    </a:lnTo>
                    <a:lnTo>
                      <a:pt x="44" y="2"/>
                    </a:lnTo>
                    <a:lnTo>
                      <a:pt x="34" y="0"/>
                    </a:lnTo>
                    <a:lnTo>
                      <a:pt x="24" y="2"/>
                    </a:lnTo>
                    <a:lnTo>
                      <a:pt x="15" y="5"/>
                    </a:lnTo>
                    <a:lnTo>
                      <a:pt x="8" y="12"/>
                    </a:lnTo>
                    <a:lnTo>
                      <a:pt x="3" y="20"/>
                    </a:lnTo>
                    <a:lnTo>
                      <a:pt x="0" y="32"/>
                    </a:lnTo>
                    <a:lnTo>
                      <a:pt x="0" y="42"/>
                    </a:lnTo>
                    <a:lnTo>
                      <a:pt x="3" y="50"/>
                    </a:lnTo>
                    <a:lnTo>
                      <a:pt x="8" y="55"/>
                    </a:lnTo>
                    <a:lnTo>
                      <a:pt x="10" y="59"/>
                    </a:lnTo>
                    <a:lnTo>
                      <a:pt x="18" y="64"/>
                    </a:lnTo>
                    <a:lnTo>
                      <a:pt x="28" y="66"/>
                    </a:lnTo>
                    <a:lnTo>
                      <a:pt x="38" y="66"/>
                    </a:lnTo>
                    <a:lnTo>
                      <a:pt x="49" y="64"/>
                    </a:lnTo>
                    <a:lnTo>
                      <a:pt x="57" y="58"/>
                    </a:lnTo>
                    <a:lnTo>
                      <a:pt x="63" y="50"/>
                    </a:lnTo>
                    <a:lnTo>
                      <a:pt x="65" y="43"/>
                    </a:lnTo>
                    <a:lnTo>
                      <a:pt x="65" y="41"/>
                    </a:lnTo>
                    <a:lnTo>
                      <a:pt x="67" y="34"/>
                    </a:lnTo>
                    <a:lnTo>
                      <a:pt x="67" y="34"/>
                    </a:lnTo>
                    <a:lnTo>
                      <a:pt x="6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51" name="Freeform 97"/>
              <p:cNvSpPr>
                <a:spLocks/>
              </p:cNvSpPr>
              <p:nvPr/>
            </p:nvSpPr>
            <p:spPr bwMode="auto">
              <a:xfrm>
                <a:off x="1896" y="2299"/>
                <a:ext cx="16" cy="16"/>
              </a:xfrm>
              <a:custGeom>
                <a:avLst/>
                <a:gdLst>
                  <a:gd name="T0" fmla="*/ 67 w 67"/>
                  <a:gd name="T1" fmla="*/ 34 h 66"/>
                  <a:gd name="T2" fmla="*/ 65 w 67"/>
                  <a:gd name="T3" fmla="*/ 23 h 66"/>
                  <a:gd name="T4" fmla="*/ 60 w 67"/>
                  <a:gd name="T5" fmla="*/ 15 h 66"/>
                  <a:gd name="T6" fmla="*/ 54 w 67"/>
                  <a:gd name="T7" fmla="*/ 7 h 66"/>
                  <a:gd name="T8" fmla="*/ 44 w 67"/>
                  <a:gd name="T9" fmla="*/ 2 h 66"/>
                  <a:gd name="T10" fmla="*/ 34 w 67"/>
                  <a:gd name="T11" fmla="*/ 0 h 66"/>
                  <a:gd name="T12" fmla="*/ 24 w 67"/>
                  <a:gd name="T13" fmla="*/ 2 h 66"/>
                  <a:gd name="T14" fmla="*/ 15 w 67"/>
                  <a:gd name="T15" fmla="*/ 5 h 66"/>
                  <a:gd name="T16" fmla="*/ 8 w 67"/>
                  <a:gd name="T17" fmla="*/ 12 h 66"/>
                  <a:gd name="T18" fmla="*/ 3 w 67"/>
                  <a:gd name="T19" fmla="*/ 20 h 66"/>
                  <a:gd name="T20" fmla="*/ 0 w 67"/>
                  <a:gd name="T21" fmla="*/ 32 h 66"/>
                  <a:gd name="T22" fmla="*/ 0 w 67"/>
                  <a:gd name="T23" fmla="*/ 42 h 66"/>
                  <a:gd name="T24" fmla="*/ 3 w 67"/>
                  <a:gd name="T25" fmla="*/ 50 h 66"/>
                  <a:gd name="T26" fmla="*/ 8 w 67"/>
                  <a:gd name="T27" fmla="*/ 55 h 66"/>
                  <a:gd name="T28" fmla="*/ 10 w 67"/>
                  <a:gd name="T29" fmla="*/ 59 h 66"/>
                  <a:gd name="T30" fmla="*/ 18 w 67"/>
                  <a:gd name="T31" fmla="*/ 64 h 66"/>
                  <a:gd name="T32" fmla="*/ 28 w 67"/>
                  <a:gd name="T33" fmla="*/ 66 h 66"/>
                  <a:gd name="T34" fmla="*/ 38 w 67"/>
                  <a:gd name="T35" fmla="*/ 66 h 66"/>
                  <a:gd name="T36" fmla="*/ 49 w 67"/>
                  <a:gd name="T37" fmla="*/ 64 h 66"/>
                  <a:gd name="T38" fmla="*/ 57 w 67"/>
                  <a:gd name="T39" fmla="*/ 58 h 66"/>
                  <a:gd name="T40" fmla="*/ 63 w 67"/>
                  <a:gd name="T41" fmla="*/ 50 h 66"/>
                  <a:gd name="T42" fmla="*/ 65 w 67"/>
                  <a:gd name="T43" fmla="*/ 43 h 66"/>
                  <a:gd name="T44" fmla="*/ 65 w 67"/>
                  <a:gd name="T45" fmla="*/ 41 h 66"/>
                  <a:gd name="T46" fmla="*/ 67 w 67"/>
                  <a:gd name="T47" fmla="*/ 34 h 66"/>
                  <a:gd name="T48" fmla="*/ 67 w 67"/>
                  <a:gd name="T4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6">
                    <a:moveTo>
                      <a:pt x="67" y="34"/>
                    </a:moveTo>
                    <a:lnTo>
                      <a:pt x="65" y="23"/>
                    </a:lnTo>
                    <a:lnTo>
                      <a:pt x="60" y="15"/>
                    </a:lnTo>
                    <a:lnTo>
                      <a:pt x="54" y="7"/>
                    </a:lnTo>
                    <a:lnTo>
                      <a:pt x="44" y="2"/>
                    </a:lnTo>
                    <a:lnTo>
                      <a:pt x="34" y="0"/>
                    </a:lnTo>
                    <a:lnTo>
                      <a:pt x="24" y="2"/>
                    </a:lnTo>
                    <a:lnTo>
                      <a:pt x="15" y="5"/>
                    </a:lnTo>
                    <a:lnTo>
                      <a:pt x="8" y="12"/>
                    </a:lnTo>
                    <a:lnTo>
                      <a:pt x="3" y="20"/>
                    </a:lnTo>
                    <a:lnTo>
                      <a:pt x="0" y="32"/>
                    </a:lnTo>
                    <a:lnTo>
                      <a:pt x="0" y="42"/>
                    </a:lnTo>
                    <a:lnTo>
                      <a:pt x="3" y="50"/>
                    </a:lnTo>
                    <a:lnTo>
                      <a:pt x="8" y="55"/>
                    </a:lnTo>
                    <a:lnTo>
                      <a:pt x="10" y="59"/>
                    </a:lnTo>
                    <a:lnTo>
                      <a:pt x="18" y="64"/>
                    </a:lnTo>
                    <a:lnTo>
                      <a:pt x="28" y="66"/>
                    </a:lnTo>
                    <a:lnTo>
                      <a:pt x="38" y="66"/>
                    </a:lnTo>
                    <a:lnTo>
                      <a:pt x="49" y="64"/>
                    </a:lnTo>
                    <a:lnTo>
                      <a:pt x="57" y="58"/>
                    </a:lnTo>
                    <a:lnTo>
                      <a:pt x="63" y="50"/>
                    </a:lnTo>
                    <a:lnTo>
                      <a:pt x="65" y="43"/>
                    </a:lnTo>
                    <a:lnTo>
                      <a:pt x="65" y="41"/>
                    </a:lnTo>
                    <a:lnTo>
                      <a:pt x="67" y="34"/>
                    </a:lnTo>
                    <a:lnTo>
                      <a:pt x="67" y="34"/>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52" name="Freeform 98"/>
              <p:cNvSpPr>
                <a:spLocks/>
              </p:cNvSpPr>
              <p:nvPr/>
            </p:nvSpPr>
            <p:spPr bwMode="auto">
              <a:xfrm>
                <a:off x="1750" y="2299"/>
                <a:ext cx="17" cy="16"/>
              </a:xfrm>
              <a:custGeom>
                <a:avLst/>
                <a:gdLst>
                  <a:gd name="T0" fmla="*/ 65 w 66"/>
                  <a:gd name="T1" fmla="*/ 34 h 66"/>
                  <a:gd name="T2" fmla="*/ 64 w 66"/>
                  <a:gd name="T3" fmla="*/ 23 h 66"/>
                  <a:gd name="T4" fmla="*/ 59 w 66"/>
                  <a:gd name="T5" fmla="*/ 15 h 66"/>
                  <a:gd name="T6" fmla="*/ 54 w 66"/>
                  <a:gd name="T7" fmla="*/ 7 h 66"/>
                  <a:gd name="T8" fmla="*/ 44 w 66"/>
                  <a:gd name="T9" fmla="*/ 2 h 66"/>
                  <a:gd name="T10" fmla="*/ 34 w 66"/>
                  <a:gd name="T11" fmla="*/ 0 h 66"/>
                  <a:gd name="T12" fmla="*/ 24 w 66"/>
                  <a:gd name="T13" fmla="*/ 2 h 66"/>
                  <a:gd name="T14" fmla="*/ 15 w 66"/>
                  <a:gd name="T15" fmla="*/ 5 h 66"/>
                  <a:gd name="T16" fmla="*/ 8 w 66"/>
                  <a:gd name="T17" fmla="*/ 12 h 66"/>
                  <a:gd name="T18" fmla="*/ 2 w 66"/>
                  <a:gd name="T19" fmla="*/ 20 h 66"/>
                  <a:gd name="T20" fmla="*/ 0 w 66"/>
                  <a:gd name="T21" fmla="*/ 32 h 66"/>
                  <a:gd name="T22" fmla="*/ 0 w 66"/>
                  <a:gd name="T23" fmla="*/ 42 h 66"/>
                  <a:gd name="T24" fmla="*/ 4 w 66"/>
                  <a:gd name="T25" fmla="*/ 50 h 66"/>
                  <a:gd name="T26" fmla="*/ 10 w 66"/>
                  <a:gd name="T27" fmla="*/ 59 h 66"/>
                  <a:gd name="T28" fmla="*/ 19 w 66"/>
                  <a:gd name="T29" fmla="*/ 64 h 66"/>
                  <a:gd name="T30" fmla="*/ 28 w 66"/>
                  <a:gd name="T31" fmla="*/ 66 h 66"/>
                  <a:gd name="T32" fmla="*/ 38 w 66"/>
                  <a:gd name="T33" fmla="*/ 66 h 66"/>
                  <a:gd name="T34" fmla="*/ 47 w 66"/>
                  <a:gd name="T35" fmla="*/ 64 h 66"/>
                  <a:gd name="T36" fmla="*/ 56 w 66"/>
                  <a:gd name="T37" fmla="*/ 58 h 66"/>
                  <a:gd name="T38" fmla="*/ 61 w 66"/>
                  <a:gd name="T39" fmla="*/ 50 h 66"/>
                  <a:gd name="T40" fmla="*/ 65 w 66"/>
                  <a:gd name="T41" fmla="*/ 41 h 66"/>
                  <a:gd name="T42" fmla="*/ 66 w 66"/>
                  <a:gd name="T43" fmla="*/ 34 h 66"/>
                  <a:gd name="T44" fmla="*/ 66 w 66"/>
                  <a:gd name="T45" fmla="*/ 34 h 66"/>
                  <a:gd name="T46" fmla="*/ 65 w 66"/>
                  <a:gd name="T4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6">
                    <a:moveTo>
                      <a:pt x="65" y="34"/>
                    </a:moveTo>
                    <a:lnTo>
                      <a:pt x="64" y="23"/>
                    </a:lnTo>
                    <a:lnTo>
                      <a:pt x="59" y="15"/>
                    </a:lnTo>
                    <a:lnTo>
                      <a:pt x="54" y="7"/>
                    </a:lnTo>
                    <a:lnTo>
                      <a:pt x="44" y="2"/>
                    </a:lnTo>
                    <a:lnTo>
                      <a:pt x="34" y="0"/>
                    </a:lnTo>
                    <a:lnTo>
                      <a:pt x="24" y="2"/>
                    </a:lnTo>
                    <a:lnTo>
                      <a:pt x="15" y="5"/>
                    </a:lnTo>
                    <a:lnTo>
                      <a:pt x="8" y="12"/>
                    </a:lnTo>
                    <a:lnTo>
                      <a:pt x="2" y="20"/>
                    </a:lnTo>
                    <a:lnTo>
                      <a:pt x="0" y="32"/>
                    </a:lnTo>
                    <a:lnTo>
                      <a:pt x="0" y="42"/>
                    </a:lnTo>
                    <a:lnTo>
                      <a:pt x="4" y="50"/>
                    </a:lnTo>
                    <a:lnTo>
                      <a:pt x="10" y="59"/>
                    </a:lnTo>
                    <a:lnTo>
                      <a:pt x="19" y="64"/>
                    </a:lnTo>
                    <a:lnTo>
                      <a:pt x="28" y="66"/>
                    </a:lnTo>
                    <a:lnTo>
                      <a:pt x="38" y="66"/>
                    </a:lnTo>
                    <a:lnTo>
                      <a:pt x="47" y="64"/>
                    </a:lnTo>
                    <a:lnTo>
                      <a:pt x="56" y="58"/>
                    </a:lnTo>
                    <a:lnTo>
                      <a:pt x="61" y="50"/>
                    </a:lnTo>
                    <a:lnTo>
                      <a:pt x="65" y="41"/>
                    </a:lnTo>
                    <a:lnTo>
                      <a:pt x="66" y="34"/>
                    </a:lnTo>
                    <a:lnTo>
                      <a:pt x="66" y="34"/>
                    </a:lnTo>
                    <a:lnTo>
                      <a:pt x="6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53" name="Freeform 99"/>
              <p:cNvSpPr>
                <a:spLocks/>
              </p:cNvSpPr>
              <p:nvPr/>
            </p:nvSpPr>
            <p:spPr bwMode="auto">
              <a:xfrm>
                <a:off x="1750" y="2299"/>
                <a:ext cx="17" cy="16"/>
              </a:xfrm>
              <a:custGeom>
                <a:avLst/>
                <a:gdLst>
                  <a:gd name="T0" fmla="*/ 65 w 66"/>
                  <a:gd name="T1" fmla="*/ 34 h 66"/>
                  <a:gd name="T2" fmla="*/ 64 w 66"/>
                  <a:gd name="T3" fmla="*/ 23 h 66"/>
                  <a:gd name="T4" fmla="*/ 59 w 66"/>
                  <a:gd name="T5" fmla="*/ 15 h 66"/>
                  <a:gd name="T6" fmla="*/ 54 w 66"/>
                  <a:gd name="T7" fmla="*/ 7 h 66"/>
                  <a:gd name="T8" fmla="*/ 44 w 66"/>
                  <a:gd name="T9" fmla="*/ 2 h 66"/>
                  <a:gd name="T10" fmla="*/ 34 w 66"/>
                  <a:gd name="T11" fmla="*/ 0 h 66"/>
                  <a:gd name="T12" fmla="*/ 24 w 66"/>
                  <a:gd name="T13" fmla="*/ 2 h 66"/>
                  <a:gd name="T14" fmla="*/ 15 w 66"/>
                  <a:gd name="T15" fmla="*/ 5 h 66"/>
                  <a:gd name="T16" fmla="*/ 8 w 66"/>
                  <a:gd name="T17" fmla="*/ 12 h 66"/>
                  <a:gd name="T18" fmla="*/ 2 w 66"/>
                  <a:gd name="T19" fmla="*/ 20 h 66"/>
                  <a:gd name="T20" fmla="*/ 0 w 66"/>
                  <a:gd name="T21" fmla="*/ 32 h 66"/>
                  <a:gd name="T22" fmla="*/ 0 w 66"/>
                  <a:gd name="T23" fmla="*/ 42 h 66"/>
                  <a:gd name="T24" fmla="*/ 4 w 66"/>
                  <a:gd name="T25" fmla="*/ 50 h 66"/>
                  <a:gd name="T26" fmla="*/ 10 w 66"/>
                  <a:gd name="T27" fmla="*/ 59 h 66"/>
                  <a:gd name="T28" fmla="*/ 19 w 66"/>
                  <a:gd name="T29" fmla="*/ 64 h 66"/>
                  <a:gd name="T30" fmla="*/ 28 w 66"/>
                  <a:gd name="T31" fmla="*/ 66 h 66"/>
                  <a:gd name="T32" fmla="*/ 38 w 66"/>
                  <a:gd name="T33" fmla="*/ 66 h 66"/>
                  <a:gd name="T34" fmla="*/ 47 w 66"/>
                  <a:gd name="T35" fmla="*/ 64 h 66"/>
                  <a:gd name="T36" fmla="*/ 56 w 66"/>
                  <a:gd name="T37" fmla="*/ 58 h 66"/>
                  <a:gd name="T38" fmla="*/ 61 w 66"/>
                  <a:gd name="T39" fmla="*/ 50 h 66"/>
                  <a:gd name="T40" fmla="*/ 65 w 66"/>
                  <a:gd name="T41" fmla="*/ 41 h 66"/>
                  <a:gd name="T42" fmla="*/ 66 w 66"/>
                  <a:gd name="T43" fmla="*/ 34 h 66"/>
                  <a:gd name="T44" fmla="*/ 66 w 66"/>
                  <a:gd name="T4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6">
                    <a:moveTo>
                      <a:pt x="65" y="34"/>
                    </a:moveTo>
                    <a:lnTo>
                      <a:pt x="64" y="23"/>
                    </a:lnTo>
                    <a:lnTo>
                      <a:pt x="59" y="15"/>
                    </a:lnTo>
                    <a:lnTo>
                      <a:pt x="54" y="7"/>
                    </a:lnTo>
                    <a:lnTo>
                      <a:pt x="44" y="2"/>
                    </a:lnTo>
                    <a:lnTo>
                      <a:pt x="34" y="0"/>
                    </a:lnTo>
                    <a:lnTo>
                      <a:pt x="24" y="2"/>
                    </a:lnTo>
                    <a:lnTo>
                      <a:pt x="15" y="5"/>
                    </a:lnTo>
                    <a:lnTo>
                      <a:pt x="8" y="12"/>
                    </a:lnTo>
                    <a:lnTo>
                      <a:pt x="2" y="20"/>
                    </a:lnTo>
                    <a:lnTo>
                      <a:pt x="0" y="32"/>
                    </a:lnTo>
                    <a:lnTo>
                      <a:pt x="0" y="42"/>
                    </a:lnTo>
                    <a:lnTo>
                      <a:pt x="4" y="50"/>
                    </a:lnTo>
                    <a:lnTo>
                      <a:pt x="10" y="59"/>
                    </a:lnTo>
                    <a:lnTo>
                      <a:pt x="19" y="64"/>
                    </a:lnTo>
                    <a:lnTo>
                      <a:pt x="28" y="66"/>
                    </a:lnTo>
                    <a:lnTo>
                      <a:pt x="38" y="66"/>
                    </a:lnTo>
                    <a:lnTo>
                      <a:pt x="47" y="64"/>
                    </a:lnTo>
                    <a:lnTo>
                      <a:pt x="56" y="58"/>
                    </a:lnTo>
                    <a:lnTo>
                      <a:pt x="61" y="50"/>
                    </a:lnTo>
                    <a:lnTo>
                      <a:pt x="65" y="41"/>
                    </a:lnTo>
                    <a:lnTo>
                      <a:pt x="66" y="34"/>
                    </a:lnTo>
                    <a:lnTo>
                      <a:pt x="66" y="34"/>
                    </a:lnTo>
                  </a:path>
                </a:pathLst>
              </a:custGeom>
              <a:grpFill/>
              <a:ln w="0">
                <a:solidFill>
                  <a:srgbClr val="000000"/>
                </a:solidFill>
                <a:prstDash val="solid"/>
                <a:round/>
                <a:headEnd/>
                <a:tailEnd/>
              </a:ln>
              <a:extLst/>
            </p:spPr>
            <p:txBody>
              <a:bodyPr/>
              <a:lstStyle/>
              <a:p>
                <a:endParaRPr lang="en-US" sz="1600">
                  <a:solidFill>
                    <a:schemeClr val="tx1"/>
                  </a:solidFill>
                </a:endParaRPr>
              </a:p>
            </p:txBody>
          </p:sp>
        </p:grpSp>
        <p:sp>
          <p:nvSpPr>
            <p:cNvPr id="811" name="Line 151"/>
            <p:cNvSpPr>
              <a:spLocks noChangeShapeType="1"/>
            </p:cNvSpPr>
            <p:nvPr/>
          </p:nvSpPr>
          <p:spPr bwMode="auto">
            <a:xfrm>
              <a:off x="3141601" y="6410189"/>
              <a:ext cx="465280" cy="67956"/>
            </a:xfrm>
            <a:prstGeom prst="line">
              <a:avLst/>
            </a:prstGeom>
            <a:solidFill>
              <a:schemeClr val="bg1"/>
            </a:solidFill>
            <a:ln w="1270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2" name="AutoShape 152"/>
            <p:cNvSpPr>
              <a:spLocks noChangeArrowheads="1"/>
            </p:cNvSpPr>
            <p:nvPr/>
          </p:nvSpPr>
          <p:spPr bwMode="auto">
            <a:xfrm flipH="1">
              <a:off x="135727" y="617234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3" name="AutoShape 153"/>
            <p:cNvSpPr>
              <a:spLocks noChangeArrowheads="1"/>
            </p:cNvSpPr>
            <p:nvPr/>
          </p:nvSpPr>
          <p:spPr bwMode="auto">
            <a:xfrm rot="10795956" flipH="1">
              <a:off x="169772" y="617234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4" name="Rectangle 154"/>
            <p:cNvSpPr>
              <a:spLocks noChangeArrowheads="1"/>
            </p:cNvSpPr>
            <p:nvPr/>
          </p:nvSpPr>
          <p:spPr bwMode="auto">
            <a:xfrm flipH="1">
              <a:off x="225803" y="6230592"/>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5" name="AutoShape 155"/>
            <p:cNvSpPr>
              <a:spLocks noChangeArrowheads="1"/>
            </p:cNvSpPr>
            <p:nvPr/>
          </p:nvSpPr>
          <p:spPr bwMode="auto">
            <a:xfrm rot="10804044">
              <a:off x="364820" y="6174286"/>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6" name="AutoShape 156"/>
            <p:cNvSpPr>
              <a:spLocks noChangeArrowheads="1"/>
            </p:cNvSpPr>
            <p:nvPr/>
          </p:nvSpPr>
          <p:spPr bwMode="auto">
            <a:xfrm>
              <a:off x="1206720" y="5922849"/>
              <a:ext cx="383004"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7" name="AutoShape 157"/>
            <p:cNvSpPr>
              <a:spLocks noChangeArrowheads="1"/>
            </p:cNvSpPr>
            <p:nvPr/>
          </p:nvSpPr>
          <p:spPr bwMode="auto">
            <a:xfrm rot="10804044">
              <a:off x="1449999" y="5922849"/>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8" name="Rectangle 158"/>
            <p:cNvSpPr>
              <a:spLocks noChangeArrowheads="1"/>
            </p:cNvSpPr>
            <p:nvPr/>
          </p:nvSpPr>
          <p:spPr bwMode="auto">
            <a:xfrm>
              <a:off x="1469149" y="5981097"/>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9" name="AutoShape 159"/>
            <p:cNvSpPr>
              <a:spLocks noChangeArrowheads="1"/>
            </p:cNvSpPr>
            <p:nvPr/>
          </p:nvSpPr>
          <p:spPr bwMode="auto">
            <a:xfrm rot="10795956" flipH="1">
              <a:off x="1257078" y="5923820"/>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0" name="AutoShape 160"/>
            <p:cNvSpPr>
              <a:spLocks noChangeArrowheads="1"/>
            </p:cNvSpPr>
            <p:nvPr/>
          </p:nvSpPr>
          <p:spPr bwMode="auto">
            <a:xfrm flipH="1">
              <a:off x="1624479" y="5922849"/>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1" name="AutoShape 161"/>
            <p:cNvSpPr>
              <a:spLocks noChangeArrowheads="1"/>
            </p:cNvSpPr>
            <p:nvPr/>
          </p:nvSpPr>
          <p:spPr bwMode="auto">
            <a:xfrm rot="10795956" flipH="1">
              <a:off x="1658523" y="5922849"/>
              <a:ext cx="103553"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2" name="Rectangle 162"/>
            <p:cNvSpPr>
              <a:spLocks noChangeArrowheads="1"/>
            </p:cNvSpPr>
            <p:nvPr/>
          </p:nvSpPr>
          <p:spPr bwMode="auto">
            <a:xfrm flipH="1">
              <a:off x="1714556" y="5981097"/>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3" name="AutoShape 163"/>
            <p:cNvSpPr>
              <a:spLocks noChangeArrowheads="1"/>
            </p:cNvSpPr>
            <p:nvPr/>
          </p:nvSpPr>
          <p:spPr bwMode="auto">
            <a:xfrm rot="10804044">
              <a:off x="1853572" y="5924791"/>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4" name="AutoShape 164"/>
            <p:cNvSpPr>
              <a:spLocks noChangeArrowheads="1"/>
            </p:cNvSpPr>
            <p:nvPr/>
          </p:nvSpPr>
          <p:spPr bwMode="auto">
            <a:xfrm flipH="1">
              <a:off x="144238" y="5922849"/>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5" name="AutoShape 165"/>
            <p:cNvSpPr>
              <a:spLocks noChangeArrowheads="1"/>
            </p:cNvSpPr>
            <p:nvPr/>
          </p:nvSpPr>
          <p:spPr bwMode="auto">
            <a:xfrm rot="10795956" flipH="1">
              <a:off x="178282" y="5922849"/>
              <a:ext cx="103553"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6" name="Rectangle 166"/>
            <p:cNvSpPr>
              <a:spLocks noChangeArrowheads="1"/>
            </p:cNvSpPr>
            <p:nvPr/>
          </p:nvSpPr>
          <p:spPr bwMode="auto">
            <a:xfrm flipH="1">
              <a:off x="234314" y="5981097"/>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7" name="AutoShape 167"/>
            <p:cNvSpPr>
              <a:spLocks noChangeArrowheads="1"/>
            </p:cNvSpPr>
            <p:nvPr/>
          </p:nvSpPr>
          <p:spPr bwMode="auto">
            <a:xfrm rot="10804044">
              <a:off x="373331" y="5924791"/>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8" name="AutoShape 168"/>
            <p:cNvSpPr>
              <a:spLocks noChangeArrowheads="1"/>
            </p:cNvSpPr>
            <p:nvPr/>
          </p:nvSpPr>
          <p:spPr bwMode="auto">
            <a:xfrm>
              <a:off x="1203174" y="5681120"/>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9" name="AutoShape 169"/>
            <p:cNvSpPr>
              <a:spLocks noChangeArrowheads="1"/>
            </p:cNvSpPr>
            <p:nvPr/>
          </p:nvSpPr>
          <p:spPr bwMode="auto">
            <a:xfrm rot="10804044">
              <a:off x="1446452" y="568112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0" name="Rectangle 170"/>
            <p:cNvSpPr>
              <a:spLocks noChangeArrowheads="1"/>
            </p:cNvSpPr>
            <p:nvPr/>
          </p:nvSpPr>
          <p:spPr bwMode="auto">
            <a:xfrm>
              <a:off x="1465602" y="5740338"/>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1" name="AutoShape 171"/>
            <p:cNvSpPr>
              <a:spLocks noChangeArrowheads="1"/>
            </p:cNvSpPr>
            <p:nvPr/>
          </p:nvSpPr>
          <p:spPr bwMode="auto">
            <a:xfrm rot="10795956" flipH="1">
              <a:off x="1253532" y="568306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2" name="AutoShape 172"/>
            <p:cNvSpPr>
              <a:spLocks noChangeArrowheads="1"/>
            </p:cNvSpPr>
            <p:nvPr/>
          </p:nvSpPr>
          <p:spPr bwMode="auto">
            <a:xfrm flipH="1">
              <a:off x="1620932" y="5682091"/>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3" name="AutoShape 173"/>
            <p:cNvSpPr>
              <a:spLocks noChangeArrowheads="1"/>
            </p:cNvSpPr>
            <p:nvPr/>
          </p:nvSpPr>
          <p:spPr bwMode="auto">
            <a:xfrm rot="10795956" flipH="1">
              <a:off x="1654977" y="5682091"/>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4" name="Rectangle 174"/>
            <p:cNvSpPr>
              <a:spLocks noChangeArrowheads="1"/>
            </p:cNvSpPr>
            <p:nvPr/>
          </p:nvSpPr>
          <p:spPr bwMode="auto">
            <a:xfrm flipH="1">
              <a:off x="1711009" y="5740338"/>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5" name="AutoShape 175"/>
            <p:cNvSpPr>
              <a:spLocks noChangeArrowheads="1"/>
            </p:cNvSpPr>
            <p:nvPr/>
          </p:nvSpPr>
          <p:spPr bwMode="auto">
            <a:xfrm rot="10804044">
              <a:off x="1850025" y="5684032"/>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6" name="AutoShape 176"/>
            <p:cNvSpPr>
              <a:spLocks noChangeArrowheads="1"/>
            </p:cNvSpPr>
            <p:nvPr/>
          </p:nvSpPr>
          <p:spPr bwMode="auto">
            <a:xfrm flipH="1">
              <a:off x="140691" y="5696652"/>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7" name="AutoShape 177"/>
            <p:cNvSpPr>
              <a:spLocks noChangeArrowheads="1"/>
            </p:cNvSpPr>
            <p:nvPr/>
          </p:nvSpPr>
          <p:spPr bwMode="auto">
            <a:xfrm rot="10795956" flipH="1">
              <a:off x="174736" y="5696652"/>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8" name="Rectangle 178"/>
            <p:cNvSpPr>
              <a:spLocks noChangeArrowheads="1"/>
            </p:cNvSpPr>
            <p:nvPr/>
          </p:nvSpPr>
          <p:spPr bwMode="auto">
            <a:xfrm flipH="1">
              <a:off x="230769" y="5754900"/>
              <a:ext cx="29080"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9" name="AutoShape 179"/>
            <p:cNvSpPr>
              <a:spLocks noChangeArrowheads="1"/>
            </p:cNvSpPr>
            <p:nvPr/>
          </p:nvSpPr>
          <p:spPr bwMode="auto">
            <a:xfrm rot="10804044">
              <a:off x="369785" y="5698594"/>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0" name="AutoShape 180"/>
            <p:cNvSpPr>
              <a:spLocks noChangeArrowheads="1"/>
            </p:cNvSpPr>
            <p:nvPr/>
          </p:nvSpPr>
          <p:spPr bwMode="auto">
            <a:xfrm>
              <a:off x="1202464" y="5425800"/>
              <a:ext cx="383004"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1" name="AutoShape 181"/>
            <p:cNvSpPr>
              <a:spLocks noChangeArrowheads="1"/>
            </p:cNvSpPr>
            <p:nvPr/>
          </p:nvSpPr>
          <p:spPr bwMode="auto">
            <a:xfrm rot="10804044">
              <a:off x="1445743" y="542580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2" name="Rectangle 182"/>
            <p:cNvSpPr>
              <a:spLocks noChangeArrowheads="1"/>
            </p:cNvSpPr>
            <p:nvPr/>
          </p:nvSpPr>
          <p:spPr bwMode="auto">
            <a:xfrm>
              <a:off x="1464894" y="5484048"/>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3" name="AutoShape 183"/>
            <p:cNvSpPr>
              <a:spLocks noChangeArrowheads="1"/>
            </p:cNvSpPr>
            <p:nvPr/>
          </p:nvSpPr>
          <p:spPr bwMode="auto">
            <a:xfrm rot="10795956" flipH="1">
              <a:off x="1252822" y="542677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4" name="AutoShape 184"/>
            <p:cNvSpPr>
              <a:spLocks noChangeArrowheads="1"/>
            </p:cNvSpPr>
            <p:nvPr/>
          </p:nvSpPr>
          <p:spPr bwMode="auto">
            <a:xfrm flipH="1">
              <a:off x="1620223" y="5425800"/>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5" name="AutoShape 185"/>
            <p:cNvSpPr>
              <a:spLocks noChangeArrowheads="1"/>
            </p:cNvSpPr>
            <p:nvPr/>
          </p:nvSpPr>
          <p:spPr bwMode="auto">
            <a:xfrm rot="10795956" flipH="1">
              <a:off x="1654268" y="5425800"/>
              <a:ext cx="103553"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6" name="Rectangle 186"/>
            <p:cNvSpPr>
              <a:spLocks noChangeArrowheads="1"/>
            </p:cNvSpPr>
            <p:nvPr/>
          </p:nvSpPr>
          <p:spPr bwMode="auto">
            <a:xfrm flipH="1">
              <a:off x="1710300" y="5484048"/>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7" name="AutoShape 187"/>
            <p:cNvSpPr>
              <a:spLocks noChangeArrowheads="1"/>
            </p:cNvSpPr>
            <p:nvPr/>
          </p:nvSpPr>
          <p:spPr bwMode="auto">
            <a:xfrm rot="10804044">
              <a:off x="1849316" y="5427742"/>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8" name="AutoShape 188"/>
            <p:cNvSpPr>
              <a:spLocks noChangeArrowheads="1"/>
            </p:cNvSpPr>
            <p:nvPr/>
          </p:nvSpPr>
          <p:spPr bwMode="auto">
            <a:xfrm flipH="1">
              <a:off x="144947" y="5388910"/>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9" name="AutoShape 189"/>
            <p:cNvSpPr>
              <a:spLocks noChangeArrowheads="1"/>
            </p:cNvSpPr>
            <p:nvPr/>
          </p:nvSpPr>
          <p:spPr bwMode="auto">
            <a:xfrm rot="10795956" flipH="1">
              <a:off x="178992" y="5388910"/>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0" name="Rectangle 190"/>
            <p:cNvSpPr>
              <a:spLocks noChangeArrowheads="1"/>
            </p:cNvSpPr>
            <p:nvPr/>
          </p:nvSpPr>
          <p:spPr bwMode="auto">
            <a:xfrm flipH="1">
              <a:off x="235024" y="5447157"/>
              <a:ext cx="29080" cy="5630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1" name="AutoShape 191"/>
            <p:cNvSpPr>
              <a:spLocks noChangeArrowheads="1"/>
            </p:cNvSpPr>
            <p:nvPr/>
          </p:nvSpPr>
          <p:spPr bwMode="auto">
            <a:xfrm rot="10804044">
              <a:off x="374041" y="5390851"/>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2" name="AutoShape 192"/>
            <p:cNvSpPr>
              <a:spLocks noChangeArrowheads="1"/>
            </p:cNvSpPr>
            <p:nvPr/>
          </p:nvSpPr>
          <p:spPr bwMode="auto">
            <a:xfrm>
              <a:off x="1203883" y="5164655"/>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3" name="AutoShape 193"/>
            <p:cNvSpPr>
              <a:spLocks noChangeArrowheads="1"/>
            </p:cNvSpPr>
            <p:nvPr/>
          </p:nvSpPr>
          <p:spPr bwMode="auto">
            <a:xfrm rot="10804044">
              <a:off x="1447162" y="5164655"/>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4" name="Rectangle 194"/>
            <p:cNvSpPr>
              <a:spLocks noChangeArrowheads="1"/>
            </p:cNvSpPr>
            <p:nvPr/>
          </p:nvSpPr>
          <p:spPr bwMode="auto">
            <a:xfrm>
              <a:off x="1466312" y="5223874"/>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5" name="AutoShape 195"/>
            <p:cNvSpPr>
              <a:spLocks noChangeArrowheads="1"/>
            </p:cNvSpPr>
            <p:nvPr/>
          </p:nvSpPr>
          <p:spPr bwMode="auto">
            <a:xfrm rot="10795956" flipH="1">
              <a:off x="1254240" y="5166597"/>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6" name="AutoShape 196"/>
            <p:cNvSpPr>
              <a:spLocks noChangeArrowheads="1"/>
            </p:cNvSpPr>
            <p:nvPr/>
          </p:nvSpPr>
          <p:spPr bwMode="auto">
            <a:xfrm flipH="1">
              <a:off x="1621641" y="5165626"/>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7" name="AutoShape 197"/>
            <p:cNvSpPr>
              <a:spLocks noChangeArrowheads="1"/>
            </p:cNvSpPr>
            <p:nvPr/>
          </p:nvSpPr>
          <p:spPr bwMode="auto">
            <a:xfrm rot="10795956" flipH="1">
              <a:off x="1655686" y="5165626"/>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8" name="Rectangle 198"/>
            <p:cNvSpPr>
              <a:spLocks noChangeArrowheads="1"/>
            </p:cNvSpPr>
            <p:nvPr/>
          </p:nvSpPr>
          <p:spPr bwMode="auto">
            <a:xfrm flipH="1">
              <a:off x="1711719" y="5223874"/>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9" name="AutoShape 199"/>
            <p:cNvSpPr>
              <a:spLocks noChangeArrowheads="1"/>
            </p:cNvSpPr>
            <p:nvPr/>
          </p:nvSpPr>
          <p:spPr bwMode="auto">
            <a:xfrm rot="10804044">
              <a:off x="1850735" y="5167568"/>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0" name="AutoShape 200"/>
            <p:cNvSpPr>
              <a:spLocks noChangeArrowheads="1"/>
            </p:cNvSpPr>
            <p:nvPr/>
          </p:nvSpPr>
          <p:spPr bwMode="auto">
            <a:xfrm flipH="1">
              <a:off x="141400" y="5165626"/>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1" name="AutoShape 201"/>
            <p:cNvSpPr>
              <a:spLocks noChangeArrowheads="1"/>
            </p:cNvSpPr>
            <p:nvPr/>
          </p:nvSpPr>
          <p:spPr bwMode="auto">
            <a:xfrm rot="10795956" flipH="1">
              <a:off x="175445" y="5165626"/>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2" name="Rectangle 202"/>
            <p:cNvSpPr>
              <a:spLocks noChangeArrowheads="1"/>
            </p:cNvSpPr>
            <p:nvPr/>
          </p:nvSpPr>
          <p:spPr bwMode="auto">
            <a:xfrm flipH="1">
              <a:off x="231477" y="5223874"/>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3" name="AutoShape 203"/>
            <p:cNvSpPr>
              <a:spLocks noChangeArrowheads="1"/>
            </p:cNvSpPr>
            <p:nvPr/>
          </p:nvSpPr>
          <p:spPr bwMode="auto">
            <a:xfrm rot="10804044">
              <a:off x="370493" y="5167568"/>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4" name="AutoShape 204"/>
            <p:cNvSpPr>
              <a:spLocks noChangeArrowheads="1"/>
            </p:cNvSpPr>
            <p:nvPr/>
          </p:nvSpPr>
          <p:spPr bwMode="auto">
            <a:xfrm>
              <a:off x="1203174" y="4908365"/>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5" name="AutoShape 205"/>
            <p:cNvSpPr>
              <a:spLocks noChangeArrowheads="1"/>
            </p:cNvSpPr>
            <p:nvPr/>
          </p:nvSpPr>
          <p:spPr bwMode="auto">
            <a:xfrm rot="10804044">
              <a:off x="1446452" y="4908365"/>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6" name="Rectangle 206"/>
            <p:cNvSpPr>
              <a:spLocks noChangeArrowheads="1"/>
            </p:cNvSpPr>
            <p:nvPr/>
          </p:nvSpPr>
          <p:spPr bwMode="auto">
            <a:xfrm>
              <a:off x="1465602" y="4967584"/>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7" name="AutoShape 207"/>
            <p:cNvSpPr>
              <a:spLocks noChangeArrowheads="1"/>
            </p:cNvSpPr>
            <p:nvPr/>
          </p:nvSpPr>
          <p:spPr bwMode="auto">
            <a:xfrm rot="10795956" flipH="1">
              <a:off x="1253532" y="4910306"/>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8" name="AutoShape 208"/>
            <p:cNvSpPr>
              <a:spLocks noChangeArrowheads="1"/>
            </p:cNvSpPr>
            <p:nvPr/>
          </p:nvSpPr>
          <p:spPr bwMode="auto">
            <a:xfrm flipH="1">
              <a:off x="1620932" y="4909336"/>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9" name="AutoShape 209"/>
            <p:cNvSpPr>
              <a:spLocks noChangeArrowheads="1"/>
            </p:cNvSpPr>
            <p:nvPr/>
          </p:nvSpPr>
          <p:spPr bwMode="auto">
            <a:xfrm rot="10795956" flipH="1">
              <a:off x="1654977" y="4909336"/>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0" name="Rectangle 210"/>
            <p:cNvSpPr>
              <a:spLocks noChangeArrowheads="1"/>
            </p:cNvSpPr>
            <p:nvPr/>
          </p:nvSpPr>
          <p:spPr bwMode="auto">
            <a:xfrm flipH="1">
              <a:off x="1711009" y="4967584"/>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1" name="AutoShape 211"/>
            <p:cNvSpPr>
              <a:spLocks noChangeArrowheads="1"/>
            </p:cNvSpPr>
            <p:nvPr/>
          </p:nvSpPr>
          <p:spPr bwMode="auto">
            <a:xfrm rot="10804044">
              <a:off x="1850025" y="4911277"/>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2" name="AutoShape 212"/>
            <p:cNvSpPr>
              <a:spLocks noChangeArrowheads="1"/>
            </p:cNvSpPr>
            <p:nvPr/>
          </p:nvSpPr>
          <p:spPr bwMode="auto">
            <a:xfrm flipH="1">
              <a:off x="140691" y="4931664"/>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3" name="AutoShape 213"/>
            <p:cNvSpPr>
              <a:spLocks noChangeArrowheads="1"/>
            </p:cNvSpPr>
            <p:nvPr/>
          </p:nvSpPr>
          <p:spPr bwMode="auto">
            <a:xfrm rot="10795956" flipH="1">
              <a:off x="174736" y="4931664"/>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4" name="Rectangle 214"/>
            <p:cNvSpPr>
              <a:spLocks noChangeArrowheads="1"/>
            </p:cNvSpPr>
            <p:nvPr/>
          </p:nvSpPr>
          <p:spPr bwMode="auto">
            <a:xfrm flipH="1">
              <a:off x="230769" y="4990883"/>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5" name="AutoShape 215"/>
            <p:cNvSpPr>
              <a:spLocks noChangeArrowheads="1"/>
            </p:cNvSpPr>
            <p:nvPr/>
          </p:nvSpPr>
          <p:spPr bwMode="auto">
            <a:xfrm rot="10804044">
              <a:off x="369785" y="4933606"/>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6" name="AutoShape 216"/>
            <p:cNvSpPr>
              <a:spLocks noChangeArrowheads="1"/>
            </p:cNvSpPr>
            <p:nvPr/>
          </p:nvSpPr>
          <p:spPr bwMode="auto">
            <a:xfrm>
              <a:off x="1203174" y="4661782"/>
              <a:ext cx="383004" cy="173773"/>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7" name="AutoShape 217"/>
            <p:cNvSpPr>
              <a:spLocks noChangeArrowheads="1"/>
            </p:cNvSpPr>
            <p:nvPr/>
          </p:nvSpPr>
          <p:spPr bwMode="auto">
            <a:xfrm rot="10804044">
              <a:off x="1446452" y="4661782"/>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8" name="Rectangle 218"/>
            <p:cNvSpPr>
              <a:spLocks noChangeArrowheads="1"/>
            </p:cNvSpPr>
            <p:nvPr/>
          </p:nvSpPr>
          <p:spPr bwMode="auto">
            <a:xfrm>
              <a:off x="1465602" y="4721001"/>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9" name="AutoShape 219"/>
            <p:cNvSpPr>
              <a:spLocks noChangeArrowheads="1"/>
            </p:cNvSpPr>
            <p:nvPr/>
          </p:nvSpPr>
          <p:spPr bwMode="auto">
            <a:xfrm rot="10795956" flipH="1">
              <a:off x="1253532" y="4664694"/>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0" name="AutoShape 220"/>
            <p:cNvSpPr>
              <a:spLocks noChangeArrowheads="1"/>
            </p:cNvSpPr>
            <p:nvPr/>
          </p:nvSpPr>
          <p:spPr bwMode="auto">
            <a:xfrm flipH="1">
              <a:off x="1620932" y="4662753"/>
              <a:ext cx="378039"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1" name="AutoShape 221"/>
            <p:cNvSpPr>
              <a:spLocks noChangeArrowheads="1"/>
            </p:cNvSpPr>
            <p:nvPr/>
          </p:nvSpPr>
          <p:spPr bwMode="auto">
            <a:xfrm rot="10795956" flipH="1">
              <a:off x="1654977" y="4662753"/>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2" name="Rectangle 222"/>
            <p:cNvSpPr>
              <a:spLocks noChangeArrowheads="1"/>
            </p:cNvSpPr>
            <p:nvPr/>
          </p:nvSpPr>
          <p:spPr bwMode="auto">
            <a:xfrm flipH="1">
              <a:off x="1711009" y="4721001"/>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3" name="AutoShape 223"/>
            <p:cNvSpPr>
              <a:spLocks noChangeArrowheads="1"/>
            </p:cNvSpPr>
            <p:nvPr/>
          </p:nvSpPr>
          <p:spPr bwMode="auto">
            <a:xfrm rot="10804044">
              <a:off x="1850025" y="4664694"/>
              <a:ext cx="9929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4" name="AutoShape 224"/>
            <p:cNvSpPr>
              <a:spLocks noChangeArrowheads="1"/>
            </p:cNvSpPr>
            <p:nvPr/>
          </p:nvSpPr>
          <p:spPr bwMode="auto">
            <a:xfrm flipH="1">
              <a:off x="140691" y="4633629"/>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5" name="AutoShape 225"/>
            <p:cNvSpPr>
              <a:spLocks noChangeArrowheads="1"/>
            </p:cNvSpPr>
            <p:nvPr/>
          </p:nvSpPr>
          <p:spPr bwMode="auto">
            <a:xfrm rot="10795956" flipH="1">
              <a:off x="174736" y="4633629"/>
              <a:ext cx="103553"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6" name="Rectangle 226"/>
            <p:cNvSpPr>
              <a:spLocks noChangeArrowheads="1"/>
            </p:cNvSpPr>
            <p:nvPr/>
          </p:nvSpPr>
          <p:spPr bwMode="auto">
            <a:xfrm flipH="1">
              <a:off x="230769" y="4691877"/>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7" name="AutoShape 227"/>
            <p:cNvSpPr>
              <a:spLocks noChangeArrowheads="1"/>
            </p:cNvSpPr>
            <p:nvPr/>
          </p:nvSpPr>
          <p:spPr bwMode="auto">
            <a:xfrm rot="10804044">
              <a:off x="369785" y="4635570"/>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8" name="AutoShape 228"/>
            <p:cNvSpPr>
              <a:spLocks noChangeArrowheads="1"/>
            </p:cNvSpPr>
            <p:nvPr/>
          </p:nvSpPr>
          <p:spPr bwMode="auto">
            <a:xfrm>
              <a:off x="1202464" y="4405491"/>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9" name="AutoShape 229"/>
            <p:cNvSpPr>
              <a:spLocks noChangeArrowheads="1"/>
            </p:cNvSpPr>
            <p:nvPr/>
          </p:nvSpPr>
          <p:spPr bwMode="auto">
            <a:xfrm rot="10804044">
              <a:off x="1445743" y="4405491"/>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0" name="Rectangle 230"/>
            <p:cNvSpPr>
              <a:spLocks noChangeArrowheads="1"/>
            </p:cNvSpPr>
            <p:nvPr/>
          </p:nvSpPr>
          <p:spPr bwMode="auto">
            <a:xfrm>
              <a:off x="1464894" y="4464710"/>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1" name="AutoShape 231"/>
            <p:cNvSpPr>
              <a:spLocks noChangeArrowheads="1"/>
            </p:cNvSpPr>
            <p:nvPr/>
          </p:nvSpPr>
          <p:spPr bwMode="auto">
            <a:xfrm rot="10795956" flipH="1">
              <a:off x="1252822" y="4407433"/>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2" name="AutoShape 232"/>
            <p:cNvSpPr>
              <a:spLocks noChangeArrowheads="1"/>
            </p:cNvSpPr>
            <p:nvPr/>
          </p:nvSpPr>
          <p:spPr bwMode="auto">
            <a:xfrm flipH="1">
              <a:off x="1620223" y="4406463"/>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3" name="AutoShape 233"/>
            <p:cNvSpPr>
              <a:spLocks noChangeArrowheads="1"/>
            </p:cNvSpPr>
            <p:nvPr/>
          </p:nvSpPr>
          <p:spPr bwMode="auto">
            <a:xfrm rot="10795956" flipH="1">
              <a:off x="1654268" y="4406463"/>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4" name="Rectangle 234"/>
            <p:cNvSpPr>
              <a:spLocks noChangeArrowheads="1"/>
            </p:cNvSpPr>
            <p:nvPr/>
          </p:nvSpPr>
          <p:spPr bwMode="auto">
            <a:xfrm flipH="1">
              <a:off x="1710300" y="4464710"/>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5" name="AutoShape 235"/>
            <p:cNvSpPr>
              <a:spLocks noChangeArrowheads="1"/>
            </p:cNvSpPr>
            <p:nvPr/>
          </p:nvSpPr>
          <p:spPr bwMode="auto">
            <a:xfrm rot="10804044">
              <a:off x="1849316" y="4408404"/>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6" name="AutoShape 236"/>
            <p:cNvSpPr>
              <a:spLocks noChangeArrowheads="1"/>
            </p:cNvSpPr>
            <p:nvPr/>
          </p:nvSpPr>
          <p:spPr bwMode="auto">
            <a:xfrm flipH="1">
              <a:off x="139982" y="440646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7" name="AutoShape 237"/>
            <p:cNvSpPr>
              <a:spLocks noChangeArrowheads="1"/>
            </p:cNvSpPr>
            <p:nvPr/>
          </p:nvSpPr>
          <p:spPr bwMode="auto">
            <a:xfrm rot="10795956" flipH="1">
              <a:off x="174027" y="4406463"/>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8" name="Rectangle 238"/>
            <p:cNvSpPr>
              <a:spLocks noChangeArrowheads="1"/>
            </p:cNvSpPr>
            <p:nvPr/>
          </p:nvSpPr>
          <p:spPr bwMode="auto">
            <a:xfrm flipH="1">
              <a:off x="230059" y="4464710"/>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9" name="AutoShape 239"/>
            <p:cNvSpPr>
              <a:spLocks noChangeArrowheads="1"/>
            </p:cNvSpPr>
            <p:nvPr/>
          </p:nvSpPr>
          <p:spPr bwMode="auto">
            <a:xfrm rot="10804044">
              <a:off x="369075" y="4408404"/>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0" name="AutoShape 240"/>
            <p:cNvSpPr>
              <a:spLocks noChangeArrowheads="1"/>
            </p:cNvSpPr>
            <p:nvPr/>
          </p:nvSpPr>
          <p:spPr bwMode="auto">
            <a:xfrm>
              <a:off x="1208848" y="4152114"/>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1" name="AutoShape 241"/>
            <p:cNvSpPr>
              <a:spLocks noChangeArrowheads="1"/>
            </p:cNvSpPr>
            <p:nvPr/>
          </p:nvSpPr>
          <p:spPr bwMode="auto">
            <a:xfrm rot="10804044">
              <a:off x="1452126" y="4152114"/>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2" name="Rectangle 242"/>
            <p:cNvSpPr>
              <a:spLocks noChangeArrowheads="1"/>
            </p:cNvSpPr>
            <p:nvPr/>
          </p:nvSpPr>
          <p:spPr bwMode="auto">
            <a:xfrm>
              <a:off x="1471276" y="4211332"/>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3" name="AutoShape 243"/>
            <p:cNvSpPr>
              <a:spLocks noChangeArrowheads="1"/>
            </p:cNvSpPr>
            <p:nvPr/>
          </p:nvSpPr>
          <p:spPr bwMode="auto">
            <a:xfrm rot="10795956" flipH="1">
              <a:off x="1259206" y="4154055"/>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4" name="AutoShape 244"/>
            <p:cNvSpPr>
              <a:spLocks noChangeArrowheads="1"/>
            </p:cNvSpPr>
            <p:nvPr/>
          </p:nvSpPr>
          <p:spPr bwMode="auto">
            <a:xfrm flipH="1">
              <a:off x="1626606" y="4153084"/>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5" name="AutoShape 245"/>
            <p:cNvSpPr>
              <a:spLocks noChangeArrowheads="1"/>
            </p:cNvSpPr>
            <p:nvPr/>
          </p:nvSpPr>
          <p:spPr bwMode="auto">
            <a:xfrm rot="10795956" flipH="1">
              <a:off x="1660651" y="4153084"/>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6" name="Rectangle 246"/>
            <p:cNvSpPr>
              <a:spLocks noChangeArrowheads="1"/>
            </p:cNvSpPr>
            <p:nvPr/>
          </p:nvSpPr>
          <p:spPr bwMode="auto">
            <a:xfrm flipH="1">
              <a:off x="1716683" y="4211332"/>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7" name="AutoShape 247"/>
            <p:cNvSpPr>
              <a:spLocks noChangeArrowheads="1"/>
            </p:cNvSpPr>
            <p:nvPr/>
          </p:nvSpPr>
          <p:spPr bwMode="auto">
            <a:xfrm rot="10804044">
              <a:off x="1855699" y="4155026"/>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8" name="AutoShape 248"/>
            <p:cNvSpPr>
              <a:spLocks noChangeArrowheads="1"/>
            </p:cNvSpPr>
            <p:nvPr/>
          </p:nvSpPr>
          <p:spPr bwMode="auto">
            <a:xfrm flipH="1">
              <a:off x="141400" y="4183179"/>
              <a:ext cx="378039" cy="170860"/>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9" name="AutoShape 249"/>
            <p:cNvSpPr>
              <a:spLocks noChangeArrowheads="1"/>
            </p:cNvSpPr>
            <p:nvPr/>
          </p:nvSpPr>
          <p:spPr bwMode="auto">
            <a:xfrm rot="10795956" flipH="1">
              <a:off x="175445" y="4183179"/>
              <a:ext cx="103553" cy="16891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0" name="Rectangle 250"/>
            <p:cNvSpPr>
              <a:spLocks noChangeArrowheads="1"/>
            </p:cNvSpPr>
            <p:nvPr/>
          </p:nvSpPr>
          <p:spPr bwMode="auto">
            <a:xfrm flipH="1">
              <a:off x="231477" y="4240456"/>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1" name="AutoShape 251"/>
            <p:cNvSpPr>
              <a:spLocks noChangeArrowheads="1"/>
            </p:cNvSpPr>
            <p:nvPr/>
          </p:nvSpPr>
          <p:spPr bwMode="auto">
            <a:xfrm rot="10804044">
              <a:off x="370493" y="4184149"/>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2" name="AutoShape 252"/>
            <p:cNvSpPr>
              <a:spLocks noChangeArrowheads="1"/>
            </p:cNvSpPr>
            <p:nvPr/>
          </p:nvSpPr>
          <p:spPr bwMode="auto">
            <a:xfrm>
              <a:off x="1208139" y="3895822"/>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3" name="AutoShape 253"/>
            <p:cNvSpPr>
              <a:spLocks noChangeArrowheads="1"/>
            </p:cNvSpPr>
            <p:nvPr/>
          </p:nvSpPr>
          <p:spPr bwMode="auto">
            <a:xfrm rot="10804044">
              <a:off x="1451417" y="3895822"/>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4" name="Rectangle 254"/>
            <p:cNvSpPr>
              <a:spLocks noChangeArrowheads="1"/>
            </p:cNvSpPr>
            <p:nvPr/>
          </p:nvSpPr>
          <p:spPr bwMode="auto">
            <a:xfrm>
              <a:off x="1470568" y="3955042"/>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5" name="AutoShape 255"/>
            <p:cNvSpPr>
              <a:spLocks noChangeArrowheads="1"/>
            </p:cNvSpPr>
            <p:nvPr/>
          </p:nvSpPr>
          <p:spPr bwMode="auto">
            <a:xfrm rot="10795956" flipH="1">
              <a:off x="1258496" y="3897764"/>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6" name="AutoShape 256"/>
            <p:cNvSpPr>
              <a:spLocks noChangeArrowheads="1"/>
            </p:cNvSpPr>
            <p:nvPr/>
          </p:nvSpPr>
          <p:spPr bwMode="auto">
            <a:xfrm flipH="1">
              <a:off x="1625897" y="3896793"/>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7" name="AutoShape 257"/>
            <p:cNvSpPr>
              <a:spLocks noChangeArrowheads="1"/>
            </p:cNvSpPr>
            <p:nvPr/>
          </p:nvSpPr>
          <p:spPr bwMode="auto">
            <a:xfrm rot="10795956" flipH="1">
              <a:off x="1659942" y="389679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8" name="Rectangle 258"/>
            <p:cNvSpPr>
              <a:spLocks noChangeArrowheads="1"/>
            </p:cNvSpPr>
            <p:nvPr/>
          </p:nvSpPr>
          <p:spPr bwMode="auto">
            <a:xfrm flipH="1">
              <a:off x="1715974" y="3955042"/>
              <a:ext cx="29080"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9" name="AutoShape 259"/>
            <p:cNvSpPr>
              <a:spLocks noChangeArrowheads="1"/>
            </p:cNvSpPr>
            <p:nvPr/>
          </p:nvSpPr>
          <p:spPr bwMode="auto">
            <a:xfrm rot="10804044">
              <a:off x="1854991" y="3898735"/>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0" name="AutoShape 260"/>
            <p:cNvSpPr>
              <a:spLocks noChangeArrowheads="1"/>
            </p:cNvSpPr>
            <p:nvPr/>
          </p:nvSpPr>
          <p:spPr bwMode="auto">
            <a:xfrm flipH="1">
              <a:off x="145656" y="389679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1" name="AutoShape 261"/>
            <p:cNvSpPr>
              <a:spLocks noChangeArrowheads="1"/>
            </p:cNvSpPr>
            <p:nvPr/>
          </p:nvSpPr>
          <p:spPr bwMode="auto">
            <a:xfrm rot="10795956" flipH="1">
              <a:off x="179701" y="389679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2" name="Rectangle 262"/>
            <p:cNvSpPr>
              <a:spLocks noChangeArrowheads="1"/>
            </p:cNvSpPr>
            <p:nvPr/>
          </p:nvSpPr>
          <p:spPr bwMode="auto">
            <a:xfrm flipH="1">
              <a:off x="235733" y="3955042"/>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3" name="AutoShape 263"/>
            <p:cNvSpPr>
              <a:spLocks noChangeArrowheads="1"/>
            </p:cNvSpPr>
            <p:nvPr/>
          </p:nvSpPr>
          <p:spPr bwMode="auto">
            <a:xfrm rot="10804044">
              <a:off x="374749" y="3898735"/>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4" name="AutoShape 264"/>
            <p:cNvSpPr>
              <a:spLocks noChangeArrowheads="1"/>
            </p:cNvSpPr>
            <p:nvPr/>
          </p:nvSpPr>
          <p:spPr bwMode="auto">
            <a:xfrm flipH="1">
              <a:off x="138563" y="367739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5" name="AutoShape 265"/>
            <p:cNvSpPr>
              <a:spLocks noChangeArrowheads="1"/>
            </p:cNvSpPr>
            <p:nvPr/>
          </p:nvSpPr>
          <p:spPr bwMode="auto">
            <a:xfrm rot="10795956" flipH="1">
              <a:off x="172608" y="367739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6" name="Rectangle 266"/>
            <p:cNvSpPr>
              <a:spLocks noChangeArrowheads="1"/>
            </p:cNvSpPr>
            <p:nvPr/>
          </p:nvSpPr>
          <p:spPr bwMode="auto">
            <a:xfrm flipH="1">
              <a:off x="228640" y="3735641"/>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7" name="AutoShape 267"/>
            <p:cNvSpPr>
              <a:spLocks noChangeArrowheads="1"/>
            </p:cNvSpPr>
            <p:nvPr/>
          </p:nvSpPr>
          <p:spPr bwMode="auto">
            <a:xfrm rot="10804044">
              <a:off x="367657" y="3679335"/>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8" name="AutoShape 268"/>
            <p:cNvSpPr>
              <a:spLocks noChangeArrowheads="1"/>
            </p:cNvSpPr>
            <p:nvPr/>
          </p:nvSpPr>
          <p:spPr bwMode="auto">
            <a:xfrm flipH="1">
              <a:off x="142819" y="3450226"/>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9" name="AutoShape 269"/>
            <p:cNvSpPr>
              <a:spLocks noChangeArrowheads="1"/>
            </p:cNvSpPr>
            <p:nvPr/>
          </p:nvSpPr>
          <p:spPr bwMode="auto">
            <a:xfrm rot="10795956" flipH="1">
              <a:off x="176864" y="3450226"/>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0" name="Rectangle 270"/>
            <p:cNvSpPr>
              <a:spLocks noChangeArrowheads="1"/>
            </p:cNvSpPr>
            <p:nvPr/>
          </p:nvSpPr>
          <p:spPr bwMode="auto">
            <a:xfrm flipH="1">
              <a:off x="232896" y="3508474"/>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1" name="AutoShape 271"/>
            <p:cNvSpPr>
              <a:spLocks noChangeArrowheads="1"/>
            </p:cNvSpPr>
            <p:nvPr/>
          </p:nvSpPr>
          <p:spPr bwMode="auto">
            <a:xfrm rot="10804044">
              <a:off x="371912" y="3453139"/>
              <a:ext cx="99297" cy="16891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2" name="AutoShape 272"/>
            <p:cNvSpPr>
              <a:spLocks noChangeArrowheads="1"/>
            </p:cNvSpPr>
            <p:nvPr/>
          </p:nvSpPr>
          <p:spPr bwMode="auto">
            <a:xfrm>
              <a:off x="2633766" y="5173393"/>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3" name="AutoShape 273"/>
            <p:cNvSpPr>
              <a:spLocks noChangeArrowheads="1"/>
            </p:cNvSpPr>
            <p:nvPr/>
          </p:nvSpPr>
          <p:spPr bwMode="auto">
            <a:xfrm rot="10804044">
              <a:off x="2877044" y="5173393"/>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4" name="Rectangle 274"/>
            <p:cNvSpPr>
              <a:spLocks noChangeArrowheads="1"/>
            </p:cNvSpPr>
            <p:nvPr/>
          </p:nvSpPr>
          <p:spPr bwMode="auto">
            <a:xfrm>
              <a:off x="2896195" y="5232611"/>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5" name="AutoShape 275"/>
            <p:cNvSpPr>
              <a:spLocks noChangeArrowheads="1"/>
            </p:cNvSpPr>
            <p:nvPr/>
          </p:nvSpPr>
          <p:spPr bwMode="auto">
            <a:xfrm rot="10795956" flipH="1">
              <a:off x="2684124" y="5175334"/>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6" name="AutoShape 276"/>
            <p:cNvSpPr>
              <a:spLocks noChangeArrowheads="1"/>
            </p:cNvSpPr>
            <p:nvPr/>
          </p:nvSpPr>
          <p:spPr bwMode="auto">
            <a:xfrm flipH="1">
              <a:off x="3051524" y="5174363"/>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7" name="AutoShape 277"/>
            <p:cNvSpPr>
              <a:spLocks noChangeArrowheads="1"/>
            </p:cNvSpPr>
            <p:nvPr/>
          </p:nvSpPr>
          <p:spPr bwMode="auto">
            <a:xfrm rot="10795956" flipH="1">
              <a:off x="3085569" y="517436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8" name="Rectangle 278"/>
            <p:cNvSpPr>
              <a:spLocks noChangeArrowheads="1"/>
            </p:cNvSpPr>
            <p:nvPr/>
          </p:nvSpPr>
          <p:spPr bwMode="auto">
            <a:xfrm flipH="1">
              <a:off x="3141601" y="5232611"/>
              <a:ext cx="29080"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9" name="AutoShape 279"/>
            <p:cNvSpPr>
              <a:spLocks noChangeArrowheads="1"/>
            </p:cNvSpPr>
            <p:nvPr/>
          </p:nvSpPr>
          <p:spPr bwMode="auto">
            <a:xfrm rot="10804044">
              <a:off x="3280618" y="5177276"/>
              <a:ext cx="99297" cy="16891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0" name="AutoShape 280"/>
            <p:cNvSpPr>
              <a:spLocks noChangeArrowheads="1"/>
            </p:cNvSpPr>
            <p:nvPr/>
          </p:nvSpPr>
          <p:spPr bwMode="auto">
            <a:xfrm>
              <a:off x="2633056" y="4917102"/>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1" name="AutoShape 281"/>
            <p:cNvSpPr>
              <a:spLocks noChangeArrowheads="1"/>
            </p:cNvSpPr>
            <p:nvPr/>
          </p:nvSpPr>
          <p:spPr bwMode="auto">
            <a:xfrm rot="10804044">
              <a:off x="2876336" y="4917102"/>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2" name="Rectangle 282"/>
            <p:cNvSpPr>
              <a:spLocks noChangeArrowheads="1"/>
            </p:cNvSpPr>
            <p:nvPr/>
          </p:nvSpPr>
          <p:spPr bwMode="auto">
            <a:xfrm>
              <a:off x="2895485" y="4976321"/>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3" name="AutoShape 283"/>
            <p:cNvSpPr>
              <a:spLocks noChangeArrowheads="1"/>
            </p:cNvSpPr>
            <p:nvPr/>
          </p:nvSpPr>
          <p:spPr bwMode="auto">
            <a:xfrm rot="10795956" flipH="1">
              <a:off x="2683414" y="4919044"/>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4" name="AutoShape 284"/>
            <p:cNvSpPr>
              <a:spLocks noChangeArrowheads="1"/>
            </p:cNvSpPr>
            <p:nvPr/>
          </p:nvSpPr>
          <p:spPr bwMode="auto">
            <a:xfrm flipH="1">
              <a:off x="3050815" y="491807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5" name="AutoShape 285"/>
            <p:cNvSpPr>
              <a:spLocks noChangeArrowheads="1"/>
            </p:cNvSpPr>
            <p:nvPr/>
          </p:nvSpPr>
          <p:spPr bwMode="auto">
            <a:xfrm rot="10795956" flipH="1">
              <a:off x="3084860" y="491807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6" name="Rectangle 286"/>
            <p:cNvSpPr>
              <a:spLocks noChangeArrowheads="1"/>
            </p:cNvSpPr>
            <p:nvPr/>
          </p:nvSpPr>
          <p:spPr bwMode="auto">
            <a:xfrm flipH="1">
              <a:off x="3140892" y="4976321"/>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7" name="AutoShape 287"/>
            <p:cNvSpPr>
              <a:spLocks noChangeArrowheads="1"/>
            </p:cNvSpPr>
            <p:nvPr/>
          </p:nvSpPr>
          <p:spPr bwMode="auto">
            <a:xfrm rot="10804044">
              <a:off x="3279908" y="4920015"/>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8" name="AutoShape 288"/>
            <p:cNvSpPr>
              <a:spLocks noChangeArrowheads="1"/>
            </p:cNvSpPr>
            <p:nvPr/>
          </p:nvSpPr>
          <p:spPr bwMode="auto">
            <a:xfrm>
              <a:off x="2633056" y="4670520"/>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9" name="AutoShape 289"/>
            <p:cNvSpPr>
              <a:spLocks noChangeArrowheads="1"/>
            </p:cNvSpPr>
            <p:nvPr/>
          </p:nvSpPr>
          <p:spPr bwMode="auto">
            <a:xfrm rot="10804044">
              <a:off x="2876336" y="467052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0" name="Rectangle 290"/>
            <p:cNvSpPr>
              <a:spLocks noChangeArrowheads="1"/>
            </p:cNvSpPr>
            <p:nvPr/>
          </p:nvSpPr>
          <p:spPr bwMode="auto">
            <a:xfrm>
              <a:off x="2895485" y="4729738"/>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1" name="AutoShape 291"/>
            <p:cNvSpPr>
              <a:spLocks noChangeArrowheads="1"/>
            </p:cNvSpPr>
            <p:nvPr/>
          </p:nvSpPr>
          <p:spPr bwMode="auto">
            <a:xfrm rot="10795956" flipH="1">
              <a:off x="2683414" y="467246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2" name="AutoShape 292"/>
            <p:cNvSpPr>
              <a:spLocks noChangeArrowheads="1"/>
            </p:cNvSpPr>
            <p:nvPr/>
          </p:nvSpPr>
          <p:spPr bwMode="auto">
            <a:xfrm flipH="1">
              <a:off x="3050815" y="4671490"/>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3" name="AutoShape 293"/>
            <p:cNvSpPr>
              <a:spLocks noChangeArrowheads="1"/>
            </p:cNvSpPr>
            <p:nvPr/>
          </p:nvSpPr>
          <p:spPr bwMode="auto">
            <a:xfrm rot="10795956" flipH="1">
              <a:off x="3084860" y="4671490"/>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4" name="Rectangle 294"/>
            <p:cNvSpPr>
              <a:spLocks noChangeArrowheads="1"/>
            </p:cNvSpPr>
            <p:nvPr/>
          </p:nvSpPr>
          <p:spPr bwMode="auto">
            <a:xfrm flipH="1">
              <a:off x="3140892" y="4729738"/>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5" name="AutoShape 295"/>
            <p:cNvSpPr>
              <a:spLocks noChangeArrowheads="1"/>
            </p:cNvSpPr>
            <p:nvPr/>
          </p:nvSpPr>
          <p:spPr bwMode="auto">
            <a:xfrm rot="10804044">
              <a:off x="3279908" y="4673432"/>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6" name="AutoShape 296"/>
            <p:cNvSpPr>
              <a:spLocks noChangeArrowheads="1"/>
            </p:cNvSpPr>
            <p:nvPr/>
          </p:nvSpPr>
          <p:spPr bwMode="auto">
            <a:xfrm>
              <a:off x="2632348" y="4414228"/>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7" name="AutoShape 297"/>
            <p:cNvSpPr>
              <a:spLocks noChangeArrowheads="1"/>
            </p:cNvSpPr>
            <p:nvPr/>
          </p:nvSpPr>
          <p:spPr bwMode="auto">
            <a:xfrm rot="10804044">
              <a:off x="2875626" y="4414228"/>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8" name="Rectangle 298"/>
            <p:cNvSpPr>
              <a:spLocks noChangeArrowheads="1"/>
            </p:cNvSpPr>
            <p:nvPr/>
          </p:nvSpPr>
          <p:spPr bwMode="auto">
            <a:xfrm>
              <a:off x="2894776" y="4473447"/>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9" name="AutoShape 299"/>
            <p:cNvSpPr>
              <a:spLocks noChangeArrowheads="1"/>
            </p:cNvSpPr>
            <p:nvPr/>
          </p:nvSpPr>
          <p:spPr bwMode="auto">
            <a:xfrm rot="10795956" flipH="1">
              <a:off x="2682705" y="441617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0" name="AutoShape 300"/>
            <p:cNvSpPr>
              <a:spLocks noChangeArrowheads="1"/>
            </p:cNvSpPr>
            <p:nvPr/>
          </p:nvSpPr>
          <p:spPr bwMode="auto">
            <a:xfrm flipH="1">
              <a:off x="3050106" y="4416171"/>
              <a:ext cx="378040" cy="170860"/>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1" name="AutoShape 301"/>
            <p:cNvSpPr>
              <a:spLocks noChangeArrowheads="1"/>
            </p:cNvSpPr>
            <p:nvPr/>
          </p:nvSpPr>
          <p:spPr bwMode="auto">
            <a:xfrm rot="10795956" flipH="1">
              <a:off x="3084151" y="4416171"/>
              <a:ext cx="103553" cy="16891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2" name="Rectangle 302"/>
            <p:cNvSpPr>
              <a:spLocks noChangeArrowheads="1"/>
            </p:cNvSpPr>
            <p:nvPr/>
          </p:nvSpPr>
          <p:spPr bwMode="auto">
            <a:xfrm flipH="1">
              <a:off x="3140183" y="4473447"/>
              <a:ext cx="29080"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3" name="AutoShape 303"/>
            <p:cNvSpPr>
              <a:spLocks noChangeArrowheads="1"/>
            </p:cNvSpPr>
            <p:nvPr/>
          </p:nvSpPr>
          <p:spPr bwMode="auto">
            <a:xfrm rot="10804044">
              <a:off x="3279199" y="4417141"/>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4" name="AutoShape 304"/>
            <p:cNvSpPr>
              <a:spLocks noChangeArrowheads="1"/>
            </p:cNvSpPr>
            <p:nvPr/>
          </p:nvSpPr>
          <p:spPr bwMode="auto">
            <a:xfrm>
              <a:off x="2638730" y="4160850"/>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5" name="AutoShape 305"/>
            <p:cNvSpPr>
              <a:spLocks noChangeArrowheads="1"/>
            </p:cNvSpPr>
            <p:nvPr/>
          </p:nvSpPr>
          <p:spPr bwMode="auto">
            <a:xfrm rot="10804044">
              <a:off x="2882010" y="416085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6" name="Rectangle 306"/>
            <p:cNvSpPr>
              <a:spLocks noChangeArrowheads="1"/>
            </p:cNvSpPr>
            <p:nvPr/>
          </p:nvSpPr>
          <p:spPr bwMode="auto">
            <a:xfrm>
              <a:off x="2901160" y="4220070"/>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7" name="AutoShape 307"/>
            <p:cNvSpPr>
              <a:spLocks noChangeArrowheads="1"/>
            </p:cNvSpPr>
            <p:nvPr/>
          </p:nvSpPr>
          <p:spPr bwMode="auto">
            <a:xfrm rot="10795956" flipH="1">
              <a:off x="2689089" y="4162792"/>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8" name="AutoShape 308"/>
            <p:cNvSpPr>
              <a:spLocks noChangeArrowheads="1"/>
            </p:cNvSpPr>
            <p:nvPr/>
          </p:nvSpPr>
          <p:spPr bwMode="auto">
            <a:xfrm flipH="1">
              <a:off x="3056490" y="4161821"/>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9" name="AutoShape 309"/>
            <p:cNvSpPr>
              <a:spLocks noChangeArrowheads="1"/>
            </p:cNvSpPr>
            <p:nvPr/>
          </p:nvSpPr>
          <p:spPr bwMode="auto">
            <a:xfrm rot="10795956" flipH="1">
              <a:off x="3090534" y="4161821"/>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0" name="Rectangle 310"/>
            <p:cNvSpPr>
              <a:spLocks noChangeArrowheads="1"/>
            </p:cNvSpPr>
            <p:nvPr/>
          </p:nvSpPr>
          <p:spPr bwMode="auto">
            <a:xfrm flipH="1">
              <a:off x="3146566" y="4220070"/>
              <a:ext cx="29081" cy="5630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1" name="AutoShape 311"/>
            <p:cNvSpPr>
              <a:spLocks noChangeArrowheads="1"/>
            </p:cNvSpPr>
            <p:nvPr/>
          </p:nvSpPr>
          <p:spPr bwMode="auto">
            <a:xfrm rot="10804044">
              <a:off x="3285583" y="4163763"/>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2" name="AutoShape 312"/>
            <p:cNvSpPr>
              <a:spLocks noChangeArrowheads="1"/>
            </p:cNvSpPr>
            <p:nvPr/>
          </p:nvSpPr>
          <p:spPr bwMode="auto">
            <a:xfrm>
              <a:off x="2638022" y="3904560"/>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3" name="AutoShape 313"/>
            <p:cNvSpPr>
              <a:spLocks noChangeArrowheads="1"/>
            </p:cNvSpPr>
            <p:nvPr/>
          </p:nvSpPr>
          <p:spPr bwMode="auto">
            <a:xfrm rot="10804044">
              <a:off x="2881300" y="390456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4" name="Rectangle 314"/>
            <p:cNvSpPr>
              <a:spLocks noChangeArrowheads="1"/>
            </p:cNvSpPr>
            <p:nvPr/>
          </p:nvSpPr>
          <p:spPr bwMode="auto">
            <a:xfrm>
              <a:off x="2900450" y="3963778"/>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5" name="AutoShape 315"/>
            <p:cNvSpPr>
              <a:spLocks noChangeArrowheads="1"/>
            </p:cNvSpPr>
            <p:nvPr/>
          </p:nvSpPr>
          <p:spPr bwMode="auto">
            <a:xfrm rot="10795956" flipH="1">
              <a:off x="2688380" y="390650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6" name="AutoShape 316"/>
            <p:cNvSpPr>
              <a:spLocks noChangeArrowheads="1"/>
            </p:cNvSpPr>
            <p:nvPr/>
          </p:nvSpPr>
          <p:spPr bwMode="auto">
            <a:xfrm flipH="1">
              <a:off x="3055779" y="3905531"/>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7" name="AutoShape 317"/>
            <p:cNvSpPr>
              <a:spLocks noChangeArrowheads="1"/>
            </p:cNvSpPr>
            <p:nvPr/>
          </p:nvSpPr>
          <p:spPr bwMode="auto">
            <a:xfrm rot="10795956" flipH="1">
              <a:off x="3089824" y="3905531"/>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8" name="Rectangle 318"/>
            <p:cNvSpPr>
              <a:spLocks noChangeArrowheads="1"/>
            </p:cNvSpPr>
            <p:nvPr/>
          </p:nvSpPr>
          <p:spPr bwMode="auto">
            <a:xfrm flipH="1">
              <a:off x="3145857" y="3963778"/>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9" name="AutoShape 319"/>
            <p:cNvSpPr>
              <a:spLocks noChangeArrowheads="1"/>
            </p:cNvSpPr>
            <p:nvPr/>
          </p:nvSpPr>
          <p:spPr bwMode="auto">
            <a:xfrm rot="10804044">
              <a:off x="3284873" y="3907472"/>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0" name="AutoShape 320"/>
            <p:cNvSpPr>
              <a:spLocks noChangeArrowheads="1"/>
            </p:cNvSpPr>
            <p:nvPr/>
          </p:nvSpPr>
          <p:spPr bwMode="auto">
            <a:xfrm rot="11616678" flipH="1">
              <a:off x="2412475" y="6080118"/>
              <a:ext cx="378039" cy="171831"/>
            </a:xfrm>
            <a:prstGeom prst="roundRect">
              <a:avLst>
                <a:gd name="adj" fmla="val 16667"/>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1" name="AutoShape 321"/>
            <p:cNvSpPr>
              <a:spLocks noChangeArrowheads="1"/>
            </p:cNvSpPr>
            <p:nvPr/>
          </p:nvSpPr>
          <p:spPr bwMode="auto">
            <a:xfrm rot="812634" flipH="1">
              <a:off x="2650079" y="6115066"/>
              <a:ext cx="103553" cy="169889"/>
            </a:xfrm>
            <a:prstGeom prst="moon">
              <a:avLst>
                <a:gd name="adj" fmla="val 71005"/>
              </a:avLst>
            </a:prstGeom>
            <a:solidFill>
              <a:schemeClr val="bg1"/>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2" name="Rectangle 322"/>
            <p:cNvSpPr>
              <a:spLocks noChangeArrowheads="1"/>
            </p:cNvSpPr>
            <p:nvPr/>
          </p:nvSpPr>
          <p:spPr bwMode="auto">
            <a:xfrm rot="11616678" flipH="1">
              <a:off x="2668520" y="6165548"/>
              <a:ext cx="29081" cy="55335"/>
            </a:xfrm>
            <a:prstGeom prst="rect">
              <a:avLst/>
            </a:prstGeom>
            <a:solidFill>
              <a:schemeClr val="bg1"/>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3" name="AutoShape 323"/>
            <p:cNvSpPr>
              <a:spLocks noChangeArrowheads="1"/>
            </p:cNvSpPr>
            <p:nvPr/>
          </p:nvSpPr>
          <p:spPr bwMode="auto">
            <a:xfrm rot="820723">
              <a:off x="2464961" y="6050994"/>
              <a:ext cx="99297" cy="169889"/>
            </a:xfrm>
            <a:prstGeom prst="moon">
              <a:avLst>
                <a:gd name="adj" fmla="val 71005"/>
              </a:avLst>
            </a:prstGeom>
            <a:solidFill>
              <a:schemeClr val="bg1"/>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4" name="AutoShape 324"/>
            <p:cNvSpPr>
              <a:spLocks noChangeArrowheads="1"/>
            </p:cNvSpPr>
            <p:nvPr/>
          </p:nvSpPr>
          <p:spPr bwMode="auto">
            <a:xfrm>
              <a:off x="3059327" y="6183993"/>
              <a:ext cx="383004" cy="173773"/>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5" name="AutoShape 325"/>
            <p:cNvSpPr>
              <a:spLocks noChangeArrowheads="1"/>
            </p:cNvSpPr>
            <p:nvPr/>
          </p:nvSpPr>
          <p:spPr bwMode="auto">
            <a:xfrm rot="10804044">
              <a:off x="3302604" y="6183993"/>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6" name="Rectangle 326"/>
            <p:cNvSpPr>
              <a:spLocks noChangeArrowheads="1"/>
            </p:cNvSpPr>
            <p:nvPr/>
          </p:nvSpPr>
          <p:spPr bwMode="auto">
            <a:xfrm>
              <a:off x="3321755" y="6243212"/>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7" name="AutoShape 327"/>
            <p:cNvSpPr>
              <a:spLocks noChangeArrowheads="1"/>
            </p:cNvSpPr>
            <p:nvPr/>
          </p:nvSpPr>
          <p:spPr bwMode="auto">
            <a:xfrm rot="10795956" flipH="1">
              <a:off x="3109684" y="6186905"/>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8" name="Line 328"/>
            <p:cNvSpPr>
              <a:spLocks noChangeShapeType="1"/>
            </p:cNvSpPr>
            <p:nvPr/>
          </p:nvSpPr>
          <p:spPr bwMode="auto">
            <a:xfrm flipH="1">
              <a:off x="3889169" y="5159802"/>
              <a:ext cx="0" cy="433946"/>
            </a:xfrm>
            <a:prstGeom prst="lin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9" name="AutoShape 330"/>
            <p:cNvSpPr>
              <a:spLocks noChangeArrowheads="1"/>
            </p:cNvSpPr>
            <p:nvPr/>
          </p:nvSpPr>
          <p:spPr bwMode="auto">
            <a:xfrm>
              <a:off x="2989818" y="5530646"/>
              <a:ext cx="55323" cy="75722"/>
            </a:xfrm>
            <a:prstGeom prst="flowChartConnector">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0" name="AutoShape 331"/>
            <p:cNvSpPr>
              <a:spLocks noChangeArrowheads="1"/>
            </p:cNvSpPr>
            <p:nvPr/>
          </p:nvSpPr>
          <p:spPr bwMode="auto">
            <a:xfrm>
              <a:off x="2309631" y="3550219"/>
              <a:ext cx="363854" cy="53005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1" name="AutoShape 332"/>
            <p:cNvSpPr>
              <a:spLocks noChangeArrowheads="1"/>
            </p:cNvSpPr>
            <p:nvPr/>
          </p:nvSpPr>
          <p:spPr bwMode="auto">
            <a:xfrm flipH="1">
              <a:off x="2053585" y="3548277"/>
              <a:ext cx="363854" cy="53005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2" name="AutoShape 333"/>
            <p:cNvSpPr>
              <a:spLocks noChangeArrowheads="1"/>
            </p:cNvSpPr>
            <p:nvPr/>
          </p:nvSpPr>
          <p:spPr bwMode="auto">
            <a:xfrm rot="16200000" flipH="1">
              <a:off x="709467" y="3697824"/>
              <a:ext cx="498020" cy="3872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3" name="AutoShape 334"/>
            <p:cNvSpPr>
              <a:spLocks noChangeArrowheads="1"/>
            </p:cNvSpPr>
            <p:nvPr/>
          </p:nvSpPr>
          <p:spPr bwMode="auto">
            <a:xfrm rot="5400000">
              <a:off x="3316025" y="3691999"/>
              <a:ext cx="498020" cy="3872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4" name="AutoShape 335"/>
            <p:cNvSpPr>
              <a:spLocks noChangeArrowheads="1"/>
            </p:cNvSpPr>
            <p:nvPr/>
          </p:nvSpPr>
          <p:spPr bwMode="auto">
            <a:xfrm>
              <a:off x="766265" y="5763638"/>
              <a:ext cx="217036" cy="597041"/>
            </a:xfrm>
            <a:prstGeom prst="upArrow">
              <a:avLst>
                <a:gd name="adj1" fmla="val 50000"/>
                <a:gd name="adj2" fmla="val 5024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5" name="AutoShape 336"/>
            <p:cNvSpPr>
              <a:spLocks noChangeArrowheads="1"/>
            </p:cNvSpPr>
            <p:nvPr/>
          </p:nvSpPr>
          <p:spPr bwMode="auto">
            <a:xfrm>
              <a:off x="3542338" y="4684111"/>
              <a:ext cx="217036" cy="597041"/>
            </a:xfrm>
            <a:prstGeom prst="upArrow">
              <a:avLst>
                <a:gd name="adj1" fmla="val 50000"/>
                <a:gd name="adj2" fmla="val 5024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6" name="AutoShape 337"/>
            <p:cNvSpPr>
              <a:spLocks noChangeArrowheads="1"/>
            </p:cNvSpPr>
            <p:nvPr/>
          </p:nvSpPr>
          <p:spPr bwMode="auto">
            <a:xfrm rot="16200000">
              <a:off x="2194673" y="5424873"/>
              <a:ext cx="498019" cy="3872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997" name="Group 338"/>
            <p:cNvGrpSpPr>
              <a:grpSpLocks/>
            </p:cNvGrpSpPr>
            <p:nvPr/>
          </p:nvGrpSpPr>
          <p:grpSpPr bwMode="auto">
            <a:xfrm>
              <a:off x="99554" y="3435664"/>
              <a:ext cx="3786778" cy="3042481"/>
              <a:chOff x="189" y="1111"/>
              <a:chExt cx="5339" cy="3134"/>
            </a:xfrm>
            <a:solidFill>
              <a:schemeClr val="bg1"/>
            </a:solidFill>
          </p:grpSpPr>
          <p:grpSp>
            <p:nvGrpSpPr>
              <p:cNvPr id="999" name="Group 339"/>
              <p:cNvGrpSpPr>
                <a:grpSpLocks/>
              </p:cNvGrpSpPr>
              <p:nvPr/>
            </p:nvGrpSpPr>
            <p:grpSpPr bwMode="auto">
              <a:xfrm>
                <a:off x="189" y="1111"/>
                <a:ext cx="5332" cy="3132"/>
                <a:chOff x="189" y="1111"/>
                <a:chExt cx="5332" cy="3132"/>
              </a:xfrm>
              <a:grpFill/>
            </p:grpSpPr>
            <p:sp>
              <p:nvSpPr>
                <p:cNvPr id="1001" name="Line 340"/>
                <p:cNvSpPr>
                  <a:spLocks noChangeShapeType="1"/>
                </p:cNvSpPr>
                <p:nvPr/>
              </p:nvSpPr>
              <p:spPr bwMode="auto">
                <a:xfrm>
                  <a:off x="189" y="1111"/>
                  <a:ext cx="0" cy="3132"/>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02" name="Line 341"/>
                <p:cNvSpPr>
                  <a:spLocks noChangeShapeType="1"/>
                </p:cNvSpPr>
                <p:nvPr/>
              </p:nvSpPr>
              <p:spPr bwMode="auto">
                <a:xfrm>
                  <a:off x="189" y="4243"/>
                  <a:ext cx="3951"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03" name="Line 342"/>
                <p:cNvSpPr>
                  <a:spLocks noChangeShapeType="1"/>
                </p:cNvSpPr>
                <p:nvPr/>
              </p:nvSpPr>
              <p:spPr bwMode="auto">
                <a:xfrm>
                  <a:off x="189" y="1115"/>
                  <a:ext cx="5332" cy="8"/>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00" name="Line 343"/>
              <p:cNvSpPr>
                <a:spLocks noChangeShapeType="1"/>
              </p:cNvSpPr>
              <p:nvPr/>
            </p:nvSpPr>
            <p:spPr bwMode="auto">
              <a:xfrm>
                <a:off x="5520" y="2685"/>
                <a:ext cx="8" cy="1560"/>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998" name="Oval 370"/>
            <p:cNvSpPr>
              <a:spLocks noChangeArrowheads="1"/>
            </p:cNvSpPr>
            <p:nvPr/>
          </p:nvSpPr>
          <p:spPr bwMode="auto">
            <a:xfrm>
              <a:off x="3030956" y="5389880"/>
              <a:ext cx="24824" cy="35920"/>
            </a:xfrm>
            <a:prstGeom prst="ellipse">
              <a:avLst/>
            </a:prstGeom>
            <a:solidFill>
              <a:schemeClr val="bg1"/>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grpSp>
        <p:nvGrpSpPr>
          <p:cNvPr id="1054" name="Group 1"/>
          <p:cNvGrpSpPr/>
          <p:nvPr/>
        </p:nvGrpSpPr>
        <p:grpSpPr>
          <a:xfrm>
            <a:off x="304800" y="1676400"/>
            <a:ext cx="4447801" cy="4699466"/>
            <a:chOff x="435606" y="3530566"/>
            <a:chExt cx="6267584" cy="8078978"/>
          </a:xfrm>
        </p:grpSpPr>
        <p:sp>
          <p:nvSpPr>
            <p:cNvPr id="1055" name="Arc 2"/>
            <p:cNvSpPr>
              <a:spLocks/>
            </p:cNvSpPr>
            <p:nvPr/>
          </p:nvSpPr>
          <p:spPr bwMode="auto">
            <a:xfrm rot="18720867">
              <a:off x="4049550" y="4568030"/>
              <a:ext cx="463550" cy="503237"/>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56" name="Arc 3"/>
            <p:cNvSpPr>
              <a:spLocks/>
            </p:cNvSpPr>
            <p:nvPr/>
          </p:nvSpPr>
          <p:spPr bwMode="auto">
            <a:xfrm rot="18720867">
              <a:off x="3873337" y="4060031"/>
              <a:ext cx="852487" cy="927100"/>
            </a:xfrm>
            <a:custGeom>
              <a:avLst/>
              <a:gdLst>
                <a:gd name="G0" fmla="+- 0 0 0"/>
                <a:gd name="G1" fmla="+- 21188 0 0"/>
                <a:gd name="G2" fmla="+- 21600 0 0"/>
                <a:gd name="T0" fmla="*/ 4196 w 21319"/>
                <a:gd name="T1" fmla="*/ 0 h 21188"/>
                <a:gd name="T2" fmla="*/ 21319 w 21319"/>
                <a:gd name="T3" fmla="*/ 17714 h 21188"/>
                <a:gd name="T4" fmla="*/ 0 w 21319"/>
                <a:gd name="T5" fmla="*/ 21188 h 21188"/>
              </a:gdLst>
              <a:ahLst/>
              <a:cxnLst>
                <a:cxn ang="0">
                  <a:pos x="T0" y="T1"/>
                </a:cxn>
                <a:cxn ang="0">
                  <a:pos x="T2" y="T3"/>
                </a:cxn>
                <a:cxn ang="0">
                  <a:pos x="T4" y="T5"/>
                </a:cxn>
              </a:cxnLst>
              <a:rect l="0" t="0" r="r" b="b"/>
              <a:pathLst>
                <a:path w="21319" h="21188" fill="none" extrusionOk="0">
                  <a:moveTo>
                    <a:pt x="4196" y="-1"/>
                  </a:moveTo>
                  <a:cubicBezTo>
                    <a:pt x="13041" y="1751"/>
                    <a:pt x="19868" y="8813"/>
                    <a:pt x="21318" y="17714"/>
                  </a:cubicBezTo>
                </a:path>
                <a:path w="21319" h="21188" stroke="0" extrusionOk="0">
                  <a:moveTo>
                    <a:pt x="4196" y="-1"/>
                  </a:moveTo>
                  <a:cubicBezTo>
                    <a:pt x="13041" y="1751"/>
                    <a:pt x="19868" y="8813"/>
                    <a:pt x="21318" y="17714"/>
                  </a:cubicBezTo>
                  <a:lnTo>
                    <a:pt x="0" y="21188"/>
                  </a:lnTo>
                  <a:close/>
                </a:path>
              </a:pathLst>
            </a:cu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1057" name="Group 4"/>
            <p:cNvGrpSpPr>
              <a:grpSpLocks/>
            </p:cNvGrpSpPr>
            <p:nvPr/>
          </p:nvGrpSpPr>
          <p:grpSpPr bwMode="auto">
            <a:xfrm rot="19401158">
              <a:off x="2477131" y="3871912"/>
              <a:ext cx="123825" cy="766762"/>
              <a:chOff x="2249" y="2083"/>
              <a:chExt cx="78" cy="483"/>
            </a:xfrm>
          </p:grpSpPr>
          <p:sp>
            <p:nvSpPr>
              <p:cNvPr id="1101" name="Line 5"/>
              <p:cNvSpPr>
                <a:spLocks noChangeShapeType="1"/>
              </p:cNvSpPr>
              <p:nvPr/>
            </p:nvSpPr>
            <p:spPr bwMode="auto">
              <a:xfrm>
                <a:off x="2291" y="212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02" name="Oval 6"/>
              <p:cNvSpPr>
                <a:spLocks noChangeArrowheads="1"/>
              </p:cNvSpPr>
              <p:nvPr/>
            </p:nvSpPr>
            <p:spPr bwMode="auto">
              <a:xfrm rot="5400000">
                <a:off x="2252" y="2080"/>
                <a:ext cx="72" cy="78"/>
              </a:xfrm>
              <a:prstGeom prst="ellipse">
                <a:avLst/>
              </a:prstGeom>
              <a:solidFill>
                <a:schemeClr val="tx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58" name="AutoShape 7"/>
            <p:cNvSpPr>
              <a:spLocks noChangeArrowheads="1"/>
            </p:cNvSpPr>
            <p:nvPr/>
          </p:nvSpPr>
          <p:spPr bwMode="auto">
            <a:xfrm rot="10804044">
              <a:off x="1973893" y="4240212"/>
              <a:ext cx="255588" cy="55562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59" name="AutoShape 8"/>
            <p:cNvSpPr>
              <a:spLocks noChangeArrowheads="1"/>
            </p:cNvSpPr>
            <p:nvPr/>
          </p:nvSpPr>
          <p:spPr bwMode="auto">
            <a:xfrm>
              <a:off x="672143" y="4240212"/>
              <a:ext cx="1363663" cy="554037"/>
            </a:xfrm>
            <a:prstGeom prst="roundRect">
              <a:avLst>
                <a:gd name="adj" fmla="val 16667"/>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0" name="AutoShape 15"/>
            <p:cNvSpPr>
              <a:spLocks noChangeArrowheads="1"/>
            </p:cNvSpPr>
            <p:nvPr/>
          </p:nvSpPr>
          <p:spPr bwMode="auto">
            <a:xfrm rot="16199147">
              <a:off x="4486906" y="5086349"/>
              <a:ext cx="1363662" cy="554038"/>
            </a:xfrm>
            <a:prstGeom prst="roundRect">
              <a:avLst>
                <a:gd name="adj" fmla="val 16667"/>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1" name="AutoShape 16"/>
            <p:cNvSpPr>
              <a:spLocks noChangeArrowheads="1"/>
            </p:cNvSpPr>
            <p:nvPr/>
          </p:nvSpPr>
          <p:spPr bwMode="auto">
            <a:xfrm rot="5403192">
              <a:off x="5040150" y="4339430"/>
              <a:ext cx="255588" cy="55562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2" name="Rectangle 17"/>
            <p:cNvSpPr>
              <a:spLocks noChangeArrowheads="1"/>
            </p:cNvSpPr>
            <p:nvPr/>
          </p:nvSpPr>
          <p:spPr bwMode="auto">
            <a:xfrm rot="16199147">
              <a:off x="5128256" y="4587874"/>
              <a:ext cx="74612" cy="115888"/>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3" name="Rectangle 18"/>
            <p:cNvSpPr>
              <a:spLocks noChangeArrowheads="1"/>
            </p:cNvSpPr>
            <p:nvPr/>
          </p:nvSpPr>
          <p:spPr bwMode="auto">
            <a:xfrm rot="16199147">
              <a:off x="4609936" y="5040473"/>
              <a:ext cx="1143001" cy="65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solidFill>
                    <a:schemeClr val="tx1"/>
                  </a:solidFill>
                  <a:latin typeface="Times New Roman" pitchFamily="18" charset="0"/>
                </a:rPr>
                <a:t>Transit Vehicle</a:t>
              </a:r>
            </a:p>
          </p:txBody>
        </p:sp>
        <p:sp>
          <p:nvSpPr>
            <p:cNvPr id="1064" name="Line 19"/>
            <p:cNvSpPr>
              <a:spLocks noChangeShapeType="1"/>
            </p:cNvSpPr>
            <p:nvPr/>
          </p:nvSpPr>
          <p:spPr bwMode="auto">
            <a:xfrm flipV="1">
              <a:off x="635631" y="3575049"/>
              <a:ext cx="3113087" cy="3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5" name="Line 20"/>
            <p:cNvSpPr>
              <a:spLocks noChangeShapeType="1"/>
            </p:cNvSpPr>
            <p:nvPr/>
          </p:nvSpPr>
          <p:spPr bwMode="auto">
            <a:xfrm>
              <a:off x="3748718" y="3575049"/>
              <a:ext cx="0" cy="1627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6" name="Line 21"/>
            <p:cNvSpPr>
              <a:spLocks noChangeShapeType="1"/>
            </p:cNvSpPr>
            <p:nvPr/>
          </p:nvSpPr>
          <p:spPr bwMode="auto">
            <a:xfrm>
              <a:off x="4739318" y="3956049"/>
              <a:ext cx="3175" cy="1260475"/>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7" name="Line 22"/>
            <p:cNvSpPr>
              <a:spLocks noChangeShapeType="1"/>
            </p:cNvSpPr>
            <p:nvPr/>
          </p:nvSpPr>
          <p:spPr bwMode="auto">
            <a:xfrm>
              <a:off x="5729918" y="3575049"/>
              <a:ext cx="0" cy="163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1068" name="Group 24"/>
            <p:cNvGrpSpPr>
              <a:grpSpLocks/>
            </p:cNvGrpSpPr>
            <p:nvPr/>
          </p:nvGrpSpPr>
          <p:grpSpPr bwMode="auto">
            <a:xfrm rot="16200000">
              <a:off x="3901118" y="4794249"/>
              <a:ext cx="76200" cy="685800"/>
              <a:chOff x="2249" y="2083"/>
              <a:chExt cx="78" cy="483"/>
            </a:xfrm>
          </p:grpSpPr>
          <p:sp>
            <p:nvSpPr>
              <p:cNvPr id="1099" name="Line 25"/>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00" name="Oval 26"/>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69" name="Rectangle 27"/>
            <p:cNvSpPr>
              <a:spLocks noChangeArrowheads="1"/>
            </p:cNvSpPr>
            <p:nvPr/>
          </p:nvSpPr>
          <p:spPr bwMode="auto">
            <a:xfrm>
              <a:off x="4552244" y="6048893"/>
              <a:ext cx="2150946" cy="89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solidFill>
                    <a:schemeClr val="tx1"/>
                  </a:solidFill>
                  <a:latin typeface="Arial" pitchFamily="34" charset="0"/>
                  <a:cs typeface="Arial" pitchFamily="34" charset="0"/>
                </a:rPr>
                <a:t>Access Exit </a:t>
              </a:r>
              <a:r>
                <a:rPr lang="en-US" sz="1400" b="1" dirty="0">
                  <a:solidFill>
                    <a:schemeClr val="tx1"/>
                  </a:solidFill>
                  <a:latin typeface="Arial" pitchFamily="34" charset="0"/>
                  <a:cs typeface="Arial" pitchFamily="34" charset="0"/>
                </a:rPr>
                <a:t>Control</a:t>
              </a:r>
            </a:p>
          </p:txBody>
        </p:sp>
        <p:grpSp>
          <p:nvGrpSpPr>
            <p:cNvPr id="1070" name="Group 34"/>
            <p:cNvGrpSpPr>
              <a:grpSpLocks/>
            </p:cNvGrpSpPr>
            <p:nvPr/>
          </p:nvGrpSpPr>
          <p:grpSpPr bwMode="auto">
            <a:xfrm rot="5413890">
              <a:off x="5465600" y="3382167"/>
              <a:ext cx="76200" cy="766763"/>
              <a:chOff x="2249" y="2083"/>
              <a:chExt cx="78" cy="483"/>
            </a:xfrm>
          </p:grpSpPr>
          <p:sp>
            <p:nvSpPr>
              <p:cNvPr id="1097" name="Line 35"/>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8" name="Oval 36"/>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71" name="Oval 38"/>
            <p:cNvSpPr>
              <a:spLocks noChangeArrowheads="1"/>
            </p:cNvSpPr>
            <p:nvPr/>
          </p:nvSpPr>
          <p:spPr bwMode="auto">
            <a:xfrm rot="10800000">
              <a:off x="5082218" y="3748087"/>
              <a:ext cx="114300" cy="1238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2" name="Oval 39"/>
            <p:cNvSpPr>
              <a:spLocks noChangeArrowheads="1"/>
            </p:cNvSpPr>
            <p:nvPr/>
          </p:nvSpPr>
          <p:spPr bwMode="auto">
            <a:xfrm rot="10800000">
              <a:off x="4197981" y="5016499"/>
              <a:ext cx="114300" cy="123825"/>
            </a:xfrm>
            <a:prstGeom prst="ellipse">
              <a:avLst/>
            </a:prstGeom>
            <a:solidFill>
              <a:srgbClr val="FF66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3" name="Arc 44"/>
            <p:cNvSpPr>
              <a:spLocks/>
            </p:cNvSpPr>
            <p:nvPr/>
          </p:nvSpPr>
          <p:spPr bwMode="auto">
            <a:xfrm rot="18720867">
              <a:off x="3845556" y="3524249"/>
              <a:ext cx="876300" cy="1006475"/>
            </a:xfrm>
            <a:custGeom>
              <a:avLst/>
              <a:gdLst>
                <a:gd name="G0" fmla="+- 22 0 0"/>
                <a:gd name="G1" fmla="+- 21600 0 0"/>
                <a:gd name="G2" fmla="+- 21600 0 0"/>
                <a:gd name="T0" fmla="*/ 0 w 21622"/>
                <a:gd name="T1" fmla="*/ 0 h 24122"/>
                <a:gd name="T2" fmla="*/ 21474 w 21622"/>
                <a:gd name="T3" fmla="*/ 24122 h 24122"/>
                <a:gd name="T4" fmla="*/ 22 w 21622"/>
                <a:gd name="T5" fmla="*/ 21600 h 24122"/>
              </a:gdLst>
              <a:ahLst/>
              <a:cxnLst>
                <a:cxn ang="0">
                  <a:pos x="T0" y="T1"/>
                </a:cxn>
                <a:cxn ang="0">
                  <a:pos x="T2" y="T3"/>
                </a:cxn>
                <a:cxn ang="0">
                  <a:pos x="T4" y="T5"/>
                </a:cxn>
              </a:cxnLst>
              <a:rect l="0" t="0" r="r" b="b"/>
              <a:pathLst>
                <a:path w="21622" h="24122" fill="none" extrusionOk="0">
                  <a:moveTo>
                    <a:pt x="0" y="0"/>
                  </a:moveTo>
                  <a:cubicBezTo>
                    <a:pt x="7" y="0"/>
                    <a:pt x="14" y="-1"/>
                    <a:pt x="22" y="0"/>
                  </a:cubicBezTo>
                  <a:cubicBezTo>
                    <a:pt x="11951" y="0"/>
                    <a:pt x="21622" y="9670"/>
                    <a:pt x="21622" y="21600"/>
                  </a:cubicBezTo>
                  <a:cubicBezTo>
                    <a:pt x="21622" y="22442"/>
                    <a:pt x="21572" y="23284"/>
                    <a:pt x="21474" y="24122"/>
                  </a:cubicBezTo>
                </a:path>
                <a:path w="21622" h="24122" stroke="0" extrusionOk="0">
                  <a:moveTo>
                    <a:pt x="0" y="0"/>
                  </a:moveTo>
                  <a:cubicBezTo>
                    <a:pt x="7" y="0"/>
                    <a:pt x="14" y="-1"/>
                    <a:pt x="22" y="0"/>
                  </a:cubicBezTo>
                  <a:cubicBezTo>
                    <a:pt x="11951" y="0"/>
                    <a:pt x="21622" y="9670"/>
                    <a:pt x="21622" y="21600"/>
                  </a:cubicBezTo>
                  <a:cubicBezTo>
                    <a:pt x="21622" y="22442"/>
                    <a:pt x="21572" y="23284"/>
                    <a:pt x="21474" y="24122"/>
                  </a:cubicBezTo>
                  <a:lnTo>
                    <a:pt x="22" y="21600"/>
                  </a:lnTo>
                  <a:close/>
                </a:path>
              </a:pathLst>
            </a:cu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4" name="Arc 46"/>
            <p:cNvSpPr>
              <a:spLocks/>
            </p:cNvSpPr>
            <p:nvPr/>
          </p:nvSpPr>
          <p:spPr bwMode="auto">
            <a:xfrm rot="8000514">
              <a:off x="4622637" y="4453730"/>
              <a:ext cx="1131888" cy="1203325"/>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5" name="Arc 47"/>
            <p:cNvSpPr>
              <a:spLocks/>
            </p:cNvSpPr>
            <p:nvPr/>
          </p:nvSpPr>
          <p:spPr bwMode="auto">
            <a:xfrm rot="8000514">
              <a:off x="4713918" y="4214812"/>
              <a:ext cx="874713" cy="909637"/>
            </a:xfrm>
            <a:custGeom>
              <a:avLst/>
              <a:gdLst>
                <a:gd name="G0" fmla="+- 0 0 0"/>
                <a:gd name="G1" fmla="+- 21600 0 0"/>
                <a:gd name="G2" fmla="+- 21600 0 0"/>
                <a:gd name="T0" fmla="*/ 138 w 21600"/>
                <a:gd name="T1" fmla="*/ 0 h 21825"/>
                <a:gd name="T2" fmla="*/ 21599 w 21600"/>
                <a:gd name="T3" fmla="*/ 21825 h 21825"/>
                <a:gd name="T4" fmla="*/ 0 w 21600"/>
                <a:gd name="T5" fmla="*/ 21600 h 21825"/>
              </a:gdLst>
              <a:ahLst/>
              <a:cxnLst>
                <a:cxn ang="0">
                  <a:pos x="T0" y="T1"/>
                </a:cxn>
                <a:cxn ang="0">
                  <a:pos x="T2" y="T3"/>
                </a:cxn>
                <a:cxn ang="0">
                  <a:pos x="T4" y="T5"/>
                </a:cxn>
              </a:cxnLst>
              <a:rect l="0" t="0" r="r" b="b"/>
              <a:pathLst>
                <a:path w="21600" h="21825" fill="none" extrusionOk="0">
                  <a:moveTo>
                    <a:pt x="137" y="0"/>
                  </a:moveTo>
                  <a:cubicBezTo>
                    <a:pt x="12013" y="76"/>
                    <a:pt x="21600" y="9724"/>
                    <a:pt x="21600" y="21600"/>
                  </a:cubicBezTo>
                  <a:cubicBezTo>
                    <a:pt x="21600" y="21675"/>
                    <a:pt x="21599" y="21750"/>
                    <a:pt x="21598" y="21824"/>
                  </a:cubicBezTo>
                </a:path>
                <a:path w="21600" h="21825" stroke="0" extrusionOk="0">
                  <a:moveTo>
                    <a:pt x="137" y="0"/>
                  </a:moveTo>
                  <a:cubicBezTo>
                    <a:pt x="12013" y="76"/>
                    <a:pt x="21600" y="9724"/>
                    <a:pt x="21600" y="21600"/>
                  </a:cubicBezTo>
                  <a:cubicBezTo>
                    <a:pt x="21600" y="21675"/>
                    <a:pt x="21599" y="21750"/>
                    <a:pt x="21598" y="21824"/>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6" name="Arc 48"/>
            <p:cNvSpPr>
              <a:spLocks/>
            </p:cNvSpPr>
            <p:nvPr/>
          </p:nvSpPr>
          <p:spPr bwMode="auto">
            <a:xfrm rot="8000514">
              <a:off x="4906006" y="3746499"/>
              <a:ext cx="461962" cy="503238"/>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7" name="Arc 49"/>
            <p:cNvSpPr>
              <a:spLocks/>
            </p:cNvSpPr>
            <p:nvPr/>
          </p:nvSpPr>
          <p:spPr bwMode="auto">
            <a:xfrm rot="8000514">
              <a:off x="4781387" y="3975893"/>
              <a:ext cx="709613" cy="682625"/>
            </a:xfrm>
            <a:custGeom>
              <a:avLst/>
              <a:gdLst>
                <a:gd name="G0" fmla="+- 1434 0 0"/>
                <a:gd name="G1" fmla="+- 21600 0 0"/>
                <a:gd name="G2" fmla="+- 21600 0 0"/>
                <a:gd name="T0" fmla="*/ 0 w 23034"/>
                <a:gd name="T1" fmla="*/ 48 h 23534"/>
                <a:gd name="T2" fmla="*/ 22947 w 23034"/>
                <a:gd name="T3" fmla="*/ 23534 h 23534"/>
                <a:gd name="T4" fmla="*/ 1434 w 23034"/>
                <a:gd name="T5" fmla="*/ 21600 h 23534"/>
              </a:gdLst>
              <a:ahLst/>
              <a:cxnLst>
                <a:cxn ang="0">
                  <a:pos x="T0" y="T1"/>
                </a:cxn>
                <a:cxn ang="0">
                  <a:pos x="T2" y="T3"/>
                </a:cxn>
                <a:cxn ang="0">
                  <a:pos x="T4" y="T5"/>
                </a:cxn>
              </a:cxnLst>
              <a:rect l="0" t="0" r="r" b="b"/>
              <a:pathLst>
                <a:path w="23034" h="23534" fill="none" extrusionOk="0">
                  <a:moveTo>
                    <a:pt x="-1" y="47"/>
                  </a:moveTo>
                  <a:cubicBezTo>
                    <a:pt x="477" y="15"/>
                    <a:pt x="955" y="-1"/>
                    <a:pt x="1434" y="0"/>
                  </a:cubicBezTo>
                  <a:cubicBezTo>
                    <a:pt x="13363" y="0"/>
                    <a:pt x="23034" y="9670"/>
                    <a:pt x="23034" y="21600"/>
                  </a:cubicBezTo>
                  <a:cubicBezTo>
                    <a:pt x="23034" y="22245"/>
                    <a:pt x="23005" y="22890"/>
                    <a:pt x="22947" y="23534"/>
                  </a:cubicBezTo>
                </a:path>
                <a:path w="23034" h="23534" stroke="0" extrusionOk="0">
                  <a:moveTo>
                    <a:pt x="-1" y="47"/>
                  </a:moveTo>
                  <a:cubicBezTo>
                    <a:pt x="477" y="15"/>
                    <a:pt x="955" y="-1"/>
                    <a:pt x="1434" y="0"/>
                  </a:cubicBezTo>
                  <a:cubicBezTo>
                    <a:pt x="13363" y="0"/>
                    <a:pt x="23034" y="9670"/>
                    <a:pt x="23034" y="21600"/>
                  </a:cubicBezTo>
                  <a:cubicBezTo>
                    <a:pt x="23034" y="22245"/>
                    <a:pt x="23005" y="22890"/>
                    <a:pt x="22947" y="23534"/>
                  </a:cubicBezTo>
                  <a:lnTo>
                    <a:pt x="1434"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8" name="AutoShape 52"/>
            <p:cNvSpPr>
              <a:spLocks noChangeArrowheads="1"/>
            </p:cNvSpPr>
            <p:nvPr/>
          </p:nvSpPr>
          <p:spPr bwMode="auto">
            <a:xfrm>
              <a:off x="776918" y="3879849"/>
              <a:ext cx="333375" cy="180975"/>
            </a:xfrm>
            <a:prstGeom prst="roundRect">
              <a:avLst>
                <a:gd name="adj" fmla="val 16667"/>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9" name="AutoShape 53"/>
            <p:cNvSpPr>
              <a:spLocks noChangeArrowheads="1"/>
            </p:cNvSpPr>
            <p:nvPr/>
          </p:nvSpPr>
          <p:spPr bwMode="auto">
            <a:xfrm>
              <a:off x="1300793" y="3879849"/>
              <a:ext cx="333375" cy="180975"/>
            </a:xfrm>
            <a:prstGeom prst="roundRect">
              <a:avLst>
                <a:gd name="adj" fmla="val 16667"/>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0" name="AutoShape 54"/>
            <p:cNvSpPr>
              <a:spLocks noChangeArrowheads="1"/>
            </p:cNvSpPr>
            <p:nvPr/>
          </p:nvSpPr>
          <p:spPr bwMode="auto">
            <a:xfrm>
              <a:off x="1853243" y="3879849"/>
              <a:ext cx="333375" cy="180975"/>
            </a:xfrm>
            <a:prstGeom prst="roundRect">
              <a:avLst>
                <a:gd name="adj" fmla="val 16667"/>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1081" name="Group 55"/>
            <p:cNvGrpSpPr>
              <a:grpSpLocks/>
            </p:cNvGrpSpPr>
            <p:nvPr/>
          </p:nvGrpSpPr>
          <p:grpSpPr bwMode="auto">
            <a:xfrm>
              <a:off x="1737356" y="4240212"/>
              <a:ext cx="1052512" cy="555625"/>
              <a:chOff x="989" y="2579"/>
              <a:chExt cx="663" cy="350"/>
            </a:xfrm>
          </p:grpSpPr>
          <p:sp>
            <p:nvSpPr>
              <p:cNvPr id="1091" name="Oval 56"/>
              <p:cNvSpPr>
                <a:spLocks noChangeArrowheads="1"/>
              </p:cNvSpPr>
              <p:nvPr/>
            </p:nvSpPr>
            <p:spPr bwMode="auto">
              <a:xfrm>
                <a:off x="1580" y="2730"/>
                <a:ext cx="72" cy="78"/>
              </a:xfrm>
              <a:prstGeom prst="ellipse">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2" name="Arc 57"/>
              <p:cNvSpPr>
                <a:spLocks/>
              </p:cNvSpPr>
              <p:nvPr/>
            </p:nvSpPr>
            <p:spPr bwMode="auto">
              <a:xfrm rot="-8106075">
                <a:off x="989" y="2660"/>
                <a:ext cx="227" cy="232"/>
              </a:xfrm>
              <a:custGeom>
                <a:avLst/>
                <a:gdLst>
                  <a:gd name="G0" fmla="+- 128 0 0"/>
                  <a:gd name="G1" fmla="+- 21600 0 0"/>
                  <a:gd name="G2" fmla="+- 21600 0 0"/>
                  <a:gd name="T0" fmla="*/ 0 w 21728"/>
                  <a:gd name="T1" fmla="*/ 0 h 21825"/>
                  <a:gd name="T2" fmla="*/ 21727 w 21728"/>
                  <a:gd name="T3" fmla="*/ 21825 h 21825"/>
                  <a:gd name="T4" fmla="*/ 128 w 21728"/>
                  <a:gd name="T5" fmla="*/ 21600 h 21825"/>
                </a:gdLst>
                <a:ahLst/>
                <a:cxnLst>
                  <a:cxn ang="0">
                    <a:pos x="T0" y="T1"/>
                  </a:cxn>
                  <a:cxn ang="0">
                    <a:pos x="T2" y="T3"/>
                  </a:cxn>
                  <a:cxn ang="0">
                    <a:pos x="T4" y="T5"/>
                  </a:cxn>
                </a:cxnLst>
                <a:rect l="0" t="0" r="r" b="b"/>
                <a:pathLst>
                  <a:path w="21728" h="21825" fill="none" extrusionOk="0">
                    <a:moveTo>
                      <a:pt x="0" y="0"/>
                    </a:moveTo>
                    <a:cubicBezTo>
                      <a:pt x="42" y="0"/>
                      <a:pt x="85" y="-1"/>
                      <a:pt x="128" y="0"/>
                    </a:cubicBezTo>
                    <a:cubicBezTo>
                      <a:pt x="12057" y="0"/>
                      <a:pt x="21728" y="9670"/>
                      <a:pt x="21728" y="21600"/>
                    </a:cubicBezTo>
                    <a:cubicBezTo>
                      <a:pt x="21728" y="21675"/>
                      <a:pt x="21727" y="21750"/>
                      <a:pt x="21726" y="21824"/>
                    </a:cubicBezTo>
                  </a:path>
                  <a:path w="21728" h="21825" stroke="0" extrusionOk="0">
                    <a:moveTo>
                      <a:pt x="0" y="0"/>
                    </a:moveTo>
                    <a:cubicBezTo>
                      <a:pt x="42" y="0"/>
                      <a:pt x="85" y="-1"/>
                      <a:pt x="128" y="0"/>
                    </a:cubicBezTo>
                    <a:cubicBezTo>
                      <a:pt x="12057" y="0"/>
                      <a:pt x="21728" y="9670"/>
                      <a:pt x="21728" y="21600"/>
                    </a:cubicBezTo>
                    <a:cubicBezTo>
                      <a:pt x="21728" y="21675"/>
                      <a:pt x="21727" y="21750"/>
                      <a:pt x="21726" y="21824"/>
                    </a:cubicBezTo>
                    <a:lnTo>
                      <a:pt x="128" y="21600"/>
                    </a:lnTo>
                    <a:close/>
                  </a:path>
                </a:pathLst>
              </a:custGeom>
              <a:noFill/>
              <a:ln w="12700">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3" name="Arc 58"/>
              <p:cNvSpPr>
                <a:spLocks/>
              </p:cNvSpPr>
              <p:nvPr/>
            </p:nvSpPr>
            <p:spPr bwMode="auto">
              <a:xfrm rot="-8106075">
                <a:off x="1288" y="2715"/>
                <a:ext cx="119" cy="118"/>
              </a:xfrm>
              <a:custGeom>
                <a:avLst/>
                <a:gdLst>
                  <a:gd name="G0" fmla="+- 128 0 0"/>
                  <a:gd name="G1" fmla="+- 21600 0 0"/>
                  <a:gd name="G2" fmla="+- 21600 0 0"/>
                  <a:gd name="T0" fmla="*/ 0 w 21728"/>
                  <a:gd name="T1" fmla="*/ 0 h 24267"/>
                  <a:gd name="T2" fmla="*/ 21563 w 21728"/>
                  <a:gd name="T3" fmla="*/ 24267 h 24267"/>
                  <a:gd name="T4" fmla="*/ 128 w 21728"/>
                  <a:gd name="T5" fmla="*/ 21600 h 24267"/>
                </a:gdLst>
                <a:ahLst/>
                <a:cxnLst>
                  <a:cxn ang="0">
                    <a:pos x="T0" y="T1"/>
                  </a:cxn>
                  <a:cxn ang="0">
                    <a:pos x="T2" y="T3"/>
                  </a:cxn>
                  <a:cxn ang="0">
                    <a:pos x="T4" y="T5"/>
                  </a:cxn>
                </a:cxnLst>
                <a:rect l="0" t="0" r="r" b="b"/>
                <a:pathLst>
                  <a:path w="21728" h="24267" fill="none" extrusionOk="0">
                    <a:moveTo>
                      <a:pt x="0" y="0"/>
                    </a:moveTo>
                    <a:cubicBezTo>
                      <a:pt x="42" y="0"/>
                      <a:pt x="85" y="-1"/>
                      <a:pt x="128" y="0"/>
                    </a:cubicBezTo>
                    <a:cubicBezTo>
                      <a:pt x="12057" y="0"/>
                      <a:pt x="21728" y="9670"/>
                      <a:pt x="21728" y="21600"/>
                    </a:cubicBezTo>
                    <a:cubicBezTo>
                      <a:pt x="21728" y="22491"/>
                      <a:pt x="21672" y="23382"/>
                      <a:pt x="21562" y="24266"/>
                    </a:cubicBezTo>
                  </a:path>
                  <a:path w="21728" h="24267" stroke="0" extrusionOk="0">
                    <a:moveTo>
                      <a:pt x="0" y="0"/>
                    </a:moveTo>
                    <a:cubicBezTo>
                      <a:pt x="42" y="0"/>
                      <a:pt x="85" y="-1"/>
                      <a:pt x="128" y="0"/>
                    </a:cubicBezTo>
                    <a:cubicBezTo>
                      <a:pt x="12057" y="0"/>
                      <a:pt x="21728" y="9670"/>
                      <a:pt x="21728" y="21600"/>
                    </a:cubicBezTo>
                    <a:cubicBezTo>
                      <a:pt x="21728" y="22491"/>
                      <a:pt x="21672" y="23382"/>
                      <a:pt x="21562" y="24266"/>
                    </a:cubicBezTo>
                    <a:lnTo>
                      <a:pt x="128" y="21600"/>
                    </a:lnTo>
                    <a:close/>
                  </a:path>
                </a:pathLst>
              </a:custGeom>
              <a:noFill/>
              <a:ln w="12700">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4" name="Line 59"/>
              <p:cNvSpPr>
                <a:spLocks noChangeShapeType="1"/>
              </p:cNvSpPr>
              <p:nvPr/>
            </p:nvSpPr>
            <p:spPr bwMode="auto">
              <a:xfrm flipH="1">
                <a:off x="1062" y="2772"/>
                <a:ext cx="590" cy="157"/>
              </a:xfrm>
              <a:prstGeom prst="line">
                <a:avLst/>
              </a:prstGeom>
              <a:noFill/>
              <a:ln w="1270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5" name="Line 60"/>
              <p:cNvSpPr>
                <a:spLocks noChangeShapeType="1"/>
              </p:cNvSpPr>
              <p:nvPr/>
            </p:nvSpPr>
            <p:spPr bwMode="auto">
              <a:xfrm flipH="1" flipV="1">
                <a:off x="1062" y="2579"/>
                <a:ext cx="518" cy="179"/>
              </a:xfrm>
              <a:prstGeom prst="line">
                <a:avLst/>
              </a:prstGeom>
              <a:noFill/>
              <a:ln w="1270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6" name="Arc 61"/>
              <p:cNvSpPr>
                <a:spLocks/>
              </p:cNvSpPr>
              <p:nvPr/>
            </p:nvSpPr>
            <p:spPr bwMode="auto">
              <a:xfrm rot="-8106075">
                <a:off x="1126" y="2680"/>
                <a:ext cx="172" cy="186"/>
              </a:xfrm>
              <a:custGeom>
                <a:avLst/>
                <a:gdLst>
                  <a:gd name="G0" fmla="+- 827 0 0"/>
                  <a:gd name="G1" fmla="+- 21600 0 0"/>
                  <a:gd name="G2" fmla="+- 21600 0 0"/>
                  <a:gd name="T0" fmla="*/ 0 w 22427"/>
                  <a:gd name="T1" fmla="*/ 16 h 21825"/>
                  <a:gd name="T2" fmla="*/ 22426 w 22427"/>
                  <a:gd name="T3" fmla="*/ 21825 h 21825"/>
                  <a:gd name="T4" fmla="*/ 827 w 22427"/>
                  <a:gd name="T5" fmla="*/ 21600 h 21825"/>
                </a:gdLst>
                <a:ahLst/>
                <a:cxnLst>
                  <a:cxn ang="0">
                    <a:pos x="T0" y="T1"/>
                  </a:cxn>
                  <a:cxn ang="0">
                    <a:pos x="T2" y="T3"/>
                  </a:cxn>
                  <a:cxn ang="0">
                    <a:pos x="T4" y="T5"/>
                  </a:cxn>
                </a:cxnLst>
                <a:rect l="0" t="0" r="r" b="b"/>
                <a:pathLst>
                  <a:path w="22427" h="21825" fill="none" extrusionOk="0">
                    <a:moveTo>
                      <a:pt x="-1" y="15"/>
                    </a:moveTo>
                    <a:cubicBezTo>
                      <a:pt x="275" y="5"/>
                      <a:pt x="551" y="-1"/>
                      <a:pt x="827" y="0"/>
                    </a:cubicBezTo>
                    <a:cubicBezTo>
                      <a:pt x="12756" y="0"/>
                      <a:pt x="22427" y="9670"/>
                      <a:pt x="22427" y="21600"/>
                    </a:cubicBezTo>
                    <a:cubicBezTo>
                      <a:pt x="22427" y="21675"/>
                      <a:pt x="22426" y="21750"/>
                      <a:pt x="22425" y="21824"/>
                    </a:cubicBezTo>
                  </a:path>
                  <a:path w="22427" h="21825" stroke="0" extrusionOk="0">
                    <a:moveTo>
                      <a:pt x="-1" y="15"/>
                    </a:moveTo>
                    <a:cubicBezTo>
                      <a:pt x="275" y="5"/>
                      <a:pt x="551" y="-1"/>
                      <a:pt x="827" y="0"/>
                    </a:cubicBezTo>
                    <a:cubicBezTo>
                      <a:pt x="12756" y="0"/>
                      <a:pt x="22427" y="9670"/>
                      <a:pt x="22427" y="21600"/>
                    </a:cubicBezTo>
                    <a:cubicBezTo>
                      <a:pt x="22427" y="21675"/>
                      <a:pt x="22426" y="21750"/>
                      <a:pt x="22425" y="21824"/>
                    </a:cubicBezTo>
                    <a:lnTo>
                      <a:pt x="827" y="21600"/>
                    </a:lnTo>
                    <a:close/>
                  </a:path>
                </a:pathLst>
              </a:custGeom>
              <a:noFill/>
              <a:ln w="12700">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82" name="Arc 62"/>
            <p:cNvSpPr>
              <a:spLocks/>
            </p:cNvSpPr>
            <p:nvPr/>
          </p:nvSpPr>
          <p:spPr bwMode="auto">
            <a:xfrm rot="13578989">
              <a:off x="425287" y="3858418"/>
              <a:ext cx="307975" cy="287337"/>
            </a:xfrm>
            <a:custGeom>
              <a:avLst/>
              <a:gdLst>
                <a:gd name="G0" fmla="+- 0 0 0"/>
                <a:gd name="G1" fmla="+- 20366 0 0"/>
                <a:gd name="G2" fmla="+- 21600 0 0"/>
                <a:gd name="T0" fmla="*/ 7195 w 21600"/>
                <a:gd name="T1" fmla="*/ 0 h 23655"/>
                <a:gd name="T2" fmla="*/ 21348 w 21600"/>
                <a:gd name="T3" fmla="*/ 23655 h 23655"/>
                <a:gd name="T4" fmla="*/ 0 w 21600"/>
                <a:gd name="T5" fmla="*/ 20366 h 23655"/>
              </a:gdLst>
              <a:ahLst/>
              <a:cxnLst>
                <a:cxn ang="0">
                  <a:pos x="T0" y="T1"/>
                </a:cxn>
                <a:cxn ang="0">
                  <a:pos x="T2" y="T3"/>
                </a:cxn>
                <a:cxn ang="0">
                  <a:pos x="T4" y="T5"/>
                </a:cxn>
              </a:cxnLst>
              <a:rect l="0" t="0" r="r" b="b"/>
              <a:pathLst>
                <a:path w="21600" h="23655" fill="none" extrusionOk="0">
                  <a:moveTo>
                    <a:pt x="7195" y="-1"/>
                  </a:moveTo>
                  <a:cubicBezTo>
                    <a:pt x="15827" y="3049"/>
                    <a:pt x="21600" y="11210"/>
                    <a:pt x="21600" y="20366"/>
                  </a:cubicBezTo>
                  <a:cubicBezTo>
                    <a:pt x="21600" y="21467"/>
                    <a:pt x="21515" y="22566"/>
                    <a:pt x="21348" y="23655"/>
                  </a:cubicBezTo>
                </a:path>
                <a:path w="21600" h="23655" stroke="0" extrusionOk="0">
                  <a:moveTo>
                    <a:pt x="7195" y="-1"/>
                  </a:moveTo>
                  <a:cubicBezTo>
                    <a:pt x="15827" y="3049"/>
                    <a:pt x="21600" y="11210"/>
                    <a:pt x="21600" y="20366"/>
                  </a:cubicBezTo>
                  <a:cubicBezTo>
                    <a:pt x="21600" y="21467"/>
                    <a:pt x="21515" y="22566"/>
                    <a:pt x="21348" y="23655"/>
                  </a:cubicBezTo>
                  <a:lnTo>
                    <a:pt x="0" y="20366"/>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3" name="Arc 63"/>
            <p:cNvSpPr>
              <a:spLocks/>
            </p:cNvSpPr>
            <p:nvPr/>
          </p:nvSpPr>
          <p:spPr bwMode="auto">
            <a:xfrm rot="8021011" flipH="1">
              <a:off x="2292187" y="3847305"/>
              <a:ext cx="236538" cy="238125"/>
            </a:xfrm>
            <a:custGeom>
              <a:avLst/>
              <a:gdLst>
                <a:gd name="G0" fmla="+- 872 0 0"/>
                <a:gd name="G1" fmla="+- 21600 0 0"/>
                <a:gd name="G2" fmla="+- 21600 0 0"/>
                <a:gd name="T0" fmla="*/ 0 w 22472"/>
                <a:gd name="T1" fmla="*/ 18 h 21725"/>
                <a:gd name="T2" fmla="*/ 22472 w 22472"/>
                <a:gd name="T3" fmla="*/ 21725 h 21725"/>
                <a:gd name="T4" fmla="*/ 872 w 22472"/>
                <a:gd name="T5" fmla="*/ 21600 h 21725"/>
              </a:gdLst>
              <a:ahLst/>
              <a:cxnLst>
                <a:cxn ang="0">
                  <a:pos x="T0" y="T1"/>
                </a:cxn>
                <a:cxn ang="0">
                  <a:pos x="T2" y="T3"/>
                </a:cxn>
                <a:cxn ang="0">
                  <a:pos x="T4" y="T5"/>
                </a:cxn>
              </a:cxnLst>
              <a:rect l="0" t="0" r="r" b="b"/>
              <a:pathLst>
                <a:path w="22472" h="21725" fill="none" extrusionOk="0">
                  <a:moveTo>
                    <a:pt x="-1" y="17"/>
                  </a:moveTo>
                  <a:cubicBezTo>
                    <a:pt x="290" y="5"/>
                    <a:pt x="581" y="-1"/>
                    <a:pt x="872" y="0"/>
                  </a:cubicBezTo>
                  <a:cubicBezTo>
                    <a:pt x="12801" y="0"/>
                    <a:pt x="22472" y="9670"/>
                    <a:pt x="22472" y="21600"/>
                  </a:cubicBezTo>
                  <a:cubicBezTo>
                    <a:pt x="22472" y="21641"/>
                    <a:pt x="22471" y="21683"/>
                    <a:pt x="22471" y="21724"/>
                  </a:cubicBezTo>
                </a:path>
                <a:path w="22472" h="21725" stroke="0" extrusionOk="0">
                  <a:moveTo>
                    <a:pt x="-1" y="17"/>
                  </a:moveTo>
                  <a:cubicBezTo>
                    <a:pt x="290" y="5"/>
                    <a:pt x="581" y="-1"/>
                    <a:pt x="872" y="0"/>
                  </a:cubicBezTo>
                  <a:cubicBezTo>
                    <a:pt x="12801" y="0"/>
                    <a:pt x="22472" y="9670"/>
                    <a:pt x="22472" y="21600"/>
                  </a:cubicBezTo>
                  <a:cubicBezTo>
                    <a:pt x="22472" y="21641"/>
                    <a:pt x="22471" y="21683"/>
                    <a:pt x="22471" y="21724"/>
                  </a:cubicBezTo>
                  <a:lnTo>
                    <a:pt x="872"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4" name="Rectangle 65"/>
            <p:cNvSpPr>
              <a:spLocks noChangeArrowheads="1"/>
            </p:cNvSpPr>
            <p:nvPr/>
          </p:nvSpPr>
          <p:spPr bwMode="auto">
            <a:xfrm>
              <a:off x="2497323" y="3612869"/>
              <a:ext cx="1239035" cy="89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solidFill>
                    <a:schemeClr val="tx1"/>
                  </a:solidFill>
                  <a:latin typeface="Arial" pitchFamily="34" charset="0"/>
                  <a:cs typeface="Arial" pitchFamily="34" charset="0"/>
                </a:rPr>
                <a:t>Service Area</a:t>
              </a:r>
              <a:endParaRPr lang="en-US" sz="1400" b="1" dirty="0">
                <a:solidFill>
                  <a:schemeClr val="tx1"/>
                </a:solidFill>
                <a:latin typeface="Arial" pitchFamily="34" charset="0"/>
                <a:cs typeface="Arial" pitchFamily="34" charset="0"/>
              </a:endParaRPr>
            </a:p>
          </p:txBody>
        </p:sp>
        <p:sp>
          <p:nvSpPr>
            <p:cNvPr id="1085" name="Line 66"/>
            <p:cNvSpPr>
              <a:spLocks noChangeShapeType="1"/>
            </p:cNvSpPr>
            <p:nvPr/>
          </p:nvSpPr>
          <p:spPr bwMode="auto">
            <a:xfrm>
              <a:off x="548318" y="3803649"/>
              <a:ext cx="1852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6" name="Line 67"/>
            <p:cNvSpPr>
              <a:spLocks noChangeShapeType="1"/>
            </p:cNvSpPr>
            <p:nvPr/>
          </p:nvSpPr>
          <p:spPr bwMode="auto">
            <a:xfrm flipH="1">
              <a:off x="548318" y="4154487"/>
              <a:ext cx="1852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7" name="Rectangle 68"/>
            <p:cNvSpPr>
              <a:spLocks noChangeArrowheads="1"/>
            </p:cNvSpPr>
            <p:nvPr/>
          </p:nvSpPr>
          <p:spPr bwMode="auto">
            <a:xfrm>
              <a:off x="2035806" y="4457699"/>
              <a:ext cx="74612" cy="115888"/>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8" name="Rectangle 79"/>
            <p:cNvSpPr>
              <a:spLocks noChangeArrowheads="1"/>
            </p:cNvSpPr>
            <p:nvPr/>
          </p:nvSpPr>
          <p:spPr bwMode="auto">
            <a:xfrm>
              <a:off x="435606" y="5364530"/>
              <a:ext cx="2746394" cy="52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chemeClr val="tx1"/>
                  </a:solidFill>
                  <a:latin typeface="Arial" pitchFamily="34" charset="0"/>
                  <a:cs typeface="Arial" pitchFamily="34" charset="0"/>
                </a:rPr>
                <a:t>Fueling Management</a:t>
              </a:r>
            </a:p>
          </p:txBody>
        </p:sp>
        <p:sp>
          <p:nvSpPr>
            <p:cNvPr id="1089" name="Rectangle 82"/>
            <p:cNvSpPr>
              <a:spLocks noChangeArrowheads="1"/>
            </p:cNvSpPr>
            <p:nvPr/>
          </p:nvSpPr>
          <p:spPr bwMode="auto">
            <a:xfrm>
              <a:off x="943605" y="3530566"/>
              <a:ext cx="1655762" cy="47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b="1" dirty="0">
                  <a:solidFill>
                    <a:schemeClr val="tx1"/>
                  </a:solidFill>
                  <a:latin typeface="Arial" pitchFamily="34" charset="0"/>
                  <a:cs typeface="Arial" pitchFamily="34" charset="0"/>
                </a:rPr>
                <a:t>Gas Pumps</a:t>
              </a:r>
            </a:p>
          </p:txBody>
        </p:sp>
        <p:sp>
          <p:nvSpPr>
            <p:cNvPr id="1090" name="Rectangle 79"/>
            <p:cNvSpPr>
              <a:spLocks noChangeArrowheads="1"/>
            </p:cNvSpPr>
            <p:nvPr/>
          </p:nvSpPr>
          <p:spPr bwMode="auto">
            <a:xfrm>
              <a:off x="972489" y="10866424"/>
              <a:ext cx="3921345" cy="74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Arial" pitchFamily="34" charset="0"/>
                  <a:cs typeface="Arial" pitchFamily="34" charset="0"/>
                </a:rPr>
                <a:t>Parking Management &amp; Payment</a:t>
              </a:r>
              <a:endParaRPr lang="en-US" sz="1600" b="1" dirty="0">
                <a:solidFill>
                  <a:schemeClr val="tx1"/>
                </a:solidFill>
                <a:latin typeface="Arial" pitchFamily="34" charset="0"/>
                <a:cs typeface="Arial" pitchFamily="34" charset="0"/>
              </a:endParaRPr>
            </a:p>
          </p:txBody>
        </p:sp>
      </p:grpSp>
      <p:sp>
        <p:nvSpPr>
          <p:cNvPr id="1104" name="Rectangle 21"/>
          <p:cNvSpPr>
            <a:spLocks noChangeArrowheads="1"/>
          </p:cNvSpPr>
          <p:nvPr/>
        </p:nvSpPr>
        <p:spPr bwMode="auto">
          <a:xfrm>
            <a:off x="5334000" y="1752600"/>
            <a:ext cx="3035300" cy="1557337"/>
          </a:xfrm>
          <a:prstGeom prst="rect">
            <a:avLst/>
          </a:prstGeom>
          <a:solidFill>
            <a:schemeClr val="bg1">
              <a:lumMod val="85000"/>
            </a:schemeClr>
          </a:solidFill>
          <a:ln w="12700">
            <a:solidFill>
              <a:schemeClr val="tx1"/>
            </a:solidFill>
            <a:miter lim="800000"/>
            <a:headEnd/>
            <a:tailEnd/>
          </a:ln>
          <a:effectLst/>
        </p:spPr>
        <p:txBody>
          <a:bodyPr wrap="none" anchor="ctr"/>
          <a:lstStyle/>
          <a:p>
            <a:endParaRPr lang="en-US" sz="1400">
              <a:solidFill>
                <a:schemeClr val="tx1"/>
              </a:solidFill>
            </a:endParaRPr>
          </a:p>
        </p:txBody>
      </p:sp>
      <p:sp>
        <p:nvSpPr>
          <p:cNvPr id="1105" name="Rectangle 22"/>
          <p:cNvSpPr>
            <a:spLocks noChangeArrowheads="1"/>
          </p:cNvSpPr>
          <p:nvPr/>
        </p:nvSpPr>
        <p:spPr bwMode="auto">
          <a:xfrm>
            <a:off x="6611938" y="2272637"/>
            <a:ext cx="17478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chemeClr val="tx1"/>
                </a:solidFill>
                <a:latin typeface="Arial" pitchFamily="34" charset="0"/>
                <a:cs typeface="Arial" pitchFamily="34" charset="0"/>
              </a:rPr>
              <a:t>Single  Family House</a:t>
            </a:r>
          </a:p>
        </p:txBody>
      </p:sp>
      <p:sp>
        <p:nvSpPr>
          <p:cNvPr id="1106" name="Rectangle 23"/>
          <p:cNvSpPr>
            <a:spLocks noChangeArrowheads="1"/>
          </p:cNvSpPr>
          <p:nvPr/>
        </p:nvSpPr>
        <p:spPr bwMode="auto">
          <a:xfrm>
            <a:off x="5570549" y="1591106"/>
            <a:ext cx="825500" cy="1557337"/>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07" name="Line 24"/>
          <p:cNvSpPr>
            <a:spLocks noChangeShapeType="1"/>
          </p:cNvSpPr>
          <p:nvPr/>
        </p:nvSpPr>
        <p:spPr bwMode="auto">
          <a:xfrm flipV="1">
            <a:off x="5589599" y="1610156"/>
            <a:ext cx="773113" cy="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08" name="Rectangle 25"/>
          <p:cNvSpPr>
            <a:spLocks noChangeArrowheads="1"/>
          </p:cNvSpPr>
          <p:nvPr/>
        </p:nvSpPr>
        <p:spPr bwMode="auto">
          <a:xfrm>
            <a:off x="5549912" y="1610156"/>
            <a:ext cx="10858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chemeClr val="tx1"/>
                </a:solidFill>
                <a:latin typeface="Times New Roman" pitchFamily="18" charset="0"/>
              </a:rPr>
              <a:t>GARAGE</a:t>
            </a:r>
            <a:endParaRPr lang="en-US" sz="1400">
              <a:solidFill>
                <a:schemeClr val="tx1"/>
              </a:solidFill>
              <a:latin typeface="Times New Roman" pitchFamily="18" charset="0"/>
            </a:endParaRPr>
          </a:p>
        </p:txBody>
      </p:sp>
      <p:sp>
        <p:nvSpPr>
          <p:cNvPr id="1109" name="AutoShape 26"/>
          <p:cNvSpPr>
            <a:spLocks noChangeArrowheads="1"/>
          </p:cNvSpPr>
          <p:nvPr/>
        </p:nvSpPr>
        <p:spPr bwMode="auto">
          <a:xfrm rot="5400000" flipV="1">
            <a:off x="5507049" y="2159431"/>
            <a:ext cx="976313" cy="36353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0" name="AutoShape 27"/>
          <p:cNvSpPr>
            <a:spLocks noChangeArrowheads="1"/>
          </p:cNvSpPr>
          <p:nvPr/>
        </p:nvSpPr>
        <p:spPr bwMode="auto">
          <a:xfrm rot="16195956" flipV="1">
            <a:off x="5857887" y="2429305"/>
            <a:ext cx="2682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1" name="Rectangle 28"/>
          <p:cNvSpPr>
            <a:spLocks noChangeArrowheads="1"/>
          </p:cNvSpPr>
          <p:nvPr/>
        </p:nvSpPr>
        <p:spPr bwMode="auto">
          <a:xfrm rot="5400000" flipV="1">
            <a:off x="5956311" y="2502331"/>
            <a:ext cx="74613" cy="115888"/>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2" name="AutoShape 29"/>
          <p:cNvSpPr>
            <a:spLocks noChangeArrowheads="1"/>
          </p:cNvSpPr>
          <p:nvPr/>
        </p:nvSpPr>
        <p:spPr bwMode="auto">
          <a:xfrm rot="16204043" flipH="1" flipV="1">
            <a:off x="5868206" y="1931624"/>
            <a:ext cx="254000"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3" name="Rectangle 58"/>
          <p:cNvSpPr>
            <a:spLocks noChangeArrowheads="1"/>
          </p:cNvSpPr>
          <p:nvPr/>
        </p:nvSpPr>
        <p:spPr bwMode="auto">
          <a:xfrm>
            <a:off x="5873386" y="3496134"/>
            <a:ext cx="2108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1"/>
                </a:solidFill>
                <a:latin typeface="Arial" pitchFamily="34" charset="0"/>
                <a:cs typeface="Arial" pitchFamily="34" charset="0"/>
              </a:rPr>
              <a:t>Data upload/download</a:t>
            </a:r>
          </a:p>
        </p:txBody>
      </p:sp>
      <p:sp>
        <p:nvSpPr>
          <p:cNvPr id="1114" name="Oval 61"/>
          <p:cNvSpPr>
            <a:spLocks noChangeArrowheads="1"/>
          </p:cNvSpPr>
          <p:nvPr/>
        </p:nvSpPr>
        <p:spPr bwMode="auto">
          <a:xfrm rot="10800000">
            <a:off x="6561149" y="3023031"/>
            <a:ext cx="93663" cy="104775"/>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grpSp>
        <p:nvGrpSpPr>
          <p:cNvPr id="1115" name="Group 75"/>
          <p:cNvGrpSpPr>
            <a:grpSpLocks/>
          </p:cNvGrpSpPr>
          <p:nvPr/>
        </p:nvGrpSpPr>
        <p:grpSpPr bwMode="auto">
          <a:xfrm>
            <a:off x="6656399" y="2743843"/>
            <a:ext cx="490538" cy="390313"/>
            <a:chOff x="4329" y="3945"/>
            <a:chExt cx="152" cy="115"/>
          </a:xfrm>
        </p:grpSpPr>
        <p:sp>
          <p:nvSpPr>
            <p:cNvPr id="1116" name="Rectangle 76"/>
            <p:cNvSpPr>
              <a:spLocks noChangeArrowheads="1"/>
            </p:cNvSpPr>
            <p:nvPr/>
          </p:nvSpPr>
          <p:spPr bwMode="auto">
            <a:xfrm>
              <a:off x="4387" y="3955"/>
              <a:ext cx="94" cy="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7" name="Rectangle 77"/>
            <p:cNvSpPr>
              <a:spLocks noChangeArrowheads="1"/>
            </p:cNvSpPr>
            <p:nvPr/>
          </p:nvSpPr>
          <p:spPr bwMode="auto">
            <a:xfrm>
              <a:off x="4401" y="3968"/>
              <a:ext cx="68" cy="62"/>
            </a:xfrm>
            <a:prstGeom prst="rect">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8" name="Line 78"/>
            <p:cNvSpPr>
              <a:spLocks noChangeShapeType="1"/>
            </p:cNvSpPr>
            <p:nvPr/>
          </p:nvSpPr>
          <p:spPr bwMode="auto">
            <a:xfrm>
              <a:off x="4413" y="4046"/>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9" name="Line 79"/>
            <p:cNvSpPr>
              <a:spLocks noChangeShapeType="1"/>
            </p:cNvSpPr>
            <p:nvPr/>
          </p:nvSpPr>
          <p:spPr bwMode="auto">
            <a:xfrm flipH="1">
              <a:off x="4452" y="4043"/>
              <a:ext cx="0" cy="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20" name="Line 80"/>
            <p:cNvSpPr>
              <a:spLocks noChangeShapeType="1"/>
            </p:cNvSpPr>
            <p:nvPr/>
          </p:nvSpPr>
          <p:spPr bwMode="auto">
            <a:xfrm>
              <a:off x="4413" y="4058"/>
              <a:ext cx="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21" name="Rectangle 81" descr="25%"/>
            <p:cNvSpPr>
              <a:spLocks noChangeArrowheads="1"/>
            </p:cNvSpPr>
            <p:nvPr/>
          </p:nvSpPr>
          <p:spPr bwMode="auto">
            <a:xfrm>
              <a:off x="4329" y="3945"/>
              <a:ext cx="47" cy="113"/>
            </a:xfrm>
            <a:prstGeom prst="rect">
              <a:avLst/>
            </a:prstGeom>
            <a:pattFill prst="pct25">
              <a:fgClr>
                <a:schemeClr val="folHlink"/>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grpSp>
      <p:sp>
        <p:nvSpPr>
          <p:cNvPr id="1122" name="Rectangle 2"/>
          <p:cNvSpPr>
            <a:spLocks noChangeArrowheads="1"/>
          </p:cNvSpPr>
          <p:nvPr/>
        </p:nvSpPr>
        <p:spPr bwMode="auto">
          <a:xfrm>
            <a:off x="4495800" y="4038600"/>
            <a:ext cx="4387837" cy="1842192"/>
          </a:xfrm>
          <a:prstGeom prst="rect">
            <a:avLst/>
          </a:prstGeom>
          <a:solidFill>
            <a:schemeClr val="bg1"/>
          </a:solidFill>
          <a:ln w="12700">
            <a:solidFill>
              <a:schemeClr val="tx1"/>
            </a:solidFill>
            <a:miter lim="800000"/>
            <a:headEnd/>
            <a:tailEnd/>
          </a:ln>
          <a:effectLst/>
        </p:spPr>
        <p:txBody>
          <a:bodyPr wrap="none" anchor="ctr"/>
          <a:lstStyle/>
          <a:p>
            <a:endParaRPr lang="en-US" sz="1600">
              <a:solidFill>
                <a:schemeClr val="tx1"/>
              </a:solidFill>
            </a:endParaRPr>
          </a:p>
        </p:txBody>
      </p:sp>
      <p:sp>
        <p:nvSpPr>
          <p:cNvPr id="1123" name="AutoShape 3"/>
          <p:cNvSpPr>
            <a:spLocks noChangeArrowheads="1"/>
          </p:cNvSpPr>
          <p:nvPr/>
        </p:nvSpPr>
        <p:spPr bwMode="auto">
          <a:xfrm rot="5400000" flipV="1">
            <a:off x="7785514" y="4998002"/>
            <a:ext cx="833664" cy="343409"/>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4" name="AutoShape 4"/>
          <p:cNvSpPr>
            <a:spLocks noChangeArrowheads="1"/>
          </p:cNvSpPr>
          <p:nvPr/>
        </p:nvSpPr>
        <p:spPr bwMode="auto">
          <a:xfrm rot="16195956" flipV="1">
            <a:off x="8084562" y="5216053"/>
            <a:ext cx="229088" cy="34041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5" name="Rectangle 5" descr="Dark horizontal"/>
          <p:cNvSpPr>
            <a:spLocks noChangeArrowheads="1"/>
          </p:cNvSpPr>
          <p:nvPr/>
        </p:nvSpPr>
        <p:spPr bwMode="auto">
          <a:xfrm rot="5400000" flipV="1">
            <a:off x="8162048" y="5268176"/>
            <a:ext cx="63709" cy="109469"/>
          </a:xfrm>
          <a:prstGeom prst="rect">
            <a:avLst/>
          </a:prstGeom>
          <a:pattFill prst="dkHorz">
            <a:fgClr>
              <a:srgbClr val="FF6600"/>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6" name="AutoShape 6"/>
          <p:cNvSpPr>
            <a:spLocks noChangeArrowheads="1"/>
          </p:cNvSpPr>
          <p:nvPr/>
        </p:nvSpPr>
        <p:spPr bwMode="auto">
          <a:xfrm rot="16204043" flipH="1" flipV="1">
            <a:off x="8093114" y="4716672"/>
            <a:ext cx="218244" cy="34041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7" name="AutoShape 7"/>
          <p:cNvSpPr>
            <a:spLocks noChangeArrowheads="1"/>
          </p:cNvSpPr>
          <p:nvPr/>
        </p:nvSpPr>
        <p:spPr bwMode="auto">
          <a:xfrm rot="5400000" flipV="1">
            <a:off x="4977906" y="4919308"/>
            <a:ext cx="832306" cy="34340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8" name="AutoShape 8"/>
          <p:cNvSpPr>
            <a:spLocks noChangeArrowheads="1"/>
          </p:cNvSpPr>
          <p:nvPr/>
        </p:nvSpPr>
        <p:spPr bwMode="auto">
          <a:xfrm rot="16195956" flipV="1">
            <a:off x="5276274" y="5136678"/>
            <a:ext cx="229088" cy="34040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9" name="Rectangle 9" descr="Dark horizontal"/>
          <p:cNvSpPr>
            <a:spLocks noChangeArrowheads="1"/>
          </p:cNvSpPr>
          <p:nvPr/>
        </p:nvSpPr>
        <p:spPr bwMode="auto">
          <a:xfrm rot="5400000" flipV="1">
            <a:off x="5353759" y="5188798"/>
            <a:ext cx="63711" cy="109471"/>
          </a:xfrm>
          <a:prstGeom prst="rect">
            <a:avLst/>
          </a:prstGeom>
          <a:pattFill prst="dkHorz">
            <a:fgClr>
              <a:srgbClr val="FF6600"/>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0" name="AutoShape 10"/>
          <p:cNvSpPr>
            <a:spLocks noChangeArrowheads="1"/>
          </p:cNvSpPr>
          <p:nvPr/>
        </p:nvSpPr>
        <p:spPr bwMode="auto">
          <a:xfrm rot="16204043" flipH="1" flipV="1">
            <a:off x="5284826" y="4637299"/>
            <a:ext cx="218244" cy="34040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1" name="Rectangle 28"/>
          <p:cNvSpPr>
            <a:spLocks noChangeArrowheads="1"/>
          </p:cNvSpPr>
          <p:nvPr/>
        </p:nvSpPr>
        <p:spPr bwMode="auto">
          <a:xfrm>
            <a:off x="5934318" y="4891120"/>
            <a:ext cx="14396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chemeClr val="tx1"/>
                </a:solidFill>
                <a:latin typeface="Times New Roman" pitchFamily="18" charset="0"/>
              </a:rPr>
              <a:t>SERVICE BAYS</a:t>
            </a:r>
            <a:endParaRPr lang="en-US" sz="1400" dirty="0">
              <a:solidFill>
                <a:schemeClr val="tx1"/>
              </a:solidFill>
              <a:latin typeface="Times New Roman" pitchFamily="18" charset="0"/>
            </a:endParaRPr>
          </a:p>
        </p:txBody>
      </p:sp>
      <p:sp>
        <p:nvSpPr>
          <p:cNvPr id="1132" name="Oval 29" descr="Dark vertical"/>
          <p:cNvSpPr>
            <a:spLocks noChangeArrowheads="1"/>
          </p:cNvSpPr>
          <p:nvPr/>
        </p:nvSpPr>
        <p:spPr bwMode="auto">
          <a:xfrm rot="10800000">
            <a:off x="4643403" y="5461755"/>
            <a:ext cx="107971" cy="105733"/>
          </a:xfrm>
          <a:prstGeom prst="ellipse">
            <a:avLst/>
          </a:prstGeom>
          <a:pattFill prst="dkVert">
            <a:fgClr>
              <a:srgbClr val="00FFFF"/>
            </a:fgClr>
            <a:bgClr>
              <a:srgbClr val="FFFFFF"/>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3" name="Oval 30"/>
          <p:cNvSpPr>
            <a:spLocks noChangeArrowheads="1"/>
          </p:cNvSpPr>
          <p:nvPr/>
        </p:nvSpPr>
        <p:spPr bwMode="auto">
          <a:xfrm>
            <a:off x="4560470" y="5411461"/>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4" name="Oval 31"/>
          <p:cNvSpPr>
            <a:spLocks noChangeArrowheads="1"/>
          </p:cNvSpPr>
          <p:nvPr/>
        </p:nvSpPr>
        <p:spPr bwMode="auto">
          <a:xfrm>
            <a:off x="4480710" y="5359153"/>
            <a:ext cx="419889" cy="378198"/>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5" name="Oval 32" descr="Dark horizontal"/>
          <p:cNvSpPr>
            <a:spLocks noChangeArrowheads="1"/>
          </p:cNvSpPr>
          <p:nvPr/>
        </p:nvSpPr>
        <p:spPr bwMode="auto">
          <a:xfrm rot="10800000">
            <a:off x="6748428" y="5441349"/>
            <a:ext cx="107971" cy="107089"/>
          </a:xfrm>
          <a:prstGeom prst="ellipse">
            <a:avLst/>
          </a:prstGeom>
          <a:pattFill prst="dkHorz">
            <a:fgClr>
              <a:srgbClr val="00FFFF"/>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6" name="Oval 33"/>
          <p:cNvSpPr>
            <a:spLocks noChangeArrowheads="1"/>
          </p:cNvSpPr>
          <p:nvPr/>
        </p:nvSpPr>
        <p:spPr bwMode="auto">
          <a:xfrm>
            <a:off x="6665495" y="5389236"/>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7" name="Oval 34"/>
          <p:cNvSpPr>
            <a:spLocks noChangeArrowheads="1"/>
          </p:cNvSpPr>
          <p:nvPr/>
        </p:nvSpPr>
        <p:spPr bwMode="auto">
          <a:xfrm>
            <a:off x="6585735" y="5337160"/>
            <a:ext cx="419889" cy="379554"/>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8" name="Oval 35" descr="Dark vertical"/>
          <p:cNvSpPr>
            <a:spLocks noChangeArrowheads="1"/>
          </p:cNvSpPr>
          <p:nvPr/>
        </p:nvSpPr>
        <p:spPr bwMode="auto">
          <a:xfrm rot="10800000">
            <a:off x="7416766" y="5441349"/>
            <a:ext cx="107971" cy="107089"/>
          </a:xfrm>
          <a:prstGeom prst="ellipse">
            <a:avLst/>
          </a:prstGeom>
          <a:pattFill prst="dkVert">
            <a:fgClr>
              <a:srgbClr val="00FFFF"/>
            </a:fgClr>
            <a:bgClr>
              <a:srgbClr val="FFFFFF"/>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9" name="Oval 36"/>
          <p:cNvSpPr>
            <a:spLocks noChangeArrowheads="1"/>
          </p:cNvSpPr>
          <p:nvPr/>
        </p:nvSpPr>
        <p:spPr bwMode="auto">
          <a:xfrm>
            <a:off x="7333833" y="5389236"/>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0" name="Oval 37"/>
          <p:cNvSpPr>
            <a:spLocks noChangeArrowheads="1"/>
          </p:cNvSpPr>
          <p:nvPr/>
        </p:nvSpPr>
        <p:spPr bwMode="auto">
          <a:xfrm>
            <a:off x="7254073" y="5337160"/>
            <a:ext cx="419889" cy="379554"/>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1" name="Oval 38" descr="Dark horizontal"/>
          <p:cNvSpPr>
            <a:spLocks noChangeArrowheads="1"/>
          </p:cNvSpPr>
          <p:nvPr/>
        </p:nvSpPr>
        <p:spPr bwMode="auto">
          <a:xfrm rot="10800000">
            <a:off x="8151778" y="5441349"/>
            <a:ext cx="107971" cy="107089"/>
          </a:xfrm>
          <a:prstGeom prst="ellipse">
            <a:avLst/>
          </a:prstGeom>
          <a:pattFill prst="dkHorz">
            <a:fgClr>
              <a:srgbClr val="00FFFF"/>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2" name="Oval 39"/>
          <p:cNvSpPr>
            <a:spLocks noChangeArrowheads="1"/>
          </p:cNvSpPr>
          <p:nvPr/>
        </p:nvSpPr>
        <p:spPr bwMode="auto">
          <a:xfrm>
            <a:off x="8068845" y="5389236"/>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3" name="Oval 40"/>
          <p:cNvSpPr>
            <a:spLocks noChangeArrowheads="1"/>
          </p:cNvSpPr>
          <p:nvPr/>
        </p:nvSpPr>
        <p:spPr bwMode="auto">
          <a:xfrm>
            <a:off x="7989085" y="5337160"/>
            <a:ext cx="419889" cy="379554"/>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4" name="Oval 41" descr="Dark horizontal"/>
          <p:cNvSpPr>
            <a:spLocks noChangeArrowheads="1"/>
          </p:cNvSpPr>
          <p:nvPr/>
        </p:nvSpPr>
        <p:spPr bwMode="auto">
          <a:xfrm rot="10800000">
            <a:off x="5346666" y="5441349"/>
            <a:ext cx="107971" cy="107089"/>
          </a:xfrm>
          <a:prstGeom prst="ellipse">
            <a:avLst/>
          </a:prstGeom>
          <a:pattFill prst="dkHorz">
            <a:fgClr>
              <a:srgbClr val="00FFFF"/>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5" name="Oval 42"/>
          <p:cNvSpPr>
            <a:spLocks noChangeArrowheads="1"/>
          </p:cNvSpPr>
          <p:nvPr/>
        </p:nvSpPr>
        <p:spPr bwMode="auto">
          <a:xfrm>
            <a:off x="5263733" y="5389236"/>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6" name="Oval 43"/>
          <p:cNvSpPr>
            <a:spLocks noChangeArrowheads="1"/>
          </p:cNvSpPr>
          <p:nvPr/>
        </p:nvSpPr>
        <p:spPr bwMode="auto">
          <a:xfrm>
            <a:off x="5183973" y="5337160"/>
            <a:ext cx="419889" cy="379554"/>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7" name="Oval 44" descr="Dark vertical"/>
          <p:cNvSpPr>
            <a:spLocks noChangeArrowheads="1"/>
          </p:cNvSpPr>
          <p:nvPr/>
        </p:nvSpPr>
        <p:spPr bwMode="auto">
          <a:xfrm rot="10800000">
            <a:off x="6046753" y="5461755"/>
            <a:ext cx="107971" cy="105733"/>
          </a:xfrm>
          <a:prstGeom prst="ellipse">
            <a:avLst/>
          </a:prstGeom>
          <a:pattFill prst="dkVert">
            <a:fgClr>
              <a:srgbClr val="00FFFF"/>
            </a:fgClr>
            <a:bgClr>
              <a:srgbClr val="FFFFFF"/>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8" name="Oval 45"/>
          <p:cNvSpPr>
            <a:spLocks noChangeArrowheads="1"/>
          </p:cNvSpPr>
          <p:nvPr/>
        </p:nvSpPr>
        <p:spPr bwMode="auto">
          <a:xfrm>
            <a:off x="5963820" y="5411461"/>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9" name="Oval 46"/>
          <p:cNvSpPr>
            <a:spLocks noChangeArrowheads="1"/>
          </p:cNvSpPr>
          <p:nvPr/>
        </p:nvSpPr>
        <p:spPr bwMode="auto">
          <a:xfrm>
            <a:off x="5884060" y="5359153"/>
            <a:ext cx="419889" cy="378198"/>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50" name="Rectangle 53"/>
          <p:cNvSpPr>
            <a:spLocks noChangeArrowheads="1"/>
          </p:cNvSpPr>
          <p:nvPr/>
        </p:nvSpPr>
        <p:spPr bwMode="auto">
          <a:xfrm>
            <a:off x="5633518" y="5985008"/>
            <a:ext cx="25370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Arial" pitchFamily="34" charset="0"/>
                <a:cs typeface="Arial" pitchFamily="34" charset="0"/>
              </a:rPr>
              <a:t>Service Management</a:t>
            </a:r>
            <a:endParaRPr lang="en-US" sz="1600" b="1" dirty="0">
              <a:solidFill>
                <a:schemeClr val="tx1"/>
              </a:solidFill>
              <a:latin typeface="Arial" pitchFamily="34" charset="0"/>
              <a:cs typeface="Arial" pitchFamily="34" charset="0"/>
            </a:endParaRPr>
          </a:p>
        </p:txBody>
      </p:sp>
      <p:sp>
        <p:nvSpPr>
          <p:cNvPr id="1152" name="Rectangle 53"/>
          <p:cNvSpPr>
            <a:spLocks noChangeArrowheads="1"/>
          </p:cNvSpPr>
          <p:nvPr/>
        </p:nvSpPr>
        <p:spPr bwMode="auto">
          <a:xfrm>
            <a:off x="5638800" y="4038600"/>
            <a:ext cx="25370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solidFill>
                  <a:schemeClr val="tx1"/>
                </a:solidFill>
                <a:latin typeface="Arial" pitchFamily="34" charset="0"/>
                <a:cs typeface="Arial" pitchFamily="34" charset="0"/>
              </a:rPr>
              <a:t>Service Records: Bulletins, Recalls, Routine &amp; Preventative Maintenance</a:t>
            </a:r>
            <a:endParaRPr lang="en-US" sz="14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838200"/>
          </a:xfrm>
        </p:spPr>
        <p:txBody>
          <a:bodyPr/>
          <a:lstStyle/>
          <a:p>
            <a:r>
              <a:rPr lang="en-US" dirty="0" smtClean="0">
                <a:solidFill>
                  <a:schemeClr val="tx2"/>
                </a:solidFill>
              </a:rPr>
              <a:t>V2I Safety Use Case: RSE Urban Deployment</a:t>
            </a:r>
            <a:br>
              <a:rPr lang="en-US" dirty="0" smtClean="0">
                <a:solidFill>
                  <a:schemeClr val="tx2"/>
                </a:solidFill>
              </a:rPr>
            </a:b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25</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Text Box 256"/>
          <p:cNvSpPr txBox="1">
            <a:spLocks noChangeArrowheads="1"/>
          </p:cNvSpPr>
          <p:nvPr/>
        </p:nvSpPr>
        <p:spPr bwMode="auto">
          <a:xfrm>
            <a:off x="0" y="6040444"/>
            <a:ext cx="9144000" cy="400110"/>
          </a:xfrm>
          <a:prstGeom prst="rect">
            <a:avLst/>
          </a:prstGeom>
          <a:noFill/>
          <a:ln w="9525" algn="ctr">
            <a:noFill/>
            <a:miter lim="800000"/>
            <a:headEnd/>
            <a:tailEnd/>
          </a:ln>
        </p:spPr>
        <p:txBody>
          <a:bodyPr wrap="square">
            <a:spAutoFit/>
          </a:bodyPr>
          <a:lstStyle/>
          <a:p>
            <a:pPr marL="342900" indent="-342900" algn="ctr">
              <a:spcBef>
                <a:spcPct val="20000"/>
              </a:spcBef>
            </a:pPr>
            <a:r>
              <a:rPr lang="en-US" sz="2000" b="1" dirty="0" smtClean="0">
                <a:solidFill>
                  <a:schemeClr val="tx1"/>
                </a:solidFill>
                <a:latin typeface="Arial" charset="0"/>
                <a:ea typeface="ＭＳ Ｐゴシック" pitchFamily="34" charset="-128"/>
              </a:rPr>
              <a:t>Overlapped Coverage Zones Require Multiple DSRC Channels</a:t>
            </a:r>
            <a:endParaRPr lang="en-US" sz="2000" b="1" dirty="0">
              <a:solidFill>
                <a:schemeClr val="tx1"/>
              </a:solidFill>
              <a:latin typeface="Arial" charset="0"/>
              <a:ea typeface="ＭＳ Ｐゴシック" pitchFamily="34" charset="-128"/>
            </a:endParaRPr>
          </a:p>
        </p:txBody>
      </p:sp>
      <p:grpSp>
        <p:nvGrpSpPr>
          <p:cNvPr id="8" name="Group 250"/>
          <p:cNvGrpSpPr/>
          <p:nvPr/>
        </p:nvGrpSpPr>
        <p:grpSpPr>
          <a:xfrm rot="18121628">
            <a:off x="2739385" y="5577222"/>
            <a:ext cx="564896" cy="466496"/>
            <a:chOff x="646384" y="839342"/>
            <a:chExt cx="955678" cy="687387"/>
          </a:xfrm>
        </p:grpSpPr>
        <p:grpSp>
          <p:nvGrpSpPr>
            <p:cNvPr id="9" name="Group 251"/>
            <p:cNvGrpSpPr/>
            <p:nvPr/>
          </p:nvGrpSpPr>
          <p:grpSpPr>
            <a:xfrm>
              <a:off x="646384" y="1042192"/>
              <a:ext cx="754856" cy="255587"/>
              <a:chOff x="863375" y="5469720"/>
              <a:chExt cx="976313" cy="387350"/>
            </a:xfrm>
          </p:grpSpPr>
          <p:sp>
            <p:nvSpPr>
              <p:cNvPr id="15"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6"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8"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0" name="Group 248"/>
            <p:cNvGrpSpPr>
              <a:grpSpLocks/>
            </p:cNvGrpSpPr>
            <p:nvPr/>
          </p:nvGrpSpPr>
          <p:grpSpPr bwMode="auto">
            <a:xfrm>
              <a:off x="871812" y="839342"/>
              <a:ext cx="730250" cy="687387"/>
              <a:chOff x="6201" y="4433"/>
              <a:chExt cx="1050" cy="1080"/>
            </a:xfrm>
          </p:grpSpPr>
          <p:grpSp>
            <p:nvGrpSpPr>
              <p:cNvPr id="11" name="Group 249"/>
              <p:cNvGrpSpPr>
                <a:grpSpLocks/>
              </p:cNvGrpSpPr>
              <p:nvPr/>
            </p:nvGrpSpPr>
            <p:grpSpPr bwMode="auto">
              <a:xfrm>
                <a:off x="6277" y="4504"/>
                <a:ext cx="900" cy="926"/>
                <a:chOff x="6277" y="4504"/>
                <a:chExt cx="900" cy="926"/>
              </a:xfrm>
            </p:grpSpPr>
            <p:sp>
              <p:nvSpPr>
                <p:cNvPr id="13"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4"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2"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sp>
        <p:nvSpPr>
          <p:cNvPr id="19" name="Oval 2"/>
          <p:cNvSpPr>
            <a:spLocks noChangeArrowheads="1"/>
          </p:cNvSpPr>
          <p:nvPr/>
        </p:nvSpPr>
        <p:spPr bwMode="auto">
          <a:xfrm>
            <a:off x="6337340" y="2454788"/>
            <a:ext cx="2487010" cy="2682405"/>
          </a:xfrm>
          <a:prstGeom prst="ellipse">
            <a:avLst/>
          </a:prstGeom>
          <a:solidFill>
            <a:srgbClr val="FF00FF"/>
          </a:solidFill>
          <a:ln>
            <a:noFill/>
          </a:ln>
          <a:effectLst/>
          <a:extLst>
            <a:ext uri="{91240B29-F687-4F45-9708-019B960494DF}">
              <a14:hiddenLine xmlns:a14="http://schemas.microsoft.com/office/drawing/2010/main" w="127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 name="Rectangle 81"/>
          <p:cNvSpPr>
            <a:spLocks noChangeArrowheads="1"/>
          </p:cNvSpPr>
          <p:nvPr/>
        </p:nvSpPr>
        <p:spPr bwMode="auto">
          <a:xfrm rot="5400000">
            <a:off x="6790705" y="2371031"/>
            <a:ext cx="15446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1</a:t>
            </a:r>
            <a:r>
              <a:rPr lang="en-US" sz="1400" baseline="30000" dirty="0" smtClean="0">
                <a:solidFill>
                  <a:schemeClr val="tx1"/>
                </a:solidFill>
                <a:latin typeface="Times New Roman" pitchFamily="18" charset="0"/>
              </a:rPr>
              <a:t>st</a:t>
            </a:r>
            <a:r>
              <a:rPr lang="en-US" sz="1400" dirty="0" smtClean="0">
                <a:solidFill>
                  <a:schemeClr val="tx1"/>
                </a:solidFill>
                <a:latin typeface="Times New Roman" pitchFamily="18" charset="0"/>
              </a:rPr>
              <a:t> Street </a:t>
            </a:r>
            <a:endParaRPr lang="en-US" sz="1400" dirty="0">
              <a:solidFill>
                <a:schemeClr val="tx1"/>
              </a:solidFill>
              <a:latin typeface="Times New Roman" pitchFamily="18" charset="0"/>
            </a:endParaRPr>
          </a:p>
        </p:txBody>
      </p:sp>
      <p:sp>
        <p:nvSpPr>
          <p:cNvPr id="21" name="Oval 2"/>
          <p:cNvSpPr>
            <a:spLocks noChangeArrowheads="1"/>
          </p:cNvSpPr>
          <p:nvPr/>
        </p:nvSpPr>
        <p:spPr bwMode="auto">
          <a:xfrm>
            <a:off x="6337340" y="2492957"/>
            <a:ext cx="2487010" cy="2682405"/>
          </a:xfrm>
          <a:prstGeom prst="ellipse">
            <a:avLst/>
          </a:prstGeom>
          <a:solidFill>
            <a:srgbClr val="FF00FF"/>
          </a:solidFill>
          <a:ln>
            <a:noFill/>
          </a:ln>
          <a:effectLst/>
          <a:extLst>
            <a:ext uri="{91240B29-F687-4F45-9708-019B960494DF}">
              <a14:hiddenLine xmlns:a14="http://schemas.microsoft.com/office/drawing/2010/main" w="127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 name="Oval 3"/>
          <p:cNvSpPr>
            <a:spLocks noChangeArrowheads="1"/>
          </p:cNvSpPr>
          <p:nvPr/>
        </p:nvSpPr>
        <p:spPr bwMode="auto">
          <a:xfrm>
            <a:off x="4797575" y="2498368"/>
            <a:ext cx="2487010" cy="2682405"/>
          </a:xfrm>
          <a:prstGeom prst="ellipse">
            <a:avLst/>
          </a:prstGeom>
          <a:solidFill>
            <a:srgbClr val="00FFCC"/>
          </a:solidFill>
          <a:ln>
            <a:noFill/>
          </a:ln>
          <a:effectLst/>
          <a:extLst>
            <a:ext uri="{91240B29-F687-4F45-9708-019B960494DF}">
              <a14:hiddenLine xmlns:a14="http://schemas.microsoft.com/office/drawing/2010/main" w="127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3" name="Oval 4"/>
          <p:cNvSpPr>
            <a:spLocks noChangeArrowheads="1"/>
          </p:cNvSpPr>
          <p:nvPr/>
        </p:nvSpPr>
        <p:spPr bwMode="auto">
          <a:xfrm>
            <a:off x="3264378" y="2505131"/>
            <a:ext cx="2573721" cy="2674289"/>
          </a:xfrm>
          <a:prstGeom prst="ellipse">
            <a:avLst/>
          </a:prstGeom>
          <a:solidFill>
            <a:schemeClr val="folHlink"/>
          </a:solidFill>
          <a:ln>
            <a:noFill/>
          </a:ln>
          <a:effectLst/>
          <a:extLst>
            <a:ext uri="{91240B29-F687-4F45-9708-019B960494DF}">
              <a14:hiddenLine xmlns:a14="http://schemas.microsoft.com/office/drawing/2010/main" w="127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4" name="Oval 5"/>
          <p:cNvSpPr>
            <a:spLocks noChangeArrowheads="1"/>
          </p:cNvSpPr>
          <p:nvPr/>
        </p:nvSpPr>
        <p:spPr bwMode="auto">
          <a:xfrm>
            <a:off x="1657609" y="2497015"/>
            <a:ext cx="2605251" cy="2690522"/>
          </a:xfrm>
          <a:prstGeom prst="ellipse">
            <a:avLst/>
          </a:prstGeom>
          <a:solidFill>
            <a:srgbClr val="99FF99"/>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5" name="Line 13"/>
          <p:cNvSpPr>
            <a:spLocks noChangeShapeType="1"/>
          </p:cNvSpPr>
          <p:nvPr/>
        </p:nvSpPr>
        <p:spPr bwMode="auto">
          <a:xfrm>
            <a:off x="1185957" y="3569707"/>
            <a:ext cx="71588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 name="Line 19"/>
          <p:cNvSpPr>
            <a:spLocks noChangeShapeType="1"/>
          </p:cNvSpPr>
          <p:nvPr/>
        </p:nvSpPr>
        <p:spPr bwMode="auto">
          <a:xfrm rot="16200000">
            <a:off x="-146700" y="3828073"/>
            <a:ext cx="35954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 name="Line 20"/>
          <p:cNvSpPr>
            <a:spLocks noChangeShapeType="1"/>
          </p:cNvSpPr>
          <p:nvPr/>
        </p:nvSpPr>
        <p:spPr bwMode="auto">
          <a:xfrm rot="16200000">
            <a:off x="-579613" y="3817927"/>
            <a:ext cx="35968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8" name="Line 21"/>
          <p:cNvSpPr>
            <a:spLocks noChangeShapeType="1"/>
          </p:cNvSpPr>
          <p:nvPr/>
        </p:nvSpPr>
        <p:spPr bwMode="auto">
          <a:xfrm rot="16200000">
            <a:off x="5486845" y="3828073"/>
            <a:ext cx="35954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9" name="Line 22"/>
          <p:cNvSpPr>
            <a:spLocks noChangeShapeType="1"/>
          </p:cNvSpPr>
          <p:nvPr/>
        </p:nvSpPr>
        <p:spPr bwMode="auto">
          <a:xfrm rot="16200000">
            <a:off x="6068180" y="3826043"/>
            <a:ext cx="35968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 name="Rectangle 23"/>
          <p:cNvSpPr>
            <a:spLocks noChangeArrowheads="1"/>
          </p:cNvSpPr>
          <p:nvPr/>
        </p:nvSpPr>
        <p:spPr bwMode="auto">
          <a:xfrm>
            <a:off x="4880343" y="403233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1" name="Line 24"/>
          <p:cNvSpPr>
            <a:spLocks noChangeShapeType="1"/>
          </p:cNvSpPr>
          <p:nvPr/>
        </p:nvSpPr>
        <p:spPr bwMode="auto">
          <a:xfrm rot="16200000">
            <a:off x="1458639" y="3828189"/>
            <a:ext cx="3603594" cy="788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2" name="Line 25"/>
          <p:cNvSpPr>
            <a:spLocks noChangeShapeType="1"/>
          </p:cNvSpPr>
          <p:nvPr/>
        </p:nvSpPr>
        <p:spPr bwMode="auto">
          <a:xfrm rot="16200000">
            <a:off x="978546" y="3850392"/>
            <a:ext cx="35968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 name="Line 26"/>
          <p:cNvSpPr>
            <a:spLocks noChangeShapeType="1"/>
          </p:cNvSpPr>
          <p:nvPr/>
        </p:nvSpPr>
        <p:spPr bwMode="auto">
          <a:xfrm rot="16200000">
            <a:off x="2991952" y="3828073"/>
            <a:ext cx="35954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4" name="Line 27"/>
          <p:cNvSpPr>
            <a:spLocks noChangeShapeType="1"/>
          </p:cNvSpPr>
          <p:nvPr/>
        </p:nvSpPr>
        <p:spPr bwMode="auto">
          <a:xfrm rot="16200000">
            <a:off x="2463769" y="3834836"/>
            <a:ext cx="359818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5" name="Line 28"/>
          <p:cNvSpPr>
            <a:spLocks noChangeShapeType="1"/>
          </p:cNvSpPr>
          <p:nvPr/>
        </p:nvSpPr>
        <p:spPr bwMode="auto">
          <a:xfrm rot="16200000">
            <a:off x="4543542" y="3828073"/>
            <a:ext cx="35954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6" name="Line 29"/>
          <p:cNvSpPr>
            <a:spLocks noChangeShapeType="1"/>
          </p:cNvSpPr>
          <p:nvPr/>
        </p:nvSpPr>
        <p:spPr bwMode="auto">
          <a:xfrm rot="16200000">
            <a:off x="4031801" y="3826043"/>
            <a:ext cx="35968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7" name="Rectangle 57"/>
          <p:cNvSpPr>
            <a:spLocks noChangeArrowheads="1"/>
          </p:cNvSpPr>
          <p:nvPr/>
        </p:nvSpPr>
        <p:spPr bwMode="auto">
          <a:xfrm flipV="1">
            <a:off x="4872460" y="2800020"/>
            <a:ext cx="882869" cy="769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8" name="Rectangle 64"/>
          <p:cNvSpPr>
            <a:spLocks noChangeArrowheads="1"/>
          </p:cNvSpPr>
          <p:nvPr/>
        </p:nvSpPr>
        <p:spPr bwMode="auto">
          <a:xfrm>
            <a:off x="6372812" y="2892003"/>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9" name="Rectangle 66"/>
          <p:cNvSpPr>
            <a:spLocks noChangeArrowheads="1"/>
          </p:cNvSpPr>
          <p:nvPr/>
        </p:nvSpPr>
        <p:spPr bwMode="auto">
          <a:xfrm>
            <a:off x="6379381" y="403233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0" name="Rectangle 69"/>
          <p:cNvSpPr>
            <a:spLocks noChangeArrowheads="1"/>
          </p:cNvSpPr>
          <p:nvPr/>
        </p:nvSpPr>
        <p:spPr bwMode="auto">
          <a:xfrm>
            <a:off x="3327440" y="403233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1" name="Rectangle 72"/>
          <p:cNvSpPr>
            <a:spLocks noChangeArrowheads="1"/>
          </p:cNvSpPr>
          <p:nvPr/>
        </p:nvSpPr>
        <p:spPr bwMode="auto">
          <a:xfrm flipV="1">
            <a:off x="3339264" y="2898767"/>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2" name="Oval 75"/>
          <p:cNvSpPr>
            <a:spLocks noChangeArrowheads="1"/>
          </p:cNvSpPr>
          <p:nvPr/>
        </p:nvSpPr>
        <p:spPr bwMode="auto">
          <a:xfrm>
            <a:off x="3767561" y="4091849"/>
            <a:ext cx="143203" cy="308416"/>
          </a:xfrm>
          <a:prstGeom prst="ellipse">
            <a:avLst/>
          </a:prstGeom>
          <a:solidFill>
            <a:srgbClr val="A2FCA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3" name="Rectangle 81"/>
          <p:cNvSpPr>
            <a:spLocks noChangeArrowheads="1"/>
          </p:cNvSpPr>
          <p:nvPr/>
        </p:nvSpPr>
        <p:spPr bwMode="auto">
          <a:xfrm>
            <a:off x="3616047" y="1142144"/>
            <a:ext cx="15655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Arial" pitchFamily="34" charset="0"/>
                <a:cs typeface="Arial" pitchFamily="34" charset="0"/>
              </a:rPr>
              <a:t>Comm. </a:t>
            </a:r>
            <a:r>
              <a:rPr lang="en-US" sz="1600" b="1" dirty="0">
                <a:solidFill>
                  <a:schemeClr val="tx1"/>
                </a:solidFill>
                <a:latin typeface="Arial" pitchFamily="34" charset="0"/>
                <a:cs typeface="Arial" pitchFamily="34" charset="0"/>
              </a:rPr>
              <a:t>Zones </a:t>
            </a:r>
          </a:p>
        </p:txBody>
      </p:sp>
      <p:sp>
        <p:nvSpPr>
          <p:cNvPr id="44" name="Line 82"/>
          <p:cNvSpPr>
            <a:spLocks noChangeShapeType="1"/>
          </p:cNvSpPr>
          <p:nvPr/>
        </p:nvSpPr>
        <p:spPr bwMode="auto">
          <a:xfrm flipH="1">
            <a:off x="3362912" y="1465289"/>
            <a:ext cx="605658" cy="106960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5" name="Line 83"/>
          <p:cNvSpPr>
            <a:spLocks noChangeShapeType="1"/>
          </p:cNvSpPr>
          <p:nvPr/>
        </p:nvSpPr>
        <p:spPr bwMode="auto">
          <a:xfrm>
            <a:off x="3968570" y="1392675"/>
            <a:ext cx="90652" cy="119497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6" name="Line 115"/>
          <p:cNvSpPr>
            <a:spLocks noChangeShapeType="1"/>
          </p:cNvSpPr>
          <p:nvPr/>
        </p:nvSpPr>
        <p:spPr bwMode="auto">
          <a:xfrm flipV="1">
            <a:off x="1467109" y="3668453"/>
            <a:ext cx="1893176" cy="135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8" name="Line 117"/>
          <p:cNvSpPr>
            <a:spLocks noChangeShapeType="1"/>
          </p:cNvSpPr>
          <p:nvPr/>
        </p:nvSpPr>
        <p:spPr bwMode="auto">
          <a:xfrm>
            <a:off x="4136736" y="3686039"/>
            <a:ext cx="2354317" cy="811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9" name="Oval 119"/>
          <p:cNvSpPr>
            <a:spLocks noChangeArrowheads="1"/>
          </p:cNvSpPr>
          <p:nvPr/>
        </p:nvSpPr>
        <p:spPr bwMode="auto">
          <a:xfrm>
            <a:off x="213750" y="2514600"/>
            <a:ext cx="2487011" cy="2682405"/>
          </a:xfrm>
          <a:prstGeom prst="ellipse">
            <a:avLst/>
          </a:prstGeom>
          <a:noFill/>
          <a:ln w="12700">
            <a:solidFill>
              <a:srgbClr val="FF00FF"/>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0" name="Oval 8"/>
          <p:cNvSpPr>
            <a:spLocks noChangeArrowheads="1"/>
          </p:cNvSpPr>
          <p:nvPr/>
        </p:nvSpPr>
        <p:spPr bwMode="auto">
          <a:xfrm rot="5400000">
            <a:off x="3677179" y="1309787"/>
            <a:ext cx="392283" cy="528276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51" name="Group 120"/>
          <p:cNvGrpSpPr>
            <a:grpSpLocks/>
          </p:cNvGrpSpPr>
          <p:nvPr/>
        </p:nvGrpSpPr>
        <p:grpSpPr bwMode="auto">
          <a:xfrm>
            <a:off x="1042032" y="3834836"/>
            <a:ext cx="455294" cy="197495"/>
            <a:chOff x="625" y="3646"/>
            <a:chExt cx="271" cy="69"/>
          </a:xfrm>
        </p:grpSpPr>
        <p:sp>
          <p:nvSpPr>
            <p:cNvPr id="52" name="AutoShape 121"/>
            <p:cNvSpPr>
              <a:spLocks noChangeArrowheads="1"/>
            </p:cNvSpPr>
            <p:nvPr/>
          </p:nvSpPr>
          <p:spPr bwMode="auto">
            <a:xfrm rot="10804044">
              <a:off x="852" y="3646"/>
              <a:ext cx="44" cy="6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3" name="AutoShape 122"/>
            <p:cNvSpPr>
              <a:spLocks noChangeArrowheads="1"/>
            </p:cNvSpPr>
            <p:nvPr/>
          </p:nvSpPr>
          <p:spPr bwMode="auto">
            <a:xfrm>
              <a:off x="625" y="3646"/>
              <a:ext cx="237" cy="69"/>
            </a:xfrm>
            <a:prstGeom prst="roundRect">
              <a:avLst>
                <a:gd name="adj" fmla="val 16667"/>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4" name="Rectangle 123"/>
            <p:cNvSpPr>
              <a:spLocks noChangeArrowheads="1"/>
            </p:cNvSpPr>
            <p:nvPr/>
          </p:nvSpPr>
          <p:spPr bwMode="auto">
            <a:xfrm>
              <a:off x="862" y="3673"/>
              <a:ext cx="13" cy="1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55" name="Rectangle 57"/>
          <p:cNvSpPr>
            <a:spLocks noChangeArrowheads="1"/>
          </p:cNvSpPr>
          <p:nvPr/>
        </p:nvSpPr>
        <p:spPr bwMode="auto">
          <a:xfrm flipV="1">
            <a:off x="4880343" y="1986584"/>
            <a:ext cx="882869" cy="769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6" name="Rectangle 57"/>
          <p:cNvSpPr>
            <a:spLocks noChangeArrowheads="1"/>
          </p:cNvSpPr>
          <p:nvPr/>
        </p:nvSpPr>
        <p:spPr bwMode="auto">
          <a:xfrm flipV="1">
            <a:off x="6364929" y="1796316"/>
            <a:ext cx="882869" cy="8975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7" name="Rectangle 66"/>
          <p:cNvSpPr>
            <a:spLocks noChangeArrowheads="1"/>
          </p:cNvSpPr>
          <p:nvPr/>
        </p:nvSpPr>
        <p:spPr bwMode="auto">
          <a:xfrm>
            <a:off x="6363680" y="4839892"/>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8" name="Rectangle 23"/>
          <p:cNvSpPr>
            <a:spLocks noChangeArrowheads="1"/>
          </p:cNvSpPr>
          <p:nvPr/>
        </p:nvSpPr>
        <p:spPr bwMode="auto">
          <a:xfrm>
            <a:off x="4861598" y="471650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9" name="Rectangle 69"/>
          <p:cNvSpPr>
            <a:spLocks noChangeArrowheads="1"/>
          </p:cNvSpPr>
          <p:nvPr/>
        </p:nvSpPr>
        <p:spPr bwMode="auto">
          <a:xfrm>
            <a:off x="3345833" y="471650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0" name="Rectangle 69"/>
          <p:cNvSpPr>
            <a:spLocks noChangeArrowheads="1"/>
          </p:cNvSpPr>
          <p:nvPr/>
        </p:nvSpPr>
        <p:spPr bwMode="auto">
          <a:xfrm>
            <a:off x="1694459" y="4093567"/>
            <a:ext cx="1006302"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1" name="Line 14"/>
          <p:cNvSpPr>
            <a:spLocks noChangeShapeType="1"/>
          </p:cNvSpPr>
          <p:nvPr/>
        </p:nvSpPr>
        <p:spPr bwMode="auto">
          <a:xfrm>
            <a:off x="1193840" y="4032330"/>
            <a:ext cx="7162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2" name="Rectangle 69"/>
          <p:cNvSpPr>
            <a:spLocks noChangeArrowheads="1"/>
          </p:cNvSpPr>
          <p:nvPr/>
        </p:nvSpPr>
        <p:spPr bwMode="auto">
          <a:xfrm>
            <a:off x="1694459" y="4838344"/>
            <a:ext cx="1006302"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3" name="Rectangle 72"/>
          <p:cNvSpPr>
            <a:spLocks noChangeArrowheads="1"/>
          </p:cNvSpPr>
          <p:nvPr/>
        </p:nvSpPr>
        <p:spPr bwMode="auto">
          <a:xfrm flipV="1">
            <a:off x="1756175" y="280002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4" name="Rectangle 72"/>
          <p:cNvSpPr>
            <a:spLocks noChangeArrowheads="1"/>
          </p:cNvSpPr>
          <p:nvPr/>
        </p:nvSpPr>
        <p:spPr bwMode="auto">
          <a:xfrm flipV="1">
            <a:off x="1756175" y="1913325"/>
            <a:ext cx="882869" cy="84294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5" name="Rectangle 81"/>
          <p:cNvSpPr>
            <a:spLocks noChangeArrowheads="1"/>
          </p:cNvSpPr>
          <p:nvPr/>
        </p:nvSpPr>
        <p:spPr bwMode="auto">
          <a:xfrm>
            <a:off x="6477000" y="3810000"/>
            <a:ext cx="12783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Main Street </a:t>
            </a:r>
            <a:endParaRPr lang="en-US" sz="1400" dirty="0">
              <a:solidFill>
                <a:schemeClr val="tx1"/>
              </a:solidFill>
              <a:latin typeface="Times New Roman" pitchFamily="18" charset="0"/>
            </a:endParaRPr>
          </a:p>
        </p:txBody>
      </p:sp>
      <p:sp>
        <p:nvSpPr>
          <p:cNvPr id="66" name="Rectangle 81"/>
          <p:cNvSpPr>
            <a:spLocks noChangeArrowheads="1"/>
          </p:cNvSpPr>
          <p:nvPr/>
        </p:nvSpPr>
        <p:spPr bwMode="auto">
          <a:xfrm rot="5400000">
            <a:off x="5365169" y="2256801"/>
            <a:ext cx="1316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2nd Street </a:t>
            </a:r>
            <a:endParaRPr lang="en-US" sz="1400" dirty="0">
              <a:solidFill>
                <a:schemeClr val="tx1"/>
              </a:solidFill>
              <a:latin typeface="Times New Roman" pitchFamily="18" charset="0"/>
            </a:endParaRPr>
          </a:p>
        </p:txBody>
      </p:sp>
      <p:sp>
        <p:nvSpPr>
          <p:cNvPr id="67" name="Rectangle 81"/>
          <p:cNvSpPr>
            <a:spLocks noChangeArrowheads="1"/>
          </p:cNvSpPr>
          <p:nvPr/>
        </p:nvSpPr>
        <p:spPr bwMode="auto">
          <a:xfrm rot="5400000">
            <a:off x="3872044" y="2256801"/>
            <a:ext cx="1316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3rd Street </a:t>
            </a:r>
            <a:endParaRPr lang="en-US" sz="1400" dirty="0">
              <a:solidFill>
                <a:schemeClr val="tx1"/>
              </a:solidFill>
              <a:latin typeface="Times New Roman" pitchFamily="18" charset="0"/>
            </a:endParaRPr>
          </a:p>
        </p:txBody>
      </p:sp>
      <p:sp>
        <p:nvSpPr>
          <p:cNvPr id="68" name="Rectangle 81"/>
          <p:cNvSpPr>
            <a:spLocks noChangeArrowheads="1"/>
          </p:cNvSpPr>
          <p:nvPr/>
        </p:nvSpPr>
        <p:spPr bwMode="auto">
          <a:xfrm rot="5400000">
            <a:off x="2221178" y="2256801"/>
            <a:ext cx="1316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4</a:t>
            </a:r>
            <a:r>
              <a:rPr lang="en-US" sz="1400" baseline="30000" dirty="0" smtClean="0">
                <a:solidFill>
                  <a:schemeClr val="tx1"/>
                </a:solidFill>
                <a:latin typeface="Times New Roman" pitchFamily="18" charset="0"/>
              </a:rPr>
              <a:t>th</a:t>
            </a:r>
            <a:r>
              <a:rPr lang="en-US" sz="1400" dirty="0" smtClean="0">
                <a:solidFill>
                  <a:schemeClr val="tx1"/>
                </a:solidFill>
                <a:latin typeface="Times New Roman" pitchFamily="18" charset="0"/>
              </a:rPr>
              <a:t> Street </a:t>
            </a:r>
            <a:endParaRPr lang="en-US" sz="1400" dirty="0">
              <a:solidFill>
                <a:schemeClr val="tx1"/>
              </a:solidFill>
              <a:latin typeface="Times New Roman" pitchFamily="18" charset="0"/>
            </a:endParaRPr>
          </a:p>
        </p:txBody>
      </p:sp>
      <p:sp>
        <p:nvSpPr>
          <p:cNvPr id="69" name="Rectangle 81"/>
          <p:cNvSpPr>
            <a:spLocks noChangeArrowheads="1"/>
          </p:cNvSpPr>
          <p:nvPr/>
        </p:nvSpPr>
        <p:spPr bwMode="auto">
          <a:xfrm rot="5400000">
            <a:off x="791199" y="2256801"/>
            <a:ext cx="1316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5th Street </a:t>
            </a:r>
            <a:endParaRPr lang="en-US" sz="1400" dirty="0">
              <a:solidFill>
                <a:schemeClr val="tx1"/>
              </a:solidFill>
              <a:latin typeface="Times New Roman" pitchFamily="18" charset="0"/>
            </a:endParaRPr>
          </a:p>
        </p:txBody>
      </p:sp>
      <p:sp>
        <p:nvSpPr>
          <p:cNvPr id="70" name="Oval 119"/>
          <p:cNvSpPr>
            <a:spLocks noChangeArrowheads="1"/>
          </p:cNvSpPr>
          <p:nvPr/>
        </p:nvSpPr>
        <p:spPr bwMode="auto">
          <a:xfrm>
            <a:off x="2369059" y="2868789"/>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1" name="Oval 119"/>
          <p:cNvSpPr>
            <a:spLocks noChangeArrowheads="1"/>
          </p:cNvSpPr>
          <p:nvPr/>
        </p:nvSpPr>
        <p:spPr bwMode="auto">
          <a:xfrm>
            <a:off x="3992876" y="5008252"/>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2" name="Oval 119"/>
          <p:cNvSpPr>
            <a:spLocks noChangeArrowheads="1"/>
          </p:cNvSpPr>
          <p:nvPr/>
        </p:nvSpPr>
        <p:spPr bwMode="auto">
          <a:xfrm>
            <a:off x="7866595" y="3022781"/>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3" name="Oval 119"/>
          <p:cNvSpPr>
            <a:spLocks noChangeArrowheads="1"/>
          </p:cNvSpPr>
          <p:nvPr/>
        </p:nvSpPr>
        <p:spPr bwMode="auto">
          <a:xfrm>
            <a:off x="6613892" y="2534890"/>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4" name="Oval 119"/>
          <p:cNvSpPr>
            <a:spLocks noChangeArrowheads="1"/>
          </p:cNvSpPr>
          <p:nvPr/>
        </p:nvSpPr>
        <p:spPr bwMode="auto">
          <a:xfrm>
            <a:off x="5501109" y="3316993"/>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5" name="Oval 119"/>
          <p:cNvSpPr>
            <a:spLocks noChangeArrowheads="1"/>
          </p:cNvSpPr>
          <p:nvPr/>
        </p:nvSpPr>
        <p:spPr bwMode="auto">
          <a:xfrm>
            <a:off x="5501110" y="3765630"/>
            <a:ext cx="539970" cy="533399"/>
          </a:xfrm>
          <a:prstGeom prst="ellipse">
            <a:avLst/>
          </a:prstGeom>
          <a:solidFill>
            <a:srgbClr val="00B0F0"/>
          </a:solidFill>
          <a:ln w="12700">
            <a:solidFill>
              <a:srgbClr val="FF00FF"/>
            </a:solidFill>
            <a:round/>
            <a:headEnd/>
            <a:tailEnd/>
          </a:ln>
          <a:effectLst/>
          <a:extLst/>
        </p:spPr>
        <p:txBody>
          <a:bodyPr wrap="none" anchor="ctr"/>
          <a:lstStyle/>
          <a:p>
            <a:endParaRPr lang="en-US">
              <a:solidFill>
                <a:schemeClr val="tx1"/>
              </a:solidFill>
            </a:endParaRPr>
          </a:p>
        </p:txBody>
      </p:sp>
      <p:grpSp>
        <p:nvGrpSpPr>
          <p:cNvPr id="76" name="Group 2"/>
          <p:cNvGrpSpPr/>
          <p:nvPr/>
        </p:nvGrpSpPr>
        <p:grpSpPr>
          <a:xfrm>
            <a:off x="2482361" y="3687789"/>
            <a:ext cx="564896" cy="466496"/>
            <a:chOff x="646384" y="839342"/>
            <a:chExt cx="955678" cy="687387"/>
          </a:xfrm>
        </p:grpSpPr>
        <p:grpSp>
          <p:nvGrpSpPr>
            <p:cNvPr id="77" name="Group 62"/>
            <p:cNvGrpSpPr/>
            <p:nvPr/>
          </p:nvGrpSpPr>
          <p:grpSpPr>
            <a:xfrm>
              <a:off x="646384" y="1042192"/>
              <a:ext cx="754856" cy="255587"/>
              <a:chOff x="863375" y="5469720"/>
              <a:chExt cx="976313" cy="387350"/>
            </a:xfrm>
          </p:grpSpPr>
          <p:sp>
            <p:nvSpPr>
              <p:cNvPr id="83"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84"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85"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86"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78" name="Group 248"/>
            <p:cNvGrpSpPr>
              <a:grpSpLocks/>
            </p:cNvGrpSpPr>
            <p:nvPr/>
          </p:nvGrpSpPr>
          <p:grpSpPr bwMode="auto">
            <a:xfrm>
              <a:off x="871812" y="839342"/>
              <a:ext cx="730250" cy="687387"/>
              <a:chOff x="6201" y="4433"/>
              <a:chExt cx="1050" cy="1080"/>
            </a:xfrm>
          </p:grpSpPr>
          <p:grpSp>
            <p:nvGrpSpPr>
              <p:cNvPr id="79" name="Group 249"/>
              <p:cNvGrpSpPr>
                <a:grpSpLocks/>
              </p:cNvGrpSpPr>
              <p:nvPr/>
            </p:nvGrpSpPr>
            <p:grpSpPr bwMode="auto">
              <a:xfrm>
                <a:off x="6277" y="4504"/>
                <a:ext cx="900" cy="926"/>
                <a:chOff x="6277" y="4504"/>
                <a:chExt cx="900" cy="926"/>
              </a:xfrm>
            </p:grpSpPr>
            <p:sp>
              <p:nvSpPr>
                <p:cNvPr id="81"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82"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80"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87" name="Group 73"/>
          <p:cNvGrpSpPr/>
          <p:nvPr/>
        </p:nvGrpSpPr>
        <p:grpSpPr>
          <a:xfrm>
            <a:off x="4854295" y="3700335"/>
            <a:ext cx="564896" cy="466496"/>
            <a:chOff x="646384" y="839342"/>
            <a:chExt cx="955678" cy="687387"/>
          </a:xfrm>
        </p:grpSpPr>
        <p:grpSp>
          <p:nvGrpSpPr>
            <p:cNvPr id="88" name="Group 74"/>
            <p:cNvGrpSpPr/>
            <p:nvPr/>
          </p:nvGrpSpPr>
          <p:grpSpPr>
            <a:xfrm>
              <a:off x="646384" y="1042192"/>
              <a:ext cx="754856" cy="255587"/>
              <a:chOff x="863375" y="5469720"/>
              <a:chExt cx="976313" cy="387350"/>
            </a:xfrm>
          </p:grpSpPr>
          <p:sp>
            <p:nvSpPr>
              <p:cNvPr id="94"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95"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96"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97"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89" name="Group 248"/>
            <p:cNvGrpSpPr>
              <a:grpSpLocks/>
            </p:cNvGrpSpPr>
            <p:nvPr/>
          </p:nvGrpSpPr>
          <p:grpSpPr bwMode="auto">
            <a:xfrm>
              <a:off x="871812" y="839342"/>
              <a:ext cx="730250" cy="687387"/>
              <a:chOff x="6201" y="4433"/>
              <a:chExt cx="1050" cy="1080"/>
            </a:xfrm>
          </p:grpSpPr>
          <p:grpSp>
            <p:nvGrpSpPr>
              <p:cNvPr id="90" name="Group 249"/>
              <p:cNvGrpSpPr>
                <a:grpSpLocks/>
              </p:cNvGrpSpPr>
              <p:nvPr/>
            </p:nvGrpSpPr>
            <p:grpSpPr bwMode="auto">
              <a:xfrm>
                <a:off x="6277" y="4504"/>
                <a:ext cx="900" cy="926"/>
                <a:chOff x="6277" y="4504"/>
                <a:chExt cx="900" cy="926"/>
              </a:xfrm>
            </p:grpSpPr>
            <p:sp>
              <p:nvSpPr>
                <p:cNvPr id="92"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93"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91"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98" name="Group 84"/>
          <p:cNvGrpSpPr/>
          <p:nvPr/>
        </p:nvGrpSpPr>
        <p:grpSpPr>
          <a:xfrm>
            <a:off x="8062368" y="3676534"/>
            <a:ext cx="564896" cy="466496"/>
            <a:chOff x="646384" y="839342"/>
            <a:chExt cx="955678" cy="687387"/>
          </a:xfrm>
        </p:grpSpPr>
        <p:grpSp>
          <p:nvGrpSpPr>
            <p:cNvPr id="99" name="Group 85"/>
            <p:cNvGrpSpPr/>
            <p:nvPr/>
          </p:nvGrpSpPr>
          <p:grpSpPr>
            <a:xfrm>
              <a:off x="646384" y="1042192"/>
              <a:ext cx="754856" cy="255587"/>
              <a:chOff x="863375" y="5469720"/>
              <a:chExt cx="976313" cy="387350"/>
            </a:xfrm>
          </p:grpSpPr>
          <p:sp>
            <p:nvSpPr>
              <p:cNvPr id="105"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6"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7"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8"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00" name="Group 248"/>
            <p:cNvGrpSpPr>
              <a:grpSpLocks/>
            </p:cNvGrpSpPr>
            <p:nvPr/>
          </p:nvGrpSpPr>
          <p:grpSpPr bwMode="auto">
            <a:xfrm>
              <a:off x="871812" y="839342"/>
              <a:ext cx="730250" cy="687387"/>
              <a:chOff x="6201" y="4433"/>
              <a:chExt cx="1050" cy="1080"/>
            </a:xfrm>
          </p:grpSpPr>
          <p:grpSp>
            <p:nvGrpSpPr>
              <p:cNvPr id="101" name="Group 249"/>
              <p:cNvGrpSpPr>
                <a:grpSpLocks/>
              </p:cNvGrpSpPr>
              <p:nvPr/>
            </p:nvGrpSpPr>
            <p:grpSpPr bwMode="auto">
              <a:xfrm>
                <a:off x="6277" y="4504"/>
                <a:ext cx="900" cy="926"/>
                <a:chOff x="6277" y="4504"/>
                <a:chExt cx="900" cy="926"/>
              </a:xfrm>
            </p:grpSpPr>
            <p:sp>
              <p:nvSpPr>
                <p:cNvPr id="103"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04"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02"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09" name="Group 95"/>
          <p:cNvGrpSpPr/>
          <p:nvPr/>
        </p:nvGrpSpPr>
        <p:grpSpPr>
          <a:xfrm rot="10800000">
            <a:off x="7420404" y="3467087"/>
            <a:ext cx="564896" cy="466496"/>
            <a:chOff x="646384" y="839342"/>
            <a:chExt cx="955678" cy="687387"/>
          </a:xfrm>
        </p:grpSpPr>
        <p:grpSp>
          <p:nvGrpSpPr>
            <p:cNvPr id="110" name="Group 96"/>
            <p:cNvGrpSpPr/>
            <p:nvPr/>
          </p:nvGrpSpPr>
          <p:grpSpPr>
            <a:xfrm>
              <a:off x="646384" y="1042192"/>
              <a:ext cx="754856" cy="255587"/>
              <a:chOff x="863375" y="5469720"/>
              <a:chExt cx="976313" cy="387350"/>
            </a:xfrm>
          </p:grpSpPr>
          <p:sp>
            <p:nvSpPr>
              <p:cNvPr id="116"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7"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8"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9"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11" name="Group 248"/>
            <p:cNvGrpSpPr>
              <a:grpSpLocks/>
            </p:cNvGrpSpPr>
            <p:nvPr/>
          </p:nvGrpSpPr>
          <p:grpSpPr bwMode="auto">
            <a:xfrm>
              <a:off x="871812" y="839342"/>
              <a:ext cx="730250" cy="687387"/>
              <a:chOff x="6201" y="4433"/>
              <a:chExt cx="1050" cy="1080"/>
            </a:xfrm>
          </p:grpSpPr>
          <p:grpSp>
            <p:nvGrpSpPr>
              <p:cNvPr id="112" name="Group 249"/>
              <p:cNvGrpSpPr>
                <a:grpSpLocks/>
              </p:cNvGrpSpPr>
              <p:nvPr/>
            </p:nvGrpSpPr>
            <p:grpSpPr bwMode="auto">
              <a:xfrm>
                <a:off x="6277" y="4504"/>
                <a:ext cx="900" cy="926"/>
                <a:chOff x="6277" y="4504"/>
                <a:chExt cx="900" cy="926"/>
              </a:xfrm>
            </p:grpSpPr>
            <p:sp>
              <p:nvSpPr>
                <p:cNvPr id="114"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15"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13"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20" name="Group 106"/>
          <p:cNvGrpSpPr/>
          <p:nvPr/>
        </p:nvGrpSpPr>
        <p:grpSpPr>
          <a:xfrm rot="10800000">
            <a:off x="6491053" y="3455735"/>
            <a:ext cx="564896" cy="466496"/>
            <a:chOff x="646384" y="839342"/>
            <a:chExt cx="955678" cy="687387"/>
          </a:xfrm>
        </p:grpSpPr>
        <p:grpSp>
          <p:nvGrpSpPr>
            <p:cNvPr id="121" name="Group 107"/>
            <p:cNvGrpSpPr/>
            <p:nvPr/>
          </p:nvGrpSpPr>
          <p:grpSpPr>
            <a:xfrm>
              <a:off x="646384" y="1042192"/>
              <a:ext cx="754856" cy="255587"/>
              <a:chOff x="863375" y="5469720"/>
              <a:chExt cx="976313" cy="387350"/>
            </a:xfrm>
          </p:grpSpPr>
          <p:sp>
            <p:nvSpPr>
              <p:cNvPr id="127"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9"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30"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22" name="Group 248"/>
            <p:cNvGrpSpPr>
              <a:grpSpLocks/>
            </p:cNvGrpSpPr>
            <p:nvPr/>
          </p:nvGrpSpPr>
          <p:grpSpPr bwMode="auto">
            <a:xfrm>
              <a:off x="871812" y="839342"/>
              <a:ext cx="730250" cy="687387"/>
              <a:chOff x="6201" y="4433"/>
              <a:chExt cx="1050" cy="1080"/>
            </a:xfrm>
          </p:grpSpPr>
          <p:grpSp>
            <p:nvGrpSpPr>
              <p:cNvPr id="123" name="Group 249"/>
              <p:cNvGrpSpPr>
                <a:grpSpLocks/>
              </p:cNvGrpSpPr>
              <p:nvPr/>
            </p:nvGrpSpPr>
            <p:grpSpPr bwMode="auto">
              <a:xfrm>
                <a:off x="6277" y="4504"/>
                <a:ext cx="900" cy="926"/>
                <a:chOff x="6277" y="4504"/>
                <a:chExt cx="900" cy="926"/>
              </a:xfrm>
            </p:grpSpPr>
            <p:sp>
              <p:nvSpPr>
                <p:cNvPr id="12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2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2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31" name="Group 117"/>
          <p:cNvGrpSpPr/>
          <p:nvPr/>
        </p:nvGrpSpPr>
        <p:grpSpPr>
          <a:xfrm rot="10800000">
            <a:off x="5644987" y="3467087"/>
            <a:ext cx="564896" cy="466496"/>
            <a:chOff x="646384" y="839342"/>
            <a:chExt cx="955678" cy="687387"/>
          </a:xfrm>
        </p:grpSpPr>
        <p:grpSp>
          <p:nvGrpSpPr>
            <p:cNvPr id="132" name="Group 118"/>
            <p:cNvGrpSpPr/>
            <p:nvPr/>
          </p:nvGrpSpPr>
          <p:grpSpPr>
            <a:xfrm>
              <a:off x="646384" y="1042192"/>
              <a:ext cx="754856" cy="255587"/>
              <a:chOff x="863375" y="5469720"/>
              <a:chExt cx="976313" cy="387350"/>
            </a:xfrm>
          </p:grpSpPr>
          <p:sp>
            <p:nvSpPr>
              <p:cNvPr id="138"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39"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40"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41"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33" name="Group 248"/>
            <p:cNvGrpSpPr>
              <a:grpSpLocks/>
            </p:cNvGrpSpPr>
            <p:nvPr/>
          </p:nvGrpSpPr>
          <p:grpSpPr bwMode="auto">
            <a:xfrm>
              <a:off x="871812" y="839342"/>
              <a:ext cx="730250" cy="687387"/>
              <a:chOff x="6201" y="4433"/>
              <a:chExt cx="1050" cy="1080"/>
            </a:xfrm>
          </p:grpSpPr>
          <p:grpSp>
            <p:nvGrpSpPr>
              <p:cNvPr id="134" name="Group 249"/>
              <p:cNvGrpSpPr>
                <a:grpSpLocks/>
              </p:cNvGrpSpPr>
              <p:nvPr/>
            </p:nvGrpSpPr>
            <p:grpSpPr bwMode="auto">
              <a:xfrm>
                <a:off x="6277" y="4504"/>
                <a:ext cx="900" cy="926"/>
                <a:chOff x="6277" y="4504"/>
                <a:chExt cx="900" cy="926"/>
              </a:xfrm>
            </p:grpSpPr>
            <p:sp>
              <p:nvSpPr>
                <p:cNvPr id="136"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37"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35"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42" name="Group 128"/>
          <p:cNvGrpSpPr/>
          <p:nvPr/>
        </p:nvGrpSpPr>
        <p:grpSpPr>
          <a:xfrm rot="10800000">
            <a:off x="4096702" y="3476654"/>
            <a:ext cx="564896" cy="466496"/>
            <a:chOff x="646384" y="839342"/>
            <a:chExt cx="955678" cy="687387"/>
          </a:xfrm>
        </p:grpSpPr>
        <p:grpSp>
          <p:nvGrpSpPr>
            <p:cNvPr id="143" name="Group 129"/>
            <p:cNvGrpSpPr/>
            <p:nvPr/>
          </p:nvGrpSpPr>
          <p:grpSpPr>
            <a:xfrm>
              <a:off x="646384" y="1042192"/>
              <a:ext cx="754856" cy="255587"/>
              <a:chOff x="863375" y="5469720"/>
              <a:chExt cx="976313" cy="387350"/>
            </a:xfrm>
          </p:grpSpPr>
          <p:sp>
            <p:nvSpPr>
              <p:cNvPr id="149"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50"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51"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52"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44" name="Group 248"/>
            <p:cNvGrpSpPr>
              <a:grpSpLocks/>
            </p:cNvGrpSpPr>
            <p:nvPr/>
          </p:nvGrpSpPr>
          <p:grpSpPr bwMode="auto">
            <a:xfrm>
              <a:off x="871812" y="839342"/>
              <a:ext cx="730250" cy="687387"/>
              <a:chOff x="6201" y="4433"/>
              <a:chExt cx="1050" cy="1080"/>
            </a:xfrm>
          </p:grpSpPr>
          <p:grpSp>
            <p:nvGrpSpPr>
              <p:cNvPr id="145" name="Group 249"/>
              <p:cNvGrpSpPr>
                <a:grpSpLocks/>
              </p:cNvGrpSpPr>
              <p:nvPr/>
            </p:nvGrpSpPr>
            <p:grpSpPr bwMode="auto">
              <a:xfrm>
                <a:off x="6277" y="4504"/>
                <a:ext cx="900" cy="926"/>
                <a:chOff x="6277" y="4504"/>
                <a:chExt cx="900" cy="926"/>
              </a:xfrm>
            </p:grpSpPr>
            <p:sp>
              <p:nvSpPr>
                <p:cNvPr id="147"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48"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46"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53" name="Group 139"/>
          <p:cNvGrpSpPr/>
          <p:nvPr/>
        </p:nvGrpSpPr>
        <p:grpSpPr>
          <a:xfrm rot="10800000">
            <a:off x="2034635" y="3440694"/>
            <a:ext cx="564896" cy="466496"/>
            <a:chOff x="646384" y="839342"/>
            <a:chExt cx="955678" cy="687387"/>
          </a:xfrm>
        </p:grpSpPr>
        <p:grpSp>
          <p:nvGrpSpPr>
            <p:cNvPr id="154" name="Group 140"/>
            <p:cNvGrpSpPr/>
            <p:nvPr/>
          </p:nvGrpSpPr>
          <p:grpSpPr>
            <a:xfrm>
              <a:off x="646384" y="1042192"/>
              <a:ext cx="754856" cy="255587"/>
              <a:chOff x="863375" y="5469720"/>
              <a:chExt cx="976313" cy="387350"/>
            </a:xfrm>
          </p:grpSpPr>
          <p:sp>
            <p:nvSpPr>
              <p:cNvPr id="160"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61"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62"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63"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55" name="Group 248"/>
            <p:cNvGrpSpPr>
              <a:grpSpLocks/>
            </p:cNvGrpSpPr>
            <p:nvPr/>
          </p:nvGrpSpPr>
          <p:grpSpPr bwMode="auto">
            <a:xfrm>
              <a:off x="871812" y="839342"/>
              <a:ext cx="730250" cy="687387"/>
              <a:chOff x="6201" y="4433"/>
              <a:chExt cx="1050" cy="1080"/>
            </a:xfrm>
          </p:grpSpPr>
          <p:grpSp>
            <p:nvGrpSpPr>
              <p:cNvPr id="156" name="Group 249"/>
              <p:cNvGrpSpPr>
                <a:grpSpLocks/>
              </p:cNvGrpSpPr>
              <p:nvPr/>
            </p:nvGrpSpPr>
            <p:grpSpPr bwMode="auto">
              <a:xfrm>
                <a:off x="6277" y="4504"/>
                <a:ext cx="900" cy="926"/>
                <a:chOff x="6277" y="4504"/>
                <a:chExt cx="900" cy="926"/>
              </a:xfrm>
            </p:grpSpPr>
            <p:sp>
              <p:nvSpPr>
                <p:cNvPr id="158"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59"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57"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64" name="Group 150"/>
          <p:cNvGrpSpPr/>
          <p:nvPr/>
        </p:nvGrpSpPr>
        <p:grpSpPr>
          <a:xfrm rot="5400000">
            <a:off x="1013490" y="2760135"/>
            <a:ext cx="564896" cy="466496"/>
            <a:chOff x="646384" y="839342"/>
            <a:chExt cx="955678" cy="687387"/>
          </a:xfrm>
        </p:grpSpPr>
        <p:grpSp>
          <p:nvGrpSpPr>
            <p:cNvPr id="165" name="Group 151"/>
            <p:cNvGrpSpPr/>
            <p:nvPr/>
          </p:nvGrpSpPr>
          <p:grpSpPr>
            <a:xfrm>
              <a:off x="646384" y="1042192"/>
              <a:ext cx="754856" cy="255587"/>
              <a:chOff x="863375" y="5469720"/>
              <a:chExt cx="976313" cy="387350"/>
            </a:xfrm>
          </p:grpSpPr>
          <p:sp>
            <p:nvSpPr>
              <p:cNvPr id="171"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2"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3"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4"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66" name="Group 248"/>
            <p:cNvGrpSpPr>
              <a:grpSpLocks/>
            </p:cNvGrpSpPr>
            <p:nvPr/>
          </p:nvGrpSpPr>
          <p:grpSpPr bwMode="auto">
            <a:xfrm>
              <a:off x="871812" y="839342"/>
              <a:ext cx="730250" cy="687387"/>
              <a:chOff x="6201" y="4433"/>
              <a:chExt cx="1050" cy="1080"/>
            </a:xfrm>
          </p:grpSpPr>
          <p:grpSp>
            <p:nvGrpSpPr>
              <p:cNvPr id="167" name="Group 249"/>
              <p:cNvGrpSpPr>
                <a:grpSpLocks/>
              </p:cNvGrpSpPr>
              <p:nvPr/>
            </p:nvGrpSpPr>
            <p:grpSpPr bwMode="auto">
              <a:xfrm>
                <a:off x="6277" y="4504"/>
                <a:ext cx="900" cy="926"/>
                <a:chOff x="6277" y="4504"/>
                <a:chExt cx="900" cy="926"/>
              </a:xfrm>
            </p:grpSpPr>
            <p:sp>
              <p:nvSpPr>
                <p:cNvPr id="169"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70"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68"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75" name="Group 161"/>
          <p:cNvGrpSpPr/>
          <p:nvPr/>
        </p:nvGrpSpPr>
        <p:grpSpPr>
          <a:xfrm rot="5400000">
            <a:off x="2615333" y="3056232"/>
            <a:ext cx="564896" cy="466496"/>
            <a:chOff x="646384" y="839342"/>
            <a:chExt cx="955678" cy="687387"/>
          </a:xfrm>
        </p:grpSpPr>
        <p:grpSp>
          <p:nvGrpSpPr>
            <p:cNvPr id="176" name="Group 162"/>
            <p:cNvGrpSpPr/>
            <p:nvPr/>
          </p:nvGrpSpPr>
          <p:grpSpPr>
            <a:xfrm>
              <a:off x="646384" y="1042192"/>
              <a:ext cx="754856" cy="255587"/>
              <a:chOff x="863375" y="5469720"/>
              <a:chExt cx="976313" cy="387350"/>
            </a:xfrm>
          </p:grpSpPr>
          <p:sp>
            <p:nvSpPr>
              <p:cNvPr id="182"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83"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84"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85"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77" name="Group 248"/>
            <p:cNvGrpSpPr>
              <a:grpSpLocks/>
            </p:cNvGrpSpPr>
            <p:nvPr/>
          </p:nvGrpSpPr>
          <p:grpSpPr bwMode="auto">
            <a:xfrm>
              <a:off x="871812" y="839342"/>
              <a:ext cx="730250" cy="687387"/>
              <a:chOff x="6201" y="4433"/>
              <a:chExt cx="1050" cy="1080"/>
            </a:xfrm>
          </p:grpSpPr>
          <p:grpSp>
            <p:nvGrpSpPr>
              <p:cNvPr id="178" name="Group 249"/>
              <p:cNvGrpSpPr>
                <a:grpSpLocks/>
              </p:cNvGrpSpPr>
              <p:nvPr/>
            </p:nvGrpSpPr>
            <p:grpSpPr bwMode="auto">
              <a:xfrm>
                <a:off x="6277" y="4504"/>
                <a:ext cx="900" cy="926"/>
                <a:chOff x="6277" y="4504"/>
                <a:chExt cx="900" cy="926"/>
              </a:xfrm>
            </p:grpSpPr>
            <p:sp>
              <p:nvSpPr>
                <p:cNvPr id="180"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81"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79"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86" name="Group 172"/>
          <p:cNvGrpSpPr/>
          <p:nvPr/>
        </p:nvGrpSpPr>
        <p:grpSpPr>
          <a:xfrm rot="5400000">
            <a:off x="4157511" y="2421343"/>
            <a:ext cx="564896" cy="466496"/>
            <a:chOff x="646384" y="839342"/>
            <a:chExt cx="955678" cy="687387"/>
          </a:xfrm>
        </p:grpSpPr>
        <p:grpSp>
          <p:nvGrpSpPr>
            <p:cNvPr id="187" name="Group 173"/>
            <p:cNvGrpSpPr/>
            <p:nvPr/>
          </p:nvGrpSpPr>
          <p:grpSpPr>
            <a:xfrm>
              <a:off x="646384" y="1042192"/>
              <a:ext cx="754856" cy="255587"/>
              <a:chOff x="863375" y="5469720"/>
              <a:chExt cx="976313" cy="387350"/>
            </a:xfrm>
          </p:grpSpPr>
          <p:sp>
            <p:nvSpPr>
              <p:cNvPr id="193"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94"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95"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96"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88" name="Group 248"/>
            <p:cNvGrpSpPr>
              <a:grpSpLocks/>
            </p:cNvGrpSpPr>
            <p:nvPr/>
          </p:nvGrpSpPr>
          <p:grpSpPr bwMode="auto">
            <a:xfrm>
              <a:off x="871812" y="839342"/>
              <a:ext cx="730250" cy="687387"/>
              <a:chOff x="6201" y="4433"/>
              <a:chExt cx="1050" cy="1080"/>
            </a:xfrm>
          </p:grpSpPr>
          <p:grpSp>
            <p:nvGrpSpPr>
              <p:cNvPr id="189" name="Group 249"/>
              <p:cNvGrpSpPr>
                <a:grpSpLocks/>
              </p:cNvGrpSpPr>
              <p:nvPr/>
            </p:nvGrpSpPr>
            <p:grpSpPr bwMode="auto">
              <a:xfrm>
                <a:off x="6277" y="4504"/>
                <a:ext cx="900" cy="926"/>
                <a:chOff x="6277" y="4504"/>
                <a:chExt cx="900" cy="926"/>
              </a:xfrm>
            </p:grpSpPr>
            <p:sp>
              <p:nvSpPr>
                <p:cNvPr id="191"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92"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90"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97" name="Group 183"/>
          <p:cNvGrpSpPr/>
          <p:nvPr/>
        </p:nvGrpSpPr>
        <p:grpSpPr>
          <a:xfrm rot="5400000">
            <a:off x="7126669" y="1915112"/>
            <a:ext cx="564896" cy="466496"/>
            <a:chOff x="646384" y="839342"/>
            <a:chExt cx="955678" cy="687387"/>
          </a:xfrm>
        </p:grpSpPr>
        <p:grpSp>
          <p:nvGrpSpPr>
            <p:cNvPr id="198" name="Group 184"/>
            <p:cNvGrpSpPr/>
            <p:nvPr/>
          </p:nvGrpSpPr>
          <p:grpSpPr>
            <a:xfrm>
              <a:off x="646384" y="1042192"/>
              <a:ext cx="754856" cy="255587"/>
              <a:chOff x="863375" y="5469720"/>
              <a:chExt cx="976313" cy="387350"/>
            </a:xfrm>
          </p:grpSpPr>
          <p:sp>
            <p:nvSpPr>
              <p:cNvPr id="204"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5"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6"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7"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99" name="Group 248"/>
            <p:cNvGrpSpPr>
              <a:grpSpLocks/>
            </p:cNvGrpSpPr>
            <p:nvPr/>
          </p:nvGrpSpPr>
          <p:grpSpPr bwMode="auto">
            <a:xfrm>
              <a:off x="871812" y="839342"/>
              <a:ext cx="730250" cy="687387"/>
              <a:chOff x="6201" y="4433"/>
              <a:chExt cx="1050" cy="1080"/>
            </a:xfrm>
          </p:grpSpPr>
          <p:grpSp>
            <p:nvGrpSpPr>
              <p:cNvPr id="200" name="Group 249"/>
              <p:cNvGrpSpPr>
                <a:grpSpLocks/>
              </p:cNvGrpSpPr>
              <p:nvPr/>
            </p:nvGrpSpPr>
            <p:grpSpPr bwMode="auto">
              <a:xfrm>
                <a:off x="6277" y="4504"/>
                <a:ext cx="900" cy="926"/>
                <a:chOff x="6277" y="4504"/>
                <a:chExt cx="900" cy="926"/>
              </a:xfrm>
            </p:grpSpPr>
            <p:sp>
              <p:nvSpPr>
                <p:cNvPr id="202"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03"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01"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08" name="Group 194"/>
          <p:cNvGrpSpPr/>
          <p:nvPr/>
        </p:nvGrpSpPr>
        <p:grpSpPr>
          <a:xfrm rot="5400000">
            <a:off x="7137955" y="2968697"/>
            <a:ext cx="564896" cy="466496"/>
            <a:chOff x="646384" y="839342"/>
            <a:chExt cx="955678" cy="687387"/>
          </a:xfrm>
        </p:grpSpPr>
        <p:grpSp>
          <p:nvGrpSpPr>
            <p:cNvPr id="209" name="Group 195"/>
            <p:cNvGrpSpPr/>
            <p:nvPr/>
          </p:nvGrpSpPr>
          <p:grpSpPr>
            <a:xfrm>
              <a:off x="646384" y="1042192"/>
              <a:ext cx="754856" cy="255587"/>
              <a:chOff x="863375" y="5469720"/>
              <a:chExt cx="976313" cy="387350"/>
            </a:xfrm>
          </p:grpSpPr>
          <p:sp>
            <p:nvSpPr>
              <p:cNvPr id="215"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16"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17"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18"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10" name="Group 248"/>
            <p:cNvGrpSpPr>
              <a:grpSpLocks/>
            </p:cNvGrpSpPr>
            <p:nvPr/>
          </p:nvGrpSpPr>
          <p:grpSpPr bwMode="auto">
            <a:xfrm>
              <a:off x="871812" y="839342"/>
              <a:ext cx="730250" cy="687387"/>
              <a:chOff x="6201" y="4433"/>
              <a:chExt cx="1050" cy="1080"/>
            </a:xfrm>
          </p:grpSpPr>
          <p:grpSp>
            <p:nvGrpSpPr>
              <p:cNvPr id="211" name="Group 249"/>
              <p:cNvGrpSpPr>
                <a:grpSpLocks/>
              </p:cNvGrpSpPr>
              <p:nvPr/>
            </p:nvGrpSpPr>
            <p:grpSpPr bwMode="auto">
              <a:xfrm>
                <a:off x="6277" y="4504"/>
                <a:ext cx="900" cy="926"/>
                <a:chOff x="6277" y="4504"/>
                <a:chExt cx="900" cy="926"/>
              </a:xfrm>
            </p:grpSpPr>
            <p:sp>
              <p:nvSpPr>
                <p:cNvPr id="213"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14"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12"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19" name="Group 206"/>
          <p:cNvGrpSpPr/>
          <p:nvPr/>
        </p:nvGrpSpPr>
        <p:grpSpPr>
          <a:xfrm rot="5400000">
            <a:off x="7137955" y="2930528"/>
            <a:ext cx="564896" cy="466496"/>
            <a:chOff x="646384" y="839342"/>
            <a:chExt cx="955678" cy="687387"/>
          </a:xfrm>
        </p:grpSpPr>
        <p:grpSp>
          <p:nvGrpSpPr>
            <p:cNvPr id="220" name="Group 207"/>
            <p:cNvGrpSpPr/>
            <p:nvPr/>
          </p:nvGrpSpPr>
          <p:grpSpPr>
            <a:xfrm>
              <a:off x="646384" y="1042192"/>
              <a:ext cx="754856" cy="255587"/>
              <a:chOff x="863375" y="5469720"/>
              <a:chExt cx="976313" cy="387350"/>
            </a:xfrm>
          </p:grpSpPr>
          <p:sp>
            <p:nvSpPr>
              <p:cNvPr id="226"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7"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8"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9"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21" name="Group 248"/>
            <p:cNvGrpSpPr>
              <a:grpSpLocks/>
            </p:cNvGrpSpPr>
            <p:nvPr/>
          </p:nvGrpSpPr>
          <p:grpSpPr bwMode="auto">
            <a:xfrm>
              <a:off x="871812" y="839342"/>
              <a:ext cx="730250" cy="687387"/>
              <a:chOff x="6201" y="4433"/>
              <a:chExt cx="1050" cy="1080"/>
            </a:xfrm>
          </p:grpSpPr>
          <p:grpSp>
            <p:nvGrpSpPr>
              <p:cNvPr id="222" name="Group 249"/>
              <p:cNvGrpSpPr>
                <a:grpSpLocks/>
              </p:cNvGrpSpPr>
              <p:nvPr/>
            </p:nvGrpSpPr>
            <p:grpSpPr bwMode="auto">
              <a:xfrm>
                <a:off x="6277" y="4504"/>
                <a:ext cx="900" cy="926"/>
                <a:chOff x="6277" y="4504"/>
                <a:chExt cx="900" cy="926"/>
              </a:xfrm>
            </p:grpSpPr>
            <p:sp>
              <p:nvSpPr>
                <p:cNvPr id="224"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25"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23"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30" name="Group 217"/>
          <p:cNvGrpSpPr/>
          <p:nvPr/>
        </p:nvGrpSpPr>
        <p:grpSpPr>
          <a:xfrm rot="5400000">
            <a:off x="7137955" y="4081575"/>
            <a:ext cx="564896" cy="466496"/>
            <a:chOff x="646384" y="839342"/>
            <a:chExt cx="955678" cy="687387"/>
          </a:xfrm>
        </p:grpSpPr>
        <p:grpSp>
          <p:nvGrpSpPr>
            <p:cNvPr id="231" name="Group 218"/>
            <p:cNvGrpSpPr/>
            <p:nvPr/>
          </p:nvGrpSpPr>
          <p:grpSpPr>
            <a:xfrm>
              <a:off x="646384" y="1042192"/>
              <a:ext cx="754856" cy="255587"/>
              <a:chOff x="863375" y="5469720"/>
              <a:chExt cx="976313" cy="387350"/>
            </a:xfrm>
          </p:grpSpPr>
          <p:sp>
            <p:nvSpPr>
              <p:cNvPr id="237"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38"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39"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40"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32" name="Group 248"/>
            <p:cNvGrpSpPr>
              <a:grpSpLocks/>
            </p:cNvGrpSpPr>
            <p:nvPr/>
          </p:nvGrpSpPr>
          <p:grpSpPr bwMode="auto">
            <a:xfrm>
              <a:off x="871812" y="839342"/>
              <a:ext cx="730250" cy="687387"/>
              <a:chOff x="6201" y="4433"/>
              <a:chExt cx="1050" cy="1080"/>
            </a:xfrm>
          </p:grpSpPr>
          <p:grpSp>
            <p:nvGrpSpPr>
              <p:cNvPr id="233" name="Group 249"/>
              <p:cNvGrpSpPr>
                <a:grpSpLocks/>
              </p:cNvGrpSpPr>
              <p:nvPr/>
            </p:nvGrpSpPr>
            <p:grpSpPr bwMode="auto">
              <a:xfrm>
                <a:off x="6277" y="4504"/>
                <a:ext cx="900" cy="926"/>
                <a:chOff x="6277" y="4504"/>
                <a:chExt cx="900" cy="926"/>
              </a:xfrm>
            </p:grpSpPr>
            <p:sp>
              <p:nvSpPr>
                <p:cNvPr id="23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3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3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41" name="Group 228"/>
          <p:cNvGrpSpPr/>
          <p:nvPr/>
        </p:nvGrpSpPr>
        <p:grpSpPr>
          <a:xfrm rot="5400000">
            <a:off x="5660002" y="4605096"/>
            <a:ext cx="564896" cy="466496"/>
            <a:chOff x="646384" y="839342"/>
            <a:chExt cx="955678" cy="687387"/>
          </a:xfrm>
        </p:grpSpPr>
        <p:grpSp>
          <p:nvGrpSpPr>
            <p:cNvPr id="242" name="Group 229"/>
            <p:cNvGrpSpPr/>
            <p:nvPr/>
          </p:nvGrpSpPr>
          <p:grpSpPr>
            <a:xfrm>
              <a:off x="646384" y="1042192"/>
              <a:ext cx="754856" cy="255587"/>
              <a:chOff x="863375" y="5469720"/>
              <a:chExt cx="976313" cy="387350"/>
            </a:xfrm>
          </p:grpSpPr>
          <p:sp>
            <p:nvSpPr>
              <p:cNvPr id="248"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49"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50"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51"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43" name="Group 248"/>
            <p:cNvGrpSpPr>
              <a:grpSpLocks/>
            </p:cNvGrpSpPr>
            <p:nvPr/>
          </p:nvGrpSpPr>
          <p:grpSpPr bwMode="auto">
            <a:xfrm>
              <a:off x="871812" y="839342"/>
              <a:ext cx="730250" cy="687387"/>
              <a:chOff x="6201" y="4433"/>
              <a:chExt cx="1050" cy="1080"/>
            </a:xfrm>
          </p:grpSpPr>
          <p:grpSp>
            <p:nvGrpSpPr>
              <p:cNvPr id="244" name="Group 249"/>
              <p:cNvGrpSpPr>
                <a:grpSpLocks/>
              </p:cNvGrpSpPr>
              <p:nvPr/>
            </p:nvGrpSpPr>
            <p:grpSpPr bwMode="auto">
              <a:xfrm>
                <a:off x="6277" y="4504"/>
                <a:ext cx="900" cy="926"/>
                <a:chOff x="6277" y="4504"/>
                <a:chExt cx="900" cy="926"/>
              </a:xfrm>
            </p:grpSpPr>
            <p:sp>
              <p:nvSpPr>
                <p:cNvPr id="246"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47"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45"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52" name="Group 239"/>
          <p:cNvGrpSpPr/>
          <p:nvPr/>
        </p:nvGrpSpPr>
        <p:grpSpPr>
          <a:xfrm rot="5400000">
            <a:off x="4104693" y="4889092"/>
            <a:ext cx="564896" cy="466496"/>
            <a:chOff x="646384" y="839342"/>
            <a:chExt cx="955678" cy="687387"/>
          </a:xfrm>
        </p:grpSpPr>
        <p:grpSp>
          <p:nvGrpSpPr>
            <p:cNvPr id="253" name="Group 240"/>
            <p:cNvGrpSpPr/>
            <p:nvPr/>
          </p:nvGrpSpPr>
          <p:grpSpPr>
            <a:xfrm>
              <a:off x="646384" y="1042192"/>
              <a:ext cx="754856" cy="255587"/>
              <a:chOff x="863375" y="5469720"/>
              <a:chExt cx="976313" cy="387350"/>
            </a:xfrm>
          </p:grpSpPr>
          <p:sp>
            <p:nvSpPr>
              <p:cNvPr id="259"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0"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1"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2"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54" name="Group 253"/>
            <p:cNvGrpSpPr>
              <a:grpSpLocks/>
            </p:cNvGrpSpPr>
            <p:nvPr/>
          </p:nvGrpSpPr>
          <p:grpSpPr bwMode="auto">
            <a:xfrm>
              <a:off x="871812" y="839342"/>
              <a:ext cx="730250" cy="687387"/>
              <a:chOff x="6201" y="4433"/>
              <a:chExt cx="1050" cy="1080"/>
            </a:xfrm>
          </p:grpSpPr>
          <p:grpSp>
            <p:nvGrpSpPr>
              <p:cNvPr id="255" name="Group 254"/>
              <p:cNvGrpSpPr>
                <a:grpSpLocks/>
              </p:cNvGrpSpPr>
              <p:nvPr/>
            </p:nvGrpSpPr>
            <p:grpSpPr bwMode="auto">
              <a:xfrm>
                <a:off x="6277" y="4504"/>
                <a:ext cx="900" cy="926"/>
                <a:chOff x="6277" y="4504"/>
                <a:chExt cx="900" cy="926"/>
              </a:xfrm>
            </p:grpSpPr>
            <p:sp>
              <p:nvSpPr>
                <p:cNvPr id="257"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58"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56"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63" name="Group 261"/>
          <p:cNvGrpSpPr/>
          <p:nvPr/>
        </p:nvGrpSpPr>
        <p:grpSpPr>
          <a:xfrm rot="16200000">
            <a:off x="1227870" y="4486391"/>
            <a:ext cx="564896" cy="466496"/>
            <a:chOff x="646384" y="839342"/>
            <a:chExt cx="955678" cy="687387"/>
          </a:xfrm>
        </p:grpSpPr>
        <p:grpSp>
          <p:nvGrpSpPr>
            <p:cNvPr id="264" name="Group 262"/>
            <p:cNvGrpSpPr/>
            <p:nvPr/>
          </p:nvGrpSpPr>
          <p:grpSpPr>
            <a:xfrm>
              <a:off x="646384" y="1042192"/>
              <a:ext cx="754856" cy="255587"/>
              <a:chOff x="863375" y="5469720"/>
              <a:chExt cx="976313" cy="387350"/>
            </a:xfrm>
          </p:grpSpPr>
          <p:sp>
            <p:nvSpPr>
              <p:cNvPr id="270"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1"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2"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3"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65" name="Group 248"/>
            <p:cNvGrpSpPr>
              <a:grpSpLocks/>
            </p:cNvGrpSpPr>
            <p:nvPr/>
          </p:nvGrpSpPr>
          <p:grpSpPr bwMode="auto">
            <a:xfrm>
              <a:off x="871812" y="839342"/>
              <a:ext cx="730250" cy="687387"/>
              <a:chOff x="6201" y="4433"/>
              <a:chExt cx="1050" cy="1080"/>
            </a:xfrm>
          </p:grpSpPr>
          <p:grpSp>
            <p:nvGrpSpPr>
              <p:cNvPr id="266" name="Group 249"/>
              <p:cNvGrpSpPr>
                <a:grpSpLocks/>
              </p:cNvGrpSpPr>
              <p:nvPr/>
            </p:nvGrpSpPr>
            <p:grpSpPr bwMode="auto">
              <a:xfrm>
                <a:off x="6277" y="4504"/>
                <a:ext cx="900" cy="926"/>
                <a:chOff x="6277" y="4504"/>
                <a:chExt cx="900" cy="926"/>
              </a:xfrm>
            </p:grpSpPr>
            <p:sp>
              <p:nvSpPr>
                <p:cNvPr id="268"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69"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67"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74" name="Group 272"/>
          <p:cNvGrpSpPr/>
          <p:nvPr/>
        </p:nvGrpSpPr>
        <p:grpSpPr>
          <a:xfrm rot="16200000">
            <a:off x="2856726" y="4253494"/>
            <a:ext cx="564896" cy="466496"/>
            <a:chOff x="646384" y="839342"/>
            <a:chExt cx="955678" cy="687387"/>
          </a:xfrm>
        </p:grpSpPr>
        <p:grpSp>
          <p:nvGrpSpPr>
            <p:cNvPr id="275" name="Group 273"/>
            <p:cNvGrpSpPr/>
            <p:nvPr/>
          </p:nvGrpSpPr>
          <p:grpSpPr>
            <a:xfrm>
              <a:off x="646384" y="1042192"/>
              <a:ext cx="754856" cy="255587"/>
              <a:chOff x="863375" y="5469720"/>
              <a:chExt cx="976313" cy="387350"/>
            </a:xfrm>
          </p:grpSpPr>
          <p:sp>
            <p:nvSpPr>
              <p:cNvPr id="281"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82"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83"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84"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76" name="Group 248"/>
            <p:cNvGrpSpPr>
              <a:grpSpLocks/>
            </p:cNvGrpSpPr>
            <p:nvPr/>
          </p:nvGrpSpPr>
          <p:grpSpPr bwMode="auto">
            <a:xfrm>
              <a:off x="871812" y="839342"/>
              <a:ext cx="730250" cy="687387"/>
              <a:chOff x="6201" y="4433"/>
              <a:chExt cx="1050" cy="1080"/>
            </a:xfrm>
          </p:grpSpPr>
          <p:grpSp>
            <p:nvGrpSpPr>
              <p:cNvPr id="277" name="Group 249"/>
              <p:cNvGrpSpPr>
                <a:grpSpLocks/>
              </p:cNvGrpSpPr>
              <p:nvPr/>
            </p:nvGrpSpPr>
            <p:grpSpPr bwMode="auto">
              <a:xfrm>
                <a:off x="6277" y="4504"/>
                <a:ext cx="900" cy="926"/>
                <a:chOff x="6277" y="4504"/>
                <a:chExt cx="900" cy="926"/>
              </a:xfrm>
            </p:grpSpPr>
            <p:sp>
              <p:nvSpPr>
                <p:cNvPr id="279"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80"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78"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85" name="Group 283"/>
          <p:cNvGrpSpPr/>
          <p:nvPr/>
        </p:nvGrpSpPr>
        <p:grpSpPr>
          <a:xfrm rot="16200000">
            <a:off x="4436722" y="4157370"/>
            <a:ext cx="564896" cy="466496"/>
            <a:chOff x="646384" y="839342"/>
            <a:chExt cx="955678" cy="687387"/>
          </a:xfrm>
        </p:grpSpPr>
        <p:grpSp>
          <p:nvGrpSpPr>
            <p:cNvPr id="286" name="Group 284"/>
            <p:cNvGrpSpPr/>
            <p:nvPr/>
          </p:nvGrpSpPr>
          <p:grpSpPr>
            <a:xfrm>
              <a:off x="646384" y="1042192"/>
              <a:ext cx="754856" cy="255587"/>
              <a:chOff x="863375" y="5469720"/>
              <a:chExt cx="976313" cy="387350"/>
            </a:xfrm>
          </p:grpSpPr>
          <p:sp>
            <p:nvSpPr>
              <p:cNvPr id="292"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93"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94"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95"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87" name="Group 248"/>
            <p:cNvGrpSpPr>
              <a:grpSpLocks/>
            </p:cNvGrpSpPr>
            <p:nvPr/>
          </p:nvGrpSpPr>
          <p:grpSpPr bwMode="auto">
            <a:xfrm>
              <a:off x="871812" y="839342"/>
              <a:ext cx="730250" cy="687387"/>
              <a:chOff x="6201" y="4433"/>
              <a:chExt cx="1050" cy="1080"/>
            </a:xfrm>
          </p:grpSpPr>
          <p:grpSp>
            <p:nvGrpSpPr>
              <p:cNvPr id="288" name="Group 249"/>
              <p:cNvGrpSpPr>
                <a:grpSpLocks/>
              </p:cNvGrpSpPr>
              <p:nvPr/>
            </p:nvGrpSpPr>
            <p:grpSpPr bwMode="auto">
              <a:xfrm>
                <a:off x="6277" y="4504"/>
                <a:ext cx="900" cy="926"/>
                <a:chOff x="6277" y="4504"/>
                <a:chExt cx="900" cy="926"/>
              </a:xfrm>
            </p:grpSpPr>
            <p:sp>
              <p:nvSpPr>
                <p:cNvPr id="290"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91"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89"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96" name="Group 294"/>
          <p:cNvGrpSpPr/>
          <p:nvPr/>
        </p:nvGrpSpPr>
        <p:grpSpPr>
          <a:xfrm rot="16200000">
            <a:off x="4423843" y="2863324"/>
            <a:ext cx="564896" cy="466496"/>
            <a:chOff x="646384" y="839342"/>
            <a:chExt cx="955678" cy="687387"/>
          </a:xfrm>
        </p:grpSpPr>
        <p:grpSp>
          <p:nvGrpSpPr>
            <p:cNvPr id="297" name="Group 295"/>
            <p:cNvGrpSpPr/>
            <p:nvPr/>
          </p:nvGrpSpPr>
          <p:grpSpPr>
            <a:xfrm>
              <a:off x="646384" y="1042192"/>
              <a:ext cx="754856" cy="255587"/>
              <a:chOff x="863375" y="5469720"/>
              <a:chExt cx="976313" cy="387350"/>
            </a:xfrm>
          </p:grpSpPr>
          <p:sp>
            <p:nvSpPr>
              <p:cNvPr id="303"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4"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5"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6"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98" name="Group 248"/>
            <p:cNvGrpSpPr>
              <a:grpSpLocks/>
            </p:cNvGrpSpPr>
            <p:nvPr/>
          </p:nvGrpSpPr>
          <p:grpSpPr bwMode="auto">
            <a:xfrm>
              <a:off x="871812" y="839342"/>
              <a:ext cx="730250" cy="687387"/>
              <a:chOff x="6201" y="4433"/>
              <a:chExt cx="1050" cy="1080"/>
            </a:xfrm>
          </p:grpSpPr>
          <p:grpSp>
            <p:nvGrpSpPr>
              <p:cNvPr id="299" name="Group 249"/>
              <p:cNvGrpSpPr>
                <a:grpSpLocks/>
              </p:cNvGrpSpPr>
              <p:nvPr/>
            </p:nvGrpSpPr>
            <p:grpSpPr bwMode="auto">
              <a:xfrm>
                <a:off x="6277" y="4504"/>
                <a:ext cx="900" cy="926"/>
                <a:chOff x="6277" y="4504"/>
                <a:chExt cx="900" cy="926"/>
              </a:xfrm>
            </p:grpSpPr>
            <p:sp>
              <p:nvSpPr>
                <p:cNvPr id="301"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02"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00"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07" name="Group 305"/>
          <p:cNvGrpSpPr/>
          <p:nvPr/>
        </p:nvGrpSpPr>
        <p:grpSpPr>
          <a:xfrm rot="16200000">
            <a:off x="5943992" y="1960933"/>
            <a:ext cx="564896" cy="466496"/>
            <a:chOff x="646384" y="839342"/>
            <a:chExt cx="955678" cy="687387"/>
          </a:xfrm>
        </p:grpSpPr>
        <p:grpSp>
          <p:nvGrpSpPr>
            <p:cNvPr id="308" name="Group 306"/>
            <p:cNvGrpSpPr/>
            <p:nvPr/>
          </p:nvGrpSpPr>
          <p:grpSpPr>
            <a:xfrm>
              <a:off x="646384" y="1042192"/>
              <a:ext cx="754856" cy="255587"/>
              <a:chOff x="863375" y="5469720"/>
              <a:chExt cx="976313" cy="387350"/>
            </a:xfrm>
          </p:grpSpPr>
          <p:sp>
            <p:nvSpPr>
              <p:cNvPr id="314"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15"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16"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17"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09" name="Group 248"/>
            <p:cNvGrpSpPr>
              <a:grpSpLocks/>
            </p:cNvGrpSpPr>
            <p:nvPr/>
          </p:nvGrpSpPr>
          <p:grpSpPr bwMode="auto">
            <a:xfrm>
              <a:off x="871812" y="839342"/>
              <a:ext cx="730250" cy="687387"/>
              <a:chOff x="6201" y="4433"/>
              <a:chExt cx="1050" cy="1080"/>
            </a:xfrm>
          </p:grpSpPr>
          <p:grpSp>
            <p:nvGrpSpPr>
              <p:cNvPr id="310" name="Group 249"/>
              <p:cNvGrpSpPr>
                <a:grpSpLocks/>
              </p:cNvGrpSpPr>
              <p:nvPr/>
            </p:nvGrpSpPr>
            <p:grpSpPr bwMode="auto">
              <a:xfrm>
                <a:off x="6277" y="4504"/>
                <a:ext cx="900" cy="926"/>
                <a:chOff x="6277" y="4504"/>
                <a:chExt cx="900" cy="926"/>
              </a:xfrm>
            </p:grpSpPr>
            <p:sp>
              <p:nvSpPr>
                <p:cNvPr id="312"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13"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11"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18" name="Group 316"/>
          <p:cNvGrpSpPr/>
          <p:nvPr/>
        </p:nvGrpSpPr>
        <p:grpSpPr>
          <a:xfrm rot="16200000">
            <a:off x="5943992" y="4146849"/>
            <a:ext cx="564896" cy="466496"/>
            <a:chOff x="646384" y="839342"/>
            <a:chExt cx="955678" cy="687387"/>
          </a:xfrm>
        </p:grpSpPr>
        <p:grpSp>
          <p:nvGrpSpPr>
            <p:cNvPr id="319" name="Group 317"/>
            <p:cNvGrpSpPr/>
            <p:nvPr/>
          </p:nvGrpSpPr>
          <p:grpSpPr>
            <a:xfrm>
              <a:off x="646384" y="1042192"/>
              <a:ext cx="754856" cy="255587"/>
              <a:chOff x="863375" y="5469720"/>
              <a:chExt cx="976313" cy="387350"/>
            </a:xfrm>
          </p:grpSpPr>
          <p:sp>
            <p:nvSpPr>
              <p:cNvPr id="325"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26"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27"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28"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20" name="Group 248"/>
            <p:cNvGrpSpPr>
              <a:grpSpLocks/>
            </p:cNvGrpSpPr>
            <p:nvPr/>
          </p:nvGrpSpPr>
          <p:grpSpPr bwMode="auto">
            <a:xfrm>
              <a:off x="871812" y="839342"/>
              <a:ext cx="730250" cy="687387"/>
              <a:chOff x="6201" y="4433"/>
              <a:chExt cx="1050" cy="1080"/>
            </a:xfrm>
          </p:grpSpPr>
          <p:grpSp>
            <p:nvGrpSpPr>
              <p:cNvPr id="321" name="Group 249"/>
              <p:cNvGrpSpPr>
                <a:grpSpLocks/>
              </p:cNvGrpSpPr>
              <p:nvPr/>
            </p:nvGrpSpPr>
            <p:grpSpPr bwMode="auto">
              <a:xfrm>
                <a:off x="6277" y="4504"/>
                <a:ext cx="900" cy="926"/>
                <a:chOff x="6277" y="4504"/>
                <a:chExt cx="900" cy="926"/>
              </a:xfrm>
            </p:grpSpPr>
            <p:sp>
              <p:nvSpPr>
                <p:cNvPr id="323"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24"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22"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29" name="Group 327"/>
          <p:cNvGrpSpPr/>
          <p:nvPr/>
        </p:nvGrpSpPr>
        <p:grpSpPr>
          <a:xfrm rot="16200000">
            <a:off x="7435716" y="5061254"/>
            <a:ext cx="564896" cy="466496"/>
            <a:chOff x="646384" y="839342"/>
            <a:chExt cx="955678" cy="687387"/>
          </a:xfrm>
        </p:grpSpPr>
        <p:grpSp>
          <p:nvGrpSpPr>
            <p:cNvPr id="330" name="Group 328"/>
            <p:cNvGrpSpPr/>
            <p:nvPr/>
          </p:nvGrpSpPr>
          <p:grpSpPr>
            <a:xfrm>
              <a:off x="646384" y="1042192"/>
              <a:ext cx="754856" cy="255587"/>
              <a:chOff x="863375" y="5469720"/>
              <a:chExt cx="976313" cy="387350"/>
            </a:xfrm>
          </p:grpSpPr>
          <p:sp>
            <p:nvSpPr>
              <p:cNvPr id="336"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7"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8"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9"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31" name="Group 248"/>
            <p:cNvGrpSpPr>
              <a:grpSpLocks/>
            </p:cNvGrpSpPr>
            <p:nvPr/>
          </p:nvGrpSpPr>
          <p:grpSpPr bwMode="auto">
            <a:xfrm>
              <a:off x="871812" y="839342"/>
              <a:ext cx="730250" cy="687387"/>
              <a:chOff x="6201" y="4433"/>
              <a:chExt cx="1050" cy="1080"/>
            </a:xfrm>
          </p:grpSpPr>
          <p:grpSp>
            <p:nvGrpSpPr>
              <p:cNvPr id="332" name="Group 249"/>
              <p:cNvGrpSpPr>
                <a:grpSpLocks/>
              </p:cNvGrpSpPr>
              <p:nvPr/>
            </p:nvGrpSpPr>
            <p:grpSpPr bwMode="auto">
              <a:xfrm>
                <a:off x="6277" y="4504"/>
                <a:ext cx="900" cy="926"/>
                <a:chOff x="6277" y="4504"/>
                <a:chExt cx="900" cy="926"/>
              </a:xfrm>
            </p:grpSpPr>
            <p:sp>
              <p:nvSpPr>
                <p:cNvPr id="334"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35"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33"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40" name="Group 338"/>
          <p:cNvGrpSpPr/>
          <p:nvPr/>
        </p:nvGrpSpPr>
        <p:grpSpPr>
          <a:xfrm rot="7219162">
            <a:off x="2780660" y="1391772"/>
            <a:ext cx="564896" cy="466496"/>
            <a:chOff x="646384" y="839342"/>
            <a:chExt cx="955678" cy="687387"/>
          </a:xfrm>
        </p:grpSpPr>
        <p:grpSp>
          <p:nvGrpSpPr>
            <p:cNvPr id="341" name="Group 339"/>
            <p:cNvGrpSpPr/>
            <p:nvPr/>
          </p:nvGrpSpPr>
          <p:grpSpPr>
            <a:xfrm>
              <a:off x="646384" y="1042192"/>
              <a:ext cx="754856" cy="255587"/>
              <a:chOff x="863375" y="5469720"/>
              <a:chExt cx="976313" cy="387350"/>
            </a:xfrm>
          </p:grpSpPr>
          <p:sp>
            <p:nvSpPr>
              <p:cNvPr id="347"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48"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49"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50"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42" name="Group 248"/>
            <p:cNvGrpSpPr>
              <a:grpSpLocks/>
            </p:cNvGrpSpPr>
            <p:nvPr/>
          </p:nvGrpSpPr>
          <p:grpSpPr bwMode="auto">
            <a:xfrm>
              <a:off x="871812" y="839342"/>
              <a:ext cx="730250" cy="687387"/>
              <a:chOff x="6201" y="4433"/>
              <a:chExt cx="1050" cy="1080"/>
            </a:xfrm>
          </p:grpSpPr>
          <p:grpSp>
            <p:nvGrpSpPr>
              <p:cNvPr id="343" name="Group 249"/>
              <p:cNvGrpSpPr>
                <a:grpSpLocks/>
              </p:cNvGrpSpPr>
              <p:nvPr/>
            </p:nvGrpSpPr>
            <p:grpSpPr bwMode="auto">
              <a:xfrm>
                <a:off x="6277" y="4504"/>
                <a:ext cx="900" cy="926"/>
                <a:chOff x="6277" y="4504"/>
                <a:chExt cx="900" cy="926"/>
              </a:xfrm>
            </p:grpSpPr>
            <p:sp>
              <p:nvSpPr>
                <p:cNvPr id="34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4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4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51" name="Group 351"/>
          <p:cNvGrpSpPr/>
          <p:nvPr/>
        </p:nvGrpSpPr>
        <p:grpSpPr>
          <a:xfrm rot="4572246">
            <a:off x="4169537" y="4222771"/>
            <a:ext cx="446191" cy="173454"/>
            <a:chOff x="863375" y="5469720"/>
            <a:chExt cx="976313" cy="387350"/>
          </a:xfrm>
        </p:grpSpPr>
        <p:sp>
          <p:nvSpPr>
            <p:cNvPr id="352" name="AutoShape 86"/>
            <p:cNvSpPr>
              <a:spLocks noChangeArrowheads="1"/>
            </p:cNvSpPr>
            <p:nvPr/>
          </p:nvSpPr>
          <p:spPr bwMode="auto">
            <a:xfrm>
              <a:off x="863375" y="5469720"/>
              <a:ext cx="976313" cy="387350"/>
            </a:xfrm>
            <a:prstGeom prst="roundRect">
              <a:avLst>
                <a:gd name="adj" fmla="val 16667"/>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en-US">
                <a:solidFill>
                  <a:schemeClr val="tx1"/>
                </a:solidFill>
              </a:endParaRPr>
            </a:p>
          </p:txBody>
        </p:sp>
        <p:sp>
          <p:nvSpPr>
            <p:cNvPr id="353" name="AutoShape 87"/>
            <p:cNvSpPr>
              <a:spLocks noChangeArrowheads="1"/>
            </p:cNvSpPr>
            <p:nvPr/>
          </p:nvSpPr>
          <p:spPr bwMode="auto">
            <a:xfrm rot="10804044">
              <a:off x="1484088" y="5469720"/>
              <a:ext cx="268287" cy="384175"/>
            </a:xfrm>
            <a:prstGeom prst="moon">
              <a:avLst>
                <a:gd name="adj" fmla="val 71005"/>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en-US">
                <a:solidFill>
                  <a:schemeClr val="tx1"/>
                </a:solidFill>
              </a:endParaRPr>
            </a:p>
          </p:txBody>
        </p:sp>
        <p:sp>
          <p:nvSpPr>
            <p:cNvPr id="354" name="Rectangle 88" descr="Small checker board"/>
            <p:cNvSpPr>
              <a:spLocks noChangeArrowheads="1"/>
            </p:cNvSpPr>
            <p:nvPr/>
          </p:nvSpPr>
          <p:spPr bwMode="auto">
            <a:xfrm>
              <a:off x="1531713" y="5601482"/>
              <a:ext cx="74612" cy="1238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en-US">
                <a:solidFill>
                  <a:schemeClr val="tx1"/>
                </a:solidFill>
              </a:endParaRPr>
            </a:p>
          </p:txBody>
        </p:sp>
        <p:sp>
          <p:nvSpPr>
            <p:cNvPr id="355" name="AutoShape 89"/>
            <p:cNvSpPr>
              <a:spLocks noChangeArrowheads="1"/>
            </p:cNvSpPr>
            <p:nvPr/>
          </p:nvSpPr>
          <p:spPr bwMode="auto">
            <a:xfrm rot="10795956" flipH="1">
              <a:off x="991963" y="5472895"/>
              <a:ext cx="255587" cy="384175"/>
            </a:xfrm>
            <a:prstGeom prst="moon">
              <a:avLst>
                <a:gd name="adj" fmla="val 71005"/>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en-US">
                <a:solidFill>
                  <a:schemeClr val="tx1"/>
                </a:solidFill>
              </a:endParaRPr>
            </a:p>
          </p:txBody>
        </p:sp>
      </p:grpSp>
      <p:grpSp>
        <p:nvGrpSpPr>
          <p:cNvPr id="356" name="Group 248"/>
          <p:cNvGrpSpPr>
            <a:grpSpLocks/>
          </p:cNvGrpSpPr>
          <p:nvPr/>
        </p:nvGrpSpPr>
        <p:grpSpPr bwMode="auto">
          <a:xfrm rot="18121628">
            <a:off x="1200262" y="3697236"/>
            <a:ext cx="431647" cy="466496"/>
            <a:chOff x="6201" y="4433"/>
            <a:chExt cx="1050" cy="1080"/>
          </a:xfrm>
        </p:grpSpPr>
        <p:grpSp>
          <p:nvGrpSpPr>
            <p:cNvPr id="357" name="Group 249"/>
            <p:cNvGrpSpPr>
              <a:grpSpLocks/>
            </p:cNvGrpSpPr>
            <p:nvPr/>
          </p:nvGrpSpPr>
          <p:grpSpPr bwMode="auto">
            <a:xfrm>
              <a:off x="6277" y="4504"/>
              <a:ext cx="900" cy="926"/>
              <a:chOff x="6277" y="4504"/>
              <a:chExt cx="900" cy="926"/>
            </a:xfrm>
          </p:grpSpPr>
          <p:sp>
            <p:nvSpPr>
              <p:cNvPr id="359"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60"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58"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61" name="Line 82"/>
          <p:cNvSpPr>
            <a:spLocks noChangeShapeType="1"/>
          </p:cNvSpPr>
          <p:nvPr/>
        </p:nvSpPr>
        <p:spPr bwMode="auto">
          <a:xfrm flipH="1">
            <a:off x="2828200" y="1423549"/>
            <a:ext cx="1140369" cy="15083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7" name="Rectangle 116"/>
          <p:cNvSpPr>
            <a:spLocks noChangeArrowheads="1"/>
          </p:cNvSpPr>
          <p:nvPr/>
        </p:nvSpPr>
        <p:spPr bwMode="auto">
          <a:xfrm>
            <a:off x="3345833" y="3556180"/>
            <a:ext cx="9104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latin typeface="Times New Roman" pitchFamily="18" charset="0"/>
              </a:rPr>
              <a:t>up to 1000 ft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62000"/>
          </a:xfrm>
        </p:spPr>
        <p:txBody>
          <a:bodyPr/>
          <a:lstStyle/>
          <a:p>
            <a:r>
              <a:rPr lang="en-US" dirty="0" smtClean="0"/>
              <a:t>DSRC Spectrum (Channel 172)</a:t>
            </a:r>
            <a:endParaRPr lang="en-US" dirty="0"/>
          </a:p>
        </p:txBody>
      </p:sp>
      <p:sp>
        <p:nvSpPr>
          <p:cNvPr id="3" name="Content Placeholder 2"/>
          <p:cNvSpPr>
            <a:spLocks noGrp="1"/>
          </p:cNvSpPr>
          <p:nvPr>
            <p:ph idx="1"/>
          </p:nvPr>
        </p:nvSpPr>
        <p:spPr>
          <a:xfrm>
            <a:off x="609600" y="3810000"/>
            <a:ext cx="7770813" cy="1979613"/>
          </a:xfrm>
        </p:spPr>
        <p:txBody>
          <a:bodyPr/>
          <a:lstStyle/>
          <a:p>
            <a:pPr>
              <a:spcBef>
                <a:spcPct val="20000"/>
              </a:spcBef>
              <a:buFontTx/>
              <a:buChar char="•"/>
            </a:pPr>
            <a:r>
              <a:rPr lang="en-US" sz="1600" dirty="0" smtClean="0">
                <a:solidFill>
                  <a:schemeClr val="tx1"/>
                </a:solidFill>
                <a:latin typeface="Arial" charset="0"/>
                <a:ea typeface="ＭＳ Ｐゴシック" pitchFamily="34" charset="-128"/>
              </a:rPr>
              <a:t>FCC designated “</a:t>
            </a:r>
            <a:r>
              <a:rPr lang="en-US" altLang="ja-JP" sz="1600" dirty="0" smtClean="0">
                <a:solidFill>
                  <a:schemeClr val="tx1"/>
                </a:solidFill>
                <a:latin typeface="Arial" charset="0"/>
                <a:ea typeface="ＭＳ Ｐゴシック" pitchFamily="34" charset="-128"/>
              </a:rPr>
              <a:t>exclusively for vehicle-to-vehicle safety communications for accident avoidance and mitigation, and safety of life and property applications”</a:t>
            </a:r>
          </a:p>
          <a:p>
            <a:pPr>
              <a:spcBef>
                <a:spcPct val="20000"/>
              </a:spcBef>
              <a:buFontTx/>
              <a:buChar char="•"/>
            </a:pPr>
            <a:r>
              <a:rPr lang="en-US" altLang="ja-JP" sz="1600" dirty="0" smtClean="0">
                <a:solidFill>
                  <a:schemeClr val="tx1"/>
                </a:solidFill>
                <a:latin typeface="Arial" charset="0"/>
                <a:ea typeface="ＭＳ Ｐゴシック" pitchFamily="34" charset="-128"/>
              </a:rPr>
              <a:t>Extensive industry research, testing, and field trials of safety applications using Ch. 172</a:t>
            </a:r>
          </a:p>
          <a:p>
            <a:pPr>
              <a:spcBef>
                <a:spcPct val="20000"/>
              </a:spcBef>
              <a:buFontTx/>
              <a:buChar char="•"/>
            </a:pPr>
            <a:r>
              <a:rPr lang="en-US" altLang="ja-JP" sz="1600" dirty="0" smtClean="0">
                <a:solidFill>
                  <a:schemeClr val="tx1"/>
                </a:solidFill>
                <a:latin typeface="Arial" charset="0"/>
                <a:ea typeface="ＭＳ Ｐゴシック" pitchFamily="34" charset="-128"/>
              </a:rPr>
              <a:t>Will host 3 message types:</a:t>
            </a:r>
          </a:p>
          <a:p>
            <a:pPr lvl="1">
              <a:spcBef>
                <a:spcPct val="20000"/>
              </a:spcBef>
              <a:buFontTx/>
              <a:buChar char="•"/>
            </a:pPr>
            <a:r>
              <a:rPr lang="en-US" altLang="ja-JP" sz="1400" b="1" dirty="0" smtClean="0">
                <a:solidFill>
                  <a:schemeClr val="tx1"/>
                </a:solidFill>
                <a:latin typeface="Arial" charset="0"/>
                <a:ea typeface="ＭＳ Ｐゴシック" pitchFamily="34" charset="-128"/>
              </a:rPr>
              <a:t>Basic Safety Message (V2V)</a:t>
            </a:r>
          </a:p>
          <a:p>
            <a:pPr lvl="1">
              <a:spcBef>
                <a:spcPct val="20000"/>
              </a:spcBef>
              <a:buFontTx/>
              <a:buChar char="•"/>
            </a:pPr>
            <a:r>
              <a:rPr lang="en-US" altLang="ja-JP" sz="1400" b="1" dirty="0" smtClean="0">
                <a:solidFill>
                  <a:schemeClr val="tx1"/>
                </a:solidFill>
                <a:latin typeface="Arial" charset="0"/>
                <a:ea typeface="ＭＳ Ｐゴシック" pitchFamily="34" charset="-128"/>
              </a:rPr>
              <a:t>MAP Message (V2I)</a:t>
            </a:r>
          </a:p>
          <a:p>
            <a:pPr lvl="1">
              <a:spcBef>
                <a:spcPct val="20000"/>
              </a:spcBef>
              <a:buFontTx/>
              <a:buChar char="•"/>
            </a:pPr>
            <a:r>
              <a:rPr lang="en-US" altLang="ja-JP" sz="1400" b="1" dirty="0" smtClean="0">
                <a:solidFill>
                  <a:schemeClr val="tx1"/>
                </a:solidFill>
                <a:latin typeface="Arial" charset="0"/>
                <a:ea typeface="ＭＳ Ｐゴシック" pitchFamily="34" charset="-128"/>
              </a:rPr>
              <a:t>Signal Phase and Timing Message (V2I)</a:t>
            </a:r>
            <a:endParaRPr lang="en-US" altLang="ja-JP" sz="1600" b="1" dirty="0" smtClean="0">
              <a:solidFill>
                <a:schemeClr val="tx1"/>
              </a:solidFill>
              <a:latin typeface="Arial" charset="0"/>
              <a:ea typeface="ＭＳ Ｐゴシック" pitchFamily="34" charset="-128"/>
            </a:endParaRPr>
          </a:p>
          <a:p>
            <a:pPr>
              <a:spcBef>
                <a:spcPct val="20000"/>
              </a:spcBef>
              <a:buFontTx/>
              <a:buChar char="•"/>
            </a:pPr>
            <a:r>
              <a:rPr lang="en-US" altLang="ja-JP" sz="1600" dirty="0" smtClean="0">
                <a:solidFill>
                  <a:schemeClr val="tx1"/>
                </a:solidFill>
                <a:latin typeface="Arial" charset="0"/>
                <a:ea typeface="ＭＳ Ｐゴシック" pitchFamily="34" charset="-128"/>
              </a:rPr>
              <a:t>Nominal transmit power +20 </a:t>
            </a:r>
            <a:r>
              <a:rPr lang="en-US" altLang="ja-JP" sz="1600" dirty="0" err="1" smtClean="0">
                <a:solidFill>
                  <a:schemeClr val="tx1"/>
                </a:solidFill>
                <a:latin typeface="Arial" charset="0"/>
                <a:ea typeface="ＭＳ Ｐゴシック" pitchFamily="34" charset="-128"/>
              </a:rPr>
              <a:t>dBm</a:t>
            </a:r>
            <a:r>
              <a:rPr lang="en-US" altLang="ja-JP" sz="1600" dirty="0" smtClean="0">
                <a:solidFill>
                  <a:schemeClr val="tx1"/>
                </a:solidFill>
                <a:latin typeface="Arial" charset="0"/>
                <a:ea typeface="ＭＳ Ｐゴシック" pitchFamily="34" charset="-128"/>
              </a:rPr>
              <a:t> with 0 </a:t>
            </a:r>
            <a:r>
              <a:rPr lang="en-US" altLang="ja-JP" sz="1600" dirty="0" err="1" smtClean="0">
                <a:solidFill>
                  <a:schemeClr val="tx1"/>
                </a:solidFill>
                <a:latin typeface="Arial" charset="0"/>
                <a:ea typeface="ＭＳ Ｐゴシック" pitchFamily="34" charset="-128"/>
              </a:rPr>
              <a:t>dBi</a:t>
            </a:r>
            <a:r>
              <a:rPr lang="en-US" altLang="ja-JP" sz="1600" dirty="0" smtClean="0">
                <a:solidFill>
                  <a:schemeClr val="tx1"/>
                </a:solidFill>
                <a:latin typeface="Arial" charset="0"/>
                <a:ea typeface="ＭＳ Ｐゴシック" pitchFamily="34" charset="-128"/>
              </a:rPr>
              <a:t> antenna</a:t>
            </a:r>
            <a:endParaRPr lang="en-US" sz="1600" dirty="0" smtClean="0">
              <a:solidFill>
                <a:schemeClr val="tx1"/>
              </a:solidFill>
              <a:latin typeface="Arial" charset="0"/>
              <a:ea typeface="ＭＳ Ｐゴシック" pitchFamily="34" charset="-128"/>
            </a:endParaRPr>
          </a:p>
          <a:p>
            <a:endParaRPr lang="en-US" sz="14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26</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6934200" cy="205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5"/>
          <p:cNvSpPr>
            <a:spLocks noChangeArrowheads="1"/>
          </p:cNvSpPr>
          <p:nvPr/>
        </p:nvSpPr>
        <p:spPr bwMode="auto">
          <a:xfrm>
            <a:off x="2106873" y="3411063"/>
            <a:ext cx="255327" cy="398937"/>
          </a:xfrm>
          <a:prstGeom prst="upArrow">
            <a:avLst>
              <a:gd name="adj1" fmla="val 50000"/>
              <a:gd name="adj2" fmla="val 50000"/>
            </a:avLst>
          </a:prstGeom>
          <a:solidFill>
            <a:srgbClr val="00FF00"/>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62000"/>
          </a:xfrm>
        </p:spPr>
        <p:txBody>
          <a:bodyPr/>
          <a:lstStyle/>
          <a:p>
            <a:r>
              <a:rPr lang="en-US" dirty="0" smtClean="0"/>
              <a:t>DSRC Spectrum (Channel 184)</a:t>
            </a:r>
            <a:endParaRPr lang="en-US" dirty="0"/>
          </a:p>
        </p:txBody>
      </p:sp>
      <p:sp>
        <p:nvSpPr>
          <p:cNvPr id="3" name="Content Placeholder 2"/>
          <p:cNvSpPr>
            <a:spLocks noGrp="1"/>
          </p:cNvSpPr>
          <p:nvPr>
            <p:ph idx="1"/>
          </p:nvPr>
        </p:nvSpPr>
        <p:spPr>
          <a:xfrm>
            <a:off x="685800" y="4038600"/>
            <a:ext cx="7770813" cy="2055813"/>
          </a:xfrm>
        </p:spPr>
        <p:txBody>
          <a:bodyPr/>
          <a:lstStyle/>
          <a:p>
            <a:pPr>
              <a:spcBef>
                <a:spcPct val="20000"/>
              </a:spcBef>
              <a:buFontTx/>
              <a:buChar char="•"/>
            </a:pPr>
            <a:r>
              <a:rPr lang="en-US" sz="1800" dirty="0" smtClean="0">
                <a:solidFill>
                  <a:schemeClr val="tx1"/>
                </a:solidFill>
                <a:latin typeface="Arial" charset="0"/>
                <a:ea typeface="ＭＳ Ｐゴシック" pitchFamily="34" charset="-128"/>
              </a:rPr>
              <a:t>FCC designated “</a:t>
            </a:r>
            <a:r>
              <a:rPr lang="en-US" altLang="ja-JP" sz="1800" dirty="0" smtClean="0">
                <a:solidFill>
                  <a:schemeClr val="tx1"/>
                </a:solidFill>
                <a:latin typeface="Arial" charset="0"/>
                <a:ea typeface="ＭＳ Ｐゴシック" pitchFamily="34" charset="-128"/>
              </a:rPr>
              <a:t>exclusively for high-power, longer-distance communications to be used for public safety applications involving safety of life and property, including road intersection collision mitigation”</a:t>
            </a:r>
          </a:p>
          <a:p>
            <a:pPr>
              <a:spcBef>
                <a:spcPct val="20000"/>
              </a:spcBef>
              <a:buFontTx/>
              <a:buChar char="•"/>
            </a:pPr>
            <a:r>
              <a:rPr lang="en-US" altLang="ja-JP" sz="1800" dirty="0" smtClean="0">
                <a:solidFill>
                  <a:schemeClr val="tx1"/>
                </a:solidFill>
                <a:latin typeface="Arial" charset="0"/>
                <a:ea typeface="ＭＳ Ｐゴシック" pitchFamily="34" charset="-128"/>
              </a:rPr>
              <a:t>Road authorities and public agencies primarily responsible for usage</a:t>
            </a:r>
          </a:p>
          <a:p>
            <a:pPr>
              <a:spcBef>
                <a:spcPct val="20000"/>
              </a:spcBef>
              <a:buFontTx/>
              <a:buChar char="•"/>
            </a:pPr>
            <a:r>
              <a:rPr lang="en-US" altLang="ja-JP" sz="1800" dirty="0" smtClean="0">
                <a:solidFill>
                  <a:schemeClr val="tx1"/>
                </a:solidFill>
                <a:latin typeface="Arial" charset="0"/>
                <a:ea typeface="ＭＳ Ｐゴシック" pitchFamily="34" charset="-128"/>
              </a:rPr>
              <a:t>Max. power 40 </a:t>
            </a:r>
            <a:r>
              <a:rPr lang="en-US" altLang="ja-JP" sz="1800" dirty="0" err="1" smtClean="0">
                <a:solidFill>
                  <a:schemeClr val="tx1"/>
                </a:solidFill>
                <a:latin typeface="Arial" charset="0"/>
                <a:ea typeface="ＭＳ Ｐゴシック" pitchFamily="34" charset="-128"/>
              </a:rPr>
              <a:t>dBm</a:t>
            </a:r>
            <a:endParaRPr lang="en-US" altLang="ja-JP" sz="1800" dirty="0" smtClean="0">
              <a:solidFill>
                <a:schemeClr val="tx1"/>
              </a:solidFill>
              <a:latin typeface="Arial" charset="0"/>
              <a:ea typeface="ＭＳ Ｐゴシック" pitchFamily="34" charset="-128"/>
            </a:endParaRP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27</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8" name="AutoShape 6"/>
          <p:cNvSpPr>
            <a:spLocks noChangeArrowheads="1"/>
          </p:cNvSpPr>
          <p:nvPr/>
        </p:nvSpPr>
        <p:spPr bwMode="auto">
          <a:xfrm>
            <a:off x="7335044" y="3200400"/>
            <a:ext cx="287337" cy="858837"/>
          </a:xfrm>
          <a:prstGeom prst="upArrow">
            <a:avLst>
              <a:gd name="adj1" fmla="val 50000"/>
              <a:gd name="adj2" fmla="val 98481"/>
            </a:avLst>
          </a:prstGeom>
          <a:solidFill>
            <a:srgbClr val="0000FF"/>
          </a:solidFill>
          <a:ln w="9525" algn="ctr">
            <a:solidFill>
              <a:schemeClr val="tx1"/>
            </a:solidFill>
            <a:miter lim="800000"/>
            <a:headEnd/>
            <a:tailEnd/>
          </a:ln>
        </p:spPr>
        <p:txBody>
          <a:bodyPr wrap="none" anchor="ctr"/>
          <a:lstStyle/>
          <a:p>
            <a:endParaRPr lang="en-US">
              <a:solidFill>
                <a:schemeClr val="tx1"/>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19200"/>
            <a:ext cx="6934200" cy="205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599"/>
          </a:xfrm>
        </p:spPr>
        <p:txBody>
          <a:bodyPr/>
          <a:lstStyle/>
          <a:p>
            <a:r>
              <a:rPr lang="en-US" dirty="0" smtClean="0"/>
              <a:t>DSRC Spectrum (Channel 178 &amp; Other)</a:t>
            </a:r>
            <a:endParaRPr lang="en-US" dirty="0"/>
          </a:p>
        </p:txBody>
      </p:sp>
      <p:sp>
        <p:nvSpPr>
          <p:cNvPr id="3" name="Content Placeholder 2"/>
          <p:cNvSpPr>
            <a:spLocks noGrp="1"/>
          </p:cNvSpPr>
          <p:nvPr>
            <p:ph idx="1"/>
          </p:nvPr>
        </p:nvSpPr>
        <p:spPr>
          <a:xfrm>
            <a:off x="685800" y="4419600"/>
            <a:ext cx="7770813" cy="1674813"/>
          </a:xfrm>
          <a:ln>
            <a:solidFill>
              <a:schemeClr val="tx1"/>
            </a:solidFill>
          </a:ln>
        </p:spPr>
        <p:txBody>
          <a:bodyPr/>
          <a:lstStyle/>
          <a:p>
            <a:pPr>
              <a:spcBef>
                <a:spcPct val="20000"/>
              </a:spcBef>
            </a:pPr>
            <a:r>
              <a:rPr lang="en-US" sz="1800" dirty="0" smtClean="0">
                <a:solidFill>
                  <a:schemeClr val="tx1"/>
                </a:solidFill>
                <a:latin typeface="Arial" charset="0"/>
                <a:ea typeface="ＭＳ Ｐゴシック" pitchFamily="34" charset="-128"/>
              </a:rPr>
              <a:t>Ch. 178:</a:t>
            </a:r>
          </a:p>
          <a:p>
            <a:pPr>
              <a:spcBef>
                <a:spcPct val="20000"/>
              </a:spcBef>
              <a:buFontTx/>
              <a:buChar char="•"/>
            </a:pPr>
            <a:r>
              <a:rPr lang="en-US" sz="1800" dirty="0" smtClean="0">
                <a:solidFill>
                  <a:schemeClr val="tx1"/>
                </a:solidFill>
                <a:latin typeface="Arial" charset="0"/>
                <a:ea typeface="ＭＳ Ｐゴシック" pitchFamily="34" charset="-128"/>
              </a:rPr>
              <a:t>Control Channel</a:t>
            </a:r>
          </a:p>
          <a:p>
            <a:pPr>
              <a:spcBef>
                <a:spcPct val="20000"/>
              </a:spcBef>
              <a:buFontTx/>
              <a:buChar char="•"/>
            </a:pPr>
            <a:r>
              <a:rPr lang="en-US" sz="1800" dirty="0" smtClean="0">
                <a:solidFill>
                  <a:schemeClr val="tx1"/>
                </a:solidFill>
                <a:latin typeface="Arial" charset="0"/>
                <a:ea typeface="ＭＳ Ｐゴシック" pitchFamily="34" charset="-128"/>
              </a:rPr>
              <a:t>WAVE Service Advertisements are broadcast here, indicating how to access services on other “Service Channels”</a:t>
            </a:r>
          </a:p>
          <a:p>
            <a:endParaRPr lang="en-US" sz="18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28</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5"/>
          <p:cNvSpPr>
            <a:spLocks noChangeArrowheads="1"/>
          </p:cNvSpPr>
          <p:nvPr/>
        </p:nvSpPr>
        <p:spPr bwMode="auto">
          <a:xfrm>
            <a:off x="2225902" y="3129870"/>
            <a:ext cx="273050" cy="558800"/>
          </a:xfrm>
          <a:prstGeom prst="upArrow">
            <a:avLst>
              <a:gd name="adj1" fmla="val 50000"/>
              <a:gd name="adj2" fmla="val 51163"/>
            </a:avLst>
          </a:prstGeom>
          <a:solidFill>
            <a:srgbClr val="00FF00"/>
          </a:solidFill>
          <a:ln w="9525" algn="ctr">
            <a:solidFill>
              <a:schemeClr val="tx1"/>
            </a:solidFill>
            <a:miter lim="800000"/>
            <a:headEnd/>
            <a:tailEnd/>
          </a:ln>
        </p:spPr>
        <p:txBody>
          <a:bodyPr wrap="none" anchor="ctr"/>
          <a:lstStyle/>
          <a:p>
            <a:endParaRPr lang="en-US">
              <a:solidFill>
                <a:schemeClr val="tx1"/>
              </a:solidFill>
            </a:endParaRPr>
          </a:p>
        </p:txBody>
      </p:sp>
      <p:sp>
        <p:nvSpPr>
          <p:cNvPr id="8" name="AutoShape 6"/>
          <p:cNvSpPr>
            <a:spLocks noChangeArrowheads="1"/>
          </p:cNvSpPr>
          <p:nvPr/>
        </p:nvSpPr>
        <p:spPr bwMode="auto">
          <a:xfrm>
            <a:off x="7467600" y="3048000"/>
            <a:ext cx="287337" cy="560387"/>
          </a:xfrm>
          <a:prstGeom prst="upArrow">
            <a:avLst>
              <a:gd name="adj1" fmla="val 50000"/>
              <a:gd name="adj2" fmla="val 48757"/>
            </a:avLst>
          </a:prstGeom>
          <a:solidFill>
            <a:srgbClr val="0000FF"/>
          </a:solidFill>
          <a:ln w="9525" algn="ctr">
            <a:solidFill>
              <a:schemeClr val="tx1"/>
            </a:solidFill>
            <a:miter lim="800000"/>
            <a:headEnd/>
            <a:tailEnd/>
          </a:ln>
        </p:spPr>
        <p:txBody>
          <a:bodyPr wrap="none" anchor="ctr"/>
          <a:lstStyle/>
          <a:p>
            <a:endParaRPr lang="en-US">
              <a:solidFill>
                <a:schemeClr val="tx1"/>
              </a:solidFill>
            </a:endParaRPr>
          </a:p>
        </p:txBody>
      </p:sp>
      <p:sp>
        <p:nvSpPr>
          <p:cNvPr id="9" name="Text Box 7"/>
          <p:cNvSpPr txBox="1">
            <a:spLocks noChangeArrowheads="1"/>
          </p:cNvSpPr>
          <p:nvPr/>
        </p:nvSpPr>
        <p:spPr bwMode="auto">
          <a:xfrm>
            <a:off x="925059" y="3578895"/>
            <a:ext cx="2874736" cy="566309"/>
          </a:xfrm>
          <a:prstGeom prst="rect">
            <a:avLst/>
          </a:prstGeom>
          <a:noFill/>
          <a:ln w="9525" algn="ctr">
            <a:solidFill>
              <a:schemeClr val="tx1"/>
            </a:solidFill>
            <a:miter lim="800000"/>
            <a:headEnd/>
            <a:tailEnd/>
          </a:ln>
        </p:spPr>
        <p:txBody>
          <a:bodyPr wrap="square">
            <a:spAutoFit/>
          </a:bodyPr>
          <a:lstStyle/>
          <a:p>
            <a:pPr marL="342900" indent="-342900">
              <a:spcBef>
                <a:spcPct val="20000"/>
              </a:spcBef>
            </a:pPr>
            <a:r>
              <a:rPr lang="en-US" sz="1400" b="1" dirty="0">
                <a:solidFill>
                  <a:schemeClr val="tx1"/>
                </a:solidFill>
                <a:latin typeface="Arial" charset="0"/>
                <a:ea typeface="ＭＳ Ｐゴシック" pitchFamily="34" charset="-128"/>
              </a:rPr>
              <a:t>Ch. 172</a:t>
            </a:r>
            <a:r>
              <a:rPr lang="en-US" sz="1400" b="1" dirty="0" smtClean="0">
                <a:solidFill>
                  <a:schemeClr val="tx1"/>
                </a:solidFill>
                <a:latin typeface="Arial" charset="0"/>
                <a:ea typeface="ＭＳ Ｐゴシック" pitchFamily="34" charset="-128"/>
              </a:rPr>
              <a:t>:</a:t>
            </a:r>
          </a:p>
          <a:p>
            <a:pPr marL="342900" indent="-342900">
              <a:spcBef>
                <a:spcPct val="20000"/>
              </a:spcBef>
            </a:pPr>
            <a:r>
              <a:rPr lang="en-US" sz="1400" b="1" dirty="0" smtClean="0">
                <a:solidFill>
                  <a:schemeClr val="tx1"/>
                </a:solidFill>
                <a:latin typeface="Arial" charset="0"/>
                <a:ea typeface="ＭＳ Ｐゴシック" pitchFamily="34" charset="-128"/>
              </a:rPr>
              <a:t>Collision </a:t>
            </a:r>
            <a:r>
              <a:rPr lang="en-US" sz="1400" b="1" dirty="0">
                <a:solidFill>
                  <a:schemeClr val="tx1"/>
                </a:solidFill>
                <a:latin typeface="Arial" charset="0"/>
                <a:ea typeface="ＭＳ Ｐゴシック" pitchFamily="34" charset="-128"/>
              </a:rPr>
              <a:t>Avoidance Safety</a:t>
            </a:r>
          </a:p>
        </p:txBody>
      </p:sp>
      <p:sp>
        <p:nvSpPr>
          <p:cNvPr id="10" name="Text Box 8"/>
          <p:cNvSpPr txBox="1">
            <a:spLocks noChangeArrowheads="1"/>
          </p:cNvSpPr>
          <p:nvPr/>
        </p:nvSpPr>
        <p:spPr bwMode="auto">
          <a:xfrm>
            <a:off x="6723063" y="3657600"/>
            <a:ext cx="2420937" cy="307777"/>
          </a:xfrm>
          <a:prstGeom prst="rect">
            <a:avLst/>
          </a:prstGeom>
          <a:noFill/>
          <a:ln w="9525" algn="ctr">
            <a:solidFill>
              <a:schemeClr val="tx1"/>
            </a:solidFill>
            <a:miter lim="800000"/>
            <a:headEnd/>
            <a:tailEnd/>
          </a:ln>
        </p:spPr>
        <p:txBody>
          <a:bodyPr>
            <a:spAutoFit/>
          </a:bodyPr>
          <a:lstStyle/>
          <a:p>
            <a:pPr marL="342900" indent="-342900">
              <a:spcBef>
                <a:spcPct val="20000"/>
              </a:spcBef>
            </a:pPr>
            <a:r>
              <a:rPr lang="en-US" sz="1400" b="1" dirty="0">
                <a:solidFill>
                  <a:schemeClr val="tx1"/>
                </a:solidFill>
                <a:latin typeface="Arial" charset="0"/>
                <a:ea typeface="ＭＳ Ｐゴシック" pitchFamily="34" charset="-128"/>
              </a:rPr>
              <a:t>Ch. 184: Public Safety</a:t>
            </a:r>
            <a:endParaRPr lang="en-US" altLang="ja-JP" sz="1400" b="1" dirty="0">
              <a:solidFill>
                <a:schemeClr val="tx1"/>
              </a:solidFill>
              <a:latin typeface="Arial" charset="0"/>
              <a:ea typeface="ＭＳ Ｐゴシック" pitchFamily="34" charset="-128"/>
            </a:endParaRPr>
          </a:p>
        </p:txBody>
      </p:sp>
      <p:sp>
        <p:nvSpPr>
          <p:cNvPr id="11" name="AutoShape 9"/>
          <p:cNvSpPr>
            <a:spLocks noChangeArrowheads="1"/>
          </p:cNvSpPr>
          <p:nvPr/>
        </p:nvSpPr>
        <p:spPr bwMode="auto">
          <a:xfrm>
            <a:off x="4940300" y="3206750"/>
            <a:ext cx="273050" cy="1038225"/>
          </a:xfrm>
          <a:prstGeom prst="upArrow">
            <a:avLst>
              <a:gd name="adj1" fmla="val 50000"/>
              <a:gd name="adj2" fmla="val 95058"/>
            </a:avLst>
          </a:prstGeom>
          <a:solidFill>
            <a:srgbClr val="FF9900"/>
          </a:solidFill>
          <a:ln w="9525" algn="ctr">
            <a:solidFill>
              <a:schemeClr val="tx1"/>
            </a:solidFill>
            <a:miter lim="800000"/>
            <a:headEnd/>
            <a:tailEnd/>
          </a:ln>
        </p:spPr>
        <p:txBody>
          <a:bodyPr wrap="none" anchor="ctr"/>
          <a:lstStyle/>
          <a:p>
            <a:endParaRPr lang="en-US">
              <a:solidFill>
                <a:schemeClr val="tx1"/>
              </a:solidFill>
            </a:endParaRPr>
          </a:p>
        </p:txBody>
      </p:sp>
      <p:sp>
        <p:nvSpPr>
          <p:cNvPr id="12" name="Line 10"/>
          <p:cNvSpPr>
            <a:spLocks noChangeShapeType="1"/>
          </p:cNvSpPr>
          <p:nvPr/>
        </p:nvSpPr>
        <p:spPr bwMode="auto">
          <a:xfrm flipH="1" flipV="1">
            <a:off x="3767138" y="3316288"/>
            <a:ext cx="695325" cy="1119187"/>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3" name="Line 11"/>
          <p:cNvSpPr>
            <a:spLocks noChangeShapeType="1"/>
          </p:cNvSpPr>
          <p:nvPr/>
        </p:nvSpPr>
        <p:spPr bwMode="auto">
          <a:xfrm flipH="1" flipV="1">
            <a:off x="4232275" y="3278188"/>
            <a:ext cx="409575" cy="1158875"/>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4" name="Line 12"/>
          <p:cNvSpPr>
            <a:spLocks noChangeShapeType="1"/>
          </p:cNvSpPr>
          <p:nvPr/>
        </p:nvSpPr>
        <p:spPr bwMode="auto">
          <a:xfrm flipH="1" flipV="1">
            <a:off x="3767138" y="3316288"/>
            <a:ext cx="695325" cy="1119187"/>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5" name="Line 13"/>
          <p:cNvSpPr>
            <a:spLocks noChangeShapeType="1"/>
          </p:cNvSpPr>
          <p:nvPr/>
        </p:nvSpPr>
        <p:spPr bwMode="auto">
          <a:xfrm flipH="1" flipV="1">
            <a:off x="4232275" y="3278188"/>
            <a:ext cx="409575" cy="1158875"/>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6" name="Line 14"/>
          <p:cNvSpPr>
            <a:spLocks noChangeShapeType="1"/>
          </p:cNvSpPr>
          <p:nvPr/>
        </p:nvSpPr>
        <p:spPr bwMode="auto">
          <a:xfrm flipV="1">
            <a:off x="5721350" y="3316288"/>
            <a:ext cx="695325" cy="1119187"/>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7" name="Line 15"/>
          <p:cNvSpPr>
            <a:spLocks noChangeShapeType="1"/>
          </p:cNvSpPr>
          <p:nvPr/>
        </p:nvSpPr>
        <p:spPr bwMode="auto">
          <a:xfrm flipV="1">
            <a:off x="5516563" y="3294063"/>
            <a:ext cx="409575" cy="1158875"/>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377" y="1066800"/>
            <a:ext cx="6934200" cy="205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533399"/>
          </a:xfrm>
        </p:spPr>
        <p:txBody>
          <a:bodyPr/>
          <a:lstStyle/>
          <a:p>
            <a:r>
              <a:rPr lang="en-US" dirty="0" smtClean="0"/>
              <a:t>DSRC and U-NII-4 Devices in 5.9 GHz Band</a:t>
            </a:r>
            <a:endParaRPr lang="en-US" dirty="0"/>
          </a:p>
        </p:txBody>
      </p:sp>
      <p:sp>
        <p:nvSpPr>
          <p:cNvPr id="3" name="Date Placeholder 2"/>
          <p:cNvSpPr>
            <a:spLocks noGrp="1"/>
          </p:cNvSpPr>
          <p:nvPr>
            <p:ph type="dt" idx="10"/>
          </p:nvPr>
        </p:nvSpPr>
        <p:spPr/>
        <p:txBody>
          <a:bodyPr/>
          <a:lstStyle/>
          <a:p>
            <a:r>
              <a:rPr lang="en-US" smtClean="0"/>
              <a:t>May 2013</a:t>
            </a:r>
            <a:endParaRPr lang="en-GB" dirty="0"/>
          </a:p>
        </p:txBody>
      </p:sp>
      <p:sp>
        <p:nvSpPr>
          <p:cNvPr id="4" name="Footer Placeholder 3"/>
          <p:cNvSpPr>
            <a:spLocks noGrp="1"/>
          </p:cNvSpPr>
          <p:nvPr>
            <p:ph type="ftr" idx="11"/>
          </p:nvPr>
        </p:nvSpPr>
        <p:spPr/>
        <p:txBody>
          <a:bodyPr/>
          <a:lstStyle/>
          <a:p>
            <a:r>
              <a:rPr lang="en-GB" dirty="0" smtClean="0"/>
              <a:t>John Kenney, Toyota Info Technology Center </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29</a:t>
            </a:fld>
            <a:endParaRPr lang="en-GB"/>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38643"/>
            <a:ext cx="7467600" cy="533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bwMode="auto">
          <a:xfrm>
            <a:off x="495300" y="1487907"/>
            <a:ext cx="9525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0000CC"/>
                </a:solidFill>
              </a:rPr>
              <a:t>DSRC</a:t>
            </a:r>
            <a:endParaRPr lang="en-US" sz="2800" dirty="0">
              <a:solidFill>
                <a:srgbClr val="0000CC"/>
              </a:solidFill>
            </a:endParaRPr>
          </a:p>
        </p:txBody>
      </p:sp>
      <p:sp>
        <p:nvSpPr>
          <p:cNvPr id="8" name="Slide Number Placeholder 3"/>
          <p:cNvSpPr txBox="1">
            <a:spLocks/>
          </p:cNvSpPr>
          <p:nvPr/>
        </p:nvSpPr>
        <p:spPr bwMode="auto">
          <a:xfrm>
            <a:off x="6389076" y="3441596"/>
            <a:ext cx="1611924"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FF0000"/>
                </a:solidFill>
              </a:rPr>
              <a:t>U-NII-4</a:t>
            </a:r>
            <a:endParaRPr lang="en-US" sz="2800" dirty="0">
              <a:solidFill>
                <a:srgbClr val="FF0000"/>
              </a:solidFill>
            </a:endParaRPr>
          </a:p>
        </p:txBody>
      </p:sp>
      <p:sp>
        <p:nvSpPr>
          <p:cNvPr id="9" name="Slide Number Placeholder 3"/>
          <p:cNvSpPr txBox="1">
            <a:spLocks/>
          </p:cNvSpPr>
          <p:nvPr/>
        </p:nvSpPr>
        <p:spPr bwMode="auto">
          <a:xfrm>
            <a:off x="6389076" y="4459707"/>
            <a:ext cx="1611924"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FF0000"/>
                </a:solidFill>
              </a:rPr>
              <a:t>U-NII-4</a:t>
            </a:r>
            <a:endParaRPr lang="en-US" sz="2800" dirty="0">
              <a:solidFill>
                <a:srgbClr val="FF0000"/>
              </a:solidFill>
            </a:endParaRPr>
          </a:p>
        </p:txBody>
      </p:sp>
      <p:sp>
        <p:nvSpPr>
          <p:cNvPr id="10" name="Slide Number Placeholder 3"/>
          <p:cNvSpPr txBox="1">
            <a:spLocks/>
          </p:cNvSpPr>
          <p:nvPr/>
        </p:nvSpPr>
        <p:spPr bwMode="auto">
          <a:xfrm>
            <a:off x="6408868" y="5450307"/>
            <a:ext cx="1611924"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FF0000"/>
                </a:solidFill>
              </a:rPr>
              <a:t>U-NII-4</a:t>
            </a:r>
            <a:endParaRPr lang="en-US" sz="2800" dirty="0">
              <a:solidFill>
                <a:srgbClr val="FF0000"/>
              </a:solidFill>
            </a:endParaRPr>
          </a:p>
        </p:txBody>
      </p:sp>
      <p:sp>
        <p:nvSpPr>
          <p:cNvPr id="16" name="Slide Number Placeholder 3"/>
          <p:cNvSpPr txBox="1">
            <a:spLocks/>
          </p:cNvSpPr>
          <p:nvPr/>
        </p:nvSpPr>
        <p:spPr bwMode="auto">
          <a:xfrm>
            <a:off x="7772400" y="2362200"/>
            <a:ext cx="13716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FF0000"/>
                </a:solidFill>
              </a:rPr>
              <a:t>U-NII-4</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Agenda</a:t>
            </a:r>
            <a:endParaRPr lang="en-US" dirty="0"/>
          </a:p>
        </p:txBody>
      </p:sp>
      <p:sp>
        <p:nvSpPr>
          <p:cNvPr id="3" name="Content Placeholder 2"/>
          <p:cNvSpPr>
            <a:spLocks noGrp="1"/>
          </p:cNvSpPr>
          <p:nvPr>
            <p:ph idx="1"/>
          </p:nvPr>
        </p:nvSpPr>
        <p:spPr>
          <a:xfrm>
            <a:off x="685800" y="1524000"/>
            <a:ext cx="7770813" cy="4113213"/>
          </a:xfrm>
        </p:spPr>
        <p:txBody>
          <a:bodyPr/>
          <a:lstStyle/>
          <a:p>
            <a:pPr>
              <a:buFont typeface="Arial" pitchFamily="34" charset="0"/>
              <a:buChar char="•"/>
            </a:pPr>
            <a:r>
              <a:rPr lang="en-US" dirty="0" smtClean="0"/>
              <a:t>DSRC Mission,  Purpose &amp; Safety Benefits</a:t>
            </a:r>
          </a:p>
          <a:p>
            <a:pPr>
              <a:buFont typeface="Arial" pitchFamily="34" charset="0"/>
              <a:buChar char="•"/>
            </a:pPr>
            <a:r>
              <a:rPr lang="en-US" dirty="0" smtClean="0"/>
              <a:t>How Does it Work?</a:t>
            </a:r>
          </a:p>
          <a:p>
            <a:pPr>
              <a:buFont typeface="Arial" pitchFamily="34" charset="0"/>
              <a:buChar char="•"/>
            </a:pPr>
            <a:r>
              <a:rPr lang="en-US" dirty="0" smtClean="0"/>
              <a:t>Application Use Cases</a:t>
            </a:r>
          </a:p>
          <a:p>
            <a:pPr lvl="1">
              <a:buFont typeface="Arial" pitchFamily="34" charset="0"/>
              <a:buChar char="•"/>
            </a:pPr>
            <a:r>
              <a:rPr lang="en-US" dirty="0" smtClean="0"/>
              <a:t>Safety Applications – V2V and V2I</a:t>
            </a:r>
          </a:p>
          <a:p>
            <a:pPr lvl="1">
              <a:buFont typeface="Arial" pitchFamily="34" charset="0"/>
              <a:buChar char="•"/>
            </a:pPr>
            <a:r>
              <a:rPr lang="en-US" dirty="0" smtClean="0"/>
              <a:t>Commercial Vehicle Applications - V2V and V2I</a:t>
            </a:r>
          </a:p>
          <a:p>
            <a:pPr lvl="1">
              <a:buFont typeface="Arial" pitchFamily="34" charset="0"/>
              <a:buChar char="•"/>
            </a:pPr>
            <a:r>
              <a:rPr lang="en-US" dirty="0" smtClean="0"/>
              <a:t>Private Applications</a:t>
            </a:r>
          </a:p>
          <a:p>
            <a:pPr>
              <a:buFont typeface="Arial" pitchFamily="34" charset="0"/>
              <a:buChar char="•"/>
            </a:pPr>
            <a:r>
              <a:rPr lang="en-US" dirty="0" smtClean="0"/>
              <a:t>DSRC 5.9 GHz band use </a:t>
            </a:r>
          </a:p>
          <a:p>
            <a:pPr>
              <a:buFont typeface="Arial" pitchFamily="34" charset="0"/>
              <a:buChar char="•"/>
            </a:pPr>
            <a:r>
              <a:rPr lang="en-US" dirty="0" smtClean="0"/>
              <a:t>Proposed U-NII-4 Overlay on DSRC 5.9 GHz </a:t>
            </a:r>
          </a:p>
          <a:p>
            <a:pPr>
              <a:buFont typeface="Arial" pitchFamily="34" charset="0"/>
              <a:buChar char="•"/>
            </a:pPr>
            <a:r>
              <a:rPr lang="en-US" dirty="0" smtClean="0"/>
              <a:t>DSRC Channel Requirements – NTIA 5 GHz Report</a:t>
            </a:r>
          </a:p>
          <a:p>
            <a:pPr>
              <a:buFont typeface="Arial" pitchFamily="34" charset="0"/>
              <a:buChar char="•"/>
            </a:pP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999413" cy="1065213"/>
          </a:xfrm>
        </p:spPr>
        <p:txBody>
          <a:bodyPr/>
          <a:lstStyle/>
          <a:p>
            <a:r>
              <a:rPr lang="en-US" dirty="0" smtClean="0"/>
              <a:t>DSRC Applications – Channel Requirements</a:t>
            </a:r>
            <a:endParaRPr lang="en-US" dirty="0"/>
          </a:p>
        </p:txBody>
      </p:sp>
      <p:sp>
        <p:nvSpPr>
          <p:cNvPr id="3" name="Content Placeholder 2"/>
          <p:cNvSpPr>
            <a:spLocks noGrp="1"/>
          </p:cNvSpPr>
          <p:nvPr>
            <p:ph idx="1"/>
          </p:nvPr>
        </p:nvSpPr>
        <p:spPr>
          <a:xfrm>
            <a:off x="609600" y="1524000"/>
            <a:ext cx="7770813" cy="4800600"/>
          </a:xfrm>
        </p:spPr>
        <p:txBody>
          <a:bodyPr/>
          <a:lstStyle/>
          <a:p>
            <a:pPr>
              <a:buFont typeface="Arial" pitchFamily="34" charset="0"/>
              <a:buChar char="•"/>
            </a:pPr>
            <a:r>
              <a:rPr lang="en-US" dirty="0" smtClean="0"/>
              <a:t>DSRC includes safety of life service</a:t>
            </a:r>
          </a:p>
          <a:p>
            <a:pPr>
              <a:buFont typeface="Arial" pitchFamily="34" charset="0"/>
              <a:buChar char="•"/>
            </a:pPr>
            <a:r>
              <a:rPr lang="en-US" dirty="0" smtClean="0"/>
              <a:t>DSRC packet latency and dependable delivery critical for collision avoidance apps</a:t>
            </a:r>
          </a:p>
          <a:p>
            <a:pPr>
              <a:buFont typeface="Arial" pitchFamily="34" charset="0"/>
              <a:buChar char="•"/>
            </a:pPr>
            <a:r>
              <a:rPr lang="en-US" dirty="0" smtClean="0"/>
              <a:t>DSRC requires multiple channels to support:</a:t>
            </a:r>
          </a:p>
          <a:p>
            <a:pPr lvl="1">
              <a:buFont typeface="Arial" pitchFamily="34" charset="0"/>
              <a:buChar char="•"/>
            </a:pPr>
            <a:r>
              <a:rPr lang="en-US" sz="1800" dirty="0" smtClean="0"/>
              <a:t>V2V Collision Avoidance</a:t>
            </a:r>
          </a:p>
          <a:p>
            <a:pPr lvl="1">
              <a:buFont typeface="Arial" pitchFamily="34" charset="0"/>
              <a:buChar char="•"/>
            </a:pPr>
            <a:r>
              <a:rPr lang="en-US" sz="1800" dirty="0" smtClean="0"/>
              <a:t>V2I Collision Avoidance (e.g., SPaT)</a:t>
            </a:r>
          </a:p>
          <a:p>
            <a:pPr lvl="1">
              <a:buFont typeface="Arial" pitchFamily="34" charset="0"/>
              <a:buChar char="•"/>
            </a:pPr>
            <a:r>
              <a:rPr lang="en-US" sz="1800" dirty="0" smtClean="0"/>
              <a:t>Work Zone, Road Hazards, and Preempt</a:t>
            </a:r>
          </a:p>
          <a:p>
            <a:pPr lvl="1">
              <a:buFont typeface="Arial" pitchFamily="34" charset="0"/>
              <a:buChar char="•"/>
            </a:pPr>
            <a:r>
              <a:rPr lang="en-US" sz="1800" dirty="0" smtClean="0"/>
              <a:t>Tolls</a:t>
            </a:r>
          </a:p>
          <a:p>
            <a:pPr lvl="1">
              <a:buFont typeface="Arial" pitchFamily="34" charset="0"/>
              <a:buChar char="•"/>
            </a:pPr>
            <a:r>
              <a:rPr lang="en-US" sz="1800" dirty="0" smtClean="0"/>
              <a:t>Traveler Information</a:t>
            </a:r>
          </a:p>
          <a:p>
            <a:pPr lvl="1">
              <a:buFont typeface="Arial" pitchFamily="34" charset="0"/>
              <a:buChar char="•"/>
            </a:pPr>
            <a:r>
              <a:rPr lang="en-US" sz="1800" dirty="0" smtClean="0"/>
              <a:t>Commercial Vehicle Operation (CVO)</a:t>
            </a:r>
          </a:p>
          <a:p>
            <a:pPr lvl="1">
              <a:buFont typeface="Arial" pitchFamily="34" charset="0"/>
              <a:buChar char="•"/>
            </a:pPr>
            <a:r>
              <a:rPr lang="en-US" sz="1800" dirty="0" smtClean="0"/>
              <a:t>Private Use</a:t>
            </a:r>
          </a:p>
          <a:p>
            <a:pPr lvl="1">
              <a:buFont typeface="Arial" pitchFamily="34" charset="0"/>
              <a:buChar char="•"/>
            </a:pPr>
            <a:r>
              <a:rPr lang="en-US" sz="1800" dirty="0" smtClean="0"/>
              <a:t>Service Advertisements</a:t>
            </a:r>
          </a:p>
          <a:p>
            <a:pPr lvl="1">
              <a:buFont typeface="Arial" pitchFamily="34" charset="0"/>
              <a:buChar char="•"/>
            </a:pPr>
            <a:r>
              <a:rPr lang="en-US" sz="1800" dirty="0" smtClean="0"/>
              <a:t>Interference mitigation from other RSE in close proximity</a:t>
            </a:r>
          </a:p>
          <a:p>
            <a:endParaRPr lang="en-US" sz="18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30</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0813" cy="1065213"/>
          </a:xfrm>
        </p:spPr>
        <p:txBody>
          <a:bodyPr/>
          <a:lstStyle/>
          <a:p>
            <a:r>
              <a:rPr lang="en-US" dirty="0" smtClean="0"/>
              <a:t>NTIA 5 GHz Report</a:t>
            </a:r>
            <a:endParaRPr lang="en-US" dirty="0"/>
          </a:p>
        </p:txBody>
      </p:sp>
      <p:sp>
        <p:nvSpPr>
          <p:cNvPr id="3" name="Content Placeholder 2"/>
          <p:cNvSpPr>
            <a:spLocks noGrp="1"/>
          </p:cNvSpPr>
          <p:nvPr>
            <p:ph idx="1"/>
          </p:nvPr>
        </p:nvSpPr>
        <p:spPr>
          <a:xfrm>
            <a:off x="685800" y="1219200"/>
            <a:ext cx="7770813" cy="4494213"/>
          </a:xfrm>
        </p:spPr>
        <p:txBody>
          <a:bodyPr/>
          <a:lstStyle/>
          <a:p>
            <a:pPr marL="0" lvl="1" indent="0">
              <a:buNone/>
            </a:pPr>
            <a:r>
              <a:rPr lang="en-US" b="1" dirty="0" smtClean="0"/>
              <a:t>NPRM FCC 13-22 includes NTIA 5 GHz Report by reference</a:t>
            </a:r>
            <a:br>
              <a:rPr lang="en-US" b="1" dirty="0" smtClean="0"/>
            </a:br>
            <a:endParaRPr lang="en-US" b="1" dirty="0" smtClean="0"/>
          </a:p>
          <a:p>
            <a:pPr marL="0" indent="0">
              <a:buNone/>
            </a:pPr>
            <a:r>
              <a:rPr lang="en-US" dirty="0" smtClean="0"/>
              <a:t>Regarding DSRC:</a:t>
            </a:r>
          </a:p>
          <a:p>
            <a:pPr lvl="1">
              <a:buFont typeface="Arial" pitchFamily="34" charset="0"/>
              <a:buChar char="•"/>
            </a:pPr>
            <a:r>
              <a:rPr lang="en-US" sz="1800" dirty="0" smtClean="0"/>
              <a:t>DSRC is incumbent in 5.9 GHz band</a:t>
            </a:r>
          </a:p>
          <a:p>
            <a:pPr lvl="1">
              <a:buFont typeface="Arial" pitchFamily="34" charset="0"/>
              <a:buChar char="•"/>
            </a:pPr>
            <a:r>
              <a:rPr lang="en-US" sz="1800" dirty="0" smtClean="0"/>
              <a:t>NTIA treats DSRC service  similarly to Federal systems</a:t>
            </a:r>
          </a:p>
          <a:p>
            <a:pPr lvl="1">
              <a:buFont typeface="Arial" pitchFamily="34" charset="0"/>
              <a:buChar char="•"/>
            </a:pPr>
            <a:r>
              <a:rPr lang="en-US" sz="1800" dirty="0" smtClean="0"/>
              <a:t>Federal agencies (implying DSRC) will not alter their systems</a:t>
            </a:r>
          </a:p>
          <a:p>
            <a:pPr lvl="1">
              <a:buFont typeface="Arial" pitchFamily="34" charset="0"/>
              <a:buChar char="•"/>
            </a:pPr>
            <a:r>
              <a:rPr lang="en-US" sz="1800" dirty="0" smtClean="0"/>
              <a:t>DFS anticipated as required for U-NII-4 devices (802.11ac and other)</a:t>
            </a:r>
          </a:p>
          <a:p>
            <a:pPr lvl="1">
              <a:buFont typeface="Arial" pitchFamily="34" charset="0"/>
              <a:buChar char="•"/>
            </a:pPr>
            <a:r>
              <a:rPr lang="en-US" sz="1800" dirty="0" smtClean="0"/>
              <a:t>DFS schemes for RADAR not suitable for detection of DSRC </a:t>
            </a:r>
          </a:p>
          <a:p>
            <a:pPr marL="0" indent="0">
              <a:buNone/>
            </a:pPr>
            <a:r>
              <a:rPr lang="en-US" dirty="0" smtClean="0"/>
              <a:t> NTIA Initial Conclusions:</a:t>
            </a:r>
          </a:p>
          <a:p>
            <a:pPr lvl="1">
              <a:buFont typeface="Arial" pitchFamily="34" charset="0"/>
              <a:buChar char="•"/>
            </a:pPr>
            <a:r>
              <a:rPr lang="en-US" sz="1800" dirty="0" smtClean="0"/>
              <a:t>Existing U-NII regulations not developed to detect DSRC signals</a:t>
            </a:r>
          </a:p>
          <a:p>
            <a:pPr lvl="1">
              <a:buFont typeface="Arial" pitchFamily="34" charset="0"/>
              <a:buChar char="•"/>
            </a:pPr>
            <a:r>
              <a:rPr lang="en-US" sz="1800" dirty="0" smtClean="0"/>
              <a:t>U-NII detection may not be capable of detecting DSRC</a:t>
            </a:r>
          </a:p>
          <a:p>
            <a:pPr lvl="1">
              <a:buFont typeface="Arial" pitchFamily="34" charset="0"/>
              <a:buChar char="•"/>
            </a:pPr>
            <a:r>
              <a:rPr lang="en-US" sz="1800" dirty="0" smtClean="0"/>
              <a:t>Changes to DFS detection parameters may (still) not protect DSRC from ‘serious performance degradation.’</a:t>
            </a:r>
          </a:p>
          <a:p>
            <a:pPr lvl="1">
              <a:buFont typeface="Arial" pitchFamily="34" charset="0"/>
              <a:buChar char="•"/>
            </a:pPr>
            <a:r>
              <a:rPr lang="en-US" sz="1800" dirty="0" smtClean="0"/>
              <a:t>Current U-NII regulations not designed for non-co-located Tx and Rx</a:t>
            </a:r>
            <a:endParaRPr lang="en-US" sz="18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31</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Future of DSRC</a:t>
            </a:r>
            <a:endParaRPr lang="en-US" dirty="0"/>
          </a:p>
        </p:txBody>
      </p:sp>
      <p:sp>
        <p:nvSpPr>
          <p:cNvPr id="3" name="Content Placeholder 2"/>
          <p:cNvSpPr>
            <a:spLocks noGrp="1"/>
          </p:cNvSpPr>
          <p:nvPr>
            <p:ph idx="1"/>
          </p:nvPr>
        </p:nvSpPr>
        <p:spPr/>
        <p:txBody>
          <a:bodyPr/>
          <a:lstStyle/>
          <a:p>
            <a:r>
              <a:rPr lang="en-US" dirty="0" smtClean="0"/>
              <a:t>National Highway Transportation Safety Administration (NHTSA) regulates vehicles in US</a:t>
            </a:r>
          </a:p>
          <a:p>
            <a:r>
              <a:rPr lang="en-US" dirty="0" smtClean="0"/>
              <a:t>NHTSA is evaluating efficacy of DSRC-based collision avoidance systems</a:t>
            </a:r>
          </a:p>
          <a:p>
            <a:r>
              <a:rPr lang="en-US" dirty="0" smtClean="0"/>
              <a:t>NHTSA will announce later in 2013 whether they plan to begin a process to require DSRC devices in new cars</a:t>
            </a:r>
          </a:p>
          <a:p>
            <a:pPr lvl="1"/>
            <a:r>
              <a:rPr lang="en-US" dirty="0" smtClean="0"/>
              <a:t>Will make similar evaluation in 2014 with regard to heavy trucks</a:t>
            </a:r>
          </a:p>
          <a:p>
            <a:r>
              <a:rPr lang="en-US" dirty="0" smtClean="0"/>
              <a:t>Several suppliers of aftermarket DSRC devices are also exploring this market</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32</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Concluding Remarks</a:t>
            </a:r>
            <a:endParaRPr lang="en-US" dirty="0"/>
          </a:p>
        </p:txBody>
      </p:sp>
      <p:sp>
        <p:nvSpPr>
          <p:cNvPr id="3" name="Content Placeholder 2"/>
          <p:cNvSpPr>
            <a:spLocks noGrp="1"/>
          </p:cNvSpPr>
          <p:nvPr>
            <p:ph idx="1"/>
          </p:nvPr>
        </p:nvSpPr>
        <p:spPr>
          <a:xfrm>
            <a:off x="685800" y="1981200"/>
            <a:ext cx="8229600" cy="4113213"/>
          </a:xfrm>
        </p:spPr>
        <p:txBody>
          <a:bodyPr/>
          <a:lstStyle/>
          <a:p>
            <a:r>
              <a:rPr lang="en-US" dirty="0" smtClean="0"/>
              <a:t>With DSRC the “Connected Vehicle” holds the promise of:</a:t>
            </a:r>
          </a:p>
          <a:p>
            <a:pPr lvl="1">
              <a:buFont typeface="Arial" pitchFamily="34" charset="0"/>
              <a:buChar char="•"/>
            </a:pPr>
            <a:r>
              <a:rPr lang="en-US" dirty="0" smtClean="0"/>
              <a:t>Saving lives and reducing property loss</a:t>
            </a:r>
          </a:p>
          <a:p>
            <a:pPr lvl="1">
              <a:buFont typeface="Arial" pitchFamily="34" charset="0"/>
              <a:buChar char="•"/>
            </a:pPr>
            <a:r>
              <a:rPr lang="en-US" dirty="0" smtClean="0"/>
              <a:t>Improving transportation efficiency</a:t>
            </a:r>
          </a:p>
          <a:p>
            <a:pPr lvl="1">
              <a:buFont typeface="Arial" pitchFamily="34" charset="0"/>
              <a:buChar char="•"/>
            </a:pPr>
            <a:r>
              <a:rPr lang="en-US" dirty="0" smtClean="0"/>
              <a:t>Improving the environment</a:t>
            </a:r>
          </a:p>
          <a:p>
            <a:pPr lvl="1">
              <a:buFont typeface="Arial" pitchFamily="34" charset="0"/>
              <a:buChar char="•"/>
            </a:pPr>
            <a:r>
              <a:rPr lang="en-US" dirty="0" smtClean="0"/>
              <a:t>Opening a new frontier for innovation</a:t>
            </a:r>
          </a:p>
          <a:p>
            <a:r>
              <a:rPr lang="en-US" dirty="0" smtClean="0"/>
              <a:t>Will be used wherever vehicles go</a:t>
            </a:r>
          </a:p>
          <a:p>
            <a:pPr lvl="1">
              <a:buFont typeface="Arial" pitchFamily="34" charset="0"/>
              <a:buChar char="•"/>
            </a:pPr>
            <a:r>
              <a:rPr lang="en-US" dirty="0" smtClean="0"/>
              <a:t>EU and Japan also planning implementations</a:t>
            </a:r>
          </a:p>
          <a:p>
            <a:r>
              <a:rPr lang="en-US" dirty="0" smtClean="0"/>
              <a:t>V2V Designed to operate solo</a:t>
            </a:r>
          </a:p>
          <a:p>
            <a:pPr lvl="1">
              <a:buFont typeface="Arial" pitchFamily="34" charset="0"/>
              <a:buChar char="•"/>
            </a:pPr>
            <a:r>
              <a:rPr lang="en-US" dirty="0" smtClean="0"/>
              <a:t>E.g. adaptive congestion control based on channel load </a:t>
            </a:r>
          </a:p>
          <a:p>
            <a:r>
              <a:rPr lang="en-US" dirty="0" smtClean="0"/>
              <a:t>Band Sharing presents significant challenges</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33</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0"/>
          </p:nvPr>
        </p:nvSpPr>
        <p:spPr>
          <a:xfrm>
            <a:off x="696912" y="333375"/>
            <a:ext cx="2303451" cy="273050"/>
          </a:xfrm>
        </p:spPr>
        <p:txBody>
          <a:bodyPr/>
          <a:lstStyle/>
          <a:p>
            <a:r>
              <a:rPr lang="en-US" smtClean="0"/>
              <a:t>May 2013</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John Kenney, Toyota Info Technology Center </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34</a:t>
            </a:fld>
            <a:endParaRPr lang="en-GB" dirty="0"/>
          </a:p>
        </p:txBody>
      </p:sp>
      <p:sp>
        <p:nvSpPr>
          <p:cNvPr id="3073" name="Rectangle 1"/>
          <p:cNvSpPr>
            <a:spLocks noGrp="1" noChangeArrowheads="1"/>
          </p:cNvSpPr>
          <p:nvPr>
            <p:ph type="title"/>
          </p:nvPr>
        </p:nvSpPr>
        <p:spPr>
          <a:xfrm>
            <a:off x="381000" y="1981200"/>
            <a:ext cx="7772400" cy="1066800"/>
          </a:xfrm>
          <a:ln/>
          <a:scene3d>
            <a:camera prst="orthographicFront"/>
            <a:lightRig rig="threePt" dir="t"/>
          </a:scene3d>
          <a:sp3d>
            <a:bevelT/>
          </a:sp3d>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4000" dirty="0" smtClean="0">
                <a:solidFill>
                  <a:schemeClr val="accent2"/>
                </a:solidFill>
                <a:ea typeface="ＭＳ Ｐゴシック" pitchFamily="34" charset="-128"/>
              </a:rPr>
              <a:t>Thank You!</a:t>
            </a:r>
            <a:endParaRPr lang="en-GB" sz="4000" dirty="0">
              <a:solidFill>
                <a:schemeClr val="accent2"/>
              </a:solidFill>
            </a:endParaRPr>
          </a:p>
        </p:txBody>
      </p:sp>
      <p:sp>
        <p:nvSpPr>
          <p:cNvPr id="2" name="Content Placeholder 1"/>
          <p:cNvSpPr>
            <a:spLocks noGrp="1"/>
          </p:cNvSpPr>
          <p:nvPr>
            <p:ph idx="1"/>
          </p:nvPr>
        </p:nvSpPr>
        <p:spPr>
          <a:xfrm>
            <a:off x="2057400" y="4114800"/>
            <a:ext cx="5181600" cy="2284413"/>
          </a:xfrm>
        </p:spPr>
        <p:txBody>
          <a:bodyPr/>
          <a:lstStyle/>
          <a:p>
            <a:r>
              <a:rPr lang="en-US" dirty="0" smtClean="0">
                <a:solidFill>
                  <a:schemeClr val="accent2"/>
                </a:solidFill>
              </a:rPr>
              <a:t>John Kenney</a:t>
            </a:r>
          </a:p>
          <a:p>
            <a:r>
              <a:rPr lang="en-US" dirty="0" smtClean="0">
                <a:solidFill>
                  <a:schemeClr val="accent2"/>
                </a:solidFill>
              </a:rPr>
              <a:t>Toyota </a:t>
            </a:r>
            <a:r>
              <a:rPr lang="en-US" dirty="0" err="1" smtClean="0">
                <a:solidFill>
                  <a:schemeClr val="accent2"/>
                </a:solidFill>
              </a:rPr>
              <a:t>InfoTechnology</a:t>
            </a:r>
            <a:r>
              <a:rPr lang="en-US" dirty="0" smtClean="0">
                <a:solidFill>
                  <a:schemeClr val="accent2"/>
                </a:solidFill>
              </a:rPr>
              <a:t> Center, USA</a:t>
            </a:r>
          </a:p>
          <a:p>
            <a:r>
              <a:rPr lang="en-US" dirty="0" smtClean="0">
                <a:solidFill>
                  <a:schemeClr val="accent2"/>
                </a:solidFill>
              </a:rPr>
              <a:t>jkenney@us.toyota-itc.com</a:t>
            </a:r>
            <a:endParaRPr lang="en-US" dirty="0">
              <a:solidFill>
                <a:schemeClr val="accent2"/>
              </a:solidFill>
            </a:endParaRPr>
          </a:p>
        </p:txBody>
      </p:sp>
    </p:spTree>
    <p:extLst>
      <p:ext uri="{BB962C8B-B14F-4D97-AF65-F5344CB8AC3E}">
        <p14:creationId xmlns:p14="http://schemas.microsoft.com/office/powerpoint/2010/main" val="2999739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DSRC Mission and Purpose</a:t>
            </a:r>
            <a:endParaRPr lang="en-US" dirty="0"/>
          </a:p>
        </p:txBody>
      </p:sp>
      <p:sp>
        <p:nvSpPr>
          <p:cNvPr id="3" name="Content Placeholder 2"/>
          <p:cNvSpPr>
            <a:spLocks noGrp="1"/>
          </p:cNvSpPr>
          <p:nvPr>
            <p:ph idx="1"/>
          </p:nvPr>
        </p:nvSpPr>
        <p:spPr>
          <a:xfrm>
            <a:off x="685800" y="1524000"/>
            <a:ext cx="7770813" cy="4113213"/>
          </a:xfrm>
        </p:spPr>
        <p:txBody>
          <a:bodyPr/>
          <a:lstStyle/>
          <a:p>
            <a:r>
              <a:rPr lang="en-US" dirty="0" smtClean="0"/>
              <a:t>DSRC: </a:t>
            </a:r>
            <a:r>
              <a:rPr lang="en-US" b="0" dirty="0" smtClean="0"/>
              <a:t>A short to medium range ITS communications service that supports both Public Safety and Private operations in roadside to vehicle and vehicle to vehicle communication modes.</a:t>
            </a:r>
          </a:p>
          <a:p>
            <a:r>
              <a:rPr lang="en-US" dirty="0" smtClean="0"/>
              <a:t>Vehicle communication to/from proximate device</a:t>
            </a:r>
          </a:p>
          <a:p>
            <a:pPr lvl="1"/>
            <a:r>
              <a:rPr lang="en-US" sz="2400" dirty="0" smtClean="0"/>
              <a:t>Vehicle to Vehicle (V2V) – Broadcast only.</a:t>
            </a:r>
          </a:p>
          <a:p>
            <a:pPr lvl="1"/>
            <a:r>
              <a:rPr lang="en-US" sz="2400" dirty="0" smtClean="0"/>
              <a:t>Vehicle to Roadside Infrastructure (V2I), generally broadcast with some two-way transactions.</a:t>
            </a:r>
          </a:p>
          <a:p>
            <a:r>
              <a:rPr lang="en-US" dirty="0" smtClean="0"/>
              <a:t>Benefits of Safety Applications:</a:t>
            </a:r>
          </a:p>
          <a:p>
            <a:pPr lvl="1"/>
            <a:r>
              <a:rPr lang="en-US" sz="2400" dirty="0" smtClean="0"/>
              <a:t>Collision Avoidance</a:t>
            </a:r>
          </a:p>
          <a:p>
            <a:pPr lvl="1"/>
            <a:r>
              <a:rPr lang="en-US" sz="2400" dirty="0" smtClean="0"/>
              <a:t>Improved Mobility</a:t>
            </a:r>
          </a:p>
          <a:p>
            <a:pPr lvl="1"/>
            <a:r>
              <a:rPr lang="en-US" sz="2400" dirty="0" smtClean="0"/>
              <a:t>Improved Environmental</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V2V and V2I Safety Benefits</a:t>
            </a:r>
            <a:endParaRPr lang="en-US" dirty="0"/>
          </a:p>
        </p:txBody>
      </p:sp>
      <p:sp>
        <p:nvSpPr>
          <p:cNvPr id="3" name="Content Placeholder 2"/>
          <p:cNvSpPr>
            <a:spLocks noGrp="1"/>
          </p:cNvSpPr>
          <p:nvPr>
            <p:ph idx="1"/>
          </p:nvPr>
        </p:nvSpPr>
        <p:spPr>
          <a:xfrm>
            <a:off x="685800" y="1524000"/>
            <a:ext cx="7770813" cy="4113213"/>
          </a:xfrm>
        </p:spPr>
        <p:txBody>
          <a:bodyPr/>
          <a:lstStyle/>
          <a:p>
            <a:r>
              <a:rPr lang="en-US" sz="2800" dirty="0" smtClean="0"/>
              <a:t>US Crash Statistics (2011)</a:t>
            </a:r>
          </a:p>
          <a:p>
            <a:pPr marL="457200" lvl="1" indent="0">
              <a:buNone/>
            </a:pPr>
            <a:r>
              <a:rPr lang="en-US" dirty="0" smtClean="0"/>
              <a:t>&gt; 5 Million crashes</a:t>
            </a:r>
          </a:p>
          <a:p>
            <a:pPr marL="457200" lvl="1" indent="0">
              <a:buNone/>
            </a:pPr>
            <a:r>
              <a:rPr lang="en-US" dirty="0" smtClean="0"/>
              <a:t>&gt; 30,000 traffic fatalities</a:t>
            </a:r>
          </a:p>
          <a:p>
            <a:pPr marL="457200" lvl="1" indent="0">
              <a:buNone/>
            </a:pPr>
            <a:r>
              <a:rPr lang="en-US" dirty="0" smtClean="0"/>
              <a:t>&gt; 2 Million injuries</a:t>
            </a:r>
          </a:p>
          <a:p>
            <a:r>
              <a:rPr lang="en-US" sz="2800" dirty="0" smtClean="0"/>
              <a:t>Accidents have huge costs:</a:t>
            </a:r>
          </a:p>
          <a:p>
            <a:pPr lvl="1"/>
            <a:r>
              <a:rPr lang="en-US" dirty="0" smtClean="0"/>
              <a:t>Loss of life &amp; Injuries</a:t>
            </a:r>
          </a:p>
          <a:p>
            <a:pPr lvl="1"/>
            <a:r>
              <a:rPr lang="en-US" dirty="0" smtClean="0"/>
              <a:t>Property damage</a:t>
            </a:r>
          </a:p>
          <a:p>
            <a:pPr lvl="1"/>
            <a:r>
              <a:rPr lang="en-US" dirty="0" smtClean="0"/>
              <a:t>Lost productivity</a:t>
            </a:r>
          </a:p>
          <a:p>
            <a:pPr lvl="1"/>
            <a:r>
              <a:rPr lang="en-US" dirty="0" smtClean="0"/>
              <a:t>Health care and emergency services</a:t>
            </a:r>
          </a:p>
          <a:p>
            <a:r>
              <a:rPr lang="en-US" sz="2800" dirty="0" smtClean="0"/>
              <a:t>DSRC communication can “reduce, mitigate, or prevent 80% of crashes by unimpaired drivers” – US DOT</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4"/>
          <p:cNvSpPr>
            <a:spLocks/>
          </p:cNvSpPr>
          <p:nvPr/>
        </p:nvSpPr>
        <p:spPr bwMode="auto">
          <a:xfrm>
            <a:off x="5109605" y="3584245"/>
            <a:ext cx="342900" cy="1247981"/>
          </a:xfrm>
          <a:prstGeom prst="rightBrace">
            <a:avLst>
              <a:gd name="adj1" fmla="val 33333"/>
              <a:gd name="adj2" fmla="val 50000"/>
            </a:avLst>
          </a:prstGeom>
          <a:noFill/>
          <a:ln w="9525">
            <a:solidFill>
              <a:schemeClr val="tx1"/>
            </a:solidFill>
            <a:round/>
            <a:headEnd/>
            <a:tailEnd/>
          </a:ln>
        </p:spPr>
        <p:txBody>
          <a:bodyPr wrap="none" anchor="ctr"/>
          <a:lstStyle/>
          <a:p>
            <a:endParaRPr lang="en-US">
              <a:solidFill>
                <a:schemeClr val="tx1"/>
              </a:solidFill>
            </a:endParaRPr>
          </a:p>
        </p:txBody>
      </p:sp>
      <p:sp>
        <p:nvSpPr>
          <p:cNvPr id="8" name="Text Box 5"/>
          <p:cNvSpPr txBox="1">
            <a:spLocks noChangeArrowheads="1"/>
          </p:cNvSpPr>
          <p:nvPr/>
        </p:nvSpPr>
        <p:spPr bwMode="auto">
          <a:xfrm>
            <a:off x="5562600" y="3886200"/>
            <a:ext cx="3047999" cy="641350"/>
          </a:xfrm>
          <a:prstGeom prst="rect">
            <a:avLst/>
          </a:prstGeom>
          <a:noFill/>
          <a:ln w="9525">
            <a:noFill/>
            <a:miter lim="800000"/>
            <a:headEnd/>
            <a:tailEnd/>
          </a:ln>
        </p:spPr>
        <p:txBody>
          <a:bodyPr wrap="square">
            <a:spAutoFit/>
          </a:bodyPr>
          <a:lstStyle/>
          <a:p>
            <a:r>
              <a:rPr lang="en-US" sz="1800" dirty="0">
                <a:solidFill>
                  <a:schemeClr val="tx1"/>
                </a:solidFill>
              </a:rPr>
              <a:t>AAA estimates aggregate cost of accidents </a:t>
            </a:r>
            <a:r>
              <a:rPr lang="en-US" sz="1800" dirty="0" smtClean="0">
                <a:solidFill>
                  <a:schemeClr val="tx1"/>
                </a:solidFill>
              </a:rPr>
              <a:t>at $300 Billion </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How does it work?  V2V</a:t>
            </a:r>
            <a:endParaRPr lang="en-US" dirty="0"/>
          </a:p>
        </p:txBody>
      </p:sp>
      <p:sp>
        <p:nvSpPr>
          <p:cNvPr id="3" name="Content Placeholder 2"/>
          <p:cNvSpPr>
            <a:spLocks noGrp="1"/>
          </p:cNvSpPr>
          <p:nvPr>
            <p:ph idx="1"/>
          </p:nvPr>
        </p:nvSpPr>
        <p:spPr/>
        <p:txBody>
          <a:bodyPr/>
          <a:lstStyle/>
          <a:p>
            <a:r>
              <a:rPr lang="en-US" dirty="0" smtClean="0"/>
              <a:t>Each vehicle broadcasts its core state information in a “Basic Safety Message” (BSM) nominally 10 times/sec.</a:t>
            </a:r>
          </a:p>
          <a:p>
            <a:r>
              <a:rPr lang="en-US" dirty="0" smtClean="0"/>
              <a:t>BSM is sent in 360</a:t>
            </a:r>
            <a:r>
              <a:rPr lang="en-US" baseline="30000" dirty="0" smtClean="0"/>
              <a:t>o</a:t>
            </a:r>
            <a:r>
              <a:rPr lang="en-US" dirty="0" smtClean="0"/>
              <a:t> pattern using IEEE 802.11p technology.</a:t>
            </a:r>
          </a:p>
          <a:p>
            <a:r>
              <a:rPr lang="en-US" dirty="0" smtClean="0"/>
              <a:t>Upon receipt of BSM, vehicle safety host builds model of each neighbor’s trajectory, assesses threat to host vehicle, warns driver (or takes control) if threat becomes acute.</a:t>
            </a:r>
            <a:br>
              <a:rPr lang="en-US" dirty="0" smtClean="0"/>
            </a:br>
            <a:endParaRPr lang="en-US" dirty="0" smtClean="0"/>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How does it work? V2I</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Two intersection RSE messages enable a suite of intersection-related safety applications.</a:t>
            </a:r>
          </a:p>
          <a:p>
            <a:pPr lvl="1">
              <a:buFont typeface="Arial" pitchFamily="34" charset="0"/>
              <a:buChar char="•"/>
            </a:pPr>
            <a:r>
              <a:rPr lang="en-US" sz="2400" dirty="0" smtClean="0"/>
              <a:t>SPaT message - Signal </a:t>
            </a:r>
            <a:r>
              <a:rPr lang="en-US" sz="2400" dirty="0"/>
              <a:t>Phase and </a:t>
            </a:r>
            <a:r>
              <a:rPr lang="en-US" sz="2400" dirty="0" smtClean="0"/>
              <a:t>Timing </a:t>
            </a:r>
          </a:p>
          <a:p>
            <a:pPr lvl="1">
              <a:buFont typeface="Arial" pitchFamily="34" charset="0"/>
              <a:buChar char="•"/>
            </a:pPr>
            <a:r>
              <a:rPr lang="en-US" sz="2400" dirty="0" smtClean="0"/>
              <a:t>MAP message – Intersection geometry</a:t>
            </a:r>
          </a:p>
          <a:p>
            <a:pPr>
              <a:buFont typeface="Arial" pitchFamily="34" charset="0"/>
              <a:buChar char="•"/>
            </a:pPr>
            <a:r>
              <a:rPr lang="en-US" dirty="0" smtClean="0"/>
              <a:t>Other RSEs can send Traveler Information message on curve speed, height restriction, icy roads, etc. </a:t>
            </a:r>
          </a:p>
          <a:p>
            <a:pPr>
              <a:buFont typeface="Arial" pitchFamily="34" charset="0"/>
              <a:buChar char="•"/>
            </a:pPr>
            <a:r>
              <a:rPr lang="en-US" dirty="0" smtClean="0"/>
              <a:t>IP data exchange with servers in the Internet – RSE acts as forwarder</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Safety Applications – V2V</a:t>
            </a:r>
            <a:endParaRPr lang="en-US" dirty="0"/>
          </a:p>
        </p:txBody>
      </p:sp>
      <p:sp>
        <p:nvSpPr>
          <p:cNvPr id="3" name="Content Placeholder 2"/>
          <p:cNvSpPr>
            <a:spLocks noGrp="1"/>
          </p:cNvSpPr>
          <p:nvPr>
            <p:ph idx="1"/>
          </p:nvPr>
        </p:nvSpPr>
        <p:spPr/>
        <p:txBody>
          <a:bodyPr/>
          <a:lstStyle/>
          <a:p>
            <a:pPr marL="0" indent="0">
              <a:buNone/>
              <a:tabLst>
                <a:tab pos="5143500" algn="l"/>
              </a:tabLst>
            </a:pPr>
            <a:r>
              <a:rPr lang="en-US" dirty="0" smtClean="0"/>
              <a:t>Forward Collision Avoidance	FCA</a:t>
            </a:r>
          </a:p>
          <a:p>
            <a:pPr marL="0" indent="0">
              <a:buNone/>
              <a:tabLst>
                <a:tab pos="5143500" algn="l"/>
              </a:tabLst>
            </a:pPr>
            <a:r>
              <a:rPr lang="en-US" dirty="0" smtClean="0"/>
              <a:t>Emergency Electronic Brake Lights	EEBL</a:t>
            </a:r>
          </a:p>
          <a:p>
            <a:pPr marL="0" indent="0">
              <a:buNone/>
              <a:tabLst>
                <a:tab pos="5143500" algn="l"/>
              </a:tabLst>
            </a:pPr>
            <a:r>
              <a:rPr lang="en-US" dirty="0" smtClean="0"/>
              <a:t>Blind Spot Warning	BSW</a:t>
            </a:r>
          </a:p>
          <a:p>
            <a:pPr marL="0" indent="0">
              <a:buNone/>
              <a:tabLst>
                <a:tab pos="5143500" algn="l"/>
              </a:tabLst>
            </a:pPr>
            <a:r>
              <a:rPr lang="en-US" dirty="0" smtClean="0"/>
              <a:t>Lane Change Assist	LCA</a:t>
            </a:r>
          </a:p>
          <a:p>
            <a:pPr marL="0" indent="0">
              <a:buNone/>
              <a:tabLst>
                <a:tab pos="5143500" algn="l"/>
              </a:tabLst>
            </a:pPr>
            <a:r>
              <a:rPr lang="en-US" dirty="0" smtClean="0"/>
              <a:t>Do Not Pass Warning	DNPW</a:t>
            </a:r>
          </a:p>
          <a:p>
            <a:pPr marL="0" indent="0">
              <a:buNone/>
              <a:tabLst>
                <a:tab pos="5143500" algn="l"/>
              </a:tabLst>
            </a:pPr>
            <a:r>
              <a:rPr lang="en-US" dirty="0" smtClean="0"/>
              <a:t>Intersection Collision Warning	ICA</a:t>
            </a:r>
          </a:p>
          <a:p>
            <a:pPr marL="0" indent="0">
              <a:buNone/>
              <a:tabLst>
                <a:tab pos="5143500" algn="l"/>
              </a:tabLst>
            </a:pPr>
            <a:r>
              <a:rPr lang="en-US" dirty="0" smtClean="0"/>
              <a:t>Wrong Way Driver Warning	WWDW</a:t>
            </a:r>
          </a:p>
          <a:p>
            <a:pPr marL="0" indent="0">
              <a:buNone/>
              <a:tabLst>
                <a:tab pos="5143500" algn="l"/>
              </a:tabLst>
            </a:pPr>
            <a:r>
              <a:rPr lang="en-US" dirty="0" smtClean="0"/>
              <a:t>Cooperative Adaptive Cruise Control	CACC	</a:t>
            </a:r>
          </a:p>
          <a:p>
            <a:pPr algn="ctr"/>
            <a:r>
              <a:rPr lang="en-US" dirty="0" smtClean="0"/>
              <a:t>Examples Follow:</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dirty="0" smtClean="0"/>
              <a:t>Slide </a:t>
            </a:r>
            <a:fld id="{440F5867-744E-4AA6-B0ED-4C44D2DFBB7B}" type="slidenum">
              <a:rPr lang="en-GB" smtClean="0"/>
              <a:pPr/>
              <a:t>8</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V2V Safety Use Case</a:t>
            </a:r>
            <a:endParaRPr lang="en-US" dirty="0"/>
          </a:p>
        </p:txBody>
      </p:sp>
      <p:sp>
        <p:nvSpPr>
          <p:cNvPr id="3" name="Content Placeholder 2"/>
          <p:cNvSpPr>
            <a:spLocks noGrp="1"/>
          </p:cNvSpPr>
          <p:nvPr>
            <p:ph idx="1"/>
          </p:nvPr>
        </p:nvSpPr>
        <p:spPr>
          <a:xfrm>
            <a:off x="685800" y="4724400"/>
            <a:ext cx="7770813" cy="1370013"/>
          </a:xfrm>
        </p:spPr>
        <p:txBody>
          <a:bodyPr/>
          <a:lstStyle/>
          <a:p>
            <a:r>
              <a:rPr lang="en-US" altLang="ja-JP" dirty="0" smtClean="0">
                <a:solidFill>
                  <a:srgbClr val="FF0000"/>
                </a:solidFill>
                <a:latin typeface="Arial" charset="0"/>
                <a:ea typeface="ＭＳ Ｐゴシック" pitchFamily="34" charset="-128"/>
              </a:rPr>
              <a:t>If driver of approaching car does not stop, or slow appropriately, warning issued within car.</a:t>
            </a:r>
            <a:r>
              <a:rPr lang="en-US" altLang="ja-JP" sz="1800" dirty="0" smtClean="0">
                <a:solidFill>
                  <a:srgbClr val="FF0000"/>
                </a:solidFill>
                <a:latin typeface="Arial" charset="0"/>
                <a:ea typeface="ＭＳ Ｐゴシック" pitchFamily="34" charset="-128"/>
              </a:rPr>
              <a:t> </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 name="Group 5"/>
          <p:cNvGrpSpPr>
            <a:grpSpLocks/>
          </p:cNvGrpSpPr>
          <p:nvPr/>
        </p:nvGrpSpPr>
        <p:grpSpPr bwMode="auto">
          <a:xfrm rot="5400000">
            <a:off x="866926" y="2653134"/>
            <a:ext cx="730250" cy="687388"/>
            <a:chOff x="6201" y="4433"/>
            <a:chExt cx="1050" cy="1080"/>
          </a:xfrm>
        </p:grpSpPr>
        <p:grpSp>
          <p:nvGrpSpPr>
            <p:cNvPr id="8" name="Group 6"/>
            <p:cNvGrpSpPr>
              <a:grpSpLocks/>
            </p:cNvGrpSpPr>
            <p:nvPr/>
          </p:nvGrpSpPr>
          <p:grpSpPr bwMode="auto">
            <a:xfrm>
              <a:off x="6277" y="4504"/>
              <a:ext cx="900" cy="926"/>
              <a:chOff x="6277" y="4504"/>
              <a:chExt cx="900" cy="926"/>
            </a:xfrm>
          </p:grpSpPr>
          <p:sp>
            <p:nvSpPr>
              <p:cNvPr id="10" name="Oval 7"/>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1" name="Oval 8"/>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9" name="Oval 9"/>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2" name="Group 10"/>
          <p:cNvGrpSpPr>
            <a:grpSpLocks noChangeAspect="1"/>
          </p:cNvGrpSpPr>
          <p:nvPr/>
        </p:nvGrpSpPr>
        <p:grpSpPr bwMode="auto">
          <a:xfrm rot="10800000" flipH="1" flipV="1">
            <a:off x="7676507" y="2922215"/>
            <a:ext cx="438150" cy="184150"/>
            <a:chOff x="7514" y="3468"/>
            <a:chExt cx="387" cy="180"/>
          </a:xfrm>
        </p:grpSpPr>
        <p:sp>
          <p:nvSpPr>
            <p:cNvPr id="13" name="Freeform 1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4" name="Group 12"/>
            <p:cNvGrpSpPr>
              <a:grpSpLocks noChangeAspect="1"/>
            </p:cNvGrpSpPr>
            <p:nvPr/>
          </p:nvGrpSpPr>
          <p:grpSpPr bwMode="auto">
            <a:xfrm>
              <a:off x="7522" y="3615"/>
              <a:ext cx="124" cy="33"/>
              <a:chOff x="7522" y="3615"/>
              <a:chExt cx="124" cy="33"/>
            </a:xfrm>
          </p:grpSpPr>
          <p:sp>
            <p:nvSpPr>
              <p:cNvPr id="126" name="Line 1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27" name="Line 1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28" name="Line 1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29" name="Line 1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5" name="Group 17"/>
            <p:cNvGrpSpPr>
              <a:grpSpLocks noChangeAspect="1"/>
            </p:cNvGrpSpPr>
            <p:nvPr/>
          </p:nvGrpSpPr>
          <p:grpSpPr bwMode="auto">
            <a:xfrm>
              <a:off x="7514" y="3476"/>
              <a:ext cx="128" cy="33"/>
              <a:chOff x="7514" y="3476"/>
              <a:chExt cx="128" cy="33"/>
            </a:xfrm>
          </p:grpSpPr>
          <p:sp>
            <p:nvSpPr>
              <p:cNvPr id="122" name="Line 1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23" name="Line 1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24" name="Line 2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5" name="Line 2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6" name="Group 22"/>
            <p:cNvGrpSpPr>
              <a:grpSpLocks noChangeAspect="1"/>
            </p:cNvGrpSpPr>
            <p:nvPr/>
          </p:nvGrpSpPr>
          <p:grpSpPr bwMode="auto">
            <a:xfrm>
              <a:off x="7855" y="3476"/>
              <a:ext cx="32" cy="168"/>
              <a:chOff x="7855" y="3476"/>
              <a:chExt cx="32" cy="168"/>
            </a:xfrm>
          </p:grpSpPr>
          <p:sp>
            <p:nvSpPr>
              <p:cNvPr id="115" name="Line 2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16" name="Line 2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17" name="Line 2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18" name="Line 2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19" name="Line 2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20" name="Line 2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21" name="Line 2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7" name="Group 30"/>
            <p:cNvGrpSpPr>
              <a:grpSpLocks noChangeAspect="1"/>
            </p:cNvGrpSpPr>
            <p:nvPr/>
          </p:nvGrpSpPr>
          <p:grpSpPr bwMode="auto">
            <a:xfrm>
              <a:off x="7891" y="3488"/>
              <a:ext cx="10" cy="144"/>
              <a:chOff x="7891" y="3488"/>
              <a:chExt cx="10" cy="144"/>
            </a:xfrm>
          </p:grpSpPr>
          <p:sp>
            <p:nvSpPr>
              <p:cNvPr id="111" name="Rectangle 3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12" name="Rectangle 3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13" name="Rectangle 3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14" name="Rectangle 3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8" name="Group 35"/>
            <p:cNvGrpSpPr>
              <a:grpSpLocks noChangeAspect="1"/>
            </p:cNvGrpSpPr>
            <p:nvPr/>
          </p:nvGrpSpPr>
          <p:grpSpPr bwMode="auto">
            <a:xfrm>
              <a:off x="7522" y="3488"/>
              <a:ext cx="98" cy="148"/>
              <a:chOff x="7522" y="3488"/>
              <a:chExt cx="98" cy="148"/>
            </a:xfrm>
          </p:grpSpPr>
          <p:sp>
            <p:nvSpPr>
              <p:cNvPr id="102" name="Line 3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103" name="Line 3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104" name="Line 3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5" name="Line 3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06" name="Line 4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07" name="Line 4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08" name="Line 4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09" name="Line 4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10" name="Line 4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9" name="Group 45"/>
            <p:cNvGrpSpPr>
              <a:grpSpLocks noChangeAspect="1"/>
            </p:cNvGrpSpPr>
            <p:nvPr/>
          </p:nvGrpSpPr>
          <p:grpSpPr bwMode="auto">
            <a:xfrm>
              <a:off x="7529" y="3488"/>
              <a:ext cx="1" cy="153"/>
              <a:chOff x="7529" y="3488"/>
              <a:chExt cx="1" cy="153"/>
            </a:xfrm>
          </p:grpSpPr>
          <p:sp>
            <p:nvSpPr>
              <p:cNvPr id="100" name="Line 4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101" name="Line 4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0" name="Group 48"/>
            <p:cNvGrpSpPr>
              <a:grpSpLocks noChangeAspect="1"/>
            </p:cNvGrpSpPr>
            <p:nvPr/>
          </p:nvGrpSpPr>
          <p:grpSpPr bwMode="auto">
            <a:xfrm>
              <a:off x="7829" y="3483"/>
              <a:ext cx="58" cy="146"/>
              <a:chOff x="7829" y="3483"/>
              <a:chExt cx="58" cy="146"/>
            </a:xfrm>
          </p:grpSpPr>
          <p:sp>
            <p:nvSpPr>
              <p:cNvPr id="91" name="Line 4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92" name="Line 5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93" name="Line 5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94" name="Line 5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5" name="Line 5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96" name="Line 5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97" name="Line 5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98" name="Line 5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99" name="Line 5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1" name="Line 5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2" name="Group 59"/>
            <p:cNvGrpSpPr>
              <a:grpSpLocks noChangeAspect="1"/>
            </p:cNvGrpSpPr>
            <p:nvPr/>
          </p:nvGrpSpPr>
          <p:grpSpPr bwMode="auto">
            <a:xfrm>
              <a:off x="7620" y="3488"/>
              <a:ext cx="209" cy="146"/>
              <a:chOff x="7620" y="3488"/>
              <a:chExt cx="209" cy="146"/>
            </a:xfrm>
          </p:grpSpPr>
          <p:sp>
            <p:nvSpPr>
              <p:cNvPr id="89" name="Freeform 6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90" name="Freeform 6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3" name="Line 6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4" name="Group 63"/>
            <p:cNvGrpSpPr>
              <a:grpSpLocks noChangeAspect="1"/>
            </p:cNvGrpSpPr>
            <p:nvPr/>
          </p:nvGrpSpPr>
          <p:grpSpPr bwMode="auto">
            <a:xfrm>
              <a:off x="7613" y="3567"/>
              <a:ext cx="8" cy="42"/>
              <a:chOff x="7613" y="3567"/>
              <a:chExt cx="8" cy="42"/>
            </a:xfrm>
          </p:grpSpPr>
          <p:sp>
            <p:nvSpPr>
              <p:cNvPr id="84" name="Line 6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5" name="Line 6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6" name="Line 6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7" name="Line 6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8" name="Line 6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5" name="Line 6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6" name="Line 7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 name="Line 7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8" name="Line 7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9" name="Line 7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0" name="Line 7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1" name="Line 7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2" name="Line 7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3" name="Line 7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4" name="Group 78"/>
            <p:cNvGrpSpPr>
              <a:grpSpLocks noChangeAspect="1"/>
            </p:cNvGrpSpPr>
            <p:nvPr/>
          </p:nvGrpSpPr>
          <p:grpSpPr bwMode="auto">
            <a:xfrm>
              <a:off x="7598" y="3516"/>
              <a:ext cx="15" cy="44"/>
              <a:chOff x="7598" y="3516"/>
              <a:chExt cx="15" cy="44"/>
            </a:xfrm>
          </p:grpSpPr>
          <p:sp>
            <p:nvSpPr>
              <p:cNvPr id="79" name="Line 7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0" name="Line 8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1" name="Line 8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2" name="Line 8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3" name="Line 8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5" name="Line 8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36" name="Line 8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37" name="Line 8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8" name="Line 8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9" name="Line 8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0" name="Line 8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1" name="Line 9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2" name="Line 9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3" name="Line 9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4" name="Group 93"/>
            <p:cNvGrpSpPr>
              <a:grpSpLocks noChangeAspect="1"/>
            </p:cNvGrpSpPr>
            <p:nvPr/>
          </p:nvGrpSpPr>
          <p:grpSpPr bwMode="auto">
            <a:xfrm>
              <a:off x="7625" y="3468"/>
              <a:ext cx="164" cy="27"/>
              <a:chOff x="7625" y="3468"/>
              <a:chExt cx="164" cy="27"/>
            </a:xfrm>
          </p:grpSpPr>
          <p:sp>
            <p:nvSpPr>
              <p:cNvPr id="69" name="Line 9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0" name="Line 9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1" name="Line 9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2" name="Line 9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3" name="Line 9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4" name="Line 9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5" name="Line 10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6" name="Line 10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7" name="Line 10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8" name="Line 10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5" name="Group 104"/>
            <p:cNvGrpSpPr>
              <a:grpSpLocks noChangeAspect="1"/>
            </p:cNvGrpSpPr>
            <p:nvPr/>
          </p:nvGrpSpPr>
          <p:grpSpPr bwMode="auto">
            <a:xfrm>
              <a:off x="7634" y="3622"/>
              <a:ext cx="161" cy="22"/>
              <a:chOff x="7634" y="3622"/>
              <a:chExt cx="161" cy="22"/>
            </a:xfrm>
          </p:grpSpPr>
          <p:sp>
            <p:nvSpPr>
              <p:cNvPr id="59" name="Line 10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0" name="Line 10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1" name="Line 10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2" name="Line 10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3" name="Line 10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4" name="Line 11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5" name="Line 11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6" name="Line 11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7" name="Line 11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8" name="Line 11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6" name="Group 115"/>
            <p:cNvGrpSpPr>
              <a:grpSpLocks noChangeAspect="1"/>
            </p:cNvGrpSpPr>
            <p:nvPr/>
          </p:nvGrpSpPr>
          <p:grpSpPr bwMode="auto">
            <a:xfrm>
              <a:off x="7709" y="3468"/>
              <a:ext cx="2" cy="27"/>
              <a:chOff x="7709" y="3468"/>
              <a:chExt cx="2" cy="27"/>
            </a:xfrm>
          </p:grpSpPr>
          <p:sp>
            <p:nvSpPr>
              <p:cNvPr id="57" name="Line 11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8" name="Line 11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7" name="Group 118"/>
            <p:cNvGrpSpPr>
              <a:grpSpLocks noChangeAspect="1"/>
            </p:cNvGrpSpPr>
            <p:nvPr/>
          </p:nvGrpSpPr>
          <p:grpSpPr bwMode="auto">
            <a:xfrm>
              <a:off x="7718" y="3622"/>
              <a:ext cx="1" cy="19"/>
              <a:chOff x="7718" y="3622"/>
              <a:chExt cx="1" cy="19"/>
            </a:xfrm>
          </p:grpSpPr>
          <p:sp>
            <p:nvSpPr>
              <p:cNvPr id="55" name="Line 11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6" name="Line 12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8" name="Group 121"/>
            <p:cNvGrpSpPr>
              <a:grpSpLocks noChangeAspect="1"/>
            </p:cNvGrpSpPr>
            <p:nvPr/>
          </p:nvGrpSpPr>
          <p:grpSpPr bwMode="auto">
            <a:xfrm>
              <a:off x="7634" y="3476"/>
              <a:ext cx="137" cy="158"/>
              <a:chOff x="7634" y="3476"/>
              <a:chExt cx="137" cy="158"/>
            </a:xfrm>
          </p:grpSpPr>
          <p:sp>
            <p:nvSpPr>
              <p:cNvPr id="49" name="Freeform 12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0" name="Freeform 12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1" name="Freeform 12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2" name="Freeform 12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3" name="Freeform 12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4" name="Freeform 12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30" name="Group 128"/>
          <p:cNvGrpSpPr>
            <a:grpSpLocks/>
          </p:cNvGrpSpPr>
          <p:nvPr/>
        </p:nvGrpSpPr>
        <p:grpSpPr bwMode="auto">
          <a:xfrm rot="5400000">
            <a:off x="7528076" y="2691234"/>
            <a:ext cx="730250" cy="687388"/>
            <a:chOff x="6201" y="4433"/>
            <a:chExt cx="1050" cy="1080"/>
          </a:xfrm>
        </p:grpSpPr>
        <p:grpSp>
          <p:nvGrpSpPr>
            <p:cNvPr id="131" name="Group 129"/>
            <p:cNvGrpSpPr>
              <a:grpSpLocks/>
            </p:cNvGrpSpPr>
            <p:nvPr/>
          </p:nvGrpSpPr>
          <p:grpSpPr bwMode="auto">
            <a:xfrm>
              <a:off x="6277" y="4504"/>
              <a:ext cx="900" cy="926"/>
              <a:chOff x="6277" y="4504"/>
              <a:chExt cx="900" cy="926"/>
            </a:xfrm>
          </p:grpSpPr>
          <p:sp>
            <p:nvSpPr>
              <p:cNvPr id="133" name="Oval 13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34" name="Oval 13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132" name="Oval 13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35" name="Group 133"/>
          <p:cNvGrpSpPr>
            <a:grpSpLocks noChangeAspect="1"/>
          </p:cNvGrpSpPr>
          <p:nvPr/>
        </p:nvGrpSpPr>
        <p:grpSpPr bwMode="auto">
          <a:xfrm rot="-9786793" flipH="1" flipV="1">
            <a:off x="1001070" y="2950790"/>
            <a:ext cx="438150" cy="184150"/>
            <a:chOff x="7514" y="3468"/>
            <a:chExt cx="387" cy="180"/>
          </a:xfrm>
        </p:grpSpPr>
        <p:sp>
          <p:nvSpPr>
            <p:cNvPr id="136" name="Freeform 134"/>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7" name="Group 135"/>
            <p:cNvGrpSpPr>
              <a:grpSpLocks noChangeAspect="1"/>
            </p:cNvGrpSpPr>
            <p:nvPr/>
          </p:nvGrpSpPr>
          <p:grpSpPr bwMode="auto">
            <a:xfrm>
              <a:off x="7522" y="3615"/>
              <a:ext cx="124" cy="33"/>
              <a:chOff x="7522" y="3615"/>
              <a:chExt cx="124" cy="33"/>
            </a:xfrm>
          </p:grpSpPr>
          <p:sp>
            <p:nvSpPr>
              <p:cNvPr id="249" name="Line 136"/>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50" name="Line 137"/>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1" name="Line 138"/>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2" name="Line 139"/>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8" name="Group 140"/>
            <p:cNvGrpSpPr>
              <a:grpSpLocks noChangeAspect="1"/>
            </p:cNvGrpSpPr>
            <p:nvPr/>
          </p:nvGrpSpPr>
          <p:grpSpPr bwMode="auto">
            <a:xfrm>
              <a:off x="7514" y="3476"/>
              <a:ext cx="128" cy="33"/>
              <a:chOff x="7514" y="3476"/>
              <a:chExt cx="128" cy="33"/>
            </a:xfrm>
          </p:grpSpPr>
          <p:sp>
            <p:nvSpPr>
              <p:cNvPr id="245" name="Line 141"/>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6" name="Line 142"/>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7" name="Line 143"/>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8" name="Line 144"/>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9" name="Group 145"/>
            <p:cNvGrpSpPr>
              <a:grpSpLocks noChangeAspect="1"/>
            </p:cNvGrpSpPr>
            <p:nvPr/>
          </p:nvGrpSpPr>
          <p:grpSpPr bwMode="auto">
            <a:xfrm>
              <a:off x="7855" y="3476"/>
              <a:ext cx="32" cy="168"/>
              <a:chOff x="7855" y="3476"/>
              <a:chExt cx="32" cy="168"/>
            </a:xfrm>
          </p:grpSpPr>
          <p:sp>
            <p:nvSpPr>
              <p:cNvPr id="238" name="Line 146"/>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9" name="Line 147"/>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40" name="Line 148"/>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1" name="Line 149"/>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2" name="Line 150"/>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3" name="Line 151"/>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4" name="Line 152"/>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40" name="Group 153"/>
            <p:cNvGrpSpPr>
              <a:grpSpLocks noChangeAspect="1"/>
            </p:cNvGrpSpPr>
            <p:nvPr/>
          </p:nvGrpSpPr>
          <p:grpSpPr bwMode="auto">
            <a:xfrm>
              <a:off x="7891" y="3488"/>
              <a:ext cx="10" cy="144"/>
              <a:chOff x="7891" y="3488"/>
              <a:chExt cx="10" cy="144"/>
            </a:xfrm>
          </p:grpSpPr>
          <p:sp>
            <p:nvSpPr>
              <p:cNvPr id="234" name="Rectangle 154"/>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5"/>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6"/>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7" name="Rectangle 157"/>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1" name="Group 158"/>
            <p:cNvGrpSpPr>
              <a:grpSpLocks noChangeAspect="1"/>
            </p:cNvGrpSpPr>
            <p:nvPr/>
          </p:nvGrpSpPr>
          <p:grpSpPr bwMode="auto">
            <a:xfrm>
              <a:off x="7522" y="3488"/>
              <a:ext cx="98" cy="148"/>
              <a:chOff x="7522" y="3488"/>
              <a:chExt cx="98" cy="148"/>
            </a:xfrm>
          </p:grpSpPr>
          <p:sp>
            <p:nvSpPr>
              <p:cNvPr id="225" name="Line 159"/>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6" name="Line 160"/>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7" name="Line 161"/>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8" name="Line 162"/>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9" name="Line 163"/>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30" name="Line 164"/>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1" name="Line 165"/>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2" name="Line 166"/>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3" name="Line 167"/>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2" name="Group 168"/>
            <p:cNvGrpSpPr>
              <a:grpSpLocks noChangeAspect="1"/>
            </p:cNvGrpSpPr>
            <p:nvPr/>
          </p:nvGrpSpPr>
          <p:grpSpPr bwMode="auto">
            <a:xfrm>
              <a:off x="7529" y="3488"/>
              <a:ext cx="1" cy="153"/>
              <a:chOff x="7529" y="3488"/>
              <a:chExt cx="1" cy="153"/>
            </a:xfrm>
          </p:grpSpPr>
          <p:sp>
            <p:nvSpPr>
              <p:cNvPr id="223" name="Line 169"/>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4" name="Line 170"/>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3" name="Group 171"/>
            <p:cNvGrpSpPr>
              <a:grpSpLocks noChangeAspect="1"/>
            </p:cNvGrpSpPr>
            <p:nvPr/>
          </p:nvGrpSpPr>
          <p:grpSpPr bwMode="auto">
            <a:xfrm>
              <a:off x="7829" y="3483"/>
              <a:ext cx="58" cy="146"/>
              <a:chOff x="7829" y="3483"/>
              <a:chExt cx="58" cy="146"/>
            </a:xfrm>
          </p:grpSpPr>
          <p:sp>
            <p:nvSpPr>
              <p:cNvPr id="214" name="Line 172"/>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5" name="Line 173"/>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6" name="Line 174"/>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7" name="Line 175"/>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8" name="Line 176"/>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9" name="Line 177"/>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20" name="Line 178"/>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1" name="Line 179"/>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2" name="Line 180"/>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4" name="Line 181"/>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5" name="Group 182"/>
            <p:cNvGrpSpPr>
              <a:grpSpLocks noChangeAspect="1"/>
            </p:cNvGrpSpPr>
            <p:nvPr/>
          </p:nvGrpSpPr>
          <p:grpSpPr bwMode="auto">
            <a:xfrm>
              <a:off x="7620" y="3488"/>
              <a:ext cx="209" cy="146"/>
              <a:chOff x="7620" y="3488"/>
              <a:chExt cx="209" cy="146"/>
            </a:xfrm>
          </p:grpSpPr>
          <p:sp>
            <p:nvSpPr>
              <p:cNvPr id="212" name="Freeform 183"/>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3" name="Freeform 184"/>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6" name="Line 185"/>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7" name="Group 186"/>
            <p:cNvGrpSpPr>
              <a:grpSpLocks noChangeAspect="1"/>
            </p:cNvGrpSpPr>
            <p:nvPr/>
          </p:nvGrpSpPr>
          <p:grpSpPr bwMode="auto">
            <a:xfrm>
              <a:off x="7613" y="3567"/>
              <a:ext cx="8" cy="42"/>
              <a:chOff x="7613" y="3567"/>
              <a:chExt cx="8" cy="42"/>
            </a:xfrm>
          </p:grpSpPr>
          <p:sp>
            <p:nvSpPr>
              <p:cNvPr id="207" name="Line 187"/>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8" name="Line 188"/>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9" name="Line 189"/>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10" name="Line 190"/>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1" name="Line 191"/>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8" name="Line 192"/>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9" name="Line 193"/>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50" name="Line 19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5"/>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2" name="Line 19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5" name="Line 199"/>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6" name="Line 200"/>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7" name="Group 201"/>
            <p:cNvGrpSpPr>
              <a:grpSpLocks noChangeAspect="1"/>
            </p:cNvGrpSpPr>
            <p:nvPr/>
          </p:nvGrpSpPr>
          <p:grpSpPr bwMode="auto">
            <a:xfrm>
              <a:off x="7598" y="3516"/>
              <a:ext cx="15" cy="44"/>
              <a:chOff x="7598" y="3516"/>
              <a:chExt cx="15" cy="44"/>
            </a:xfrm>
          </p:grpSpPr>
          <p:sp>
            <p:nvSpPr>
              <p:cNvPr id="202" name="Line 202"/>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3" name="Line 203"/>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4" name="Line 204"/>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5" name="Line 205"/>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6" name="Line 206"/>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8" name="Line 207"/>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9" name="Line 208"/>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60" name="Line 20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10"/>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2" name="Line 211"/>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3" name="Line 212"/>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4" name="Line 21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4"/>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6" name="Line 215"/>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7" name="Group 216"/>
            <p:cNvGrpSpPr>
              <a:grpSpLocks noChangeAspect="1"/>
            </p:cNvGrpSpPr>
            <p:nvPr/>
          </p:nvGrpSpPr>
          <p:grpSpPr bwMode="auto">
            <a:xfrm>
              <a:off x="7625" y="3468"/>
              <a:ext cx="164" cy="27"/>
              <a:chOff x="7625" y="3468"/>
              <a:chExt cx="164" cy="27"/>
            </a:xfrm>
          </p:grpSpPr>
          <p:sp>
            <p:nvSpPr>
              <p:cNvPr id="192" name="Line 217"/>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3" name="Line 218"/>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4" name="Line 219"/>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5" name="Line 220"/>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6" name="Line 221"/>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7" name="Line 222"/>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8" name="Line 223"/>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9" name="Line 224"/>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200" name="Line 225"/>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1" name="Line 226"/>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8" name="Group 227"/>
            <p:cNvGrpSpPr>
              <a:grpSpLocks noChangeAspect="1"/>
            </p:cNvGrpSpPr>
            <p:nvPr/>
          </p:nvGrpSpPr>
          <p:grpSpPr bwMode="auto">
            <a:xfrm>
              <a:off x="7634" y="3622"/>
              <a:ext cx="161" cy="22"/>
              <a:chOff x="7634" y="3622"/>
              <a:chExt cx="161" cy="22"/>
            </a:xfrm>
          </p:grpSpPr>
          <p:sp>
            <p:nvSpPr>
              <p:cNvPr id="182" name="Line 228"/>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3" name="Line 229"/>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4" name="Line 230"/>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5" name="Line 231"/>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6" name="Line 232"/>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7" name="Line 233"/>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8" name="Line 234"/>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9" name="Line 235"/>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90" name="Line 236"/>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1" name="Line 237"/>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9" name="Group 238"/>
            <p:cNvGrpSpPr>
              <a:grpSpLocks noChangeAspect="1"/>
            </p:cNvGrpSpPr>
            <p:nvPr/>
          </p:nvGrpSpPr>
          <p:grpSpPr bwMode="auto">
            <a:xfrm>
              <a:off x="7709" y="3468"/>
              <a:ext cx="2" cy="27"/>
              <a:chOff x="7709" y="3468"/>
              <a:chExt cx="2" cy="27"/>
            </a:xfrm>
          </p:grpSpPr>
          <p:sp>
            <p:nvSpPr>
              <p:cNvPr id="180" name="Line 239"/>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1" name="Line 240"/>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70" name="Group 241"/>
            <p:cNvGrpSpPr>
              <a:grpSpLocks noChangeAspect="1"/>
            </p:cNvGrpSpPr>
            <p:nvPr/>
          </p:nvGrpSpPr>
          <p:grpSpPr bwMode="auto">
            <a:xfrm>
              <a:off x="7718" y="3622"/>
              <a:ext cx="1" cy="19"/>
              <a:chOff x="7718" y="3622"/>
              <a:chExt cx="1" cy="19"/>
            </a:xfrm>
          </p:grpSpPr>
          <p:sp>
            <p:nvSpPr>
              <p:cNvPr id="178" name="Line 242"/>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9" name="Line 243"/>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1" name="Group 244"/>
            <p:cNvGrpSpPr>
              <a:grpSpLocks noChangeAspect="1"/>
            </p:cNvGrpSpPr>
            <p:nvPr/>
          </p:nvGrpSpPr>
          <p:grpSpPr bwMode="auto">
            <a:xfrm>
              <a:off x="7634" y="3476"/>
              <a:ext cx="137" cy="158"/>
              <a:chOff x="7634" y="3476"/>
              <a:chExt cx="137" cy="158"/>
            </a:xfrm>
          </p:grpSpPr>
          <p:sp>
            <p:nvSpPr>
              <p:cNvPr id="172" name="Freeform 245"/>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6"/>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7"/>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8"/>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9"/>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7" name="Freeform 250"/>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253" name="Line 251"/>
          <p:cNvSpPr>
            <a:spLocks noChangeShapeType="1"/>
          </p:cNvSpPr>
          <p:nvPr/>
        </p:nvSpPr>
        <p:spPr bwMode="auto">
          <a:xfrm>
            <a:off x="469257" y="2642815"/>
            <a:ext cx="8216900" cy="0"/>
          </a:xfrm>
          <a:prstGeom prst="line">
            <a:avLst/>
          </a:prstGeom>
          <a:noFill/>
          <a:ln w="25400">
            <a:solidFill>
              <a:schemeClr val="tx1"/>
            </a:solidFill>
            <a:round/>
            <a:headEnd/>
            <a:tailEnd/>
          </a:ln>
        </p:spPr>
        <p:txBody>
          <a:bodyPr/>
          <a:lstStyle/>
          <a:p>
            <a:endParaRPr lang="en-US"/>
          </a:p>
        </p:txBody>
      </p:sp>
      <p:sp>
        <p:nvSpPr>
          <p:cNvPr id="254" name="Line 252"/>
          <p:cNvSpPr>
            <a:spLocks noChangeShapeType="1"/>
          </p:cNvSpPr>
          <p:nvPr/>
        </p:nvSpPr>
        <p:spPr bwMode="auto">
          <a:xfrm>
            <a:off x="443857" y="4014415"/>
            <a:ext cx="8216900" cy="0"/>
          </a:xfrm>
          <a:prstGeom prst="line">
            <a:avLst/>
          </a:prstGeom>
          <a:noFill/>
          <a:ln w="25400">
            <a:solidFill>
              <a:schemeClr val="tx1"/>
            </a:solidFill>
            <a:round/>
            <a:headEnd/>
            <a:tailEnd/>
          </a:ln>
        </p:spPr>
        <p:txBody>
          <a:bodyPr/>
          <a:lstStyle/>
          <a:p>
            <a:endParaRPr lang="en-US"/>
          </a:p>
        </p:txBody>
      </p:sp>
      <p:sp>
        <p:nvSpPr>
          <p:cNvPr id="255" name="Line 253"/>
          <p:cNvSpPr>
            <a:spLocks noChangeShapeType="1"/>
          </p:cNvSpPr>
          <p:nvPr/>
        </p:nvSpPr>
        <p:spPr bwMode="auto">
          <a:xfrm>
            <a:off x="456557" y="3341315"/>
            <a:ext cx="8216900" cy="0"/>
          </a:xfrm>
          <a:prstGeom prst="line">
            <a:avLst/>
          </a:prstGeom>
          <a:noFill/>
          <a:ln w="25400">
            <a:solidFill>
              <a:schemeClr val="tx1"/>
            </a:solidFill>
            <a:prstDash val="dash"/>
            <a:round/>
            <a:headEnd/>
            <a:tailEnd/>
          </a:ln>
        </p:spPr>
        <p:txBody>
          <a:bodyPr/>
          <a:lstStyle/>
          <a:p>
            <a:endParaRPr lang="en-US"/>
          </a:p>
        </p:txBody>
      </p:sp>
      <p:sp>
        <p:nvSpPr>
          <p:cNvPr id="256" name="Line 254"/>
          <p:cNvSpPr>
            <a:spLocks noChangeShapeType="1"/>
          </p:cNvSpPr>
          <p:nvPr/>
        </p:nvSpPr>
        <p:spPr bwMode="auto">
          <a:xfrm flipV="1">
            <a:off x="1574157" y="2947615"/>
            <a:ext cx="6011863" cy="0"/>
          </a:xfrm>
          <a:prstGeom prst="line">
            <a:avLst/>
          </a:prstGeom>
          <a:noFill/>
          <a:ln w="9525">
            <a:solidFill>
              <a:srgbClr val="0000FF"/>
            </a:solidFill>
            <a:round/>
            <a:headEnd/>
            <a:tailEnd type="triangle" w="med" len="med"/>
          </a:ln>
        </p:spPr>
        <p:txBody>
          <a:bodyPr/>
          <a:lstStyle/>
          <a:p>
            <a:endParaRPr lang="en-US"/>
          </a:p>
        </p:txBody>
      </p:sp>
      <p:sp>
        <p:nvSpPr>
          <p:cNvPr id="257" name="Line 255"/>
          <p:cNvSpPr>
            <a:spLocks noChangeShapeType="1"/>
          </p:cNvSpPr>
          <p:nvPr/>
        </p:nvSpPr>
        <p:spPr bwMode="auto">
          <a:xfrm>
            <a:off x="1574157" y="3176215"/>
            <a:ext cx="5999163" cy="0"/>
          </a:xfrm>
          <a:prstGeom prst="line">
            <a:avLst/>
          </a:prstGeom>
          <a:noFill/>
          <a:ln w="9525">
            <a:solidFill>
              <a:srgbClr val="0000FF"/>
            </a:solidFill>
            <a:round/>
            <a:headEnd type="triangle" w="med" len="med"/>
            <a:tailEnd/>
          </a:ln>
        </p:spPr>
        <p:txBody>
          <a:bodyPr/>
          <a:lstStyle/>
          <a:p>
            <a:endParaRPr lang="en-US"/>
          </a:p>
        </p:txBody>
      </p:sp>
      <p:sp>
        <p:nvSpPr>
          <p:cNvPr id="258" name="Text Box 256"/>
          <p:cNvSpPr txBox="1">
            <a:spLocks noChangeArrowheads="1"/>
          </p:cNvSpPr>
          <p:nvPr/>
        </p:nvSpPr>
        <p:spPr bwMode="auto">
          <a:xfrm>
            <a:off x="2286000" y="2590800"/>
            <a:ext cx="3962400" cy="289298"/>
          </a:xfrm>
          <a:prstGeom prst="rect">
            <a:avLst/>
          </a:prstGeom>
          <a:noFill/>
          <a:ln w="9525">
            <a:noFill/>
            <a:miter lim="800000"/>
            <a:headEnd/>
            <a:tailEnd/>
          </a:ln>
        </p:spPr>
        <p:txBody>
          <a:bodyPr lIns="74981" tIns="37490" rIns="74981" bIns="37490"/>
          <a:lstStyle/>
          <a:p>
            <a:pPr marL="342900" indent="-342900" algn="ctr">
              <a:spcBef>
                <a:spcPct val="20000"/>
              </a:spcBef>
            </a:pPr>
            <a:r>
              <a:rPr lang="en-US" altLang="ja-JP" sz="2000" dirty="0">
                <a:solidFill>
                  <a:schemeClr val="accent6">
                    <a:lumMod val="60000"/>
                    <a:lumOff val="40000"/>
                  </a:schemeClr>
                </a:solidFill>
                <a:latin typeface="Arial" charset="0"/>
                <a:ea typeface="ＭＳ 明朝" pitchFamily="49" charset="-128"/>
              </a:rPr>
              <a:t>DSRC communication</a:t>
            </a:r>
            <a:endParaRPr lang="en-US" sz="2000" dirty="0">
              <a:solidFill>
                <a:schemeClr val="accent6">
                  <a:lumMod val="60000"/>
                  <a:lumOff val="40000"/>
                </a:schemeClr>
              </a:solidFill>
              <a:latin typeface="Arial" charset="0"/>
              <a:ea typeface="ＭＳ Ｐゴシック" pitchFamily="34" charset="-128"/>
            </a:endParaRPr>
          </a:p>
        </p:txBody>
      </p:sp>
      <p:sp>
        <p:nvSpPr>
          <p:cNvPr id="259" name="Line 257"/>
          <p:cNvSpPr>
            <a:spLocks noChangeShapeType="1"/>
          </p:cNvSpPr>
          <p:nvPr/>
        </p:nvSpPr>
        <p:spPr bwMode="auto">
          <a:xfrm>
            <a:off x="431157" y="4090615"/>
            <a:ext cx="8216900" cy="0"/>
          </a:xfrm>
          <a:prstGeom prst="line">
            <a:avLst/>
          </a:prstGeom>
          <a:noFill/>
          <a:ln w="25400">
            <a:solidFill>
              <a:schemeClr val="tx1"/>
            </a:solidFill>
            <a:round/>
            <a:headEnd/>
            <a:tailEnd/>
          </a:ln>
        </p:spPr>
        <p:txBody>
          <a:bodyPr/>
          <a:lstStyle/>
          <a:p>
            <a:endParaRPr lang="en-US"/>
          </a:p>
        </p:txBody>
      </p:sp>
      <p:sp>
        <p:nvSpPr>
          <p:cNvPr id="260" name="AutoShape 258"/>
          <p:cNvSpPr>
            <a:spLocks noChangeArrowheads="1"/>
          </p:cNvSpPr>
          <p:nvPr/>
        </p:nvSpPr>
        <p:spPr bwMode="auto">
          <a:xfrm>
            <a:off x="6974832" y="2936503"/>
            <a:ext cx="492125" cy="198437"/>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261" name="Text Box 259"/>
          <p:cNvSpPr txBox="1">
            <a:spLocks noChangeArrowheads="1"/>
          </p:cNvSpPr>
          <p:nvPr/>
        </p:nvSpPr>
        <p:spPr bwMode="auto">
          <a:xfrm>
            <a:off x="649271" y="3400053"/>
            <a:ext cx="1165559" cy="584775"/>
          </a:xfrm>
          <a:prstGeom prst="rect">
            <a:avLst/>
          </a:prstGeom>
          <a:noFill/>
          <a:ln w="9525" algn="ctr">
            <a:noFill/>
            <a:miter lim="800000"/>
            <a:headEnd/>
            <a:tailEnd/>
          </a:ln>
        </p:spPr>
        <p:txBody>
          <a:bodyPr wrap="square">
            <a:spAutoFit/>
          </a:bodyPr>
          <a:lstStyle/>
          <a:p>
            <a:pPr marL="342900" indent="-342900">
              <a:spcBef>
                <a:spcPct val="20000"/>
              </a:spcBef>
            </a:pPr>
            <a:r>
              <a:rPr lang="en-US" sz="1600" b="1" dirty="0" smtClean="0">
                <a:solidFill>
                  <a:schemeClr val="tx1"/>
                </a:solidFill>
                <a:latin typeface="Arial" charset="0"/>
                <a:ea typeface="ＭＳ Ｐゴシック" pitchFamily="34" charset="-128"/>
              </a:rPr>
              <a:t>Stopped Car</a:t>
            </a:r>
            <a:endParaRPr lang="en-US" sz="1600" b="1" dirty="0">
              <a:solidFill>
                <a:schemeClr val="tx1"/>
              </a:solidFill>
              <a:latin typeface="Arial" charset="0"/>
              <a:ea typeface="ＭＳ Ｐゴシック" pitchFamily="34" charset="-128"/>
            </a:endParaRPr>
          </a:p>
        </p:txBody>
      </p:sp>
      <p:sp>
        <p:nvSpPr>
          <p:cNvPr id="262" name="Text Box 259"/>
          <p:cNvSpPr txBox="1">
            <a:spLocks noChangeArrowheads="1"/>
          </p:cNvSpPr>
          <p:nvPr/>
        </p:nvSpPr>
        <p:spPr bwMode="auto">
          <a:xfrm>
            <a:off x="7123497" y="3441144"/>
            <a:ext cx="1471707" cy="584775"/>
          </a:xfrm>
          <a:prstGeom prst="rect">
            <a:avLst/>
          </a:prstGeom>
          <a:noFill/>
          <a:ln w="9525" algn="ctr">
            <a:noFill/>
            <a:miter lim="800000"/>
            <a:headEnd/>
            <a:tailEnd/>
          </a:ln>
        </p:spPr>
        <p:txBody>
          <a:bodyPr wrap="square">
            <a:spAutoFit/>
          </a:bodyPr>
          <a:lstStyle/>
          <a:p>
            <a:pPr marL="342900" indent="-342900">
              <a:spcBef>
                <a:spcPct val="20000"/>
              </a:spcBef>
            </a:pPr>
            <a:r>
              <a:rPr lang="en-US" sz="1600" b="1" dirty="0" smtClean="0">
                <a:solidFill>
                  <a:schemeClr val="tx1"/>
                </a:solidFill>
                <a:latin typeface="Arial" charset="0"/>
                <a:ea typeface="ＭＳ Ｐゴシック" pitchFamily="34" charset="-128"/>
              </a:rPr>
              <a:t>Approaching Car</a:t>
            </a:r>
            <a:endParaRPr lang="en-US" sz="1600" b="1" dirty="0">
              <a:solidFill>
                <a:schemeClr val="tx1"/>
              </a:solidFill>
              <a:latin typeface="Arial" charset="0"/>
              <a:ea typeface="ＭＳ Ｐゴシック" pitchFamily="34" charset="-128"/>
            </a:endParaRPr>
          </a:p>
        </p:txBody>
      </p:sp>
      <p:sp>
        <p:nvSpPr>
          <p:cNvPr id="263" name="Rectangle 262"/>
          <p:cNvSpPr/>
          <p:nvPr/>
        </p:nvSpPr>
        <p:spPr>
          <a:xfrm>
            <a:off x="0" y="1828800"/>
            <a:ext cx="9144000" cy="523220"/>
          </a:xfrm>
          <a:prstGeom prst="rect">
            <a:avLst/>
          </a:prstGeom>
        </p:spPr>
        <p:txBody>
          <a:bodyPr wrap="square">
            <a:spAutoFit/>
          </a:bodyPr>
          <a:lstStyle/>
          <a:p>
            <a:pPr algn="ctr"/>
            <a:r>
              <a:rPr lang="en-US" sz="2800" b="1" dirty="0">
                <a:solidFill>
                  <a:schemeClr val="tx1"/>
                </a:solidFill>
                <a:latin typeface="Arial" pitchFamily="34" charset="0"/>
                <a:cs typeface="Arial" pitchFamily="34" charset="0"/>
              </a:rPr>
              <a:t>Forward Collision Warning (FCW)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2345</TotalTime>
  <Words>1860</Words>
  <Application>Microsoft Office PowerPoint</Application>
  <PresentationFormat>On-screen Show (4:3)</PresentationFormat>
  <Paragraphs>407</Paragraphs>
  <Slides>34</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802-11-Submission</vt:lpstr>
      <vt:lpstr>Document</vt:lpstr>
      <vt:lpstr>Clip</vt:lpstr>
      <vt:lpstr>Dedicated Short Range Communication (DSRC) Applications Tutorial</vt:lpstr>
      <vt:lpstr>Abstract</vt:lpstr>
      <vt:lpstr>Agenda</vt:lpstr>
      <vt:lpstr>DSRC Mission and Purpose</vt:lpstr>
      <vt:lpstr>V2V and V2I Safety Benefits</vt:lpstr>
      <vt:lpstr>How does it work?  V2V</vt:lpstr>
      <vt:lpstr>How does it work? V2I</vt:lpstr>
      <vt:lpstr>Safety Applications – V2V</vt:lpstr>
      <vt:lpstr>V2V Safety Use Case</vt:lpstr>
      <vt:lpstr>V2V Safety Use Case</vt:lpstr>
      <vt:lpstr>V2V Safety Use Case</vt:lpstr>
      <vt:lpstr>V2V Safety Use Case</vt:lpstr>
      <vt:lpstr>V2V Safety Use Case</vt:lpstr>
      <vt:lpstr>Safety Applications – V2I </vt:lpstr>
      <vt:lpstr>Safety Use Cases: SPaT and MAP </vt:lpstr>
      <vt:lpstr>Safety Use Case: Work Zone Warning</vt:lpstr>
      <vt:lpstr>V2I Safety Use Case: Road Hazard Warning</vt:lpstr>
      <vt:lpstr>V2I Safety Use Case: (PREEMPT) (also used for Transit/Freight Priority)</vt:lpstr>
      <vt:lpstr>V2I Safety Use Case: Standardized Tolls</vt:lpstr>
      <vt:lpstr>V2I Safety Use Case: RR Grade Crossing</vt:lpstr>
      <vt:lpstr>Commercial Vehicle Applications –  V2V and V2I</vt:lpstr>
      <vt:lpstr>CVO Applications – V2V and V2I</vt:lpstr>
      <vt:lpstr>Private Applications – V2I</vt:lpstr>
      <vt:lpstr>Private Applications Use Cases – V2I</vt:lpstr>
      <vt:lpstr>V2I Safety Use Case: RSE Urban Deployment </vt:lpstr>
      <vt:lpstr>DSRC Spectrum (Channel 172)</vt:lpstr>
      <vt:lpstr>DSRC Spectrum (Channel 184)</vt:lpstr>
      <vt:lpstr>DSRC Spectrum (Channel 178 &amp; Other)</vt:lpstr>
      <vt:lpstr>DSRC and U-NII-4 Devices in 5.9 GHz Band</vt:lpstr>
      <vt:lpstr>DSRC Applications – Channel Requirements</vt:lpstr>
      <vt:lpstr>NTIA 5 GHz Report</vt:lpstr>
      <vt:lpstr>Future of DSRC</vt:lpstr>
      <vt:lpstr>Concluding Remarks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John Kenney</cp:lastModifiedBy>
  <cp:revision>39</cp:revision>
  <cp:lastPrinted>1601-01-01T00:00:00Z</cp:lastPrinted>
  <dcterms:created xsi:type="dcterms:W3CDTF">2013-05-08T17:52:04Z</dcterms:created>
  <dcterms:modified xsi:type="dcterms:W3CDTF">2013-05-14T20:23:23Z</dcterms:modified>
</cp:coreProperties>
</file>