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3" r:id="rId2"/>
    <p:sldId id="315" r:id="rId3"/>
    <p:sldId id="274" r:id="rId4"/>
    <p:sldId id="284" r:id="rId5"/>
    <p:sldId id="286" r:id="rId6"/>
    <p:sldId id="287" r:id="rId7"/>
    <p:sldId id="290" r:id="rId8"/>
    <p:sldId id="308" r:id="rId9"/>
    <p:sldId id="292" r:id="rId10"/>
    <p:sldId id="293" r:id="rId11"/>
    <p:sldId id="294" r:id="rId12"/>
    <p:sldId id="314" r:id="rId13"/>
    <p:sldId id="309" r:id="rId14"/>
    <p:sldId id="310" r:id="rId15"/>
    <p:sldId id="311" r:id="rId16"/>
    <p:sldId id="312" r:id="rId17"/>
    <p:sldId id="296" r:id="rId18"/>
    <p:sldId id="304" r:id="rId19"/>
    <p:sldId id="305" r:id="rId20"/>
    <p:sldId id="306" r:id="rId21"/>
    <p:sldId id="307" r:id="rId22"/>
    <p:sldId id="282" r:id="rId23"/>
    <p:sldId id="303" r:id="rId24"/>
    <p:sldId id="291" r:id="rId25"/>
    <p:sldId id="316" r:id="rId26"/>
    <p:sldId id="313" r:id="rId27"/>
    <p:sldId id="297" r:id="rId28"/>
    <p:sldId id="298" r:id="rId29"/>
    <p:sldId id="299" r:id="rId30"/>
    <p:sldId id="300" r:id="rId31"/>
    <p:sldId id="301" r:id="rId32"/>
    <p:sldId id="302" r:id="rId3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 autoAdjust="0"/>
  </p:normalViewPr>
  <p:slideViewPr>
    <p:cSldViewPr>
      <p:cViewPr varScale="1">
        <p:scale>
          <a:sx n="92" d="100"/>
          <a:sy n="92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00C3FD1-3F5A-41A7-B58E-11DD93AC6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B331475-C8B0-479E-A53A-A8A5029C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684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6DBF7A7-DB27-43A5-8CFE-D395691E298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DF79018-3654-4F4F-BBB8-68FC429A2D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701675"/>
            <a:ext cx="4622800" cy="34671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68775" y="8985250"/>
            <a:ext cx="2112963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6DDB548-496C-46A0-93EC-2E1F5ABADD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E8797F-82A1-4D3A-906F-C8D44870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8DEDC29-0815-4EF2-B670-2A97096D9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7D76F2-15EE-4A40-8F34-5B72E1D02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0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946B46-96EA-4F26-BEE0-D00865DF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80D25D-9489-48BA-8D14-816029DF1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7BA0CA-E9F2-4E49-A80F-F3EBE15E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3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166A04-27E8-4EFD-AB1A-46B15CAEE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7EF226-3C02-4941-AB06-7AFBEE6EC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5E421-7531-4A5F-A40B-FE4ED580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603EFE-9C5E-4B41-9F28-BBBA4346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DA30C3-10C9-4549-A227-4157B24FC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Park, et. al. Intel Corp.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357D3BE-C7E6-458B-8945-74CE948A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8438" y="333375"/>
            <a:ext cx="3167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/>
              <a:t>doc.: IEEE 802.11-12/388r2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TGah Efficient TIM Encoding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2012-05-14</a:t>
            </a:r>
            <a:endParaRPr lang="en-US" sz="2000" b="0" dirty="0" smtClean="0"/>
          </a:p>
        </p:txBody>
      </p:sp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971550" y="2314575"/>
          <a:ext cx="7392988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4" imgW="8922742" imgH="5323450" progId="Word.Document.8">
                  <p:embed/>
                </p:oleObj>
              </mc:Choice>
              <mc:Fallback>
                <p:oleObj name="Document" r:id="rId4" imgW="8922742" imgH="532345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14575"/>
                        <a:ext cx="7392988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9C177D-38E9-4CB7-89AA-4A866266AB6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Single AID mode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u="sng" smtClean="0"/>
              <a:t>Single AID </a:t>
            </a:r>
            <a:r>
              <a:rPr lang="en-US" sz="1800" smtClean="0"/>
              <a:t>mode</a:t>
            </a:r>
          </a:p>
          <a:p>
            <a:pPr lvl="1"/>
            <a:r>
              <a:rPr lang="en-US" sz="1600" smtClean="0"/>
              <a:t>Block offset (5b) + Block ctrl(3b) + last 6 bits of an AID</a:t>
            </a:r>
          </a:p>
          <a:p>
            <a:pPr lvl="1"/>
            <a:r>
              <a:rPr lang="en-US" sz="1600" smtClean="0"/>
              <a:t>Example bitmap: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r>
              <a:rPr lang="en-US" sz="1600" smtClean="0"/>
              <a:t>Encoded bitmap: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r>
              <a:rPr lang="en-US" sz="1600" smtClean="0"/>
              <a:t>Total encoded length = 2 bytes</a:t>
            </a:r>
          </a:p>
          <a:p>
            <a:pPr lvl="1"/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1987550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0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3950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5325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3525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6750" y="3387725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8550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48600" y="3387725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381000" y="3362325"/>
            <a:ext cx="16335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Traffic indication bitmap:</a:t>
            </a:r>
          </a:p>
        </p:txBody>
      </p:sp>
      <p:sp>
        <p:nvSpPr>
          <p:cNvPr id="14349" name="TextBox 31"/>
          <p:cNvSpPr txBox="1">
            <a:spLocks noChangeArrowheads="1"/>
          </p:cNvSpPr>
          <p:nvPr/>
        </p:nvSpPr>
        <p:spPr bwMode="auto">
          <a:xfrm>
            <a:off x="2016125" y="3138488"/>
            <a:ext cx="8334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Sub-block1</a:t>
            </a:r>
          </a:p>
        </p:txBody>
      </p:sp>
      <p:sp>
        <p:nvSpPr>
          <p:cNvPr id="14350" name="TextBox 54"/>
          <p:cNvSpPr txBox="1">
            <a:spLocks noChangeArrowheads="1"/>
          </p:cNvSpPr>
          <p:nvPr/>
        </p:nvSpPr>
        <p:spPr bwMode="auto">
          <a:xfrm>
            <a:off x="3673475" y="3132138"/>
            <a:ext cx="833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Sub-block3</a:t>
            </a:r>
          </a:p>
        </p:txBody>
      </p:sp>
      <p:sp>
        <p:nvSpPr>
          <p:cNvPr id="14351" name="TextBox 55"/>
          <p:cNvSpPr txBox="1">
            <a:spLocks noChangeArrowheads="1"/>
          </p:cNvSpPr>
          <p:nvPr/>
        </p:nvSpPr>
        <p:spPr bwMode="auto">
          <a:xfrm>
            <a:off x="7021513" y="3132138"/>
            <a:ext cx="8334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273425" y="4676775"/>
            <a:ext cx="838200" cy="2301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110011 00 </a:t>
            </a:r>
          </a:p>
        </p:txBody>
      </p:sp>
      <p:sp>
        <p:nvSpPr>
          <p:cNvPr id="14353" name="TextBox 40"/>
          <p:cNvSpPr txBox="1">
            <a:spLocks noChangeArrowheads="1"/>
          </p:cNvSpPr>
          <p:nvPr/>
        </p:nvSpPr>
        <p:spPr bwMode="auto">
          <a:xfrm>
            <a:off x="3460750" y="4221163"/>
            <a:ext cx="574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bitmap</a:t>
            </a:r>
          </a:p>
        </p:txBody>
      </p:sp>
      <p:cxnSp>
        <p:nvCxnSpPr>
          <p:cNvPr id="14354" name="Straight Connector 10"/>
          <p:cNvCxnSpPr>
            <a:cxnSpLocks noChangeShapeType="1"/>
          </p:cNvCxnSpPr>
          <p:nvPr/>
        </p:nvCxnSpPr>
        <p:spPr bwMode="auto">
          <a:xfrm>
            <a:off x="3827463" y="4670425"/>
            <a:ext cx="0" cy="23653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5" name="TextBox 64"/>
          <p:cNvSpPr txBox="1">
            <a:spLocks noChangeArrowheads="1"/>
          </p:cNvSpPr>
          <p:nvPr/>
        </p:nvSpPr>
        <p:spPr bwMode="auto">
          <a:xfrm>
            <a:off x="3225800" y="4872038"/>
            <a:ext cx="703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/>
              <a:t>6 LSBs of</a:t>
            </a:r>
            <a:br>
              <a:rPr lang="en-US" sz="1000"/>
            </a:br>
            <a:r>
              <a:rPr lang="en-US" sz="1000"/>
              <a:t>the AID</a:t>
            </a:r>
          </a:p>
        </p:txBody>
      </p:sp>
      <p:sp>
        <p:nvSpPr>
          <p:cNvPr id="14356" name="TextBox 65"/>
          <p:cNvSpPr txBox="1">
            <a:spLocks noChangeArrowheads="1"/>
          </p:cNvSpPr>
          <p:nvPr/>
        </p:nvSpPr>
        <p:spPr bwMode="auto">
          <a:xfrm>
            <a:off x="7029450" y="3779838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AID=51 ( 00 00000 </a:t>
            </a:r>
            <a:r>
              <a:rPr lang="en-US" b="1"/>
              <a:t>110 011</a:t>
            </a:r>
            <a:r>
              <a:rPr lang="en-US"/>
              <a:t>)</a:t>
            </a:r>
          </a:p>
        </p:txBody>
      </p:sp>
      <p:cxnSp>
        <p:nvCxnSpPr>
          <p:cNvPr id="14357" name="Straight Arrow Connector 14"/>
          <p:cNvCxnSpPr>
            <a:cxnSpLocks noChangeShapeType="1"/>
          </p:cNvCxnSpPr>
          <p:nvPr/>
        </p:nvCxnSpPr>
        <p:spPr bwMode="auto">
          <a:xfrm flipV="1">
            <a:off x="7397750" y="3646488"/>
            <a:ext cx="0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27"/>
          <p:cNvSpPr/>
          <p:nvPr/>
        </p:nvSpPr>
        <p:spPr>
          <a:xfrm>
            <a:off x="2655888" y="4676775"/>
            <a:ext cx="609600" cy="231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00000</a:t>
            </a:r>
          </a:p>
        </p:txBody>
      </p:sp>
      <p:sp>
        <p:nvSpPr>
          <p:cNvPr id="14359" name="TextBox 28"/>
          <p:cNvSpPr txBox="1">
            <a:spLocks noChangeArrowheads="1"/>
          </p:cNvSpPr>
          <p:nvPr/>
        </p:nvSpPr>
        <p:spPr bwMode="auto">
          <a:xfrm>
            <a:off x="2530475" y="4243388"/>
            <a:ext cx="8048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Offset (5b)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44688" y="4676775"/>
            <a:ext cx="715962" cy="231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Single AID mode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36750" y="4254500"/>
            <a:ext cx="65087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/>
              <a:t>Block</a:t>
            </a:r>
          </a:p>
          <a:p>
            <a:pPr algn="ctr">
              <a:defRPr/>
            </a:pPr>
            <a:r>
              <a:rPr lang="en-US" sz="1050" dirty="0"/>
              <a:t>Ctrl (3b)</a:t>
            </a:r>
          </a:p>
        </p:txBody>
      </p:sp>
      <p:sp>
        <p:nvSpPr>
          <p:cNvPr id="14362" name="Left Brace 8"/>
          <p:cNvSpPr>
            <a:spLocks/>
          </p:cNvSpPr>
          <p:nvPr/>
        </p:nvSpPr>
        <p:spPr bwMode="auto">
          <a:xfrm rot="-5400000">
            <a:off x="8553451" y="3868737"/>
            <a:ext cx="107950" cy="454025"/>
          </a:xfrm>
          <a:prstGeom prst="leftBrace">
            <a:avLst>
              <a:gd name="adj1" fmla="val 487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3" name="TextBox 32"/>
          <p:cNvSpPr txBox="1">
            <a:spLocks noChangeArrowheads="1"/>
          </p:cNvSpPr>
          <p:nvPr/>
        </p:nvSpPr>
        <p:spPr bwMode="auto">
          <a:xfrm>
            <a:off x="8269288" y="4149725"/>
            <a:ext cx="7572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6 LSBs of</a:t>
            </a:r>
            <a:br>
              <a:rPr lang="en-US" sz="1100"/>
            </a:br>
            <a:r>
              <a:rPr lang="en-US" sz="1100"/>
              <a:t>the AID</a:t>
            </a:r>
          </a:p>
        </p:txBody>
      </p:sp>
      <p:cxnSp>
        <p:nvCxnSpPr>
          <p:cNvPr id="14364" name="Straight Connector 33"/>
          <p:cNvCxnSpPr>
            <a:cxnSpLocks noChangeShapeType="1"/>
          </p:cNvCxnSpPr>
          <p:nvPr/>
        </p:nvCxnSpPr>
        <p:spPr bwMode="auto">
          <a:xfrm>
            <a:off x="1957388" y="3067050"/>
            <a:ext cx="67294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5" name="TextBox 34"/>
          <p:cNvSpPr txBox="1">
            <a:spLocks noChangeArrowheads="1"/>
          </p:cNvSpPr>
          <p:nvPr/>
        </p:nvSpPr>
        <p:spPr bwMode="auto">
          <a:xfrm>
            <a:off x="4652963" y="2936875"/>
            <a:ext cx="627062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Block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FE7156-3CC3-4C0E-8D28-EA7086F441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Inverse Bitmap mode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267200"/>
          </a:xfrm>
        </p:spPr>
        <p:txBody>
          <a:bodyPr/>
          <a:lstStyle/>
          <a:p>
            <a:r>
              <a:rPr lang="en-US" sz="1800" u="sng" smtClean="0"/>
              <a:t>Block bitmap + Inverse </a:t>
            </a:r>
            <a:r>
              <a:rPr lang="en-US" sz="1800" smtClean="0"/>
              <a:t>mode</a:t>
            </a:r>
          </a:p>
          <a:p>
            <a:pPr lvl="1"/>
            <a:r>
              <a:rPr lang="en-US" sz="1600" smtClean="0"/>
              <a:t>Block offset(5b) + Block ctrl(3b) + Block bitmap(1 octet) + Sub-block bitmaps (0-8 octets)</a:t>
            </a:r>
          </a:p>
          <a:p>
            <a:pPr lvl="1"/>
            <a:r>
              <a:rPr lang="en-US" sz="1600" smtClean="0"/>
              <a:t>Example bitmap: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r>
              <a:rPr lang="en-US" sz="1600" smtClean="0"/>
              <a:t>Total encoded length = 4 bytes</a:t>
            </a:r>
          </a:p>
          <a:p>
            <a:pPr lvl="1"/>
            <a:r>
              <a:rPr lang="en-US" sz="1600" smtClean="0"/>
              <a:t>Decoding is simply the reverse procedure of the encoding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198755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0010 1001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395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5325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3525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675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0001 1111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855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48600" y="31861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1111 1111</a:t>
            </a:r>
          </a:p>
        </p:txBody>
      </p:sp>
      <p:sp>
        <p:nvSpPr>
          <p:cNvPr id="15372" name="TextBox 21"/>
          <p:cNvSpPr txBox="1">
            <a:spLocks noChangeArrowheads="1"/>
          </p:cNvSpPr>
          <p:nvPr/>
        </p:nvSpPr>
        <p:spPr bwMode="auto">
          <a:xfrm>
            <a:off x="381000" y="3160713"/>
            <a:ext cx="16335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Traffic indication bitmap:</a:t>
            </a:r>
          </a:p>
        </p:txBody>
      </p:sp>
      <p:sp>
        <p:nvSpPr>
          <p:cNvPr id="15373" name="TextBox 31"/>
          <p:cNvSpPr txBox="1">
            <a:spLocks noChangeArrowheads="1"/>
          </p:cNvSpPr>
          <p:nvPr/>
        </p:nvSpPr>
        <p:spPr bwMode="auto">
          <a:xfrm>
            <a:off x="2016125" y="2935288"/>
            <a:ext cx="833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38288" y="4694238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1000 0010</a:t>
            </a:r>
          </a:p>
        </p:txBody>
      </p:sp>
      <p:sp>
        <p:nvSpPr>
          <p:cNvPr id="15375" name="TextBox 36"/>
          <p:cNvSpPr txBox="1">
            <a:spLocks noChangeArrowheads="1"/>
          </p:cNvSpPr>
          <p:nvPr/>
        </p:nvSpPr>
        <p:spPr bwMode="auto">
          <a:xfrm>
            <a:off x="1679575" y="4252913"/>
            <a:ext cx="5984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Bitmap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84425" y="469423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1101 0110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19450" y="469423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1110 0000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28688" y="4691063"/>
            <a:ext cx="609600" cy="231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00000</a:t>
            </a:r>
          </a:p>
        </p:txBody>
      </p:sp>
      <p:sp>
        <p:nvSpPr>
          <p:cNvPr id="15379" name="TextBox 43"/>
          <p:cNvSpPr txBox="1">
            <a:spLocks noChangeArrowheads="1"/>
          </p:cNvSpPr>
          <p:nvPr/>
        </p:nvSpPr>
        <p:spPr bwMode="auto">
          <a:xfrm>
            <a:off x="819150" y="4252913"/>
            <a:ext cx="7699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Offset(5b)</a:t>
            </a:r>
          </a:p>
        </p:txBody>
      </p:sp>
      <p:sp>
        <p:nvSpPr>
          <p:cNvPr id="15380" name="TextBox 55"/>
          <p:cNvSpPr txBox="1">
            <a:spLocks noChangeArrowheads="1"/>
          </p:cNvSpPr>
          <p:nvPr/>
        </p:nvSpPr>
        <p:spPr bwMode="auto">
          <a:xfrm>
            <a:off x="7021513" y="2930525"/>
            <a:ext cx="833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Sub-block7</a:t>
            </a:r>
          </a:p>
        </p:txBody>
      </p:sp>
      <p:cxnSp>
        <p:nvCxnSpPr>
          <p:cNvPr id="15381" name="Straight Arrow Connector 9"/>
          <p:cNvCxnSpPr>
            <a:cxnSpLocks noChangeShapeType="1"/>
          </p:cNvCxnSpPr>
          <p:nvPr/>
        </p:nvCxnSpPr>
        <p:spPr bwMode="auto">
          <a:xfrm flipV="1">
            <a:off x="1690688" y="4922838"/>
            <a:ext cx="0" cy="228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2" name="TextBox 30"/>
          <p:cNvSpPr txBox="1">
            <a:spLocks noChangeArrowheads="1"/>
          </p:cNvSpPr>
          <p:nvPr/>
        </p:nvSpPr>
        <p:spPr bwMode="auto">
          <a:xfrm>
            <a:off x="573088" y="5110163"/>
            <a:ext cx="1743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 i="1"/>
              <a:t>n</a:t>
            </a:r>
            <a:r>
              <a:rPr lang="en-US" sz="1100"/>
              <a:t>-th bit position indicates</a:t>
            </a:r>
            <a:br>
              <a:rPr lang="en-US" sz="1100"/>
            </a:br>
            <a:r>
              <a:rPr lang="en-US" sz="1100"/>
              <a:t>presence of </a:t>
            </a:r>
            <a:r>
              <a:rPr lang="en-US" sz="1100" i="1"/>
              <a:t>n</a:t>
            </a:r>
            <a:r>
              <a:rPr lang="en-US" sz="1100"/>
              <a:t>-th Sub-block</a:t>
            </a:r>
          </a:p>
        </p:txBody>
      </p:sp>
      <p:sp>
        <p:nvSpPr>
          <p:cNvPr id="15383" name="TextBox 32"/>
          <p:cNvSpPr txBox="1">
            <a:spLocks noChangeArrowheads="1"/>
          </p:cNvSpPr>
          <p:nvPr/>
        </p:nvSpPr>
        <p:spPr bwMode="auto">
          <a:xfrm>
            <a:off x="2355850" y="4886325"/>
            <a:ext cx="763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</a:t>
            </a:r>
          </a:p>
          <a:p>
            <a:pPr eaLnBrk="1" hangingPunct="1"/>
            <a:r>
              <a:rPr lang="en-US" sz="1100"/>
              <a:t>Bitmap 1</a:t>
            </a:r>
          </a:p>
        </p:txBody>
      </p:sp>
      <p:sp>
        <p:nvSpPr>
          <p:cNvPr id="15384" name="TextBox 33"/>
          <p:cNvSpPr txBox="1">
            <a:spLocks noChangeArrowheads="1"/>
          </p:cNvSpPr>
          <p:nvPr/>
        </p:nvSpPr>
        <p:spPr bwMode="auto">
          <a:xfrm>
            <a:off x="3228975" y="4886325"/>
            <a:ext cx="763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</a:t>
            </a:r>
          </a:p>
          <a:p>
            <a:pPr eaLnBrk="1" hangingPunct="1"/>
            <a:r>
              <a:rPr lang="en-US" sz="1100"/>
              <a:t>Bitmap 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17488" y="4694238"/>
            <a:ext cx="714375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solidFill>
                  <a:schemeClr val="tx1"/>
                </a:solidFill>
              </a:rPr>
              <a:t>Block Bitmap +Inverse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4150" y="4268788"/>
            <a:ext cx="77787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/>
              <a:t>Block</a:t>
            </a:r>
          </a:p>
          <a:p>
            <a:pPr algn="ctr">
              <a:defRPr/>
            </a:pPr>
            <a:r>
              <a:rPr lang="en-US" sz="1050" dirty="0"/>
              <a:t>Ctrl (3bits)</a:t>
            </a:r>
          </a:p>
        </p:txBody>
      </p:sp>
      <p:sp>
        <p:nvSpPr>
          <p:cNvPr id="15387" name="TextBox 39"/>
          <p:cNvSpPr txBox="1">
            <a:spLocks noChangeArrowheads="1"/>
          </p:cNvSpPr>
          <p:nvPr/>
        </p:nvSpPr>
        <p:spPr bwMode="auto">
          <a:xfrm>
            <a:off x="4602163" y="4667250"/>
            <a:ext cx="144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Encoded bitmap</a:t>
            </a:r>
          </a:p>
        </p:txBody>
      </p:sp>
      <p:cxnSp>
        <p:nvCxnSpPr>
          <p:cNvPr id="15388" name="Straight Arrow Connector 40"/>
          <p:cNvCxnSpPr>
            <a:cxnSpLocks noChangeShapeType="1"/>
          </p:cNvCxnSpPr>
          <p:nvPr/>
        </p:nvCxnSpPr>
        <p:spPr bwMode="auto">
          <a:xfrm flipH="1">
            <a:off x="4379913" y="482917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44"/>
          <p:cNvSpPr/>
          <p:nvPr/>
        </p:nvSpPr>
        <p:spPr>
          <a:xfrm>
            <a:off x="1989138" y="380365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1101 0110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827338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663950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05325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43525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016750" y="380365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1110 0000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80138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848600" y="3803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5397" name="TextBox 59"/>
          <p:cNvSpPr txBox="1">
            <a:spLocks noChangeArrowheads="1"/>
          </p:cNvSpPr>
          <p:nvPr/>
        </p:nvSpPr>
        <p:spPr bwMode="auto">
          <a:xfrm>
            <a:off x="5110163" y="3438525"/>
            <a:ext cx="1520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Inverse the bitmap</a:t>
            </a:r>
            <a:endParaRPr lang="en-US" sz="1600"/>
          </a:p>
        </p:txBody>
      </p:sp>
      <p:cxnSp>
        <p:nvCxnSpPr>
          <p:cNvPr id="15398" name="Straight Arrow Connector 13"/>
          <p:cNvCxnSpPr>
            <a:cxnSpLocks noChangeShapeType="1"/>
          </p:cNvCxnSpPr>
          <p:nvPr/>
        </p:nvCxnSpPr>
        <p:spPr bwMode="auto">
          <a:xfrm>
            <a:off x="5105400" y="3498850"/>
            <a:ext cx="0" cy="2603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9" name="Straight Arrow Connector 16"/>
          <p:cNvCxnSpPr>
            <a:cxnSpLocks noChangeShapeType="1"/>
          </p:cNvCxnSpPr>
          <p:nvPr/>
        </p:nvCxnSpPr>
        <p:spPr bwMode="auto">
          <a:xfrm>
            <a:off x="2408238" y="4108450"/>
            <a:ext cx="334962" cy="473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0" name="Straight Arrow Connector 60"/>
          <p:cNvCxnSpPr>
            <a:cxnSpLocks noChangeShapeType="1"/>
          </p:cNvCxnSpPr>
          <p:nvPr/>
        </p:nvCxnSpPr>
        <p:spPr bwMode="auto">
          <a:xfrm flipH="1">
            <a:off x="3886200" y="4108450"/>
            <a:ext cx="3352800" cy="4730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1" name="Straight Connector 46"/>
          <p:cNvCxnSpPr>
            <a:cxnSpLocks noChangeShapeType="1"/>
          </p:cNvCxnSpPr>
          <p:nvPr/>
        </p:nvCxnSpPr>
        <p:spPr bwMode="auto">
          <a:xfrm>
            <a:off x="1957388" y="2946400"/>
            <a:ext cx="67294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2" name="TextBox 48"/>
          <p:cNvSpPr txBox="1">
            <a:spLocks noChangeArrowheads="1"/>
          </p:cNvSpPr>
          <p:nvPr/>
        </p:nvSpPr>
        <p:spPr bwMode="auto">
          <a:xfrm>
            <a:off x="4652963" y="2814638"/>
            <a:ext cx="627062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Block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4757484-E269-493C-9C73-985755E90D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OLB mode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Offset+Length+Bitmap mode</a:t>
            </a:r>
          </a:p>
          <a:p>
            <a:pPr lvl="1"/>
            <a:r>
              <a:rPr lang="en-US" sz="1800" smtClean="0"/>
              <a:t>Block offset(5b) + Block ctrl(3b) + Length(8b) + Sub-block Bitmaps</a:t>
            </a:r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r>
              <a:rPr lang="en-US" sz="1800" smtClean="0"/>
              <a:t>Total encoded length = 16 bytes</a:t>
            </a:r>
          </a:p>
          <a:p>
            <a:pPr lvl="1"/>
            <a:endParaRPr lang="en-US" sz="1800" smtClean="0"/>
          </a:p>
        </p:txBody>
      </p:sp>
      <p:sp>
        <p:nvSpPr>
          <p:cNvPr id="6" name="Rectangle 5"/>
          <p:cNvSpPr/>
          <p:nvPr/>
        </p:nvSpPr>
        <p:spPr>
          <a:xfrm>
            <a:off x="1062038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0010 1001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0238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0100 1010</a:t>
            </a:r>
          </a:p>
        </p:txBody>
      </p:sp>
      <p:sp>
        <p:nvSpPr>
          <p:cNvPr id="8" name="Rectangle 7"/>
          <p:cNvSpPr/>
          <p:nvPr/>
        </p:nvSpPr>
        <p:spPr>
          <a:xfrm>
            <a:off x="2736850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8225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0110 1001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16425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1010 1011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89650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53038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0111 0101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21500" y="30400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16396" name="TextBox 21"/>
          <p:cNvSpPr txBox="1">
            <a:spLocks noChangeArrowheads="1"/>
          </p:cNvSpPr>
          <p:nvPr/>
        </p:nvSpPr>
        <p:spPr bwMode="auto">
          <a:xfrm>
            <a:off x="66675" y="2667000"/>
            <a:ext cx="1022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/>
              <a:t>Traffic indication</a:t>
            </a:r>
          </a:p>
          <a:p>
            <a:pPr eaLnBrk="1" hangingPunct="1"/>
            <a:r>
              <a:rPr lang="en-US" sz="900"/>
              <a:t>bitmap:</a:t>
            </a:r>
          </a:p>
        </p:txBody>
      </p:sp>
      <p:sp>
        <p:nvSpPr>
          <p:cNvPr id="16397" name="TextBox 31"/>
          <p:cNvSpPr txBox="1">
            <a:spLocks noChangeArrowheads="1"/>
          </p:cNvSpPr>
          <p:nvPr/>
        </p:nvSpPr>
        <p:spPr bwMode="auto">
          <a:xfrm>
            <a:off x="1089025" y="2790825"/>
            <a:ext cx="8334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85900" y="4649788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Length=14</a:t>
            </a:r>
          </a:p>
        </p:txBody>
      </p:sp>
      <p:sp>
        <p:nvSpPr>
          <p:cNvPr id="16399" name="TextBox 36"/>
          <p:cNvSpPr txBox="1">
            <a:spLocks noChangeArrowheads="1"/>
          </p:cNvSpPr>
          <p:nvPr/>
        </p:nvSpPr>
        <p:spPr bwMode="auto">
          <a:xfrm>
            <a:off x="1665288" y="4184650"/>
            <a:ext cx="5746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bitmap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76300" y="4652963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00000</a:t>
            </a:r>
          </a:p>
        </p:txBody>
      </p:sp>
      <p:sp>
        <p:nvSpPr>
          <p:cNvPr id="16401" name="TextBox 43"/>
          <p:cNvSpPr txBox="1">
            <a:spLocks noChangeArrowheads="1"/>
          </p:cNvSpPr>
          <p:nvPr/>
        </p:nvSpPr>
        <p:spPr bwMode="auto">
          <a:xfrm>
            <a:off x="881063" y="4187825"/>
            <a:ext cx="5222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offset</a:t>
            </a:r>
          </a:p>
        </p:txBody>
      </p:sp>
      <p:sp>
        <p:nvSpPr>
          <p:cNvPr id="16402" name="TextBox 55"/>
          <p:cNvSpPr txBox="1">
            <a:spLocks noChangeArrowheads="1"/>
          </p:cNvSpPr>
          <p:nvPr/>
        </p:nvSpPr>
        <p:spPr bwMode="auto">
          <a:xfrm>
            <a:off x="6921500" y="2800350"/>
            <a:ext cx="8334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Sub-block8</a:t>
            </a:r>
          </a:p>
        </p:txBody>
      </p:sp>
      <p:cxnSp>
        <p:nvCxnSpPr>
          <p:cNvPr id="16403" name="Straight Arrow Connector 9"/>
          <p:cNvCxnSpPr>
            <a:cxnSpLocks noChangeShapeType="1"/>
          </p:cNvCxnSpPr>
          <p:nvPr/>
        </p:nvCxnSpPr>
        <p:spPr bwMode="auto">
          <a:xfrm flipV="1">
            <a:off x="1860550" y="4886325"/>
            <a:ext cx="0" cy="228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4" name="TextBox 30"/>
          <p:cNvSpPr txBox="1">
            <a:spLocks noChangeArrowheads="1"/>
          </p:cNvSpPr>
          <p:nvPr/>
        </p:nvSpPr>
        <p:spPr bwMode="auto">
          <a:xfrm>
            <a:off x="661988" y="5075238"/>
            <a:ext cx="15954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 i="1"/>
              <a:t>Indicates the length </a:t>
            </a:r>
            <a:br>
              <a:rPr lang="en-US" sz="1100" i="1"/>
            </a:br>
            <a:r>
              <a:rPr lang="en-US" sz="1100" i="1"/>
              <a:t>of the Sub-Block bitmaps</a:t>
            </a:r>
            <a:endParaRPr lang="en-US" sz="1100"/>
          </a:p>
        </p:txBody>
      </p:sp>
      <p:sp>
        <p:nvSpPr>
          <p:cNvPr id="52" name="Rectangle 51"/>
          <p:cNvSpPr/>
          <p:nvPr/>
        </p:nvSpPr>
        <p:spPr>
          <a:xfrm>
            <a:off x="165100" y="4649788"/>
            <a:ext cx="714375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538" y="4216400"/>
            <a:ext cx="77787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/>
              <a:t>Block</a:t>
            </a:r>
          </a:p>
          <a:p>
            <a:pPr algn="ctr">
              <a:defRPr/>
            </a:pPr>
            <a:r>
              <a:rPr lang="en-US" sz="1050" dirty="0"/>
              <a:t>Ctrl (3bits)</a:t>
            </a:r>
          </a:p>
        </p:txBody>
      </p:sp>
      <p:sp>
        <p:nvSpPr>
          <p:cNvPr id="16407" name="TextBox 57"/>
          <p:cNvSpPr txBox="1">
            <a:spLocks noChangeArrowheads="1"/>
          </p:cNvSpPr>
          <p:nvPr/>
        </p:nvSpPr>
        <p:spPr bwMode="auto">
          <a:xfrm>
            <a:off x="4379913" y="4275138"/>
            <a:ext cx="11033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Encoded bitmap</a:t>
            </a:r>
          </a:p>
        </p:txBody>
      </p:sp>
      <p:sp>
        <p:nvSpPr>
          <p:cNvPr id="16408" name="TextBox 58"/>
          <p:cNvSpPr txBox="1">
            <a:spLocks noChangeArrowheads="1"/>
          </p:cNvSpPr>
          <p:nvPr/>
        </p:nvSpPr>
        <p:spPr bwMode="auto">
          <a:xfrm>
            <a:off x="280988" y="3024188"/>
            <a:ext cx="661987" cy="261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Block#0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06588" y="35575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740025" y="35575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16411" name="TextBox 47"/>
          <p:cNvSpPr txBox="1">
            <a:spLocks noChangeArrowheads="1"/>
          </p:cNvSpPr>
          <p:nvPr/>
        </p:nvSpPr>
        <p:spPr bwMode="auto">
          <a:xfrm>
            <a:off x="296863" y="3522663"/>
            <a:ext cx="6619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Block#1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579813" y="35575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413250" y="35575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56213" y="35575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1010 1011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097588" y="3557588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934200" y="3557588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068388" y="35560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327275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0010 1001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165475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0100 1010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003675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843463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0110 1001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681663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1010 1011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54888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518275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0111 0101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186738" y="465296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165475" y="52705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997325" y="52705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838700" y="52705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670550" y="52705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0010 0001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515100" y="527050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1010 1011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327275" y="5268913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cxnSp>
        <p:nvCxnSpPr>
          <p:cNvPr id="16432" name="Curved Connector 20"/>
          <p:cNvCxnSpPr>
            <a:cxnSpLocks noChangeShapeType="1"/>
            <a:stCxn id="72" idx="3"/>
            <a:endCxn id="78" idx="1"/>
          </p:cNvCxnSpPr>
          <p:nvPr/>
        </p:nvCxnSpPr>
        <p:spPr bwMode="auto">
          <a:xfrm flipH="1">
            <a:off x="2327275" y="4767263"/>
            <a:ext cx="6697663" cy="615950"/>
          </a:xfrm>
          <a:prstGeom prst="curvedConnector5">
            <a:avLst>
              <a:gd name="adj1" fmla="val -1005"/>
              <a:gd name="adj2" fmla="val 50000"/>
              <a:gd name="adj3" fmla="val 101324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33" name="Rectangle 8"/>
          <p:cNvSpPr>
            <a:spLocks noChangeArrowheads="1"/>
          </p:cNvSpPr>
          <p:nvPr/>
        </p:nvSpPr>
        <p:spPr bwMode="auto">
          <a:xfrm>
            <a:off x="117475" y="4606925"/>
            <a:ext cx="798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/>
              <a:t>Offset+Length</a:t>
            </a:r>
            <a:br>
              <a:rPr lang="en-US" sz="800"/>
            </a:br>
            <a:r>
              <a:rPr lang="en-US" sz="800"/>
              <a:t>+Bitmap mode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4BB2AA-8A34-4D4D-AFD5-61835DEC69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Comparison (1)</a:t>
            </a:r>
            <a:br>
              <a:rPr lang="en-US" smtClean="0"/>
            </a:br>
            <a:endParaRPr lang="en-US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509838"/>
            <a:ext cx="4210050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2509838"/>
            <a:ext cx="4211637" cy="315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Content Placeholder 2"/>
          <p:cNvSpPr>
            <a:spLocks noGrp="1"/>
          </p:cNvSpPr>
          <p:nvPr/>
        </p:nvSpPr>
        <p:spPr bwMode="auto">
          <a:xfrm>
            <a:off x="215900" y="1371600"/>
            <a:ext cx="40449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Scenario 1: 126 STAs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126 STAs associated with AP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X axis indicates the number of 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paged </a:t>
            </a:r>
            <a:r>
              <a:rPr lang="en-US" sz="1100">
                <a:latin typeface="Calibri" pitchFamily="34" charset="0"/>
                <a:cs typeface="Calibri" pitchFamily="34" charset="0"/>
              </a:rPr>
              <a:t>STAs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 u="sng">
                <a:latin typeface="Calibri" pitchFamily="34" charset="0"/>
                <a:cs typeface="Calibri" pitchFamily="34" charset="0"/>
              </a:rPr>
              <a:t>randomly</a:t>
            </a:r>
            <a:r>
              <a:rPr lang="en-US" sz="1000">
                <a:latin typeface="Calibri" pitchFamily="34" charset="0"/>
                <a:cs typeface="Calibri" pitchFamily="34" charset="0"/>
              </a:rPr>
              <a:t> distributed AIDs in [1:126]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>
                <a:latin typeface="Calibri" pitchFamily="34" charset="0"/>
                <a:cs typeface="Calibri" pitchFamily="34" charset="0"/>
              </a:rPr>
              <a:t>Averaged over 200 iterations</a:t>
            </a:r>
            <a:endParaRPr lang="en-US" sz="140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Y axis represents the size of the compressed bitmap</a:t>
            </a:r>
            <a:endParaRPr lang="en-US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/>
        </p:nvSpPr>
        <p:spPr bwMode="auto">
          <a:xfrm>
            <a:off x="4633913" y="1376363"/>
            <a:ext cx="4259262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dirty="0"/>
              <a:t>Curves</a:t>
            </a:r>
          </a:p>
          <a:p>
            <a:pPr lvl="1">
              <a:defRPr/>
            </a:pPr>
            <a:r>
              <a:rPr lang="en-US" sz="1100" u="sng" dirty="0" smtClean="0"/>
              <a:t>Hierarchy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inverse </a:t>
            </a:r>
            <a:r>
              <a:rPr lang="en-US" sz="1100" dirty="0"/>
              <a:t>encoding</a:t>
            </a:r>
          </a:p>
          <a:p>
            <a:pPr lvl="1">
              <a:defRPr/>
            </a:pPr>
            <a:r>
              <a:rPr lang="en-US" sz="1100" u="sng" dirty="0" smtClean="0"/>
              <a:t>Hierarchy + OLB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‘Offset + Bitmap + Length’ </a:t>
            </a:r>
            <a:r>
              <a:rPr lang="en-US" sz="1100" dirty="0" smtClean="0"/>
              <a:t>mode (</a:t>
            </a:r>
            <a:r>
              <a:rPr lang="en-US" sz="1100" dirty="0"/>
              <a:t>indicated as ‘Adaptive’ in Y-axis)</a:t>
            </a:r>
          </a:p>
          <a:p>
            <a:pPr lvl="1">
              <a:defRPr/>
            </a:pPr>
            <a:r>
              <a:rPr lang="en-US" sz="1100" u="sng" dirty="0" smtClean="0"/>
              <a:t>STD-VTIM:</a:t>
            </a:r>
            <a:r>
              <a:rPr lang="en-US" sz="1100" dirty="0" smtClean="0"/>
              <a:t> Standard  virtual TIM map</a:t>
            </a:r>
            <a:endParaRPr lang="en-US" sz="1000" dirty="0" smtClean="0"/>
          </a:p>
          <a:p>
            <a:pPr marL="457200" lvl="1" indent="0">
              <a:buFontTx/>
              <a:buNone/>
              <a:defRPr/>
            </a:pPr>
            <a:endParaRPr lang="en-US" sz="1000" dirty="0"/>
          </a:p>
        </p:txBody>
      </p:sp>
      <p:sp>
        <p:nvSpPr>
          <p:cNvPr id="17415" name="TextBox 31"/>
          <p:cNvSpPr txBox="1">
            <a:spLocks noChangeArrowheads="1"/>
          </p:cNvSpPr>
          <p:nvPr/>
        </p:nvSpPr>
        <p:spPr bwMode="auto">
          <a:xfrm>
            <a:off x="984250" y="5661025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Including OLB mode helps reduce TIM length in mid-density region of the map by up to 10%.</a:t>
            </a:r>
          </a:p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Compression performance of Hierarchy+OLB is the best in all TIM map densities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DB493CC-84B9-442E-A965-3457ACB560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Comparison (2)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/>
        </p:nvSpPr>
        <p:spPr bwMode="auto">
          <a:xfrm>
            <a:off x="215900" y="1371600"/>
            <a:ext cx="40449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Scenario 1: 256 STAs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256 STAs associated with AP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X axis indicates the number of 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paged </a:t>
            </a:r>
            <a:r>
              <a:rPr lang="en-US" sz="1100">
                <a:latin typeface="Calibri" pitchFamily="34" charset="0"/>
                <a:cs typeface="Calibri" pitchFamily="34" charset="0"/>
              </a:rPr>
              <a:t>STAs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 u="sng">
                <a:latin typeface="Calibri" pitchFamily="34" charset="0"/>
                <a:cs typeface="Calibri" pitchFamily="34" charset="0"/>
              </a:rPr>
              <a:t>randomly</a:t>
            </a:r>
            <a:r>
              <a:rPr lang="en-US" sz="1000">
                <a:latin typeface="Calibri" pitchFamily="34" charset="0"/>
                <a:cs typeface="Calibri" pitchFamily="34" charset="0"/>
              </a:rPr>
              <a:t> distributed AIDs in [1:256]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>
                <a:latin typeface="Calibri" pitchFamily="34" charset="0"/>
                <a:cs typeface="Calibri" pitchFamily="34" charset="0"/>
              </a:rPr>
              <a:t>Averaged over 200 iterations</a:t>
            </a:r>
            <a:endParaRPr lang="en-US" sz="140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Y axis represents the size of the compressed bitmap</a:t>
            </a:r>
            <a:endParaRPr lang="en-US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/>
        </p:nvSpPr>
        <p:spPr bwMode="auto">
          <a:xfrm>
            <a:off x="4633913" y="1376363"/>
            <a:ext cx="42354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dirty="0"/>
              <a:t>Curves</a:t>
            </a:r>
          </a:p>
          <a:p>
            <a:pPr lvl="1">
              <a:defRPr/>
            </a:pPr>
            <a:r>
              <a:rPr lang="en-US" sz="1100" u="sng" dirty="0" smtClean="0"/>
              <a:t>Hierarchy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inverse </a:t>
            </a:r>
            <a:r>
              <a:rPr lang="en-US" sz="1100" dirty="0"/>
              <a:t>encoding</a:t>
            </a:r>
          </a:p>
          <a:p>
            <a:pPr lvl="1">
              <a:defRPr/>
            </a:pPr>
            <a:r>
              <a:rPr lang="en-US" sz="1100" u="sng" dirty="0" smtClean="0"/>
              <a:t>Hierarchy + OLB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‘Offset + Bitmap + Length’ </a:t>
            </a:r>
            <a:r>
              <a:rPr lang="en-US" sz="1100" dirty="0" smtClean="0"/>
              <a:t>mode (indicated </a:t>
            </a:r>
            <a:r>
              <a:rPr lang="en-US" sz="1100" dirty="0"/>
              <a:t>as ‘Adaptive’ in Y-axis).</a:t>
            </a:r>
          </a:p>
          <a:p>
            <a:pPr lvl="1">
              <a:defRPr/>
            </a:pPr>
            <a:r>
              <a:rPr lang="en-US" sz="1100" u="sng" dirty="0" smtClean="0"/>
              <a:t>STD-VTIM:</a:t>
            </a:r>
            <a:r>
              <a:rPr lang="en-US" sz="1100" dirty="0" smtClean="0"/>
              <a:t> Standard  virtual TIM map</a:t>
            </a:r>
            <a:endParaRPr lang="en-US" sz="1000" dirty="0" smtClean="0"/>
          </a:p>
          <a:p>
            <a:pPr marL="457200" lvl="1" indent="0">
              <a:buFontTx/>
              <a:buNone/>
              <a:defRPr/>
            </a:pPr>
            <a:endParaRPr lang="en-US" sz="1000" dirty="0"/>
          </a:p>
        </p:txBody>
      </p:sp>
      <p:sp>
        <p:nvSpPr>
          <p:cNvPr id="18437" name="TextBox 31"/>
          <p:cNvSpPr txBox="1">
            <a:spLocks noChangeArrowheads="1"/>
          </p:cNvSpPr>
          <p:nvPr/>
        </p:nvSpPr>
        <p:spPr bwMode="auto">
          <a:xfrm>
            <a:off x="984250" y="5661025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Including OLB mode helps reduce TIM length in mid-density region of the map by more than 14%.</a:t>
            </a:r>
          </a:p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Compression performance of Hierarchy+OLB is the best in all TIM map densities</a:t>
            </a:r>
          </a:p>
        </p:txBody>
      </p:sp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0325"/>
            <a:ext cx="4254500" cy="318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2600325"/>
            <a:ext cx="4192588" cy="313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2CAB09C-194B-47E8-AA19-2311F7D806E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Comparison (3)</a:t>
            </a:r>
            <a:br>
              <a:rPr lang="en-US" smtClean="0"/>
            </a:b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/>
        </p:nvSpPr>
        <p:spPr bwMode="auto">
          <a:xfrm>
            <a:off x="215900" y="1371600"/>
            <a:ext cx="40449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Scenario 1: 512 STAs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512 STAs associated with AP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X axis indicates the number of 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paged </a:t>
            </a:r>
            <a:r>
              <a:rPr lang="en-US" sz="1100">
                <a:latin typeface="Calibri" pitchFamily="34" charset="0"/>
                <a:cs typeface="Calibri" pitchFamily="34" charset="0"/>
              </a:rPr>
              <a:t>STAs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 u="sng">
                <a:latin typeface="Calibri" pitchFamily="34" charset="0"/>
                <a:cs typeface="Calibri" pitchFamily="34" charset="0"/>
              </a:rPr>
              <a:t>randomly</a:t>
            </a:r>
            <a:r>
              <a:rPr lang="en-US" sz="1000">
                <a:latin typeface="Calibri" pitchFamily="34" charset="0"/>
                <a:cs typeface="Calibri" pitchFamily="34" charset="0"/>
              </a:rPr>
              <a:t> distributed AIDs in [1:512]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>
                <a:latin typeface="Calibri" pitchFamily="34" charset="0"/>
                <a:cs typeface="Calibri" pitchFamily="34" charset="0"/>
              </a:rPr>
              <a:t>Averaged over 200 iterations</a:t>
            </a:r>
            <a:endParaRPr lang="en-US" sz="140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Y axis represents the size of the compressed bitmap</a:t>
            </a:r>
            <a:endParaRPr lang="en-US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/>
        </p:nvSpPr>
        <p:spPr bwMode="auto">
          <a:xfrm>
            <a:off x="4633912" y="1376363"/>
            <a:ext cx="423944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dirty="0"/>
              <a:t>Curves</a:t>
            </a:r>
          </a:p>
          <a:p>
            <a:pPr lvl="1">
              <a:defRPr/>
            </a:pPr>
            <a:r>
              <a:rPr lang="en-US" sz="1100" u="sng" dirty="0" smtClean="0"/>
              <a:t>Hierarchy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inverse </a:t>
            </a:r>
            <a:r>
              <a:rPr lang="en-US" sz="1100" dirty="0"/>
              <a:t>encoding</a:t>
            </a:r>
          </a:p>
          <a:p>
            <a:pPr lvl="1">
              <a:defRPr/>
            </a:pPr>
            <a:r>
              <a:rPr lang="en-US" sz="1100" u="sng" dirty="0" smtClean="0"/>
              <a:t>Hierarchy + OLB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‘Offset + Bitmap + Length’ </a:t>
            </a:r>
            <a:r>
              <a:rPr lang="en-US" sz="1100" dirty="0" smtClean="0"/>
              <a:t>mode </a:t>
            </a:r>
            <a:r>
              <a:rPr lang="en-US" sz="1100" dirty="0"/>
              <a:t>(indicated as ‘Adaptive’ in Y-axis)</a:t>
            </a:r>
          </a:p>
          <a:p>
            <a:pPr lvl="1">
              <a:defRPr/>
            </a:pPr>
            <a:r>
              <a:rPr lang="en-US" sz="1100" u="sng" dirty="0" smtClean="0"/>
              <a:t>STD-VTIM:</a:t>
            </a:r>
            <a:r>
              <a:rPr lang="en-US" sz="1100" dirty="0" smtClean="0"/>
              <a:t> Standard  virtual TIM map</a:t>
            </a:r>
            <a:endParaRPr lang="en-US" sz="1000" dirty="0" smtClean="0"/>
          </a:p>
          <a:p>
            <a:pPr marL="457200" lvl="1" indent="0">
              <a:buFontTx/>
              <a:buNone/>
              <a:defRPr/>
            </a:pPr>
            <a:endParaRPr lang="en-US" sz="1000" dirty="0"/>
          </a:p>
        </p:txBody>
      </p:sp>
      <p:sp>
        <p:nvSpPr>
          <p:cNvPr id="19461" name="TextBox 31"/>
          <p:cNvSpPr txBox="1">
            <a:spLocks noChangeArrowheads="1"/>
          </p:cNvSpPr>
          <p:nvPr/>
        </p:nvSpPr>
        <p:spPr bwMode="auto">
          <a:xfrm>
            <a:off x="984250" y="5661025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Including OLB mode helps reduce TIM length in mid-density region of the map by more than 16%.</a:t>
            </a:r>
          </a:p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Compression performance of Hierarchy+OLB is the best in all TIM map densities</a:t>
            </a:r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528888"/>
            <a:ext cx="4362450" cy="326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528888"/>
            <a:ext cx="4238625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44D5B00-3F38-480B-9AAC-89450EF694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Compression Comparison (4)</a:t>
            </a:r>
            <a:br>
              <a:rPr lang="en-US" smtClean="0"/>
            </a:b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/>
        </p:nvSpPr>
        <p:spPr bwMode="auto">
          <a:xfrm>
            <a:off x="215900" y="1371600"/>
            <a:ext cx="40449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b="1">
                <a:latin typeface="Calibri" pitchFamily="34" charset="0"/>
                <a:cs typeface="Calibri" pitchFamily="34" charset="0"/>
              </a:rPr>
              <a:t>Scenario 1: 1024 STAs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1024 STAs associated with AP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X axis indicates the number of 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paged </a:t>
            </a:r>
            <a:r>
              <a:rPr lang="en-US" sz="1100">
                <a:latin typeface="Calibri" pitchFamily="34" charset="0"/>
                <a:cs typeface="Calibri" pitchFamily="34" charset="0"/>
              </a:rPr>
              <a:t>STAs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 u="sng">
                <a:latin typeface="Calibri" pitchFamily="34" charset="0"/>
                <a:cs typeface="Calibri" pitchFamily="34" charset="0"/>
              </a:rPr>
              <a:t>randomly</a:t>
            </a:r>
            <a:r>
              <a:rPr lang="en-US" sz="1000">
                <a:latin typeface="Calibri" pitchFamily="34" charset="0"/>
                <a:cs typeface="Calibri" pitchFamily="34" charset="0"/>
              </a:rPr>
              <a:t> distributed AIDs in [1:1024]</a:t>
            </a:r>
          </a:p>
          <a:p>
            <a:pPr marL="1085850" lvl="2" indent="-228600">
              <a:spcBef>
                <a:spcPct val="20000"/>
              </a:spcBef>
              <a:buFontTx/>
              <a:buChar char="•"/>
            </a:pPr>
            <a:r>
              <a:rPr lang="en-US" sz="1000">
                <a:latin typeface="Calibri" pitchFamily="34" charset="0"/>
                <a:cs typeface="Calibri" pitchFamily="34" charset="0"/>
              </a:rPr>
              <a:t>Averaged over 200 iterations</a:t>
            </a:r>
            <a:endParaRPr lang="en-US" sz="1400">
              <a:latin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100">
                <a:latin typeface="Calibri" pitchFamily="34" charset="0"/>
                <a:cs typeface="Calibri" pitchFamily="34" charset="0"/>
              </a:rPr>
              <a:t>Y axis represents the size of the compressed bitmap</a:t>
            </a:r>
            <a:endParaRPr lang="en-US" sz="2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5"/>
          <p:cNvSpPr>
            <a:spLocks noGrp="1"/>
          </p:cNvSpPr>
          <p:nvPr/>
        </p:nvSpPr>
        <p:spPr bwMode="auto">
          <a:xfrm>
            <a:off x="4633912" y="1376363"/>
            <a:ext cx="423944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1800" dirty="0"/>
              <a:t>Curves</a:t>
            </a:r>
          </a:p>
          <a:p>
            <a:pPr lvl="1">
              <a:defRPr/>
            </a:pPr>
            <a:r>
              <a:rPr lang="en-US" sz="1100" u="sng" dirty="0" smtClean="0"/>
              <a:t>Hierarchy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inverse </a:t>
            </a:r>
            <a:r>
              <a:rPr lang="en-US" sz="1100" dirty="0"/>
              <a:t>encoding</a:t>
            </a:r>
          </a:p>
          <a:p>
            <a:pPr lvl="1">
              <a:defRPr/>
            </a:pPr>
            <a:r>
              <a:rPr lang="en-US" sz="1100" u="sng" dirty="0" smtClean="0"/>
              <a:t>Hierarchy + OLB</a:t>
            </a:r>
            <a:r>
              <a:rPr lang="en-US" sz="1100" dirty="0" smtClean="0"/>
              <a:t>: Block </a:t>
            </a:r>
            <a:r>
              <a:rPr lang="en-US" sz="1100" dirty="0"/>
              <a:t>level compression </a:t>
            </a:r>
            <a:r>
              <a:rPr lang="en-US" sz="1100" dirty="0" smtClean="0"/>
              <a:t>with ‘Offset + Bitmap + Length’ </a:t>
            </a:r>
            <a:r>
              <a:rPr lang="en-US" sz="1100" dirty="0" smtClean="0"/>
              <a:t>mode </a:t>
            </a:r>
            <a:r>
              <a:rPr lang="en-US" sz="1100" dirty="0"/>
              <a:t>(indicated as ‘Adaptive’ in Y-axis)</a:t>
            </a:r>
          </a:p>
          <a:p>
            <a:pPr lvl="1">
              <a:defRPr/>
            </a:pPr>
            <a:r>
              <a:rPr lang="en-US" sz="1100" u="sng" dirty="0" smtClean="0"/>
              <a:t>STD-VTIM:</a:t>
            </a:r>
            <a:r>
              <a:rPr lang="en-US" sz="1100" dirty="0" smtClean="0"/>
              <a:t> Standard  virtual TIM map</a:t>
            </a:r>
            <a:endParaRPr lang="en-US" sz="1000" dirty="0" smtClean="0"/>
          </a:p>
          <a:p>
            <a:pPr marL="457200" lvl="1" indent="0">
              <a:buFontTx/>
              <a:buNone/>
              <a:defRPr/>
            </a:pPr>
            <a:endParaRPr lang="en-US" sz="1000" dirty="0"/>
          </a:p>
        </p:txBody>
      </p:sp>
      <p:sp>
        <p:nvSpPr>
          <p:cNvPr id="20485" name="TextBox 31"/>
          <p:cNvSpPr txBox="1">
            <a:spLocks noChangeArrowheads="1"/>
          </p:cNvSpPr>
          <p:nvPr/>
        </p:nvSpPr>
        <p:spPr bwMode="auto">
          <a:xfrm>
            <a:off x="984250" y="5661025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Including OLB mode helps reduce TIM length in mid-density region of the map by more than 18%.</a:t>
            </a:r>
          </a:p>
          <a:p>
            <a:pPr eaLnBrk="1" hangingPunct="1">
              <a:buFont typeface="Arial" charset="0"/>
              <a:buChar char="•"/>
            </a:pPr>
            <a:r>
              <a:rPr lang="en-US" b="1">
                <a:latin typeface="Calibri" pitchFamily="34" charset="0"/>
                <a:cs typeface="Calibri" pitchFamily="34" charset="0"/>
              </a:rPr>
              <a:t>Compression performance of Hierarchy+OLB is the best in all TIM map densities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492375"/>
            <a:ext cx="4321175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492375"/>
            <a:ext cx="4306888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CEF21EE-CE39-45EE-8C48-834CE7766F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1507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956550" cy="4114800"/>
          </a:xfrm>
        </p:spPr>
        <p:txBody>
          <a:bodyPr/>
          <a:lstStyle/>
          <a:p>
            <a:r>
              <a:rPr lang="en-US" sz="2000" smtClean="0"/>
              <a:t>We proposed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1800" b="1" smtClean="0"/>
              <a:t>Hierarchical structure of TIM and AID structure</a:t>
            </a:r>
          </a:p>
          <a:p>
            <a:pPr lvl="2"/>
            <a:r>
              <a:rPr lang="en-US" sz="1600" smtClean="0"/>
              <a:t>Good for grouping and maintaining different types of STAs</a:t>
            </a:r>
          </a:p>
          <a:p>
            <a:pPr lvl="2"/>
            <a:r>
              <a:rPr lang="en-US" sz="1600" smtClean="0"/>
              <a:t>Good for dividing a large size bitmap into smaller size TIM elements</a:t>
            </a:r>
          </a:p>
          <a:p>
            <a:pPr marL="914400" lvl="1" indent="-457200">
              <a:buFont typeface="Times New Roman" pitchFamily="18" charset="0"/>
              <a:buAutoNum type="arabicPeriod"/>
            </a:pPr>
            <a:r>
              <a:rPr lang="en-US" sz="1800" b="1" smtClean="0"/>
              <a:t>Block level TIM encoding</a:t>
            </a:r>
          </a:p>
          <a:p>
            <a:pPr lvl="2"/>
            <a:r>
              <a:rPr lang="en-US" sz="1600" smtClean="0"/>
              <a:t>Good encoding for a wide range of number of STAs</a:t>
            </a:r>
          </a:p>
          <a:p>
            <a:pPr lvl="2"/>
            <a:r>
              <a:rPr lang="en-US" sz="1600" smtClean="0"/>
              <a:t>Good for realistic scenarios where limited number of STAs are paged in a single TIM (i.e. the number of paged STAs &lt; 100) </a:t>
            </a:r>
          </a:p>
          <a:p>
            <a:pPr lvl="2"/>
            <a:r>
              <a:rPr lang="en-US" sz="1600" smtClean="0"/>
              <a:t>Up to 30-98% smaller encoded bitmap size compared to the current 802.11 STD for the realistic scenarios</a:t>
            </a:r>
          </a:p>
          <a:p>
            <a:pPr lvl="2"/>
            <a:r>
              <a:rPr lang="en-US" sz="1600" smtClean="0"/>
              <a:t>Compression performance of Hierarchy+OLB is the best in all TIM map densities</a:t>
            </a:r>
          </a:p>
          <a:p>
            <a:pPr lvl="2"/>
            <a:endParaRPr lang="en-US" sz="1600" smtClean="0"/>
          </a:p>
          <a:p>
            <a:pPr lvl="2"/>
            <a:endParaRPr lang="en-US" sz="1600" smtClean="0"/>
          </a:p>
          <a:p>
            <a:pPr marL="1200150" lvl="3" indent="0">
              <a:buFontTx/>
              <a:buNone/>
            </a:pPr>
            <a:r>
              <a:rPr lang="en-US" sz="1400" smtClean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D481D9E-8573-489A-976E-1FD74ACA5E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support the hierarchical structure of the traffic indication map shown in Slide 5 and the AID structure shown in Slide 6?</a:t>
            </a:r>
          </a:p>
          <a:p>
            <a:endParaRPr lang="en-US" smtClean="0"/>
          </a:p>
          <a:p>
            <a:pPr lvl="1"/>
            <a:r>
              <a:rPr lang="en-US" smtClean="0"/>
              <a:t>Y:</a:t>
            </a:r>
          </a:p>
          <a:p>
            <a:pPr lvl="1"/>
            <a:r>
              <a:rPr lang="en-US" smtClean="0"/>
              <a:t>N:</a:t>
            </a:r>
          </a:p>
          <a:p>
            <a:pPr lvl="1"/>
            <a:r>
              <a:rPr lang="en-US" smtClean="0"/>
              <a:t>A: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7AD07C9-1317-485E-B835-65CF9D4BDB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Block-level TIM encoding outlined in Slide </a:t>
            </a:r>
            <a:r>
              <a:rPr lang="en-US" dirty="0" smtClean="0"/>
              <a:t>7-8?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25E9D7-0A6B-46E7-A297-56B55D83F14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495786"/>
              </p:ext>
            </p:extLst>
          </p:nvPr>
        </p:nvGraphicFramePr>
        <p:xfrm>
          <a:off x="1265238" y="1314450"/>
          <a:ext cx="6500812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Document" r:id="rId4" imgW="8540256" imgH="6656509" progId="Word.Document.8">
                  <p:embed/>
                </p:oleObj>
              </mc:Choice>
              <mc:Fallback>
                <p:oleObj name="Document" r:id="rId4" imgW="8540256" imgH="6656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1314450"/>
                        <a:ext cx="6500812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Move to accept the hierarchical structure of the traffic indication map shown in Slide 5 and the AID structure shown in Slide 6 in the TGah Specification Framework document.</a:t>
            </a:r>
          </a:p>
          <a:p>
            <a:endParaRPr lang="en-US" smtClean="0"/>
          </a:p>
          <a:p>
            <a:pPr lvl="1"/>
            <a:r>
              <a:rPr lang="en-US" smtClean="0"/>
              <a:t>Y:</a:t>
            </a:r>
          </a:p>
          <a:p>
            <a:pPr lvl="1"/>
            <a:r>
              <a:rPr lang="en-US" smtClean="0"/>
              <a:t>N:</a:t>
            </a:r>
          </a:p>
          <a:p>
            <a:pPr lvl="1"/>
            <a:r>
              <a:rPr lang="en-US" smtClean="0"/>
              <a:t>A: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46E8D1-F79A-4EB0-8970-9C2202D4FDD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2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the Block-level TIM encoding outlined in Slide </a:t>
            </a:r>
            <a:r>
              <a:rPr lang="en-US" dirty="0" smtClean="0"/>
              <a:t>7-8 </a:t>
            </a:r>
            <a:r>
              <a:rPr lang="en-US" dirty="0" smtClean="0"/>
              <a:t>in the </a:t>
            </a:r>
            <a:r>
              <a:rPr lang="en-US" dirty="0" err="1" smtClean="0"/>
              <a:t>TGah</a:t>
            </a:r>
            <a:r>
              <a:rPr lang="en-US" dirty="0" smtClean="0"/>
              <a:t> Specification Framework document.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60A6598-B891-4A10-8A22-AF0DACA18E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2438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1800" dirty="0"/>
              <a:t>[1] 11/11-905r3 “</a:t>
            </a:r>
            <a:r>
              <a:rPr lang="en-US" sz="1800" dirty="0" err="1"/>
              <a:t>TGah</a:t>
            </a:r>
            <a:r>
              <a:rPr lang="en-US" sz="1800" dirty="0"/>
              <a:t> Functional Requirements and Evaluation Methodology</a:t>
            </a:r>
            <a:r>
              <a:rPr lang="en-US" sz="1800" dirty="0" smtClean="0"/>
              <a:t>.”</a:t>
            </a:r>
            <a:endParaRPr lang="en-GB" sz="1800" dirty="0" smtClean="0"/>
          </a:p>
          <a:p>
            <a:pPr marL="0" indent="0">
              <a:buFontTx/>
              <a:buNone/>
              <a:defRPr/>
            </a:pPr>
            <a:r>
              <a:rPr lang="en-GB" sz="1800" dirty="0" smtClean="0"/>
              <a:t>[2] Rolf de Vegt, “</a:t>
            </a:r>
            <a:r>
              <a:rPr lang="en-US" sz="1800" dirty="0" smtClean="0"/>
              <a:t>Potential Compromise for 802.11ah Use Case Document,” 11-11/457r0.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DCDA1AD-8977-4902-8F26-5C6C7BCD5D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Backup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143ACD2-3731-4003-B801-BAC6DBF99B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 Number of Pages and Blocks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The number of Pages and the number of Blocks depend on how the 7 MSBs of an AID is interpreted</a:t>
            </a:r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200" smtClean="0"/>
          </a:p>
          <a:p>
            <a:pPr lvl="1"/>
            <a:endParaRPr lang="en-US" sz="1400" smtClean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TextBox 32"/>
          <p:cNvSpPr txBox="1">
            <a:spLocks noChangeArrowheads="1"/>
          </p:cNvSpPr>
          <p:nvPr/>
        </p:nvSpPr>
        <p:spPr bwMode="auto">
          <a:xfrm>
            <a:off x="-30163" y="3090863"/>
            <a:ext cx="5953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 b="1">
                <a:latin typeface="Calibri" pitchFamily="34" charset="0"/>
                <a:cs typeface="Calibri" pitchFamily="34" charset="0"/>
              </a:rPr>
              <a:t>Blocks: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61975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11213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58863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08100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552575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801813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49463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298700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46350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95588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043238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292475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36950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786188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033838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83075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95" name="TextBox 80"/>
          <p:cNvSpPr txBox="1">
            <a:spLocks noChangeArrowheads="1"/>
          </p:cNvSpPr>
          <p:nvPr/>
        </p:nvSpPr>
        <p:spPr bwMode="auto">
          <a:xfrm>
            <a:off x="550863" y="3124200"/>
            <a:ext cx="2428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527550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776788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024438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73675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18150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67388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15038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264275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511925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761163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08813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58050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502525" y="2895600"/>
            <a:ext cx="2492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751763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999413" y="2895600"/>
            <a:ext cx="2492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248650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712" name="TextBox 99"/>
          <p:cNvSpPr txBox="1">
            <a:spLocks noChangeArrowheads="1"/>
          </p:cNvSpPr>
          <p:nvPr/>
        </p:nvSpPr>
        <p:spPr bwMode="auto">
          <a:xfrm>
            <a:off x="2319338" y="3124200"/>
            <a:ext cx="2413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8713" name="TextBox 100"/>
          <p:cNvSpPr txBox="1">
            <a:spLocks noChangeArrowheads="1"/>
          </p:cNvSpPr>
          <p:nvPr/>
        </p:nvSpPr>
        <p:spPr bwMode="auto">
          <a:xfrm>
            <a:off x="2560638" y="3124200"/>
            <a:ext cx="2428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28714" name="TextBox 102"/>
          <p:cNvSpPr txBox="1">
            <a:spLocks noChangeArrowheads="1"/>
          </p:cNvSpPr>
          <p:nvPr/>
        </p:nvSpPr>
        <p:spPr bwMode="auto">
          <a:xfrm>
            <a:off x="4237038" y="3124200"/>
            <a:ext cx="3000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16</a:t>
            </a:r>
          </a:p>
        </p:txBody>
      </p:sp>
      <p:sp>
        <p:nvSpPr>
          <p:cNvPr id="28715" name="TextBox 103"/>
          <p:cNvSpPr txBox="1">
            <a:spLocks noChangeArrowheads="1"/>
          </p:cNvSpPr>
          <p:nvPr/>
        </p:nvSpPr>
        <p:spPr bwMode="auto">
          <a:xfrm>
            <a:off x="4541838" y="3124200"/>
            <a:ext cx="3000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17</a:t>
            </a:r>
          </a:p>
        </p:txBody>
      </p:sp>
      <p:sp>
        <p:nvSpPr>
          <p:cNvPr id="28716" name="TextBox 104"/>
          <p:cNvSpPr txBox="1">
            <a:spLocks noChangeArrowheads="1"/>
          </p:cNvSpPr>
          <p:nvPr/>
        </p:nvSpPr>
        <p:spPr bwMode="auto">
          <a:xfrm>
            <a:off x="6253163" y="3124200"/>
            <a:ext cx="3000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24</a:t>
            </a:r>
          </a:p>
        </p:txBody>
      </p:sp>
      <p:sp>
        <p:nvSpPr>
          <p:cNvPr id="28717" name="TextBox 105"/>
          <p:cNvSpPr txBox="1">
            <a:spLocks noChangeArrowheads="1"/>
          </p:cNvSpPr>
          <p:nvPr/>
        </p:nvSpPr>
        <p:spPr bwMode="auto">
          <a:xfrm>
            <a:off x="6502400" y="3124200"/>
            <a:ext cx="3000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25</a:t>
            </a:r>
          </a:p>
        </p:txBody>
      </p:sp>
      <p:sp>
        <p:nvSpPr>
          <p:cNvPr id="28718" name="TextBox 106"/>
          <p:cNvSpPr txBox="1">
            <a:spLocks noChangeArrowheads="1"/>
          </p:cNvSpPr>
          <p:nvPr/>
        </p:nvSpPr>
        <p:spPr bwMode="auto">
          <a:xfrm>
            <a:off x="8234363" y="3124200"/>
            <a:ext cx="3000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32</a:t>
            </a:r>
          </a:p>
        </p:txBody>
      </p:sp>
      <p:sp>
        <p:nvSpPr>
          <p:cNvPr id="28719" name="Left Brace 9"/>
          <p:cNvSpPr>
            <a:spLocks/>
          </p:cNvSpPr>
          <p:nvPr/>
        </p:nvSpPr>
        <p:spPr bwMode="auto">
          <a:xfrm rot="-5400000">
            <a:off x="996950" y="2921000"/>
            <a:ext cx="123825" cy="987425"/>
          </a:xfrm>
          <a:prstGeom prst="leftBrace">
            <a:avLst>
              <a:gd name="adj1" fmla="val 4666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20" name="TextBox 132"/>
          <p:cNvSpPr txBox="1">
            <a:spLocks noChangeArrowheads="1"/>
          </p:cNvSpPr>
          <p:nvPr/>
        </p:nvSpPr>
        <p:spPr bwMode="auto">
          <a:xfrm>
            <a:off x="534988" y="3471863"/>
            <a:ext cx="21367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>
                <a:latin typeface="Calibri" pitchFamily="34" charset="0"/>
                <a:cs typeface="Calibri" pitchFamily="34" charset="0"/>
              </a:rPr>
              <a:t>4 Blocks / Page (32 Pages in total) </a:t>
            </a:r>
          </a:p>
        </p:txBody>
      </p:sp>
      <p:sp>
        <p:nvSpPr>
          <p:cNvPr id="28721" name="Left Brace 133"/>
          <p:cNvSpPr>
            <a:spLocks/>
          </p:cNvSpPr>
          <p:nvPr/>
        </p:nvSpPr>
        <p:spPr bwMode="auto">
          <a:xfrm rot="-5400000">
            <a:off x="1498600" y="2962275"/>
            <a:ext cx="123825" cy="1971675"/>
          </a:xfrm>
          <a:prstGeom prst="leftBrace">
            <a:avLst>
              <a:gd name="adj1" fmla="val 4666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22" name="TextBox 134"/>
          <p:cNvSpPr txBox="1">
            <a:spLocks noChangeArrowheads="1"/>
          </p:cNvSpPr>
          <p:nvPr/>
        </p:nvSpPr>
        <p:spPr bwMode="auto">
          <a:xfrm>
            <a:off x="1066800" y="4005263"/>
            <a:ext cx="21050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>
                <a:latin typeface="Calibri" pitchFamily="34" charset="0"/>
                <a:cs typeface="Calibri" pitchFamily="34" charset="0"/>
              </a:rPr>
              <a:t>8 Blocks / Page (16 Pages in total)</a:t>
            </a:r>
          </a:p>
        </p:txBody>
      </p:sp>
      <p:sp>
        <p:nvSpPr>
          <p:cNvPr id="28723" name="Left Brace 135"/>
          <p:cNvSpPr>
            <a:spLocks/>
          </p:cNvSpPr>
          <p:nvPr/>
        </p:nvSpPr>
        <p:spPr bwMode="auto">
          <a:xfrm rot="-5400000">
            <a:off x="2495550" y="2508250"/>
            <a:ext cx="123825" cy="3946525"/>
          </a:xfrm>
          <a:prstGeom prst="leftBrace">
            <a:avLst>
              <a:gd name="adj1" fmla="val 4662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24" name="TextBox 136"/>
          <p:cNvSpPr txBox="1">
            <a:spLocks noChangeArrowheads="1"/>
          </p:cNvSpPr>
          <p:nvPr/>
        </p:nvSpPr>
        <p:spPr bwMode="auto">
          <a:xfrm>
            <a:off x="1982788" y="4538663"/>
            <a:ext cx="21050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>
                <a:latin typeface="Calibri" pitchFamily="34" charset="0"/>
                <a:cs typeface="Calibri" pitchFamily="34" charset="0"/>
              </a:rPr>
              <a:t>16 Blocks / Page (8 Pages in total)</a:t>
            </a:r>
          </a:p>
        </p:txBody>
      </p:sp>
      <p:sp>
        <p:nvSpPr>
          <p:cNvPr id="28725" name="Left Brace 137"/>
          <p:cNvSpPr>
            <a:spLocks/>
          </p:cNvSpPr>
          <p:nvPr/>
        </p:nvSpPr>
        <p:spPr bwMode="auto">
          <a:xfrm rot="-5400000">
            <a:off x="4410075" y="1117600"/>
            <a:ext cx="138113" cy="7808913"/>
          </a:xfrm>
          <a:prstGeom prst="leftBrace">
            <a:avLst>
              <a:gd name="adj1" fmla="val 4659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726" name="TextBox 138"/>
          <p:cNvSpPr txBox="1">
            <a:spLocks noChangeArrowheads="1"/>
          </p:cNvSpPr>
          <p:nvPr/>
        </p:nvSpPr>
        <p:spPr bwMode="auto">
          <a:xfrm>
            <a:off x="3921125" y="5105400"/>
            <a:ext cx="21050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>
                <a:latin typeface="Calibri" pitchFamily="34" charset="0"/>
                <a:cs typeface="Calibri" pitchFamily="34" charset="0"/>
              </a:rPr>
              <a:t>32 Blocks / Page (4 Pages in total)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8782050" y="2895600"/>
            <a:ext cx="2476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728" name="TextBox 140"/>
          <p:cNvSpPr txBox="1">
            <a:spLocks noChangeArrowheads="1"/>
          </p:cNvSpPr>
          <p:nvPr/>
        </p:nvSpPr>
        <p:spPr bwMode="auto">
          <a:xfrm>
            <a:off x="8736013" y="3124200"/>
            <a:ext cx="4079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4x32</a:t>
            </a:r>
          </a:p>
        </p:txBody>
      </p:sp>
      <p:sp>
        <p:nvSpPr>
          <p:cNvPr id="28729" name="TextBox 141"/>
          <p:cNvSpPr txBox="1">
            <a:spLocks noChangeArrowheads="1"/>
          </p:cNvSpPr>
          <p:nvPr/>
        </p:nvSpPr>
        <p:spPr bwMode="auto">
          <a:xfrm>
            <a:off x="8472488" y="2847975"/>
            <a:ext cx="290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28730" name="TextBox 142"/>
          <p:cNvSpPr txBox="1">
            <a:spLocks noChangeArrowheads="1"/>
          </p:cNvSpPr>
          <p:nvPr/>
        </p:nvSpPr>
        <p:spPr bwMode="auto">
          <a:xfrm>
            <a:off x="493713" y="256857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64 </a:t>
            </a:r>
          </a:p>
          <a:p>
            <a:pPr algn="ctr" eaLnBrk="1" hangingPunct="1"/>
            <a:r>
              <a:rPr lang="en-US" sz="900">
                <a:latin typeface="Calibri" pitchFamily="34" charset="0"/>
                <a:cs typeface="Calibri" pitchFamily="34" charset="0"/>
              </a:rPr>
              <a:t>STAs</a:t>
            </a:r>
          </a:p>
        </p:txBody>
      </p:sp>
      <p:cxnSp>
        <p:nvCxnSpPr>
          <p:cNvPr id="28731" name="Straight Connector 144"/>
          <p:cNvCxnSpPr>
            <a:cxnSpLocks noChangeShapeType="1"/>
          </p:cNvCxnSpPr>
          <p:nvPr/>
        </p:nvCxnSpPr>
        <p:spPr bwMode="auto">
          <a:xfrm>
            <a:off x="1555750" y="3124200"/>
            <a:ext cx="4763" cy="2508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2" name="Straight Connector 145"/>
          <p:cNvCxnSpPr>
            <a:cxnSpLocks noChangeShapeType="1"/>
            <a:stCxn id="73" idx="1"/>
          </p:cNvCxnSpPr>
          <p:nvPr/>
        </p:nvCxnSpPr>
        <p:spPr bwMode="auto">
          <a:xfrm>
            <a:off x="2546350" y="3009900"/>
            <a:ext cx="11113" cy="93821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3" name="Straight Connector 151"/>
          <p:cNvCxnSpPr>
            <a:cxnSpLocks noChangeShapeType="1"/>
          </p:cNvCxnSpPr>
          <p:nvPr/>
        </p:nvCxnSpPr>
        <p:spPr bwMode="auto">
          <a:xfrm>
            <a:off x="4530725" y="3117850"/>
            <a:ext cx="14288" cy="14255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34" name="Straight Connector 157"/>
          <p:cNvCxnSpPr>
            <a:cxnSpLocks noChangeShapeType="1"/>
          </p:cNvCxnSpPr>
          <p:nvPr/>
        </p:nvCxnSpPr>
        <p:spPr bwMode="auto">
          <a:xfrm>
            <a:off x="8496300" y="3206750"/>
            <a:ext cx="14288" cy="18161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BF2B1-A90C-487D-BB56-5F83ECF879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STAs supporting different use cases can be easily grouped into different Pages</a:t>
            </a:r>
          </a:p>
          <a:p>
            <a:pPr lvl="1">
              <a:defRPr/>
            </a:pPr>
            <a:r>
              <a:rPr lang="en-US" dirty="0" smtClean="0"/>
              <a:t>Example: </a:t>
            </a:r>
          </a:p>
          <a:p>
            <a:pPr lvl="2">
              <a:defRPr/>
            </a:pPr>
            <a:r>
              <a:rPr lang="en-US" dirty="0" smtClean="0"/>
              <a:t>Sensor stations </a:t>
            </a:r>
            <a:r>
              <a:rPr lang="en-US" dirty="0" smtClean="0">
                <a:sym typeface="Wingdings" pitchFamily="2" charset="2"/>
              </a:rPr>
              <a:t> Page 1</a:t>
            </a:r>
          </a:p>
          <a:p>
            <a:pPr lvl="3">
              <a:defRPr/>
            </a:pPr>
            <a:r>
              <a:rPr lang="en-US" dirty="0" smtClean="0">
                <a:sym typeface="Wingdings" pitchFamily="2" charset="2"/>
              </a:rPr>
              <a:t>A large number of STAs, infrequent down-link traffic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Offloading stations </a:t>
            </a:r>
            <a:r>
              <a:rPr lang="en-US" dirty="0" smtClean="0">
                <a:sym typeface="Wingdings" pitchFamily="2" charset="2"/>
              </a:rPr>
              <a:t> Page 2</a:t>
            </a:r>
          </a:p>
          <a:p>
            <a:pPr lvl="3">
              <a:defRPr/>
            </a:pPr>
            <a:r>
              <a:rPr lang="en-US" dirty="0" smtClean="0">
                <a:sym typeface="Wingdings" pitchFamily="2" charset="2"/>
              </a:rPr>
              <a:t>A small number of STAs, frequent down-link traffic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cxnSp>
        <p:nvCxnSpPr>
          <p:cNvPr id="10244" name="Straight Connector 6"/>
          <p:cNvCxnSpPr>
            <a:cxnSpLocks noChangeShapeType="1"/>
          </p:cNvCxnSpPr>
          <p:nvPr/>
        </p:nvCxnSpPr>
        <p:spPr bwMode="auto">
          <a:xfrm>
            <a:off x="1219200" y="6324600"/>
            <a:ext cx="6705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600200" y="5867400"/>
            <a:ext cx="152400" cy="457200"/>
          </a:xfrm>
          <a:prstGeom prst="rect">
            <a:avLst/>
          </a:prstGeom>
          <a:pattFill prst="pct5">
            <a:fgClr>
              <a:srgbClr val="00B050"/>
            </a:fgClr>
            <a:bgClr>
              <a:srgbClr val="00B050"/>
            </a:bgClr>
          </a:patt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191000" y="5867400"/>
            <a:ext cx="76200" cy="4572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553200" y="5867400"/>
            <a:ext cx="76200" cy="4572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2895600" y="5867400"/>
            <a:ext cx="76200" cy="4572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5410200" y="5867400"/>
            <a:ext cx="152400" cy="4572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7696200" y="5867400"/>
            <a:ext cx="76200" cy="4572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251" name="TextBox 13"/>
          <p:cNvSpPr txBox="1">
            <a:spLocks noChangeArrowheads="1"/>
          </p:cNvSpPr>
          <p:nvPr/>
        </p:nvSpPr>
        <p:spPr bwMode="auto">
          <a:xfrm rot="-5400000">
            <a:off x="1117601" y="5070475"/>
            <a:ext cx="111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DTIM Beacon</a:t>
            </a:r>
          </a:p>
          <a:p>
            <a:pPr eaLnBrk="1" hangingPunct="1"/>
            <a:r>
              <a:rPr lang="en-US"/>
              <a:t>(Page1,Page2)</a:t>
            </a:r>
          </a:p>
        </p:txBody>
      </p:sp>
      <p:sp>
        <p:nvSpPr>
          <p:cNvPr id="10252" name="TextBox 14"/>
          <p:cNvSpPr txBox="1">
            <a:spLocks noChangeArrowheads="1"/>
          </p:cNvSpPr>
          <p:nvPr/>
        </p:nvSpPr>
        <p:spPr bwMode="auto">
          <a:xfrm rot="-5400000">
            <a:off x="4927601" y="5070475"/>
            <a:ext cx="111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DTIM Beacon</a:t>
            </a:r>
          </a:p>
          <a:p>
            <a:pPr eaLnBrk="1" hangingPunct="1"/>
            <a:r>
              <a:rPr lang="en-US"/>
              <a:t>(Page1,Page2)</a:t>
            </a:r>
          </a:p>
        </p:txBody>
      </p:sp>
      <p:sp>
        <p:nvSpPr>
          <p:cNvPr id="10253" name="TextBox 15"/>
          <p:cNvSpPr txBox="1">
            <a:spLocks noChangeArrowheads="1"/>
          </p:cNvSpPr>
          <p:nvPr/>
        </p:nvSpPr>
        <p:spPr bwMode="auto">
          <a:xfrm rot="-5400000">
            <a:off x="2487613" y="5145088"/>
            <a:ext cx="96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 Beacon</a:t>
            </a:r>
          </a:p>
          <a:p>
            <a:pPr eaLnBrk="1" hangingPunct="1"/>
            <a:r>
              <a:rPr lang="en-US"/>
              <a:t>(Page2)</a:t>
            </a:r>
          </a:p>
        </p:txBody>
      </p:sp>
      <p:sp>
        <p:nvSpPr>
          <p:cNvPr id="10254" name="TextBox 16"/>
          <p:cNvSpPr txBox="1">
            <a:spLocks noChangeArrowheads="1"/>
          </p:cNvSpPr>
          <p:nvPr/>
        </p:nvSpPr>
        <p:spPr bwMode="auto">
          <a:xfrm rot="-5400000">
            <a:off x="3783013" y="5145088"/>
            <a:ext cx="96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 Beacon</a:t>
            </a:r>
          </a:p>
          <a:p>
            <a:pPr eaLnBrk="1" hangingPunct="1"/>
            <a:r>
              <a:rPr lang="en-US"/>
              <a:t>(Page2)</a:t>
            </a:r>
          </a:p>
        </p:txBody>
      </p:sp>
      <p:sp>
        <p:nvSpPr>
          <p:cNvPr id="10255" name="TextBox 17"/>
          <p:cNvSpPr txBox="1">
            <a:spLocks noChangeArrowheads="1"/>
          </p:cNvSpPr>
          <p:nvPr/>
        </p:nvSpPr>
        <p:spPr bwMode="auto">
          <a:xfrm rot="-5400000">
            <a:off x="6145213" y="5145088"/>
            <a:ext cx="96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 Beacon</a:t>
            </a:r>
          </a:p>
          <a:p>
            <a:pPr eaLnBrk="1" hangingPunct="1"/>
            <a:r>
              <a:rPr lang="en-US"/>
              <a:t>(Page2)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 rot="-5400000">
            <a:off x="7274719" y="5144294"/>
            <a:ext cx="968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 Beacon</a:t>
            </a:r>
          </a:p>
          <a:p>
            <a:pPr eaLnBrk="1" hangingPunct="1"/>
            <a:r>
              <a:rPr lang="en-US"/>
              <a:t>(Page2)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10CD52-A7A8-46FC-A556-78E54AAACA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Setup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10538" cy="4114800"/>
          </a:xfrm>
        </p:spPr>
        <p:txBody>
          <a:bodyPr/>
          <a:lstStyle/>
          <a:p>
            <a:r>
              <a:rPr lang="en-US" sz="2000" smtClean="0"/>
              <a:t>Parameters:</a:t>
            </a:r>
          </a:p>
          <a:p>
            <a:pPr lvl="1"/>
            <a:r>
              <a:rPr lang="en-US" sz="1800" smtClean="0"/>
              <a:t>N</a:t>
            </a:r>
            <a:r>
              <a:rPr lang="en-US" sz="1800" baseline="-25000" smtClean="0"/>
              <a:t>asta</a:t>
            </a:r>
            <a:r>
              <a:rPr lang="en-US" sz="1800" smtClean="0"/>
              <a:t> STAs associated with an AP</a:t>
            </a:r>
          </a:p>
          <a:p>
            <a:pPr lvl="1"/>
            <a:r>
              <a:rPr lang="en-US" sz="1800" smtClean="0"/>
              <a:t>N</a:t>
            </a:r>
            <a:r>
              <a:rPr lang="en-US" sz="1800" baseline="-25000" smtClean="0"/>
              <a:t>asta</a:t>
            </a:r>
            <a:r>
              <a:rPr lang="en-US" sz="1800" smtClean="0"/>
              <a:t> = 64, 256, 512,1024, 2048, and 8192</a:t>
            </a:r>
          </a:p>
          <a:p>
            <a:pPr lvl="1"/>
            <a:r>
              <a:rPr lang="en-US" sz="1800" smtClean="0"/>
              <a:t>X-axis indicates the number of </a:t>
            </a:r>
            <a:r>
              <a:rPr lang="en-US" sz="1800" b="1" smtClean="0"/>
              <a:t>paged </a:t>
            </a:r>
            <a:r>
              <a:rPr lang="en-US" sz="1800" smtClean="0"/>
              <a:t>STAs (N</a:t>
            </a:r>
            <a:r>
              <a:rPr lang="en-US" sz="1800" baseline="-25000" smtClean="0"/>
              <a:t>psta</a:t>
            </a:r>
            <a:r>
              <a:rPr lang="en-US" sz="1800" smtClean="0"/>
              <a:t>)</a:t>
            </a:r>
          </a:p>
          <a:p>
            <a:pPr lvl="2"/>
            <a:r>
              <a:rPr lang="en-US" sz="1400" u="sng" smtClean="0"/>
              <a:t>The paged STAs randomly</a:t>
            </a:r>
            <a:r>
              <a:rPr lang="en-US" sz="1400" smtClean="0"/>
              <a:t> distributed in the bitmap [1:N</a:t>
            </a:r>
            <a:r>
              <a:rPr lang="en-US" sz="1400" baseline="-25000" smtClean="0"/>
              <a:t>asta</a:t>
            </a:r>
            <a:r>
              <a:rPr lang="en-US" sz="1400" smtClean="0"/>
              <a:t>]</a:t>
            </a:r>
          </a:p>
          <a:p>
            <a:pPr lvl="2"/>
            <a:r>
              <a:rPr lang="en-US" sz="1400" smtClean="0"/>
              <a:t>Averaged over 500 iterations</a:t>
            </a:r>
            <a:endParaRPr lang="en-US" sz="2400" smtClean="0"/>
          </a:p>
          <a:p>
            <a:pPr lvl="1"/>
            <a:r>
              <a:rPr lang="en-US" sz="1800" smtClean="0"/>
              <a:t>Y-axis represents the size of the encoded bitmap in bits</a:t>
            </a:r>
          </a:p>
          <a:p>
            <a:pPr lvl="1"/>
            <a:r>
              <a:rPr lang="en-US" sz="1800" smtClean="0"/>
              <a:t>Performance comparison</a:t>
            </a:r>
            <a:endParaRPr lang="en-US" sz="1600" smtClean="0"/>
          </a:p>
          <a:p>
            <a:pPr lvl="2"/>
            <a:r>
              <a:rPr lang="en-US" sz="1400" smtClean="0"/>
              <a:t>STD-VTIM: the current 802.11 standard virtual TIM encoding scheme including 2 byte offset </a:t>
            </a:r>
          </a:p>
          <a:p>
            <a:pPr lvl="2"/>
            <a:r>
              <a:rPr lang="en-US" sz="1400" smtClean="0"/>
              <a:t>Proposed: the proposed Block encoding scheme with Inverse bitmap mode applied</a:t>
            </a:r>
          </a:p>
          <a:p>
            <a:endParaRPr lang="en-US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9084645-1CD6-47F1-B65D-2269E040B51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Scenario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4013"/>
            <a:ext cx="8302625" cy="480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N</a:t>
            </a:r>
            <a:r>
              <a:rPr lang="en-US" baseline="-25000" dirty="0" err="1" smtClean="0"/>
              <a:t>asta</a:t>
            </a:r>
            <a:r>
              <a:rPr lang="en-US" dirty="0" smtClean="0"/>
              <a:t> = 64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800" dirty="0" smtClean="0"/>
              <a:t>The proposed encoding is better than or very close to STD-VTIM</a:t>
            </a:r>
          </a:p>
          <a:p>
            <a:pPr lvl="1">
              <a:defRPr/>
            </a:pPr>
            <a:r>
              <a:rPr lang="en-US" sz="1600" dirty="0" smtClean="0"/>
              <a:t>Up to 30% better encoding (</a:t>
            </a:r>
            <a:r>
              <a:rPr lang="en-US" sz="1600" dirty="0" err="1" smtClean="0"/>
              <a:t>Npsta</a:t>
            </a:r>
            <a:r>
              <a:rPr lang="en-US" sz="1600" dirty="0" smtClean="0"/>
              <a:t>&lt;20, bitmap density &lt; 30%)</a:t>
            </a:r>
          </a:p>
          <a:p>
            <a:pPr lvl="1">
              <a:defRPr/>
            </a:pPr>
            <a:r>
              <a:rPr lang="en-US" sz="1600" dirty="0" smtClean="0"/>
              <a:t>Up to 78% better encoding (</a:t>
            </a:r>
            <a:r>
              <a:rPr lang="en-US" sz="1600" dirty="0" err="1" smtClean="0"/>
              <a:t>Npsta</a:t>
            </a:r>
            <a:r>
              <a:rPr lang="en-US" sz="1600" dirty="0" smtClean="0"/>
              <a:t>&gt;45, bitmap density &gt; 70%)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200275"/>
            <a:ext cx="81121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7E5568-9F72-4CDB-84C1-C3FB65F9FFE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Results - Scenario 2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585913"/>
            <a:ext cx="8302625" cy="4762500"/>
          </a:xfrm>
        </p:spPr>
        <p:txBody>
          <a:bodyPr/>
          <a:lstStyle/>
          <a:p>
            <a:r>
              <a:rPr lang="en-US" smtClean="0"/>
              <a:t>Nasta = 256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The proposed encoding is better for Npsta &lt;45 (bitmap density &lt; 18%)</a:t>
            </a:r>
          </a:p>
          <a:p>
            <a:pPr lvl="1"/>
            <a:r>
              <a:rPr lang="en-US" sz="1600" smtClean="0"/>
              <a:t>Up to 68% better encoding (Npsta&lt;45)</a:t>
            </a:r>
          </a:p>
          <a:p>
            <a:pPr lvl="1"/>
            <a:r>
              <a:rPr lang="en-US" sz="1600" smtClean="0"/>
              <a:t>Not likely to have a large number of STAs (e.g. &gt; 100 STAs) be paged in a single TIM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084388"/>
            <a:ext cx="80962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FBE786A-B35C-418C-B3A4-D0BC022C1E7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Scenario 3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624013"/>
            <a:ext cx="8158163" cy="4114800"/>
          </a:xfrm>
        </p:spPr>
        <p:txBody>
          <a:bodyPr/>
          <a:lstStyle/>
          <a:p>
            <a:r>
              <a:rPr lang="en-US" smtClean="0"/>
              <a:t>Nasta = 512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The proposed encoding is better for Npsta &lt;85 (bitmap density &lt; 17%)</a:t>
            </a:r>
          </a:p>
          <a:p>
            <a:pPr lvl="1"/>
            <a:r>
              <a:rPr lang="en-US" sz="1600" smtClean="0"/>
              <a:t>Up to 80% better encoding (Npsta&lt;85)</a:t>
            </a:r>
          </a:p>
          <a:p>
            <a:pPr lvl="1"/>
            <a:r>
              <a:rPr lang="en-US" sz="1600" smtClean="0"/>
              <a:t>Not likely to have &gt;100 STAs be paged in a single TIM</a:t>
            </a:r>
          </a:p>
          <a:p>
            <a:endParaRPr lang="en-US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141538"/>
            <a:ext cx="81121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A7E4C3-CAF6-4AD2-AF63-91A8944C791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39900"/>
            <a:ext cx="8340725" cy="44958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TIM element in </a:t>
            </a:r>
            <a:r>
              <a:rPr lang="en-US" sz="1800" dirty="0" smtClean="0"/>
              <a:t>STD 802.11 - 2012</a:t>
            </a:r>
            <a:endParaRPr lang="en-US" sz="1800" dirty="0" smtClean="0"/>
          </a:p>
          <a:p>
            <a:pPr lvl="1">
              <a:defRPr/>
            </a:pPr>
            <a:r>
              <a:rPr lang="en-US" sz="1600" dirty="0" smtClean="0"/>
              <a:t>Supports up to 2007 STAs (2008 AIDs)</a:t>
            </a:r>
          </a:p>
          <a:p>
            <a:pPr lvl="1">
              <a:defRPr/>
            </a:pPr>
            <a:r>
              <a:rPr lang="en-US" sz="1600" dirty="0" smtClean="0"/>
              <a:t>Contains the entire traffic indication bitmap</a:t>
            </a:r>
          </a:p>
          <a:p>
            <a:pPr lvl="1">
              <a:defRPr/>
            </a:pPr>
            <a:r>
              <a:rPr lang="en-US" sz="1600" dirty="0" smtClean="0"/>
              <a:t>Inefficient to encode a low density bitmap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802.11ah requirements</a:t>
            </a:r>
          </a:p>
          <a:p>
            <a:pPr lvl="1">
              <a:defRPr/>
            </a:pPr>
            <a:r>
              <a:rPr lang="en-US" sz="1600" dirty="0" smtClean="0"/>
              <a:t>Need to support more than 2007 STAs (e.g. 6000 STAs) [1]</a:t>
            </a:r>
          </a:p>
          <a:p>
            <a:pPr lvl="1">
              <a:defRPr/>
            </a:pPr>
            <a:r>
              <a:rPr lang="en-US" sz="1600" dirty="0" smtClean="0"/>
              <a:t>Need to support two very different use cases [2]</a:t>
            </a:r>
          </a:p>
          <a:p>
            <a:pPr lvl="2">
              <a:defRPr/>
            </a:pPr>
            <a:r>
              <a:rPr lang="en-US" sz="1400" dirty="0" smtClean="0"/>
              <a:t>Sensor use case: low duty-cycle, Extended Wi-Fi use case: high duty-cycle</a:t>
            </a:r>
          </a:p>
          <a:p>
            <a:pPr lvl="1">
              <a:defRPr/>
            </a:pPr>
            <a:r>
              <a:rPr lang="en-US" sz="1600" dirty="0" smtClean="0"/>
              <a:t>One beacon interval can support only limited number of STAs (e.g. &lt; 100 STAs)</a:t>
            </a:r>
          </a:p>
          <a:p>
            <a:pPr lvl="2">
              <a:defRPr/>
            </a:pPr>
            <a:r>
              <a:rPr lang="en-US" sz="1400" dirty="0" smtClean="0"/>
              <a:t>Low density bitmap for a large number of associated STAs</a:t>
            </a:r>
          </a:p>
          <a:p>
            <a:pPr lvl="1">
              <a:defRPr/>
            </a:pPr>
            <a:r>
              <a:rPr lang="en-US" sz="1600" dirty="0" smtClean="0"/>
              <a:t>TIM has to be encoded efficiently to minimize channel occupancy (overhead)</a:t>
            </a:r>
          </a:p>
          <a:p>
            <a:pPr lvl="2">
              <a:defRPr/>
            </a:pPr>
            <a:r>
              <a:rPr lang="en-US" sz="1400" dirty="0" err="1" smtClean="0"/>
              <a:t>TGah</a:t>
            </a:r>
            <a:r>
              <a:rPr lang="en-US" sz="1400" dirty="0" smtClean="0"/>
              <a:t> data rates are much lower than 802.11a/b/g/n/ac</a:t>
            </a:r>
          </a:p>
          <a:p>
            <a:pPr>
              <a:defRPr/>
            </a:pPr>
            <a:r>
              <a:rPr lang="en-US" sz="1800" dirty="0" smtClean="0"/>
              <a:t>In this presentation, an efficient TIM encoding scheme is proposed</a:t>
            </a:r>
          </a:p>
          <a:p>
            <a:pPr marL="857250" lvl="2" indent="0">
              <a:buFontTx/>
              <a:buNone/>
              <a:defRPr/>
            </a:pPr>
            <a:endParaRPr 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C748553-4A14-494C-B6DC-1555BCFE13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Scenario 4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85800" y="1624013"/>
            <a:ext cx="8226425" cy="4114800"/>
          </a:xfrm>
        </p:spPr>
        <p:txBody>
          <a:bodyPr/>
          <a:lstStyle/>
          <a:p>
            <a:r>
              <a:rPr lang="en-US" smtClean="0"/>
              <a:t>Nasta=1024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The proposed encoding is better for Npsta &lt;165 (bitmap density&lt;17%)</a:t>
            </a:r>
          </a:p>
          <a:p>
            <a:pPr lvl="1"/>
            <a:r>
              <a:rPr lang="en-US" sz="1600" smtClean="0"/>
              <a:t>Up to 90% better encoding (Npsta&lt;165)</a:t>
            </a:r>
          </a:p>
          <a:p>
            <a:pPr lvl="1"/>
            <a:r>
              <a:rPr lang="en-US" sz="1600" smtClean="0"/>
              <a:t>Not likely to have &gt;100 STAs be paged in a single TIM</a:t>
            </a:r>
          </a:p>
          <a:p>
            <a:pPr lvl="1"/>
            <a:endParaRPr lang="en-US" sz="1600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122488"/>
            <a:ext cx="8078787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F294221-D0D8-477D-AF34-EAC75F390E8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Scenario 5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624013"/>
            <a:ext cx="8264525" cy="4724400"/>
          </a:xfrm>
        </p:spPr>
        <p:txBody>
          <a:bodyPr/>
          <a:lstStyle/>
          <a:p>
            <a:r>
              <a:rPr lang="en-US" smtClean="0"/>
              <a:t>Nasta = 2048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The proposed encoding is better for Npsta &lt;330 (bitmap density&lt;16%)</a:t>
            </a:r>
          </a:p>
          <a:p>
            <a:pPr lvl="1"/>
            <a:r>
              <a:rPr lang="en-US" sz="1600" smtClean="0"/>
              <a:t>Up to 95% better encoding (Npsta&lt;330)</a:t>
            </a:r>
          </a:p>
          <a:p>
            <a:pPr lvl="1"/>
            <a:r>
              <a:rPr lang="en-US" sz="1600" smtClean="0"/>
              <a:t>Not likely to have &gt;100 STAs be paged in a single TIM</a:t>
            </a:r>
          </a:p>
          <a:p>
            <a:pPr lvl="1"/>
            <a:endParaRPr lang="en-US" sz="160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200275"/>
            <a:ext cx="8047037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CC3F822-0C4C-4E9C-8115-525889EA530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- Scenario 6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624013"/>
            <a:ext cx="8458200" cy="4114800"/>
          </a:xfrm>
        </p:spPr>
        <p:txBody>
          <a:bodyPr/>
          <a:lstStyle/>
          <a:p>
            <a:r>
              <a:rPr lang="en-US" smtClean="0"/>
              <a:t>Nasta = 8192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1800" smtClean="0"/>
              <a:t>The proposed encoding is better for Npsta &lt;1300 (bitmap density &lt; 16%)</a:t>
            </a:r>
          </a:p>
          <a:p>
            <a:pPr lvl="1"/>
            <a:r>
              <a:rPr lang="en-US" sz="1600" smtClean="0"/>
              <a:t>Up to 98% better encoding (Npsta&lt;1300)</a:t>
            </a:r>
          </a:p>
          <a:p>
            <a:pPr lvl="1"/>
            <a:r>
              <a:rPr lang="en-US" sz="1600" smtClean="0"/>
              <a:t>Not likely to have &gt;100 STAs be paged in a single TIM</a:t>
            </a:r>
          </a:p>
          <a:p>
            <a:pPr lvl="1"/>
            <a:endParaRPr lang="en-US" sz="1600" smtClean="0"/>
          </a:p>
          <a:p>
            <a:endParaRPr lang="en-US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2063750"/>
            <a:ext cx="80486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31F83E0-DE18-4808-ABA9-9752BD090F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Current 802.11 STD Partial Virtual Bitmap Encoding - Example</a:t>
            </a:r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802.11 STD Partial Virtual Bitmap Encoding</a:t>
            </a:r>
          </a:p>
          <a:p>
            <a:pPr lvl="1">
              <a:defRPr/>
            </a:pPr>
            <a:r>
              <a:rPr lang="en-US" sz="1400" i="1" dirty="0" smtClean="0"/>
              <a:t>“… the </a:t>
            </a:r>
            <a:r>
              <a:rPr lang="en-US" sz="1400" i="1" dirty="0"/>
              <a:t>Partial Virtual Bitmap field consists of </a:t>
            </a:r>
            <a:r>
              <a:rPr lang="en-US" sz="1400" i="1" dirty="0" smtClean="0"/>
              <a:t>octets numbered </a:t>
            </a:r>
            <a:r>
              <a:rPr lang="en-US" sz="1400" i="1" dirty="0"/>
              <a:t>N1 to N2 of the traffic indication virtual bitmap, where N1 is the largest even number such </a:t>
            </a:r>
            <a:r>
              <a:rPr lang="en-US" sz="1400" i="1" dirty="0" smtClean="0"/>
              <a:t>that bits </a:t>
            </a:r>
            <a:r>
              <a:rPr lang="en-US" sz="1400" i="1" dirty="0"/>
              <a:t>numbered 1 to (N1 × 8) – 1 in the bitmap are </a:t>
            </a:r>
            <a:r>
              <a:rPr lang="en-US" sz="1400" i="1" u="sng" dirty="0"/>
              <a:t>all 0</a:t>
            </a:r>
            <a:r>
              <a:rPr lang="en-US" sz="1400" i="1" dirty="0"/>
              <a:t> and N2 is the </a:t>
            </a:r>
            <a:r>
              <a:rPr lang="en-US" sz="1400" i="1" dirty="0" smtClean="0"/>
              <a:t>smallest </a:t>
            </a:r>
            <a:r>
              <a:rPr lang="en-US" sz="1400" i="1" dirty="0"/>
              <a:t>number such that bits </a:t>
            </a:r>
            <a:r>
              <a:rPr lang="en-US" sz="1400" i="1" dirty="0" smtClean="0"/>
              <a:t>numbered (N2 </a:t>
            </a:r>
            <a:r>
              <a:rPr lang="en-US" sz="1400" i="1" dirty="0"/>
              <a:t>+ 1) × 8 to 2007 in the bitmap are </a:t>
            </a:r>
            <a:r>
              <a:rPr lang="en-US" sz="1400" i="1" u="sng" dirty="0"/>
              <a:t>all 0</a:t>
            </a:r>
            <a:r>
              <a:rPr lang="en-US" sz="1400" i="1" dirty="0"/>
              <a:t>.</a:t>
            </a:r>
            <a:endParaRPr lang="en-US" sz="1400" i="1" dirty="0" smtClean="0"/>
          </a:p>
          <a:p>
            <a:pPr>
              <a:defRPr/>
            </a:pPr>
            <a:r>
              <a:rPr lang="en-US" sz="1800" dirty="0" smtClean="0"/>
              <a:t>Example:</a:t>
            </a:r>
          </a:p>
          <a:p>
            <a:pPr lvl="1">
              <a:defRPr/>
            </a:pPr>
            <a:r>
              <a:rPr lang="en-US" sz="1400" dirty="0" smtClean="0"/>
              <a:t>AID=6, AID=20, AID=45, AID=108, and AID = 1010 bits set to 1</a:t>
            </a:r>
          </a:p>
          <a:p>
            <a:pPr lvl="1">
              <a:defRPr/>
            </a:pPr>
            <a:r>
              <a:rPr lang="en-US" sz="1400" u="sng" dirty="0" smtClean="0"/>
              <a:t>5 AIDs are encoded into 127 bytes Partial Virtual Bitmap</a:t>
            </a:r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>
              <a:defRPr/>
            </a:pPr>
            <a:r>
              <a:rPr lang="en-US" sz="1800" dirty="0" smtClean="0"/>
              <a:t>Current TIM encoding is </a:t>
            </a:r>
            <a:r>
              <a:rPr lang="en-US" sz="1800" i="1" dirty="0" smtClean="0">
                <a:solidFill>
                  <a:srgbClr val="FF0000"/>
                </a:solidFill>
              </a:rPr>
              <a:t>inefficient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for a low density bitmap*.</a:t>
            </a:r>
          </a:p>
          <a:p>
            <a:pPr marL="0" indent="0">
              <a:buFontTx/>
              <a:buNone/>
              <a:defRPr/>
            </a:pPr>
            <a:r>
              <a:rPr lang="en-US" sz="1200" b="0" dirty="0" smtClean="0"/>
              <a:t>*) Bitmap density = number of paged stations/number of associated stations</a:t>
            </a:r>
          </a:p>
          <a:p>
            <a:pPr>
              <a:defRPr/>
            </a:pPr>
            <a:endParaRPr lang="en-US" sz="1800" u="sng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3851275"/>
            <a:ext cx="6553200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Right Brace 84"/>
          <p:cNvSpPr>
            <a:spLocks/>
          </p:cNvSpPr>
          <p:nvPr/>
        </p:nvSpPr>
        <p:spPr bwMode="auto">
          <a:xfrm>
            <a:off x="7281863" y="3940175"/>
            <a:ext cx="152400" cy="1371600"/>
          </a:xfrm>
          <a:prstGeom prst="rightBrace">
            <a:avLst>
              <a:gd name="adj1" fmla="val 4787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75" name="TextBox 85"/>
          <p:cNvSpPr txBox="1">
            <a:spLocks noChangeArrowheads="1"/>
          </p:cNvSpPr>
          <p:nvPr/>
        </p:nvSpPr>
        <p:spPr bwMode="auto">
          <a:xfrm>
            <a:off x="7434263" y="4318000"/>
            <a:ext cx="1220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Traffic </a:t>
            </a:r>
          </a:p>
          <a:p>
            <a:pPr eaLnBrk="1" hangingPunct="1"/>
            <a:r>
              <a:rPr lang="en-US"/>
              <a:t>Indication </a:t>
            </a:r>
          </a:p>
          <a:p>
            <a:pPr eaLnBrk="1" hangingPunct="1"/>
            <a:r>
              <a:rPr lang="en-US"/>
              <a:t>Bitmap</a:t>
            </a:r>
          </a:p>
          <a:p>
            <a:pPr eaLnBrk="1" hangingPunct="1"/>
            <a:r>
              <a:rPr lang="en-US"/>
              <a:t>(total 251 Bytes)</a:t>
            </a:r>
          </a:p>
        </p:txBody>
      </p:sp>
      <p:sp>
        <p:nvSpPr>
          <p:cNvPr id="7176" name="Freeform 80"/>
          <p:cNvSpPr>
            <a:spLocks/>
          </p:cNvSpPr>
          <p:nvPr/>
        </p:nvSpPr>
        <p:spPr bwMode="auto">
          <a:xfrm>
            <a:off x="2025650" y="4021138"/>
            <a:ext cx="4927600" cy="896937"/>
          </a:xfrm>
          <a:custGeom>
            <a:avLst/>
            <a:gdLst>
              <a:gd name="T0" fmla="*/ 0 w 4927660"/>
              <a:gd name="T1" fmla="*/ 0 h 896294"/>
              <a:gd name="T2" fmla="*/ 4918186 w 4927660"/>
              <a:gd name="T3" fmla="*/ 1 h 896294"/>
              <a:gd name="T4" fmla="*/ 4927240 w 4927660"/>
              <a:gd name="T5" fmla="*/ 700626 h 896294"/>
              <a:gd name="T6" fmla="*/ 4302607 w 4927660"/>
              <a:gd name="T7" fmla="*/ 700626 h 896294"/>
              <a:gd name="T8" fmla="*/ 4302607 w 4927660"/>
              <a:gd name="T9" fmla="*/ 900804 h 896294"/>
              <a:gd name="T10" fmla="*/ 2575 w 4927660"/>
              <a:gd name="T11" fmla="*/ 900804 h 896294"/>
              <a:gd name="T12" fmla="*/ 0 w 4927660"/>
              <a:gd name="T13" fmla="*/ 0 h 896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27660" h="896294">
                <a:moveTo>
                  <a:pt x="0" y="0"/>
                </a:moveTo>
                <a:lnTo>
                  <a:pt x="4918606" y="1"/>
                </a:lnTo>
                <a:lnTo>
                  <a:pt x="4927660" y="697118"/>
                </a:lnTo>
                <a:lnTo>
                  <a:pt x="4302971" y="697118"/>
                </a:lnTo>
                <a:lnTo>
                  <a:pt x="4302971" y="896294"/>
                </a:lnTo>
                <a:lnTo>
                  <a:pt x="2575" y="896294"/>
                </a:lnTo>
                <a:cubicBezTo>
                  <a:pt x="1716" y="600008"/>
                  <a:pt x="859" y="296286"/>
                  <a:pt x="0" y="0"/>
                </a:cubicBez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7" name="Straight Arrow Connector 86"/>
          <p:cNvCxnSpPr>
            <a:cxnSpLocks noChangeShapeType="1"/>
          </p:cNvCxnSpPr>
          <p:nvPr/>
        </p:nvCxnSpPr>
        <p:spPr bwMode="auto">
          <a:xfrm flipH="1" flipV="1">
            <a:off x="5340350" y="4918075"/>
            <a:ext cx="153988" cy="3254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Box 91"/>
          <p:cNvSpPr txBox="1">
            <a:spLocks noChangeArrowheads="1"/>
          </p:cNvSpPr>
          <p:nvPr/>
        </p:nvSpPr>
        <p:spPr bwMode="auto">
          <a:xfrm>
            <a:off x="4956175" y="5243513"/>
            <a:ext cx="2478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Encoded Partial Virtual Bitmap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= 127 bytes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011B894-D1C5-4668-AF65-7FDA72FA5ED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lang="en-US" sz="2800" smtClean="0"/>
              <a:t>Proposed Hierarchical Structure of </a:t>
            </a:r>
            <a:br>
              <a:rPr lang="en-US" sz="2800" smtClean="0"/>
            </a:br>
            <a:r>
              <a:rPr lang="en-US" sz="2800" smtClean="0"/>
              <a:t>Traffic Indication Map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000" smtClean="0"/>
              <a:t>Basic idea:</a:t>
            </a:r>
          </a:p>
          <a:p>
            <a:pPr lvl="1"/>
            <a:r>
              <a:rPr lang="en-US" sz="1800" b="1" smtClean="0"/>
              <a:t>Divide the total AID space into small blocks in a hierarchical manner and transmit only the blocks with non-zero values</a:t>
            </a:r>
          </a:p>
          <a:p>
            <a:pPr lvl="2"/>
            <a:r>
              <a:rPr lang="en-US" sz="1600" smtClean="0"/>
              <a:t>Easier to break a large TIM into small groups of STAs and easier to maintain </a:t>
            </a:r>
          </a:p>
          <a:p>
            <a:pPr lvl="2"/>
            <a:r>
              <a:rPr lang="en-US" sz="1600" smtClean="0"/>
              <a:t>Different classes of STAs can be easily grouped into different groups/pages </a:t>
            </a:r>
            <a:br>
              <a:rPr lang="en-US" sz="1600" smtClean="0"/>
            </a:br>
            <a:r>
              <a:rPr lang="en-US" sz="1600" smtClean="0"/>
              <a:t>(e.g. Sensor STAs in Page 1 and Offloading STAs in Page 2)</a:t>
            </a:r>
          </a:p>
          <a:p>
            <a:pPr lvl="1"/>
            <a:r>
              <a:rPr lang="en-US" sz="1800" b="1" smtClean="0"/>
              <a:t>Three level hierarchy: Page/Block/Sub-Block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800" smtClean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66875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39925" y="5778500"/>
            <a:ext cx="27463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4563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7613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60663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33713" y="5778500"/>
            <a:ext cx="2746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08350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5778500"/>
            <a:ext cx="27305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858963" y="4387850"/>
            <a:ext cx="801687" cy="582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666875" y="5232400"/>
            <a:ext cx="161925" cy="546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74900" y="5232400"/>
            <a:ext cx="1479550" cy="546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660650" y="4156075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Page 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962400" y="4156075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Page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57800" y="4156075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Page 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59550" y="4156075"/>
            <a:ext cx="12954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Page 4</a:t>
            </a:r>
          </a:p>
        </p:txBody>
      </p:sp>
      <p:sp>
        <p:nvSpPr>
          <p:cNvPr id="8213" name="TextBox 32"/>
          <p:cNvSpPr txBox="1">
            <a:spLocks noChangeArrowheads="1"/>
          </p:cNvSpPr>
          <p:nvPr/>
        </p:nvSpPr>
        <p:spPr bwMode="auto">
          <a:xfrm>
            <a:off x="381000" y="4970463"/>
            <a:ext cx="13081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 b="1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b="1" baseline="-25000"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 (e.g. 32) Blocks:</a:t>
            </a:r>
          </a:p>
        </p:txBody>
      </p:sp>
      <p:sp>
        <p:nvSpPr>
          <p:cNvPr id="8214" name="TextBox 33"/>
          <p:cNvSpPr txBox="1">
            <a:spLocks noChangeArrowheads="1"/>
          </p:cNvSpPr>
          <p:nvPr/>
        </p:nvSpPr>
        <p:spPr bwMode="auto">
          <a:xfrm>
            <a:off x="731838" y="5778500"/>
            <a:ext cx="9572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 b="1">
                <a:latin typeface="Calibri" pitchFamily="34" charset="0"/>
                <a:cs typeface="Calibri" pitchFamily="34" charset="0"/>
              </a:rPr>
              <a:t>8 Sub-blocks:</a:t>
            </a:r>
          </a:p>
        </p:txBody>
      </p:sp>
      <p:sp>
        <p:nvSpPr>
          <p:cNvPr id="8215" name="TextBox 35"/>
          <p:cNvSpPr txBox="1">
            <a:spLocks noChangeArrowheads="1"/>
          </p:cNvSpPr>
          <p:nvPr/>
        </p:nvSpPr>
        <p:spPr bwMode="auto">
          <a:xfrm>
            <a:off x="515938" y="4157663"/>
            <a:ext cx="117316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 b="1">
                <a:latin typeface="Calibri" pitchFamily="34" charset="0"/>
                <a:cs typeface="Calibri" pitchFamily="34" charset="0"/>
              </a:rPr>
              <a:t>N</a:t>
            </a:r>
            <a:r>
              <a:rPr lang="en-US" sz="1100" b="1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100" b="1">
                <a:latin typeface="Calibri" pitchFamily="34" charset="0"/>
                <a:cs typeface="Calibri" pitchFamily="34" charset="0"/>
              </a:rPr>
              <a:t> (e.g. 4) Pages:</a:t>
            </a:r>
          </a:p>
        </p:txBody>
      </p:sp>
      <p:sp>
        <p:nvSpPr>
          <p:cNvPr id="8216" name="TextBox 36"/>
          <p:cNvSpPr txBox="1">
            <a:spLocks noChangeArrowheads="1"/>
          </p:cNvSpPr>
          <p:nvPr/>
        </p:nvSpPr>
        <p:spPr bwMode="auto">
          <a:xfrm>
            <a:off x="1560513" y="6107113"/>
            <a:ext cx="617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34" charset="0"/>
                <a:cs typeface="Calibri" pitchFamily="34" charset="0"/>
              </a:rPr>
              <a:t>1 octet  </a:t>
            </a:r>
          </a:p>
          <a:p>
            <a:pPr eaLnBrk="1" hangingPunct="1"/>
            <a:r>
              <a:rPr lang="en-US" sz="1000">
                <a:latin typeface="Calibri" pitchFamily="34" charset="0"/>
                <a:cs typeface="Calibri" pitchFamily="34" charset="0"/>
              </a:rPr>
              <a:t>= 8 STAs</a:t>
            </a:r>
          </a:p>
        </p:txBody>
      </p:sp>
      <p:sp>
        <p:nvSpPr>
          <p:cNvPr id="8217" name="TextBox 38"/>
          <p:cNvSpPr txBox="1">
            <a:spLocks noChangeArrowheads="1"/>
          </p:cNvSpPr>
          <p:nvPr/>
        </p:nvSpPr>
        <p:spPr bwMode="auto">
          <a:xfrm>
            <a:off x="2916238" y="4384675"/>
            <a:ext cx="720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34" charset="0"/>
                <a:cs typeface="Calibri" pitchFamily="34" charset="0"/>
              </a:rPr>
              <a:t>2048 STAs</a:t>
            </a:r>
          </a:p>
        </p:txBody>
      </p:sp>
      <p:sp>
        <p:nvSpPr>
          <p:cNvPr id="8218" name="TextBox 39"/>
          <p:cNvSpPr txBox="1">
            <a:spLocks noChangeArrowheads="1"/>
          </p:cNvSpPr>
          <p:nvPr/>
        </p:nvSpPr>
        <p:spPr bwMode="auto">
          <a:xfrm>
            <a:off x="4486275" y="3860800"/>
            <a:ext cx="2108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34" charset="0"/>
                <a:cs typeface="Calibri" pitchFamily="34" charset="0"/>
              </a:rPr>
              <a:t>Supporting max TBD STAs (e.g. 8192)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2692400" y="4089400"/>
            <a:ext cx="5162550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828800" y="5003800"/>
            <a:ext cx="5461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374900" y="5003800"/>
            <a:ext cx="54768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922588" y="5003800"/>
            <a:ext cx="5461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68688" y="5003800"/>
            <a:ext cx="54768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14788" y="5003800"/>
            <a:ext cx="54768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62475" y="5003800"/>
            <a:ext cx="5461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08575" y="5003800"/>
            <a:ext cx="547688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Block7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6263" y="5003800"/>
            <a:ext cx="546100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Block8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3943350" y="4375150"/>
            <a:ext cx="436245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86600" y="5003800"/>
            <a:ext cx="614363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Block31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00963" y="5003800"/>
            <a:ext cx="604837" cy="228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Block32</a:t>
            </a:r>
          </a:p>
        </p:txBody>
      </p:sp>
      <p:sp>
        <p:nvSpPr>
          <p:cNvPr id="8231" name="TextBox 54"/>
          <p:cNvSpPr txBox="1">
            <a:spLocks noChangeArrowheads="1"/>
          </p:cNvSpPr>
          <p:nvPr/>
        </p:nvSpPr>
        <p:spPr bwMode="auto">
          <a:xfrm>
            <a:off x="1760538" y="5232400"/>
            <a:ext cx="590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latin typeface="Calibri" pitchFamily="34" charset="0"/>
                <a:cs typeface="Calibri" pitchFamily="34" charset="0"/>
              </a:rPr>
              <a:t>64 STAs</a:t>
            </a:r>
          </a:p>
        </p:txBody>
      </p:sp>
      <p:sp>
        <p:nvSpPr>
          <p:cNvPr id="8232" name="TextBox 55"/>
          <p:cNvSpPr txBox="1">
            <a:spLocks noChangeArrowheads="1"/>
          </p:cNvSpPr>
          <p:nvPr/>
        </p:nvSpPr>
        <p:spPr bwMode="auto">
          <a:xfrm>
            <a:off x="6477000" y="4927600"/>
            <a:ext cx="290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cxnSp>
        <p:nvCxnSpPr>
          <p:cNvPr id="8233" name="Straight Connector 8"/>
          <p:cNvCxnSpPr>
            <a:cxnSpLocks noChangeShapeType="1"/>
          </p:cNvCxnSpPr>
          <p:nvPr/>
        </p:nvCxnSpPr>
        <p:spPr bwMode="auto">
          <a:xfrm flipH="1">
            <a:off x="1643063" y="6007100"/>
            <a:ext cx="23812" cy="1539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4" name="Straight Connector 10"/>
          <p:cNvCxnSpPr>
            <a:cxnSpLocks noChangeShapeType="1"/>
          </p:cNvCxnSpPr>
          <p:nvPr/>
        </p:nvCxnSpPr>
        <p:spPr bwMode="auto">
          <a:xfrm>
            <a:off x="1939925" y="6007100"/>
            <a:ext cx="47625" cy="1539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9BC89B1-593C-42C2-B4E9-27B240B8C6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AID Structure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Based on the hierarchical structure of the traffic bitmap in the previous slide, the association identifier (AID) structure is maintained as below</a:t>
            </a:r>
          </a:p>
          <a:p>
            <a:pPr lvl="1"/>
            <a:r>
              <a:rPr lang="en-US" sz="1800" smtClean="0"/>
              <a:t>STAs are grouped into Pages, Blocks, Sub-Blocks</a:t>
            </a:r>
          </a:p>
          <a:p>
            <a:pPr lvl="1"/>
            <a:endParaRPr lang="en-US" sz="180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3459163"/>
            <a:ext cx="3854450" cy="240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Left Brace 30"/>
          <p:cNvSpPr>
            <a:spLocks/>
          </p:cNvSpPr>
          <p:nvPr/>
        </p:nvSpPr>
        <p:spPr bwMode="auto">
          <a:xfrm rot="-5400000">
            <a:off x="3810794" y="5463381"/>
            <a:ext cx="98425" cy="404813"/>
          </a:xfrm>
          <a:prstGeom prst="leftBrace">
            <a:avLst>
              <a:gd name="adj1" fmla="val 4436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222" name="Left Brace 37"/>
          <p:cNvSpPr>
            <a:spLocks/>
          </p:cNvSpPr>
          <p:nvPr/>
        </p:nvSpPr>
        <p:spPr bwMode="auto">
          <a:xfrm rot="-5400000">
            <a:off x="4343400" y="5387975"/>
            <a:ext cx="98425" cy="555625"/>
          </a:xfrm>
          <a:prstGeom prst="leftBrace">
            <a:avLst>
              <a:gd name="adj1" fmla="val 4440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9223" name="Straight Connector 6"/>
          <p:cNvCxnSpPr>
            <a:cxnSpLocks noChangeShapeType="1"/>
          </p:cNvCxnSpPr>
          <p:nvPr/>
        </p:nvCxnSpPr>
        <p:spPr bwMode="auto">
          <a:xfrm>
            <a:off x="3662363" y="4419600"/>
            <a:ext cx="0" cy="9144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Straight Connector 8"/>
          <p:cNvCxnSpPr>
            <a:cxnSpLocks noChangeShapeType="1"/>
          </p:cNvCxnSpPr>
          <p:nvPr/>
        </p:nvCxnSpPr>
        <p:spPr bwMode="auto">
          <a:xfrm>
            <a:off x="3479800" y="4343400"/>
            <a:ext cx="355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2933700" y="3943350"/>
            <a:ext cx="156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>
                <a:latin typeface="Calibri" pitchFamily="34" charset="0"/>
                <a:cs typeface="Calibri" pitchFamily="34" charset="0"/>
              </a:rPr>
              <a:t>The number of Pages and Blocks are variable</a:t>
            </a:r>
          </a:p>
        </p:txBody>
      </p:sp>
      <p:sp>
        <p:nvSpPr>
          <p:cNvPr id="9226" name="Rectangle 3"/>
          <p:cNvSpPr>
            <a:spLocks noChangeArrowheads="1"/>
          </p:cNvSpPr>
          <p:nvPr/>
        </p:nvSpPr>
        <p:spPr bwMode="auto">
          <a:xfrm>
            <a:off x="3581400" y="5616575"/>
            <a:ext cx="1143000" cy="1746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B993E13-B78F-4BC1-B79B-EA60AD3D19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549275"/>
            <a:ext cx="8305800" cy="914400"/>
          </a:xfrm>
        </p:spPr>
        <p:txBody>
          <a:bodyPr/>
          <a:lstStyle/>
          <a:p>
            <a:r>
              <a:rPr lang="en-US" smtClean="0"/>
              <a:t>TIM Encoding Propsal - Block level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470025"/>
            <a:ext cx="9026525" cy="42672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Partial Virtual Bitmap is encoded in </a:t>
            </a:r>
            <a:r>
              <a:rPr lang="en-US" sz="2000" u="sng" dirty="0" smtClean="0"/>
              <a:t>Block </a:t>
            </a:r>
            <a:r>
              <a:rPr lang="en-US" sz="2000" dirty="0" smtClean="0"/>
              <a:t>level</a:t>
            </a:r>
          </a:p>
          <a:p>
            <a:pPr lvl="1">
              <a:defRPr/>
            </a:pPr>
            <a:r>
              <a:rPr lang="en-US" sz="1400" dirty="0" smtClean="0"/>
              <a:t>Partial virtual bitmap consists of one or more encoded Blocks of a single Page</a:t>
            </a:r>
          </a:p>
          <a:p>
            <a:pPr lvl="1">
              <a:defRPr/>
            </a:pPr>
            <a:r>
              <a:rPr lang="en-US" sz="1400" b="1" dirty="0" smtClean="0"/>
              <a:t>Block encoding:</a:t>
            </a:r>
          </a:p>
          <a:p>
            <a:pPr lvl="2">
              <a:defRPr/>
            </a:pPr>
            <a:r>
              <a:rPr lang="en-US" sz="1400" b="1" dirty="0"/>
              <a:t>Block Control(3 bits) + Block Offset (5 bits) + Block Bitmap (</a:t>
            </a:r>
            <a:r>
              <a:rPr lang="en-US" sz="1400" b="1" dirty="0" smtClean="0"/>
              <a:t>1octet</a:t>
            </a:r>
            <a:r>
              <a:rPr lang="en-US" sz="1400" b="1" dirty="0"/>
              <a:t>) + Sub-Block Bitmaps </a:t>
            </a:r>
            <a:r>
              <a:rPr lang="en-US" sz="1400" b="1" dirty="0" smtClean="0"/>
              <a:t>(0-8octets)</a:t>
            </a:r>
            <a:endParaRPr lang="en-US" sz="1400" b="1" dirty="0"/>
          </a:p>
          <a:p>
            <a:pPr lvl="1">
              <a:defRPr/>
            </a:pPr>
            <a:r>
              <a:rPr lang="en-US" sz="1400" b="1" dirty="0" smtClean="0"/>
              <a:t>Block Control field</a:t>
            </a:r>
            <a:r>
              <a:rPr lang="en-US" sz="1400" dirty="0" smtClean="0"/>
              <a:t>: controls how the Block Bitmap and the Sub-Block Bitmap fields are used</a:t>
            </a:r>
          </a:p>
          <a:p>
            <a:pPr lvl="2">
              <a:buFont typeface="+mj-lt"/>
              <a:buAutoNum type="arabicPeriod"/>
              <a:defRPr/>
            </a:pPr>
            <a:r>
              <a:rPr lang="en-US" sz="1200" b="1" u="sng" dirty="0" smtClean="0">
                <a:solidFill>
                  <a:srgbClr val="FF0000"/>
                </a:solidFill>
              </a:rPr>
              <a:t>Block bitmap </a:t>
            </a:r>
            <a:r>
              <a:rPr lang="en-US" sz="1200" b="1" dirty="0" smtClean="0">
                <a:solidFill>
                  <a:srgbClr val="FF0000"/>
                </a:solidFill>
              </a:rPr>
              <a:t>encoding</a:t>
            </a:r>
            <a:r>
              <a:rPr lang="en-US" sz="1200" dirty="0" smtClean="0"/>
              <a:t>: AID = [Page Index(2b), Block Offset(5b), n(3b), m(3b)]</a:t>
            </a:r>
          </a:p>
          <a:p>
            <a:pPr lvl="3">
              <a:defRPr/>
            </a:pPr>
            <a:r>
              <a:rPr lang="en-US" sz="1200" dirty="0" smtClean="0"/>
              <a:t>The </a:t>
            </a:r>
            <a:r>
              <a:rPr lang="en-US" sz="1200" i="1" dirty="0" smtClean="0"/>
              <a:t>n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bit position of the Block Bitmap indicates whether the </a:t>
            </a:r>
            <a:r>
              <a:rPr lang="en-US" sz="1200" i="1" dirty="0" smtClean="0"/>
              <a:t>n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Sub-Block Bitmap is present in the Sub-Block field</a:t>
            </a:r>
          </a:p>
          <a:p>
            <a:pPr lvl="3">
              <a:defRPr/>
            </a:pPr>
            <a:r>
              <a:rPr lang="en-US" sz="1200" dirty="0" smtClean="0"/>
              <a:t>The </a:t>
            </a:r>
            <a:r>
              <a:rPr lang="en-US" sz="1200" i="1" dirty="0" smtClean="0"/>
              <a:t>m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bit position of the Sub-Block Bitmap indicates whether the </a:t>
            </a:r>
            <a:r>
              <a:rPr lang="en-US" sz="1200" i="1" dirty="0" smtClean="0"/>
              <a:t>m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STA has data buffered at the AP</a:t>
            </a:r>
          </a:p>
          <a:p>
            <a:pPr lvl="2">
              <a:buFont typeface="+mj-lt"/>
              <a:buAutoNum type="arabicPeriod"/>
              <a:defRPr/>
            </a:pPr>
            <a:r>
              <a:rPr lang="en-US" sz="1200" b="1" u="sng" dirty="0" smtClean="0">
                <a:solidFill>
                  <a:srgbClr val="FF0000"/>
                </a:solidFill>
              </a:rPr>
              <a:t>Single AID</a:t>
            </a:r>
            <a:r>
              <a:rPr lang="en-US" sz="1200" dirty="0" smtClean="0"/>
              <a:t>: AID = [Page Index(2b), Block Offset(5b), Block Bitmap[5:0]] </a:t>
            </a:r>
          </a:p>
          <a:p>
            <a:pPr lvl="3">
              <a:defRPr/>
            </a:pPr>
            <a:r>
              <a:rPr lang="en-US" sz="1200" dirty="0" smtClean="0"/>
              <a:t>When there is a single AID in a Block, 6 bits of the Block Bitmap field is used to indicate the 6 LSBs of the AID</a:t>
            </a:r>
          </a:p>
          <a:p>
            <a:pPr lvl="3">
              <a:defRPr/>
            </a:pPr>
            <a:r>
              <a:rPr lang="en-US" sz="1200" dirty="0" smtClean="0"/>
              <a:t>The Sub-Block field is not present </a:t>
            </a:r>
          </a:p>
          <a:p>
            <a:pPr lvl="2">
              <a:buFont typeface="+mj-lt"/>
              <a:buAutoNum type="arabicPeriod"/>
              <a:defRPr/>
            </a:pPr>
            <a:r>
              <a:rPr lang="en-US" sz="1200" b="1" u="sng" dirty="0" smtClean="0">
                <a:solidFill>
                  <a:srgbClr val="FF0000"/>
                </a:solidFill>
              </a:rPr>
              <a:t>Inverse bitmap</a:t>
            </a:r>
            <a:r>
              <a:rPr lang="en-US" sz="1200" dirty="0" smtClean="0"/>
              <a:t>: if there are many 1s in the bitmap of a Block, inverse the bitmap and encode the inversed bitmap </a:t>
            </a:r>
          </a:p>
          <a:p>
            <a:pPr lvl="3">
              <a:defRPr/>
            </a:pPr>
            <a:r>
              <a:rPr lang="en-US" sz="1200" dirty="0" smtClean="0"/>
              <a:t>Can expect many cases where STAs  sleep for a long period of time</a:t>
            </a:r>
          </a:p>
          <a:p>
            <a:pPr lvl="3">
              <a:buFont typeface="+mj-lt"/>
              <a:buAutoNum type="arabicPeriod"/>
              <a:defRPr/>
            </a:pPr>
            <a:endParaRPr lang="en-US" sz="1000" dirty="0" smtClean="0"/>
          </a:p>
          <a:p>
            <a:pPr marL="457200" lvl="1" indent="0">
              <a:buFontTx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marL="857250" lvl="2" indent="0">
              <a:buFontTx/>
              <a:buNone/>
              <a:defRPr/>
            </a:pPr>
            <a:endParaRPr lang="en-US" sz="1200" dirty="0" smtClean="0"/>
          </a:p>
          <a:p>
            <a:pPr lvl="1">
              <a:defRPr/>
            </a:pPr>
            <a:endParaRPr lang="en-US" sz="1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3573463" y="5734050"/>
            <a:ext cx="652462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Offset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25925" y="5734050"/>
            <a:ext cx="83661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Bitmap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57775" y="5734050"/>
            <a:ext cx="1730375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Sub-Blocks (variable)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33713" y="5124450"/>
            <a:ext cx="1014412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L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3049588" y="5341938"/>
            <a:ext cx="0" cy="38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048125" y="5353050"/>
            <a:ext cx="2760663" cy="38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048125" y="5124450"/>
            <a:ext cx="10160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M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19725" y="5124450"/>
            <a:ext cx="10160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P</a:t>
            </a:r>
          </a:p>
        </p:txBody>
      </p:sp>
      <p:sp>
        <p:nvSpPr>
          <p:cNvPr id="11276" name="TextBox 59"/>
          <p:cNvSpPr txBox="1">
            <a:spLocks noChangeArrowheads="1"/>
          </p:cNvSpPr>
          <p:nvPr/>
        </p:nvSpPr>
        <p:spPr bwMode="auto">
          <a:xfrm>
            <a:off x="5130800" y="5094288"/>
            <a:ext cx="2555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00"/>
              <a:t>…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033713" y="4646613"/>
            <a:ext cx="3402012" cy="241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Partial Virtual Bitmap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3033713" y="4799013"/>
            <a:ext cx="0" cy="3254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432550" y="4810125"/>
            <a:ext cx="0" cy="325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827213" y="4646613"/>
            <a:ext cx="1206500" cy="241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Bitmap Control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040063" y="5734050"/>
            <a:ext cx="533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Control</a:t>
            </a:r>
          </a:p>
        </p:txBody>
      </p:sp>
      <p:sp>
        <p:nvSpPr>
          <p:cNvPr id="11282" name="Rectangle 65"/>
          <p:cNvSpPr>
            <a:spLocks noChangeArrowheads="1"/>
          </p:cNvSpPr>
          <p:nvPr/>
        </p:nvSpPr>
        <p:spPr bwMode="auto">
          <a:xfrm>
            <a:off x="3446463" y="5451475"/>
            <a:ext cx="519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1 octet</a:t>
            </a:r>
          </a:p>
        </p:txBody>
      </p:sp>
      <p:sp>
        <p:nvSpPr>
          <p:cNvPr id="67" name="Left Brace 66"/>
          <p:cNvSpPr/>
          <p:nvPr/>
        </p:nvSpPr>
        <p:spPr>
          <a:xfrm rot="5400000">
            <a:off x="3601244" y="5077619"/>
            <a:ext cx="95250" cy="1154112"/>
          </a:xfrm>
          <a:prstGeom prst="leftBrace">
            <a:avLst>
              <a:gd name="adj1" fmla="val 379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4" name="Rectangle 67"/>
          <p:cNvSpPr>
            <a:spLocks noChangeArrowheads="1"/>
          </p:cNvSpPr>
          <p:nvPr/>
        </p:nvSpPr>
        <p:spPr bwMode="auto">
          <a:xfrm>
            <a:off x="4379913" y="5556250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1 octet</a:t>
            </a:r>
          </a:p>
        </p:txBody>
      </p:sp>
      <p:sp>
        <p:nvSpPr>
          <p:cNvPr id="11285" name="Rectangle 68"/>
          <p:cNvSpPr>
            <a:spLocks noChangeArrowheads="1"/>
          </p:cNvSpPr>
          <p:nvPr/>
        </p:nvSpPr>
        <p:spPr bwMode="auto">
          <a:xfrm>
            <a:off x="5607050" y="5551488"/>
            <a:ext cx="661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0-8 octets</a:t>
            </a:r>
          </a:p>
        </p:txBody>
      </p:sp>
      <p:sp>
        <p:nvSpPr>
          <p:cNvPr id="11286" name="Rectangle 69"/>
          <p:cNvSpPr>
            <a:spLocks noChangeArrowheads="1"/>
          </p:cNvSpPr>
          <p:nvPr/>
        </p:nvSpPr>
        <p:spPr bwMode="auto">
          <a:xfrm>
            <a:off x="3749675" y="5956300"/>
            <a:ext cx="409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5 bits</a:t>
            </a:r>
          </a:p>
        </p:txBody>
      </p:sp>
      <p:sp>
        <p:nvSpPr>
          <p:cNvPr id="11287" name="Rectangle 70"/>
          <p:cNvSpPr>
            <a:spLocks noChangeArrowheads="1"/>
          </p:cNvSpPr>
          <p:nvPr/>
        </p:nvSpPr>
        <p:spPr bwMode="auto">
          <a:xfrm>
            <a:off x="3101975" y="5975350"/>
            <a:ext cx="409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3 bits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057775" y="6224588"/>
            <a:ext cx="73501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Sub-Block 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Bitmap 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792788" y="6224588"/>
            <a:ext cx="735012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Sub-Block 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Bitmap 2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51650" y="6221413"/>
            <a:ext cx="73501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Sub-Block 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Bitmap M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5053013" y="5889625"/>
            <a:ext cx="0" cy="38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788150" y="5949950"/>
            <a:ext cx="798513" cy="2714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3" name="TextBox 76"/>
          <p:cNvSpPr txBox="1">
            <a:spLocks noChangeArrowheads="1"/>
          </p:cNvSpPr>
          <p:nvPr/>
        </p:nvSpPr>
        <p:spPr bwMode="auto">
          <a:xfrm>
            <a:off x="6532563" y="6203950"/>
            <a:ext cx="2555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00"/>
              <a:t>…</a:t>
            </a:r>
          </a:p>
        </p:txBody>
      </p:sp>
      <p:sp>
        <p:nvSpPr>
          <p:cNvPr id="11294" name="Rectangle 77"/>
          <p:cNvSpPr>
            <a:spLocks noChangeArrowheads="1"/>
          </p:cNvSpPr>
          <p:nvPr/>
        </p:nvSpPr>
        <p:spPr bwMode="auto">
          <a:xfrm>
            <a:off x="5176838" y="6057900"/>
            <a:ext cx="5175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1 octet</a:t>
            </a:r>
          </a:p>
        </p:txBody>
      </p:sp>
      <p:sp>
        <p:nvSpPr>
          <p:cNvPr id="11295" name="Rectangle 78"/>
          <p:cNvSpPr>
            <a:spLocks noChangeArrowheads="1"/>
          </p:cNvSpPr>
          <p:nvPr/>
        </p:nvSpPr>
        <p:spPr bwMode="auto">
          <a:xfrm>
            <a:off x="385763" y="5310188"/>
            <a:ext cx="1347787" cy="1062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900" u="sng"/>
              <a:t>Block Control field:</a:t>
            </a:r>
          </a:p>
          <a:p>
            <a:endParaRPr lang="en-US" sz="900"/>
          </a:p>
          <a:p>
            <a:r>
              <a:rPr lang="en-US" sz="900"/>
              <a:t>Block Bitmap</a:t>
            </a:r>
          </a:p>
          <a:p>
            <a:r>
              <a:rPr lang="en-US" sz="900"/>
              <a:t>Single AID</a:t>
            </a:r>
          </a:p>
          <a:p>
            <a:r>
              <a:rPr lang="en-US" sz="900"/>
              <a:t>‘Offset+Length+Bitmap’</a:t>
            </a:r>
          </a:p>
          <a:p>
            <a:r>
              <a:rPr lang="en-US" sz="900"/>
              <a:t> +</a:t>
            </a:r>
          </a:p>
          <a:p>
            <a:r>
              <a:rPr lang="en-US" sz="900"/>
              <a:t>Inverse bitmap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749550" y="5734050"/>
            <a:ext cx="295275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835150" y="5734050"/>
            <a:ext cx="9144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TBD</a:t>
            </a:r>
          </a:p>
        </p:txBody>
      </p:sp>
      <p:sp>
        <p:nvSpPr>
          <p:cNvPr id="11298" name="Rectangle 81"/>
          <p:cNvSpPr>
            <a:spLocks noChangeArrowheads="1"/>
          </p:cNvSpPr>
          <p:nvPr/>
        </p:nvSpPr>
        <p:spPr bwMode="auto">
          <a:xfrm>
            <a:off x="2689225" y="5683250"/>
            <a:ext cx="442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/>
              <a:t>Page </a:t>
            </a:r>
          </a:p>
          <a:p>
            <a:pPr algn="ctr"/>
            <a:r>
              <a:rPr lang="en-US" sz="800"/>
              <a:t>Index </a:t>
            </a:r>
          </a:p>
        </p:txBody>
      </p:sp>
      <p:sp>
        <p:nvSpPr>
          <p:cNvPr id="11299" name="Rectangle 82"/>
          <p:cNvSpPr>
            <a:spLocks noChangeArrowheads="1"/>
          </p:cNvSpPr>
          <p:nvPr/>
        </p:nvSpPr>
        <p:spPr bwMode="auto">
          <a:xfrm>
            <a:off x="2700338" y="5942013"/>
            <a:ext cx="411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2 bits</a:t>
            </a:r>
          </a:p>
        </p:txBody>
      </p:sp>
      <p:sp>
        <p:nvSpPr>
          <p:cNvPr id="11300" name="Rectangle 83"/>
          <p:cNvSpPr>
            <a:spLocks noChangeArrowheads="1"/>
          </p:cNvSpPr>
          <p:nvPr/>
        </p:nvSpPr>
        <p:spPr bwMode="auto">
          <a:xfrm>
            <a:off x="1822450" y="5421313"/>
            <a:ext cx="1222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/>
              <a:t>Bitmap Control (1 octet) </a:t>
            </a:r>
          </a:p>
        </p:txBody>
      </p:sp>
      <p:sp>
        <p:nvSpPr>
          <p:cNvPr id="85" name="Left Brace 84"/>
          <p:cNvSpPr/>
          <p:nvPr/>
        </p:nvSpPr>
        <p:spPr>
          <a:xfrm rot="5400000">
            <a:off x="2379663" y="5048250"/>
            <a:ext cx="104775" cy="1203325"/>
          </a:xfrm>
          <a:prstGeom prst="leftBrace">
            <a:avLst>
              <a:gd name="adj1" fmla="val 379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A6F52B2-AC84-4833-A6E9-B8DA2CED91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mtClean="0"/>
              <a:t>Offset+Length+Bitmap (OLB)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85913"/>
            <a:ext cx="8229600" cy="4267200"/>
          </a:xfrm>
        </p:spPr>
        <p:txBody>
          <a:bodyPr/>
          <a:lstStyle/>
          <a:p>
            <a:pPr marL="342900" lvl="2" indent="-342900">
              <a:buFont typeface="+mj-lt"/>
              <a:buAutoNum type="arabicPeriod" startAt="4"/>
              <a:defRPr/>
            </a:pPr>
            <a:r>
              <a:rPr lang="en-US" sz="1400" u="sng" dirty="0" smtClean="0">
                <a:solidFill>
                  <a:srgbClr val="FF0000"/>
                </a:solidFill>
              </a:rPr>
              <a:t>‘</a:t>
            </a:r>
            <a:r>
              <a:rPr lang="en-US" sz="1400" u="sng" dirty="0" err="1" smtClean="0">
                <a:solidFill>
                  <a:srgbClr val="FF0000"/>
                </a:solidFill>
              </a:rPr>
              <a:t>Offset+Length+Bitmap</a:t>
            </a:r>
            <a:r>
              <a:rPr lang="en-US" sz="1400" u="sng" dirty="0" smtClean="0">
                <a:solidFill>
                  <a:srgbClr val="FF0000"/>
                </a:solidFill>
              </a:rPr>
              <a:t>’ mode</a:t>
            </a:r>
            <a:r>
              <a:rPr lang="en-US" sz="1400" dirty="0" smtClean="0"/>
              <a:t>: </a:t>
            </a:r>
            <a:r>
              <a:rPr lang="en-US" sz="1400" dirty="0"/>
              <a:t>encodes more than 8 </a:t>
            </a:r>
            <a:r>
              <a:rPr lang="en-US" sz="1400" dirty="0" smtClean="0"/>
              <a:t>Sub-Block Bitmaps.  </a:t>
            </a:r>
          </a:p>
          <a:p>
            <a:pPr marL="685800" lvl="3" indent="-342900">
              <a:defRPr/>
            </a:pPr>
            <a:r>
              <a:rPr lang="en-US" sz="1200" dirty="0" smtClean="0"/>
              <a:t>The </a:t>
            </a:r>
            <a:r>
              <a:rPr lang="en-US" sz="1200" dirty="0"/>
              <a:t>Block Bitmap field is used to indicate the </a:t>
            </a:r>
            <a:r>
              <a:rPr lang="en-US" sz="1200" i="1" dirty="0"/>
              <a:t>length</a:t>
            </a:r>
            <a:r>
              <a:rPr lang="en-US" sz="1200" dirty="0"/>
              <a:t> of Sub-Block Bitmaps following the Block Bitmap field.  </a:t>
            </a:r>
            <a:endParaRPr lang="en-US" sz="1200" dirty="0" smtClean="0"/>
          </a:p>
          <a:p>
            <a:pPr marL="685800" lvl="3" indent="-342900">
              <a:defRPr/>
            </a:pPr>
            <a:r>
              <a:rPr lang="en-US" sz="1200" b="1" dirty="0" smtClean="0"/>
              <a:t>AID </a:t>
            </a:r>
            <a:r>
              <a:rPr lang="en-US" sz="1200" b="1" dirty="0"/>
              <a:t>= [Page Index (2b), Block Offset(5b),zeros(6b)]+ </a:t>
            </a:r>
            <a:r>
              <a:rPr lang="en-US" sz="1200" b="1" dirty="0" smtClean="0"/>
              <a:t>p, </a:t>
            </a:r>
            <a:r>
              <a:rPr lang="en-US" sz="1200" dirty="0"/>
              <a:t>the p-</a:t>
            </a:r>
            <a:r>
              <a:rPr lang="en-US" sz="1200" dirty="0" err="1"/>
              <a:t>th</a:t>
            </a:r>
            <a:r>
              <a:rPr lang="en-US" sz="1200" dirty="0"/>
              <a:t> bit position of the Sub-Block Bitmap field indicates whether the p-</a:t>
            </a:r>
            <a:r>
              <a:rPr lang="en-US" sz="1200" dirty="0" err="1"/>
              <a:t>th</a:t>
            </a:r>
            <a:r>
              <a:rPr lang="en-US" sz="1200" dirty="0"/>
              <a:t> STA has data buffered at the </a:t>
            </a:r>
            <a:r>
              <a:rPr lang="en-US" sz="1200" dirty="0" smtClean="0"/>
              <a:t>AP.</a:t>
            </a:r>
          </a:p>
          <a:p>
            <a:pPr marL="685800" lvl="3" indent="-342900">
              <a:defRPr/>
            </a:pPr>
            <a:r>
              <a:rPr lang="en-US" sz="1200" dirty="0" smtClean="0"/>
              <a:t>This mode is used when more than 8 contiguous Sub-Blocks are transmitted.</a:t>
            </a:r>
          </a:p>
          <a:p>
            <a:pPr marL="457200" lvl="1" indent="0">
              <a:buFontTx/>
              <a:buNone/>
              <a:defRPr/>
            </a:pPr>
            <a:endParaRPr lang="en-US" sz="1400" dirty="0" smtClean="0"/>
          </a:p>
          <a:p>
            <a:pPr marL="457200" lvl="1" indent="0">
              <a:buFontTx/>
              <a:buNone/>
              <a:defRPr/>
            </a:pPr>
            <a:endParaRPr lang="en-US" sz="1400" dirty="0"/>
          </a:p>
          <a:p>
            <a:pPr marL="457200" lvl="1" indent="0">
              <a:buFontTx/>
              <a:buNone/>
              <a:defRPr/>
            </a:pPr>
            <a:endParaRPr lang="en-US" sz="1400" dirty="0" smtClean="0"/>
          </a:p>
          <a:p>
            <a:pPr marL="457200" lvl="1" indent="0">
              <a:buFontTx/>
              <a:buNone/>
              <a:defRPr/>
            </a:pPr>
            <a:endParaRPr lang="en-US" sz="1400" dirty="0"/>
          </a:p>
          <a:p>
            <a:pPr marL="457200" lvl="1" indent="0">
              <a:buFontTx/>
              <a:buNone/>
              <a:defRPr/>
            </a:pPr>
            <a:endParaRPr lang="en-US" sz="1400" dirty="0" smtClean="0"/>
          </a:p>
          <a:p>
            <a:pPr marL="457200" lvl="1" indent="0">
              <a:buFontTx/>
              <a:buNone/>
              <a:defRPr/>
            </a:pPr>
            <a:endParaRPr lang="en-US" sz="1400" dirty="0"/>
          </a:p>
          <a:p>
            <a:pPr marL="457200" lvl="1" indent="0">
              <a:buFontTx/>
              <a:buNone/>
              <a:defRPr/>
            </a:pPr>
            <a:endParaRPr lang="en-US" sz="1400" dirty="0"/>
          </a:p>
          <a:p>
            <a:pPr marL="457200" lvl="1" indent="0">
              <a:buFontTx/>
              <a:buNone/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/>
          </a:p>
          <a:p>
            <a:pPr lvl="1">
              <a:defRPr/>
            </a:pPr>
            <a:endParaRPr lang="en-US" sz="1400" dirty="0" smtClean="0"/>
          </a:p>
          <a:p>
            <a:pPr marL="857250" lvl="2" indent="0">
              <a:buFontTx/>
              <a:buNone/>
              <a:defRPr/>
            </a:pPr>
            <a:endParaRPr lang="en-US" sz="1200" dirty="0" smtClean="0"/>
          </a:p>
          <a:p>
            <a:pPr lvl="1">
              <a:defRPr/>
            </a:pPr>
            <a:endParaRPr lang="en-US" sz="1400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748338" y="4000500"/>
            <a:ext cx="1620837" cy="5826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65525" y="3149600"/>
            <a:ext cx="3402013" cy="241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Partial Virtual Bitmap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59025" y="3149600"/>
            <a:ext cx="1206500" cy="241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Bitmap Control</a:t>
            </a:r>
          </a:p>
        </p:txBody>
      </p:sp>
      <p:sp>
        <p:nvSpPr>
          <p:cNvPr id="12295" name="Rectangle 21"/>
          <p:cNvSpPr>
            <a:spLocks noChangeArrowheads="1"/>
          </p:cNvSpPr>
          <p:nvPr/>
        </p:nvSpPr>
        <p:spPr bwMode="auto">
          <a:xfrm>
            <a:off x="4391025" y="4279900"/>
            <a:ext cx="5000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2 octets</a:t>
            </a:r>
          </a:p>
        </p:txBody>
      </p:sp>
      <p:sp>
        <p:nvSpPr>
          <p:cNvPr id="23" name="Left Brace 22"/>
          <p:cNvSpPr/>
          <p:nvPr/>
        </p:nvSpPr>
        <p:spPr>
          <a:xfrm rot="5400000">
            <a:off x="4562475" y="3503613"/>
            <a:ext cx="104775" cy="2006600"/>
          </a:xfrm>
          <a:prstGeom prst="leftBrace">
            <a:avLst>
              <a:gd name="adj1" fmla="val 379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589338" y="4583113"/>
            <a:ext cx="533400" cy="2301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</a:t>
            </a:r>
          </a:p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Control</a:t>
            </a:r>
          </a:p>
        </p:txBody>
      </p:sp>
      <p:sp>
        <p:nvSpPr>
          <p:cNvPr id="12298" name="Rectangle 88"/>
          <p:cNvSpPr>
            <a:spLocks noChangeArrowheads="1"/>
          </p:cNvSpPr>
          <p:nvPr/>
        </p:nvSpPr>
        <p:spPr bwMode="auto">
          <a:xfrm>
            <a:off x="3651250" y="4813300"/>
            <a:ext cx="411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3 bits</a:t>
            </a:r>
          </a:p>
        </p:txBody>
      </p:sp>
      <p:sp>
        <p:nvSpPr>
          <p:cNvPr id="12299" name="Rectangle 90"/>
          <p:cNvSpPr>
            <a:spLocks noChangeArrowheads="1"/>
          </p:cNvSpPr>
          <p:nvPr/>
        </p:nvSpPr>
        <p:spPr bwMode="auto">
          <a:xfrm>
            <a:off x="4281488" y="4813300"/>
            <a:ext cx="4111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5 bits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873625" y="4583113"/>
            <a:ext cx="758825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b="1" dirty="0">
                <a:solidFill>
                  <a:schemeClr val="tx1"/>
                </a:solidFill>
              </a:rPr>
              <a:t>Length (L)</a:t>
            </a:r>
          </a:p>
        </p:txBody>
      </p:sp>
      <p:sp>
        <p:nvSpPr>
          <p:cNvPr id="12301" name="Rectangle 94"/>
          <p:cNvSpPr>
            <a:spLocks noChangeArrowheads="1"/>
          </p:cNvSpPr>
          <p:nvPr/>
        </p:nvSpPr>
        <p:spPr bwMode="auto">
          <a:xfrm>
            <a:off x="5033963" y="4813300"/>
            <a:ext cx="460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1 octet</a:t>
            </a:r>
          </a:p>
        </p:txBody>
      </p:sp>
      <p:sp>
        <p:nvSpPr>
          <p:cNvPr id="12302" name="Rectangle 98"/>
          <p:cNvSpPr>
            <a:spLocks noChangeArrowheads="1"/>
          </p:cNvSpPr>
          <p:nvPr/>
        </p:nvSpPr>
        <p:spPr bwMode="auto">
          <a:xfrm>
            <a:off x="1484313" y="4559300"/>
            <a:ext cx="9001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/>
              <a:t>OLB mode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111625" y="4583113"/>
            <a:ext cx="7620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Offset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630863" y="4583113"/>
            <a:ext cx="1730375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L Sub-Block Bitmaps </a:t>
            </a:r>
          </a:p>
        </p:txBody>
      </p:sp>
      <p:sp>
        <p:nvSpPr>
          <p:cNvPr id="12305" name="Rectangle 110"/>
          <p:cNvSpPr>
            <a:spLocks noChangeArrowheads="1"/>
          </p:cNvSpPr>
          <p:nvPr/>
        </p:nvSpPr>
        <p:spPr bwMode="auto">
          <a:xfrm>
            <a:off x="2362200" y="4275138"/>
            <a:ext cx="12207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/>
              <a:t>Bitmap Control (1 octet) </a:t>
            </a:r>
          </a:p>
        </p:txBody>
      </p:sp>
      <p:sp>
        <p:nvSpPr>
          <p:cNvPr id="112" name="Left Brace 111"/>
          <p:cNvSpPr/>
          <p:nvPr/>
        </p:nvSpPr>
        <p:spPr>
          <a:xfrm rot="5400000">
            <a:off x="2918619" y="3904457"/>
            <a:ext cx="104775" cy="1201737"/>
          </a:xfrm>
          <a:prstGeom prst="leftBrace">
            <a:avLst>
              <a:gd name="adj1" fmla="val 3796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565525" y="3771900"/>
            <a:ext cx="6731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n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238625" y="3771900"/>
            <a:ext cx="630238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n+1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114925" y="3771900"/>
            <a:ext cx="633413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</a:t>
            </a:r>
            <a:r>
              <a:rPr lang="en-US" sz="800" dirty="0" err="1">
                <a:solidFill>
                  <a:schemeClr val="tx1"/>
                </a:solidFill>
              </a:rPr>
              <a:t>n+m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310" name="TextBox 136"/>
          <p:cNvSpPr txBox="1">
            <a:spLocks noChangeArrowheads="1"/>
          </p:cNvSpPr>
          <p:nvPr/>
        </p:nvSpPr>
        <p:spPr bwMode="auto">
          <a:xfrm>
            <a:off x="4879975" y="3759200"/>
            <a:ext cx="25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00"/>
              <a:t>…</a:t>
            </a:r>
          </a:p>
        </p:txBody>
      </p:sp>
      <p:cxnSp>
        <p:nvCxnSpPr>
          <p:cNvPr id="138" name="Straight Connector 137"/>
          <p:cNvCxnSpPr/>
          <p:nvPr/>
        </p:nvCxnSpPr>
        <p:spPr>
          <a:xfrm>
            <a:off x="3560763" y="3454400"/>
            <a:ext cx="0" cy="3254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571875" y="4000500"/>
            <a:ext cx="17463" cy="55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746750" y="3767138"/>
            <a:ext cx="6731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p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13538" y="3767138"/>
            <a:ext cx="673100" cy="241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v</a:t>
            </a:r>
            <a:endParaRPr lang="en-US" sz="800" baseline="-25000" dirty="0">
              <a:solidFill>
                <a:schemeClr val="tx1"/>
              </a:solidFill>
            </a:endParaRPr>
          </a:p>
        </p:txBody>
      </p:sp>
      <p:sp>
        <p:nvSpPr>
          <p:cNvPr id="12315" name="TextBox 75"/>
          <p:cNvSpPr txBox="1">
            <a:spLocks noChangeArrowheads="1"/>
          </p:cNvSpPr>
          <p:nvPr/>
        </p:nvSpPr>
        <p:spPr bwMode="auto">
          <a:xfrm>
            <a:off x="6419850" y="3779838"/>
            <a:ext cx="2555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800"/>
              <a:t>…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6967538" y="3390900"/>
            <a:ext cx="401637" cy="3889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297238" y="4583113"/>
            <a:ext cx="296862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384425" y="4583113"/>
            <a:ext cx="912813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TBD</a:t>
            </a:r>
          </a:p>
        </p:txBody>
      </p:sp>
      <p:sp>
        <p:nvSpPr>
          <p:cNvPr id="12319" name="Rectangle 80"/>
          <p:cNvSpPr>
            <a:spLocks noChangeArrowheads="1"/>
          </p:cNvSpPr>
          <p:nvPr/>
        </p:nvSpPr>
        <p:spPr bwMode="auto">
          <a:xfrm>
            <a:off x="3246438" y="4532313"/>
            <a:ext cx="442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/>
              <a:t>Page </a:t>
            </a:r>
          </a:p>
          <a:p>
            <a:pPr algn="ctr"/>
            <a:r>
              <a:rPr lang="en-US" sz="800"/>
              <a:t>Index </a:t>
            </a:r>
          </a:p>
        </p:txBody>
      </p:sp>
      <p:sp>
        <p:nvSpPr>
          <p:cNvPr id="12320" name="Rectangle 81"/>
          <p:cNvSpPr>
            <a:spLocks noChangeArrowheads="1"/>
          </p:cNvSpPr>
          <p:nvPr/>
        </p:nvSpPr>
        <p:spPr bwMode="auto">
          <a:xfrm>
            <a:off x="3249613" y="4791075"/>
            <a:ext cx="409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2 bits</a:t>
            </a:r>
          </a:p>
        </p:txBody>
      </p:sp>
      <p:sp>
        <p:nvSpPr>
          <p:cNvPr id="12321" name="Rectangle 83"/>
          <p:cNvSpPr>
            <a:spLocks noChangeArrowheads="1"/>
          </p:cNvSpPr>
          <p:nvPr/>
        </p:nvSpPr>
        <p:spPr bwMode="auto">
          <a:xfrm>
            <a:off x="6175375" y="4316413"/>
            <a:ext cx="511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L octets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07D35A4-1BC6-437E-8FED-657B654097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Block Bitmap mode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1963" y="1816100"/>
            <a:ext cx="8372475" cy="4114800"/>
          </a:xfrm>
        </p:spPr>
        <p:txBody>
          <a:bodyPr/>
          <a:lstStyle/>
          <a:p>
            <a:r>
              <a:rPr lang="en-US" sz="1800" u="sng" smtClean="0"/>
              <a:t>Block Bitmap </a:t>
            </a:r>
            <a:r>
              <a:rPr lang="en-US" sz="1800" smtClean="0"/>
              <a:t>encoding</a:t>
            </a:r>
          </a:p>
          <a:p>
            <a:pPr lvl="1"/>
            <a:r>
              <a:rPr lang="en-US" sz="1600" smtClean="0"/>
              <a:t>Block offset(5b) + Block ctrl(3b) + Block bitmap(1 octet) + Sub-block bitmap (0-8 octets)</a:t>
            </a:r>
          </a:p>
          <a:p>
            <a:pPr lvl="1"/>
            <a:r>
              <a:rPr lang="en-US" sz="1600" smtClean="0"/>
              <a:t>Example bitmap: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r>
              <a:rPr lang="en-US" sz="1600" smtClean="0"/>
              <a:t>Total encoded length = 5 bytes</a:t>
            </a:r>
          </a:p>
          <a:p>
            <a:pPr lvl="1"/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1987550" y="347345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0010 1001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0" y="347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3950" y="347345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5325" y="347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3525" y="347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6750" y="3473450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78550" y="347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48600" y="347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0000 0000</a:t>
            </a:r>
          </a:p>
        </p:txBody>
      </p:sp>
      <p:sp>
        <p:nvSpPr>
          <p:cNvPr id="13324" name="TextBox 21"/>
          <p:cNvSpPr txBox="1">
            <a:spLocks noChangeArrowheads="1"/>
          </p:cNvSpPr>
          <p:nvPr/>
        </p:nvSpPr>
        <p:spPr bwMode="auto">
          <a:xfrm>
            <a:off x="381000" y="3448050"/>
            <a:ext cx="16335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Traffic indication bitmap:</a:t>
            </a:r>
          </a:p>
        </p:txBody>
      </p:sp>
      <p:sp>
        <p:nvSpPr>
          <p:cNvPr id="13325" name="TextBox 31"/>
          <p:cNvSpPr txBox="1">
            <a:spLocks noChangeArrowheads="1"/>
          </p:cNvSpPr>
          <p:nvPr/>
        </p:nvSpPr>
        <p:spPr bwMode="auto">
          <a:xfrm>
            <a:off x="2016125" y="3222625"/>
            <a:ext cx="8334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38288" y="4395788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1010 0010</a:t>
            </a:r>
          </a:p>
        </p:txBody>
      </p:sp>
      <p:sp>
        <p:nvSpPr>
          <p:cNvPr id="13327" name="TextBox 36"/>
          <p:cNvSpPr txBox="1">
            <a:spLocks noChangeArrowheads="1"/>
          </p:cNvSpPr>
          <p:nvPr/>
        </p:nvSpPr>
        <p:spPr bwMode="auto">
          <a:xfrm>
            <a:off x="1727200" y="3938588"/>
            <a:ext cx="5730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bitmap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84425" y="43957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0010 1001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19450" y="43957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1001 0001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052888" y="4395788"/>
            <a:ext cx="838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0001 0000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928688" y="4392613"/>
            <a:ext cx="609600" cy="231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00000</a:t>
            </a:r>
          </a:p>
        </p:txBody>
      </p:sp>
      <p:sp>
        <p:nvSpPr>
          <p:cNvPr id="13332" name="TextBox 43"/>
          <p:cNvSpPr txBox="1">
            <a:spLocks noChangeArrowheads="1"/>
          </p:cNvSpPr>
          <p:nvPr/>
        </p:nvSpPr>
        <p:spPr bwMode="auto">
          <a:xfrm>
            <a:off x="944563" y="3959225"/>
            <a:ext cx="5207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/>
              <a:t>Block</a:t>
            </a:r>
          </a:p>
          <a:p>
            <a:pPr algn="ctr" eaLnBrk="1" hangingPunct="1"/>
            <a:r>
              <a:rPr lang="en-US" sz="1100"/>
              <a:t>offset</a:t>
            </a:r>
          </a:p>
        </p:txBody>
      </p:sp>
      <p:cxnSp>
        <p:nvCxnSpPr>
          <p:cNvPr id="13333" name="Straight Arrow Connector 46"/>
          <p:cNvCxnSpPr>
            <a:cxnSpLocks noChangeShapeType="1"/>
          </p:cNvCxnSpPr>
          <p:nvPr/>
        </p:nvCxnSpPr>
        <p:spPr bwMode="auto">
          <a:xfrm>
            <a:off x="2397125" y="3709988"/>
            <a:ext cx="269875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4" name="Straight Arrow Connector 48"/>
          <p:cNvCxnSpPr>
            <a:cxnSpLocks noChangeShapeType="1"/>
          </p:cNvCxnSpPr>
          <p:nvPr/>
        </p:nvCxnSpPr>
        <p:spPr bwMode="auto">
          <a:xfrm flipH="1">
            <a:off x="3638550" y="3709988"/>
            <a:ext cx="444500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5" name="Straight Arrow Connector 50"/>
          <p:cNvCxnSpPr>
            <a:cxnSpLocks noChangeShapeType="1"/>
          </p:cNvCxnSpPr>
          <p:nvPr/>
        </p:nvCxnSpPr>
        <p:spPr bwMode="auto">
          <a:xfrm flipH="1">
            <a:off x="4446588" y="3709988"/>
            <a:ext cx="2989262" cy="574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6" name="TextBox 54"/>
          <p:cNvSpPr txBox="1">
            <a:spLocks noChangeArrowheads="1"/>
          </p:cNvSpPr>
          <p:nvPr/>
        </p:nvSpPr>
        <p:spPr bwMode="auto">
          <a:xfrm>
            <a:off x="3673475" y="3217863"/>
            <a:ext cx="833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Sub-block3</a:t>
            </a:r>
          </a:p>
        </p:txBody>
      </p:sp>
      <p:sp>
        <p:nvSpPr>
          <p:cNvPr id="13337" name="TextBox 55"/>
          <p:cNvSpPr txBox="1">
            <a:spLocks noChangeArrowheads="1"/>
          </p:cNvSpPr>
          <p:nvPr/>
        </p:nvSpPr>
        <p:spPr bwMode="auto">
          <a:xfrm>
            <a:off x="7021513" y="3217863"/>
            <a:ext cx="8334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Sub-block7</a:t>
            </a:r>
          </a:p>
        </p:txBody>
      </p:sp>
      <p:cxnSp>
        <p:nvCxnSpPr>
          <p:cNvPr id="13338" name="Straight Arrow Connector 9"/>
          <p:cNvCxnSpPr>
            <a:cxnSpLocks noChangeShapeType="1"/>
          </p:cNvCxnSpPr>
          <p:nvPr/>
        </p:nvCxnSpPr>
        <p:spPr bwMode="auto">
          <a:xfrm flipV="1">
            <a:off x="1690688" y="4624388"/>
            <a:ext cx="0" cy="2286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9" name="TextBox 30"/>
          <p:cNvSpPr txBox="1">
            <a:spLocks noChangeArrowheads="1"/>
          </p:cNvSpPr>
          <p:nvPr/>
        </p:nvSpPr>
        <p:spPr bwMode="auto">
          <a:xfrm>
            <a:off x="612775" y="4802188"/>
            <a:ext cx="17430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 i="1"/>
              <a:t>n</a:t>
            </a:r>
            <a:r>
              <a:rPr lang="en-US" sz="1100"/>
              <a:t>-th bit position indicates</a:t>
            </a:r>
            <a:br>
              <a:rPr lang="en-US" sz="1100"/>
            </a:br>
            <a:r>
              <a:rPr lang="en-US" sz="1100"/>
              <a:t>presence of </a:t>
            </a:r>
            <a:r>
              <a:rPr lang="en-US" sz="1100" i="1"/>
              <a:t>n</a:t>
            </a:r>
            <a:r>
              <a:rPr lang="en-US" sz="1100"/>
              <a:t>-th Sub-block</a:t>
            </a:r>
          </a:p>
        </p:txBody>
      </p:sp>
      <p:sp>
        <p:nvSpPr>
          <p:cNvPr id="13340" name="TextBox 32"/>
          <p:cNvSpPr txBox="1">
            <a:spLocks noChangeArrowheads="1"/>
          </p:cNvSpPr>
          <p:nvPr/>
        </p:nvSpPr>
        <p:spPr bwMode="auto">
          <a:xfrm>
            <a:off x="2355850" y="4589463"/>
            <a:ext cx="763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</a:t>
            </a:r>
          </a:p>
          <a:p>
            <a:pPr eaLnBrk="1" hangingPunct="1"/>
            <a:r>
              <a:rPr lang="en-US" sz="1100"/>
              <a:t>Bitmap 1</a:t>
            </a:r>
          </a:p>
        </p:txBody>
      </p:sp>
      <p:sp>
        <p:nvSpPr>
          <p:cNvPr id="13341" name="TextBox 33"/>
          <p:cNvSpPr txBox="1">
            <a:spLocks noChangeArrowheads="1"/>
          </p:cNvSpPr>
          <p:nvPr/>
        </p:nvSpPr>
        <p:spPr bwMode="auto">
          <a:xfrm>
            <a:off x="3228975" y="4589463"/>
            <a:ext cx="763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</a:t>
            </a:r>
          </a:p>
          <a:p>
            <a:pPr eaLnBrk="1" hangingPunct="1"/>
            <a:r>
              <a:rPr lang="en-US" sz="1100"/>
              <a:t>Bitmap 3</a:t>
            </a:r>
          </a:p>
        </p:txBody>
      </p:sp>
      <p:sp>
        <p:nvSpPr>
          <p:cNvPr id="13342" name="TextBox 34"/>
          <p:cNvSpPr txBox="1">
            <a:spLocks noChangeArrowheads="1"/>
          </p:cNvSpPr>
          <p:nvPr/>
        </p:nvSpPr>
        <p:spPr bwMode="auto">
          <a:xfrm>
            <a:off x="4029075" y="4589463"/>
            <a:ext cx="763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Sub-block</a:t>
            </a:r>
          </a:p>
          <a:p>
            <a:pPr eaLnBrk="1" hangingPunct="1"/>
            <a:r>
              <a:rPr lang="en-US" sz="1100"/>
              <a:t>Bitmap 7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17488" y="4392613"/>
            <a:ext cx="714375" cy="231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Block Bitmap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9075" y="3967163"/>
            <a:ext cx="650875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/>
              <a:t>Block</a:t>
            </a:r>
          </a:p>
          <a:p>
            <a:pPr algn="ctr">
              <a:defRPr/>
            </a:pPr>
            <a:r>
              <a:rPr lang="en-US" sz="1050" dirty="0"/>
              <a:t>Ctrl (3b)</a:t>
            </a:r>
          </a:p>
        </p:txBody>
      </p:sp>
      <p:sp>
        <p:nvSpPr>
          <p:cNvPr id="13345" name="TextBox 57"/>
          <p:cNvSpPr txBox="1">
            <a:spLocks noChangeArrowheads="1"/>
          </p:cNvSpPr>
          <p:nvPr/>
        </p:nvSpPr>
        <p:spPr bwMode="auto">
          <a:xfrm>
            <a:off x="5486400" y="4356100"/>
            <a:ext cx="144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Encoded bitmap</a:t>
            </a:r>
          </a:p>
        </p:txBody>
      </p:sp>
      <p:cxnSp>
        <p:nvCxnSpPr>
          <p:cNvPr id="13346" name="Straight Arrow Connector 23"/>
          <p:cNvCxnSpPr>
            <a:cxnSpLocks noChangeShapeType="1"/>
          </p:cNvCxnSpPr>
          <p:nvPr/>
        </p:nvCxnSpPr>
        <p:spPr bwMode="auto">
          <a:xfrm flipH="1">
            <a:off x="5257800" y="4510088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7" name="Straight Connector 28"/>
          <p:cNvCxnSpPr>
            <a:cxnSpLocks noChangeShapeType="1"/>
          </p:cNvCxnSpPr>
          <p:nvPr/>
        </p:nvCxnSpPr>
        <p:spPr bwMode="auto">
          <a:xfrm>
            <a:off x="1957388" y="3100388"/>
            <a:ext cx="67294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8" name="TextBox 58"/>
          <p:cNvSpPr txBox="1">
            <a:spLocks noChangeArrowheads="1"/>
          </p:cNvSpPr>
          <p:nvPr/>
        </p:nvSpPr>
        <p:spPr bwMode="auto">
          <a:xfrm>
            <a:off x="4652963" y="2968625"/>
            <a:ext cx="627062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100"/>
              <a:t>Block 1</a:t>
            </a:r>
          </a:p>
        </p:txBody>
      </p:sp>
      <p:sp>
        <p:nvSpPr>
          <p:cNvPr id="13349" name="TextBox 65"/>
          <p:cNvSpPr txBox="1">
            <a:spLocks noChangeArrowheads="1"/>
          </p:cNvSpPr>
          <p:nvPr/>
        </p:nvSpPr>
        <p:spPr bwMode="auto">
          <a:xfrm>
            <a:off x="7021513" y="391636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AID=51 ( 00 00000 110 011)</a:t>
            </a:r>
          </a:p>
        </p:txBody>
      </p:sp>
      <p:cxnSp>
        <p:nvCxnSpPr>
          <p:cNvPr id="13350" name="Straight Arrow Connector 14"/>
          <p:cNvCxnSpPr>
            <a:cxnSpLocks noChangeShapeType="1"/>
          </p:cNvCxnSpPr>
          <p:nvPr/>
        </p:nvCxnSpPr>
        <p:spPr bwMode="auto">
          <a:xfrm flipV="1">
            <a:off x="7389813" y="3783013"/>
            <a:ext cx="0" cy="155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Park, et. al. Intel Corp.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618786-6930-4EF6-9A79-09F97AC8FE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31641</TotalTime>
  <Words>3000</Words>
  <Application>Microsoft Office PowerPoint</Application>
  <PresentationFormat>On-screen Show (4:3)</PresentationFormat>
  <Paragraphs>758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Calibri</vt:lpstr>
      <vt:lpstr>Wingdings</vt:lpstr>
      <vt:lpstr>802-11-Submission</vt:lpstr>
      <vt:lpstr>Microsoft Word 97 - 2003 Document</vt:lpstr>
      <vt:lpstr>TGah Efficient TIM Encoding</vt:lpstr>
      <vt:lpstr>PowerPoint Presentation</vt:lpstr>
      <vt:lpstr>Introduction</vt:lpstr>
      <vt:lpstr>Current 802.11 STD Partial Virtual Bitmap Encoding - Example</vt:lpstr>
      <vt:lpstr>Proposed Hierarchical Structure of  Traffic Indication Map</vt:lpstr>
      <vt:lpstr>AID Structure</vt:lpstr>
      <vt:lpstr>TIM Encoding Propsal - Block level encoding</vt:lpstr>
      <vt:lpstr>Offset+Length+Bitmap (OLB)</vt:lpstr>
      <vt:lpstr>1. Block Bitmap mode</vt:lpstr>
      <vt:lpstr>2. Single AID mode</vt:lpstr>
      <vt:lpstr>3. Inverse Bitmap mode</vt:lpstr>
      <vt:lpstr>4. OLB mode</vt:lpstr>
      <vt:lpstr>Compression Comparison (1) </vt:lpstr>
      <vt:lpstr>Compression Comparison (2) </vt:lpstr>
      <vt:lpstr>Compression Comparison (3) </vt:lpstr>
      <vt:lpstr>Compression Comparison (4) </vt:lpstr>
      <vt:lpstr>Summary</vt:lpstr>
      <vt:lpstr>Straw Poll 1</vt:lpstr>
      <vt:lpstr>Straw Poll 2</vt:lpstr>
      <vt:lpstr>Motion 1</vt:lpstr>
      <vt:lpstr>Motion 2</vt:lpstr>
      <vt:lpstr>References</vt:lpstr>
      <vt:lpstr>Backup</vt:lpstr>
      <vt:lpstr>Variable Number of Pages and Blocks</vt:lpstr>
      <vt:lpstr>Grouping</vt:lpstr>
      <vt:lpstr>Simulation Setup</vt:lpstr>
      <vt:lpstr>Results - Scenario 1</vt:lpstr>
      <vt:lpstr> Results - Scenario 2</vt:lpstr>
      <vt:lpstr>Results - Scenario 3</vt:lpstr>
      <vt:lpstr>Results - Scenario 4</vt:lpstr>
      <vt:lpstr>Results - Scenario 5</vt:lpstr>
      <vt:lpstr>Results - Scenario 6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mpark1</cp:lastModifiedBy>
  <cp:revision>773</cp:revision>
  <cp:lastPrinted>1998-02-10T13:28:06Z</cp:lastPrinted>
  <dcterms:created xsi:type="dcterms:W3CDTF">2007-05-21T21:00:37Z</dcterms:created>
  <dcterms:modified xsi:type="dcterms:W3CDTF">2012-05-14T04:45:49Z</dcterms:modified>
</cp:coreProperties>
</file>