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2" r:id="rId3"/>
    <p:sldId id="271" r:id="rId4"/>
    <p:sldId id="274" r:id="rId5"/>
    <p:sldId id="281" r:id="rId6"/>
    <p:sldId id="282" r:id="rId7"/>
    <p:sldId id="275" r:id="rId8"/>
    <p:sldId id="278" r:id="rId9"/>
    <p:sldId id="273" r:id="rId10"/>
    <p:sldId id="276" r:id="rId11"/>
    <p:sldId id="277" r:id="rId12"/>
    <p:sldId id="283" r:id="rId13"/>
    <p:sldId id="279" r:id="rId14"/>
    <p:sldId id="280" r:id="rId15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660"/>
  </p:normalViewPr>
  <p:slideViewPr>
    <p:cSldViewPr>
      <p:cViewPr varScale="1">
        <p:scale>
          <a:sx n="87" d="100"/>
          <a:sy n="8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600" y="-108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nds\Home%20Net%20AV%20Link\802.11\TV%20and%20broadband%20usa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</c:v>
                </c:pt>
              </c:strCache>
            </c:strRef>
          </c:tx>
          <c:marker>
            <c:symbol val="none"/>
          </c:marker>
          <c:cat>
            <c:numRef>
              <c:f>Sheet1!$A$2:$A$13</c:f>
              <c:numCache>
                <c:formatCode>h:mm</c:formatCode>
                <c:ptCount val="12"/>
                <c:pt idx="0">
                  <c:v>0.25</c:v>
                </c:pt>
                <c:pt idx="1">
                  <c:v>0.33333333333333331</c:v>
                </c:pt>
                <c:pt idx="2">
                  <c:v>0.41666666666666669</c:v>
                </c:pt>
                <c:pt idx="3">
                  <c:v>0.5</c:v>
                </c:pt>
                <c:pt idx="4">
                  <c:v>0.58333333333333337</c:v>
                </c:pt>
                <c:pt idx="5">
                  <c:v>0.66666666666666663</c:v>
                </c:pt>
                <c:pt idx="6">
                  <c:v>0.75</c:v>
                </c:pt>
                <c:pt idx="7">
                  <c:v>0.83333333333333337</c:v>
                </c:pt>
                <c:pt idx="8">
                  <c:v>0.91666666666666663</c:v>
                </c:pt>
                <c:pt idx="9">
                  <c:v>0</c:v>
                </c:pt>
                <c:pt idx="10">
                  <c:v>8.3333333333333329E-2</c:v>
                </c:pt>
                <c:pt idx="11">
                  <c:v>0.16666666666666666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</c:v>
                </c:pt>
                <c:pt idx="1">
                  <c:v>4.5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10</c:v>
                </c:pt>
                <c:pt idx="6">
                  <c:v>18</c:v>
                </c:pt>
                <c:pt idx="7">
                  <c:v>26</c:v>
                </c:pt>
                <c:pt idx="8">
                  <c:v>18</c:v>
                </c:pt>
                <c:pt idx="9">
                  <c:v>5</c:v>
                </c:pt>
                <c:pt idx="10">
                  <c:v>1.5</c:v>
                </c:pt>
                <c:pt idx="11">
                  <c:v>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Internet</c:v>
                </c:pt>
              </c:strCache>
            </c:strRef>
          </c:tx>
          <c:marker>
            <c:symbol val="none"/>
          </c:marker>
          <c:cat>
            <c:numRef>
              <c:f>Sheet1!$A$2:$A$13</c:f>
              <c:numCache>
                <c:formatCode>h:mm</c:formatCode>
                <c:ptCount val="12"/>
                <c:pt idx="0">
                  <c:v>0.25</c:v>
                </c:pt>
                <c:pt idx="1">
                  <c:v>0.33333333333333331</c:v>
                </c:pt>
                <c:pt idx="2">
                  <c:v>0.41666666666666669</c:v>
                </c:pt>
                <c:pt idx="3">
                  <c:v>0.5</c:v>
                </c:pt>
                <c:pt idx="4">
                  <c:v>0.58333333333333337</c:v>
                </c:pt>
                <c:pt idx="5">
                  <c:v>0.66666666666666663</c:v>
                </c:pt>
                <c:pt idx="6">
                  <c:v>0.75</c:v>
                </c:pt>
                <c:pt idx="7">
                  <c:v>0.83333333333333337</c:v>
                </c:pt>
                <c:pt idx="8">
                  <c:v>0.91666666666666663</c:v>
                </c:pt>
                <c:pt idx="9">
                  <c:v>0</c:v>
                </c:pt>
                <c:pt idx="10">
                  <c:v>8.3333333333333329E-2</c:v>
                </c:pt>
                <c:pt idx="11">
                  <c:v>0.16666666666666666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7</c:v>
                </c:pt>
                <c:pt idx="1">
                  <c:v>19</c:v>
                </c:pt>
                <c:pt idx="2">
                  <c:v>22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26</c:v>
                </c:pt>
                <c:pt idx="7">
                  <c:v>24</c:v>
                </c:pt>
                <c:pt idx="8">
                  <c:v>18</c:v>
                </c:pt>
                <c:pt idx="9">
                  <c:v>13</c:v>
                </c:pt>
                <c:pt idx="10">
                  <c:v>7</c:v>
                </c:pt>
                <c:pt idx="11">
                  <c:v>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274688"/>
        <c:axId val="72276224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OTT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h:mm</c:formatCode>
                <c:ptCount val="12"/>
                <c:pt idx="0">
                  <c:v>0.25</c:v>
                </c:pt>
                <c:pt idx="1">
                  <c:v>0.33333333333333331</c:v>
                </c:pt>
                <c:pt idx="2">
                  <c:v>0.41666666666666669</c:v>
                </c:pt>
                <c:pt idx="3">
                  <c:v>0.5</c:v>
                </c:pt>
                <c:pt idx="4">
                  <c:v>0.58333333333333337</c:v>
                </c:pt>
                <c:pt idx="5">
                  <c:v>0.66666666666666663</c:v>
                </c:pt>
                <c:pt idx="6">
                  <c:v>0.75</c:v>
                </c:pt>
                <c:pt idx="7">
                  <c:v>0.83333333333333337</c:v>
                </c:pt>
                <c:pt idx="8">
                  <c:v>0.91666666666666663</c:v>
                </c:pt>
                <c:pt idx="9">
                  <c:v>0</c:v>
                </c:pt>
                <c:pt idx="10">
                  <c:v>8.3333333333333329E-2</c:v>
                </c:pt>
                <c:pt idx="11">
                  <c:v>0.16666666666666666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  <c:pt idx="3">
                  <c:v>120</c:v>
                </c:pt>
                <c:pt idx="4">
                  <c:v>140</c:v>
                </c:pt>
                <c:pt idx="5">
                  <c:v>160</c:v>
                </c:pt>
                <c:pt idx="6">
                  <c:v>180</c:v>
                </c:pt>
                <c:pt idx="7">
                  <c:v>245</c:v>
                </c:pt>
                <c:pt idx="8">
                  <c:v>316</c:v>
                </c:pt>
                <c:pt idx="9">
                  <c:v>180</c:v>
                </c:pt>
                <c:pt idx="10">
                  <c:v>80</c:v>
                </c:pt>
                <c:pt idx="11">
                  <c:v>30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304128"/>
        <c:axId val="72302592"/>
      </c:lineChart>
      <c:catAx>
        <c:axId val="72274688"/>
        <c:scaling>
          <c:orientation val="minMax"/>
        </c:scaling>
        <c:delete val="0"/>
        <c:axPos val="b"/>
        <c:numFmt formatCode="h:mm" sourceLinked="1"/>
        <c:majorTickMark val="out"/>
        <c:minorTickMark val="none"/>
        <c:tickLblPos val="nextTo"/>
        <c:crossAx val="72276224"/>
        <c:crosses val="autoZero"/>
        <c:auto val="1"/>
        <c:lblAlgn val="ctr"/>
        <c:lblOffset val="100"/>
        <c:noMultiLvlLbl val="0"/>
      </c:catAx>
      <c:valAx>
        <c:axId val="7227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274688"/>
        <c:crosses val="autoZero"/>
        <c:crossBetween val="between"/>
      </c:valAx>
      <c:valAx>
        <c:axId val="7230259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72304128"/>
        <c:crosses val="max"/>
        <c:crossBetween val="between"/>
      </c:valAx>
      <c:catAx>
        <c:axId val="72304128"/>
        <c:scaling>
          <c:orientation val="minMax"/>
        </c:scaling>
        <c:delete val="1"/>
        <c:axPos val="b"/>
        <c:numFmt formatCode="h:mm" sourceLinked="1"/>
        <c:majorTickMark val="out"/>
        <c:minorTickMark val="none"/>
        <c:tickLblPos val="nextTo"/>
        <c:crossAx val="72302592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/>
              <a:t>Page </a:t>
            </a:r>
            <a:fld id="{14253510-6E1B-405E-BC1E-00B419C6BC1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363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GB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/>
              <a:t>Page </a:t>
            </a:r>
            <a:fld id="{8A071584-0C39-4D1B-8453-8D8DEFE4B2B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50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GB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GB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GB"/>
              <a:t>Page </a:t>
            </a:r>
            <a:fld id="{340F306A-E28E-4EC4-8C00-546A0F0A6D69}" type="slidenum">
              <a:rPr lang="en-GB"/>
              <a:pPr/>
              <a:t>1</a:t>
            </a:fld>
            <a:endParaRPr lang="en-GB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CCGT</a:t>
            </a:r>
            <a:r>
              <a:rPr lang="en-GB" baseline="0" dirty="0" smtClean="0"/>
              <a:t> = </a:t>
            </a:r>
            <a:r>
              <a:rPr lang="en-GB" dirty="0" smtClean="0"/>
              <a:t>combined cycle gas turbine	46million = CEA</a:t>
            </a:r>
            <a:r>
              <a:rPr lang="en-GB" baseline="0" dirty="0" smtClean="0"/>
              <a:t> estimate of number of APs in the US</a:t>
            </a:r>
          </a:p>
          <a:p>
            <a:r>
              <a:rPr lang="en-GB" baseline="0" dirty="0" smtClean="0"/>
              <a:t>Meeting estimate assumes average 390 attendees, 6 meetings a year, 11 hours per flight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8A071584-0C39-4D1B-8453-8D8DEFE4B2B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9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1749" y="6475413"/>
            <a:ext cx="139217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ED338120-5DCA-4683-A215-93728BDC39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67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8DF2DF3-9D32-49C7-AEBA-E4931495CA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81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89112CD-6608-4FEF-B3D1-BEB34BBE72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26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1749" y="6475413"/>
            <a:ext cx="139217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EE559CD2-D51E-4B6B-80F7-9C4F456C0A3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96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254A982-A3FE-4521-B2BD-9718269BF7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793EFF3-88AC-4120-8D59-726E4A6557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4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C3B7EB8-7613-4A02-BDB2-B4E2500F50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4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A210FBC5-9926-4DD5-A80A-D11DF6CBFD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64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8EDC3ACD-EC00-41BF-83EC-644625D7F3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43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2D66F306-2CE3-4A49-85EE-7D279F56718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6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AFB293D8-345B-4F71-BB8F-21A42FEBD60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4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GB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51749" y="6475413"/>
            <a:ext cx="139217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GB" dirty="0" smtClean="0"/>
              <a:t>Alex Ashley, NDS Ltd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dirty="0"/>
              <a:t>Slide </a:t>
            </a:r>
            <a:fld id="{479C1327-D0AE-4F53-B6B7-17B058E669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802.11-12/0006r0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GB" dirty="0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1749" y="6475413"/>
            <a:ext cx="1392176" cy="184666"/>
          </a:xfrm>
        </p:spPr>
        <p:txBody>
          <a:bodyPr/>
          <a:lstStyle/>
          <a:p>
            <a:r>
              <a:rPr lang="en-GB" dirty="0" smtClean="0"/>
              <a:t>Alex Ashley, NDS Ltd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C8419F61-D362-409B-996C-23216E73DFCB}" type="slidenum">
              <a:rPr lang="en-GB"/>
              <a:pPr/>
              <a:t>1</a:t>
            </a:fld>
            <a:endParaRPr lang="en-GB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Access Point Power Saving</a:t>
            </a:r>
            <a:endParaRPr lang="en-GB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2012-01-05</a:t>
            </a:r>
            <a:endParaRPr lang="en-GB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504876"/>
              </p:ext>
            </p:extLst>
          </p:nvPr>
        </p:nvGraphicFramePr>
        <p:xfrm>
          <a:off x="517525" y="2281238"/>
          <a:ext cx="8116888" cy="270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5" name="Document" r:id="rId4" imgW="8253286" imgH="2751163" progId="Word.Document.8">
                  <p:embed/>
                </p:oleObj>
              </mc:Choice>
              <mc:Fallback>
                <p:oleObj name="Document" r:id="rId4" imgW="8253286" imgH="275116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116888" cy="270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needed?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 way for an associated STA to request an AP to be awake at a certain time of day</a:t>
            </a:r>
            <a:endParaRPr lang="en-GB" dirty="0"/>
          </a:p>
          <a:p>
            <a:pPr marL="0" indent="0">
              <a:buNone/>
            </a:pPr>
            <a:r>
              <a:rPr lang="en-GB" sz="2000" dirty="0" smtClean="0"/>
              <a:t>and/or</a:t>
            </a:r>
            <a:endParaRPr lang="en-GB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GB" dirty="0" smtClean="0"/>
              <a:t>A way for an AP to announce regular periods of time when it will wake up</a:t>
            </a:r>
          </a:p>
          <a:p>
            <a:pPr marL="0" indent="0">
              <a:buNone/>
            </a:pPr>
            <a:r>
              <a:rPr lang="en-GB" sz="2000" dirty="0" smtClean="0"/>
              <a:t>and/or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dirty="0" smtClean="0"/>
              <a:t>A way for an AP to use less power but still support associations</a:t>
            </a:r>
          </a:p>
          <a:p>
            <a:pPr marL="0" indent="0">
              <a:buNone/>
            </a:pPr>
            <a:r>
              <a:rPr lang="en-GB" sz="2000" dirty="0"/>
              <a:t>a</a:t>
            </a:r>
            <a:r>
              <a:rPr lang="en-GB" sz="2000" dirty="0" smtClean="0"/>
              <a:t>nd/or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EE559CD2-D51E-4B6B-80F7-9C4F456C0A39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26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Significant quantities of power, money and CO</a:t>
            </a:r>
            <a:r>
              <a:rPr lang="en-GB" baseline="-25000" dirty="0" smtClean="0"/>
              <a:t>2</a:t>
            </a:r>
            <a:r>
              <a:rPr lang="en-GB" dirty="0" smtClean="0"/>
              <a:t> could be saved with modest reductions in AP power consumption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EE559CD2-D51E-4B6B-80F7-9C4F456C0A39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92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can be done with the existing spec?</a:t>
            </a:r>
          </a:p>
          <a:p>
            <a:endParaRPr lang="en-GB" dirty="0" smtClean="0"/>
          </a:p>
          <a:p>
            <a:r>
              <a:rPr lang="en-GB" dirty="0" smtClean="0"/>
              <a:t>Is it already possible to build </a:t>
            </a:r>
            <a:r>
              <a:rPr lang="en-GB" dirty="0" smtClean="0"/>
              <a:t>a useful </a:t>
            </a:r>
            <a:r>
              <a:rPr lang="en-GB" dirty="0" smtClean="0"/>
              <a:t>AP that uses less than 0.5W?</a:t>
            </a:r>
          </a:p>
          <a:p>
            <a:endParaRPr lang="en-GB" dirty="0"/>
          </a:p>
          <a:p>
            <a:r>
              <a:rPr lang="en-GB" dirty="0" smtClean="0"/>
              <a:t>Should 802.11 work in this area, or is it a topic for other organizations?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EE559CD2-D51E-4B6B-80F7-9C4F456C0A39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421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Would you be interested in working on the topic of “Access Point Power Saving”?</a:t>
            </a:r>
          </a:p>
          <a:p>
            <a:endParaRPr lang="en-GB" dirty="0"/>
          </a:p>
          <a:p>
            <a:r>
              <a:rPr lang="en-GB" dirty="0" smtClean="0"/>
              <a:t>Yes</a:t>
            </a:r>
          </a:p>
          <a:p>
            <a:r>
              <a:rPr lang="en-GB" dirty="0" smtClean="0"/>
              <a:t>No</a:t>
            </a:r>
          </a:p>
          <a:p>
            <a:r>
              <a:rPr lang="en-GB" dirty="0" smtClean="0"/>
              <a:t>Maybe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EE559CD2-D51E-4B6B-80F7-9C4F456C0A39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267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http://www.ce.org/PDF/Energy-Consumption-of-CE-inUSHomes-2010.pdf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£0.1346/KWh (tier1 @ £0.25/KWh + tier2 @ £0.12162/KWh)</a:t>
            </a:r>
            <a:endParaRPr lang="en-GB" sz="2000" dirty="0"/>
          </a:p>
          <a:p>
            <a:pPr lvl="1"/>
            <a:r>
              <a:rPr lang="en-GB" sz="1800" dirty="0"/>
              <a:t>http://www.britishgas.co.uk/products-and-services/energy/our-tariffs/standard.html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$0.153/KWh</a:t>
            </a:r>
          </a:p>
          <a:p>
            <a:pPr lvl="1"/>
            <a:r>
              <a:rPr lang="en-GB" sz="1800" dirty="0"/>
              <a:t>http://www.electricchoice.com/electricity-prices-by-state.php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http://www.bbc.co.uk/blogs/bbcinternet/2011/08/18/BBC_iPlayer_performance_monthly_1107_FINAL.pdf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http://en.wikipedia.org/wiki/Burstable_billing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http://</a:t>
            </a:r>
            <a:r>
              <a:rPr lang="en-GB" sz="2000" dirty="0" smtClean="0"/>
              <a:t>www.epa.gov/cleanrgy/energy-and-you/affect/coal.html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http://www.carbonindependent.org/sources_aviation.htm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EE559CD2-D51E-4B6B-80F7-9C4F456C0A39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38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802.11 has added numerous features over the years to enable associated stations to save power by allowing them to power-off their radios for </a:t>
            </a:r>
            <a:r>
              <a:rPr lang="en-GB" dirty="0" smtClean="0"/>
              <a:t>some </a:t>
            </a:r>
            <a:r>
              <a:rPr lang="en-GB" dirty="0" smtClean="0"/>
              <a:t>of </a:t>
            </a:r>
            <a:r>
              <a:rPr lang="en-GB" dirty="0" smtClean="0"/>
              <a:t>the time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However, there</a:t>
            </a:r>
            <a:r>
              <a:rPr lang="en-GB" dirty="0"/>
              <a:t> </a:t>
            </a:r>
            <a:r>
              <a:rPr lang="en-GB" dirty="0" smtClean="0"/>
              <a:t>is very little support for allowing an Access Point to power-off its radio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This presentation describes some reasons why an AP should be able to power-off for periods of time, while still providing service to associated stations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EE559CD2-D51E-4B6B-80F7-9C4F456C0A3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8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608512"/>
          </a:xfrm>
        </p:spPr>
        <p:txBody>
          <a:bodyPr/>
          <a:lstStyle/>
          <a:p>
            <a:r>
              <a:rPr lang="en-GB" dirty="0" smtClean="0"/>
              <a:t>Power consumption of an AP ≈ 2W .. 14W</a:t>
            </a:r>
          </a:p>
          <a:p>
            <a:r>
              <a:rPr lang="en-GB" dirty="0" smtClean="0"/>
              <a:t>If left on 24/7</a:t>
            </a:r>
          </a:p>
          <a:p>
            <a:pPr lvl="1"/>
            <a:r>
              <a:rPr lang="en-GB" dirty="0" smtClean="0"/>
              <a:t>5.2W</a:t>
            </a:r>
            <a:r>
              <a:rPr lang="en-GB" baseline="30000" dirty="0" smtClean="0"/>
              <a:t>1</a:t>
            </a:r>
            <a:r>
              <a:rPr lang="en-GB" dirty="0" smtClean="0"/>
              <a:t> = 0.12 KWh/day = 46 KWh/year</a:t>
            </a:r>
          </a:p>
          <a:p>
            <a:pPr lvl="1"/>
            <a:r>
              <a:rPr lang="en-GB" dirty="0" smtClean="0"/>
              <a:t>UK cost</a:t>
            </a:r>
            <a:r>
              <a:rPr lang="en-GB" baseline="30000" dirty="0" smtClean="0"/>
              <a:t> </a:t>
            </a:r>
            <a:r>
              <a:rPr lang="en-GB" i="1" baseline="30000" dirty="0" smtClean="0"/>
              <a:t>2</a:t>
            </a:r>
            <a:r>
              <a:rPr lang="en-GB" dirty="0" smtClean="0"/>
              <a:t> ≈ £6.13/year, CA cost</a:t>
            </a:r>
            <a:r>
              <a:rPr lang="en-GB" baseline="30000" dirty="0" smtClean="0"/>
              <a:t> </a:t>
            </a:r>
            <a:r>
              <a:rPr lang="en-GB" i="1" baseline="30000" dirty="0" smtClean="0"/>
              <a:t>3</a:t>
            </a:r>
            <a:r>
              <a:rPr lang="en-GB" dirty="0" smtClean="0"/>
              <a:t> ≈  $6.97/year</a:t>
            </a:r>
          </a:p>
          <a:p>
            <a:r>
              <a:rPr lang="en-GB" dirty="0" smtClean="0"/>
              <a:t>Providing power for 46m APs</a:t>
            </a:r>
            <a:r>
              <a:rPr lang="en-GB" i="1" baseline="30000" dirty="0" smtClean="0"/>
              <a:t>1</a:t>
            </a:r>
            <a:r>
              <a:rPr lang="en-GB" dirty="0" smtClean="0"/>
              <a:t> = 240MW</a:t>
            </a:r>
          </a:p>
          <a:p>
            <a:pPr lvl="1"/>
            <a:r>
              <a:rPr lang="en-GB" dirty="0" smtClean="0"/>
              <a:t>About ½ a natural gas (CCGT) power station</a:t>
            </a:r>
          </a:p>
          <a:p>
            <a:r>
              <a:rPr lang="en-GB" dirty="0" smtClean="0"/>
              <a:t>Turning AP off from 11pm to 6am</a:t>
            </a:r>
          </a:p>
          <a:p>
            <a:pPr lvl="1"/>
            <a:r>
              <a:rPr lang="en-GB" dirty="0" smtClean="0"/>
              <a:t>17 hours/day = 32KWh/year = $4.94/year</a:t>
            </a:r>
          </a:p>
          <a:p>
            <a:pPr lvl="1"/>
            <a:r>
              <a:rPr lang="en-GB" dirty="0" smtClean="0"/>
              <a:t>Over 46m APs, </a:t>
            </a:r>
            <a:r>
              <a:rPr lang="en-GB" dirty="0"/>
              <a:t>s</a:t>
            </a:r>
            <a:r>
              <a:rPr lang="en-GB" dirty="0" smtClean="0"/>
              <a:t>aves 614GWh/year</a:t>
            </a:r>
          </a:p>
          <a:p>
            <a:pPr lvl="1"/>
            <a:r>
              <a:rPr lang="en-GB" dirty="0"/>
              <a:t>614GWh/year </a:t>
            </a:r>
            <a:r>
              <a:rPr lang="en-GB" dirty="0" smtClean="0"/>
              <a:t>≈ $93M/year</a:t>
            </a:r>
          </a:p>
          <a:p>
            <a:pPr lvl="1"/>
            <a:r>
              <a:rPr lang="en-GB" dirty="0" smtClean="0"/>
              <a:t>614GWh/year </a:t>
            </a:r>
            <a:r>
              <a:rPr lang="en-GB" dirty="0"/>
              <a:t>≈ </a:t>
            </a:r>
            <a:r>
              <a:rPr lang="en-GB" dirty="0" smtClean="0"/>
              <a:t>626597 tonnes CO</a:t>
            </a:r>
            <a:r>
              <a:rPr lang="en-GB" baseline="-25000" dirty="0" smtClean="0"/>
              <a:t>2 </a:t>
            </a:r>
            <a:r>
              <a:rPr lang="en-GB" dirty="0"/>
              <a:t> </a:t>
            </a:r>
            <a:r>
              <a:rPr lang="en-GB" i="1" baseline="30000" dirty="0" smtClean="0"/>
              <a:t>6</a:t>
            </a:r>
            <a:r>
              <a:rPr lang="en-GB" baseline="30000" dirty="0" smtClean="0"/>
              <a:t>  </a:t>
            </a:r>
            <a:r>
              <a:rPr lang="en-GB" dirty="0" smtClean="0"/>
              <a:t>≈ 227853 people on transatlantic flights </a:t>
            </a:r>
            <a:r>
              <a:rPr lang="en-GB" i="1" baseline="30000" dirty="0" smtClean="0"/>
              <a:t>7</a:t>
            </a:r>
            <a:r>
              <a:rPr lang="en-GB" dirty="0" smtClean="0"/>
              <a:t> ≈ 49 years of 802.11 meetings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EE559CD2-D51E-4B6B-80F7-9C4F456C0A3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0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 top boxes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set top boxes are nocturnal</a:t>
            </a:r>
          </a:p>
          <a:p>
            <a:pPr lvl="1"/>
            <a:r>
              <a:rPr lang="en-GB" dirty="0" smtClean="0"/>
              <a:t>Downloading updates, “pushed” content, series links, etc.</a:t>
            </a:r>
          </a:p>
          <a:p>
            <a:pPr lvl="1"/>
            <a:r>
              <a:rPr lang="en-GB" dirty="0" smtClean="0"/>
              <a:t>Done over night because STB is normally idle at this time and there is spare broadcast capacity</a:t>
            </a:r>
          </a:p>
          <a:p>
            <a:r>
              <a:rPr lang="en-GB" dirty="0" smtClean="0"/>
              <a:t>Hybrid boxes are increasingly popular</a:t>
            </a:r>
          </a:p>
          <a:p>
            <a:pPr lvl="1"/>
            <a:r>
              <a:rPr lang="en-GB" dirty="0" smtClean="0"/>
              <a:t>E.g. </a:t>
            </a:r>
            <a:r>
              <a:rPr lang="en-GB" dirty="0"/>
              <a:t>S</a:t>
            </a:r>
            <a:r>
              <a:rPr lang="en-GB" dirty="0" smtClean="0"/>
              <a:t>atellite + IP</a:t>
            </a:r>
          </a:p>
          <a:p>
            <a:r>
              <a:rPr lang="en-GB" dirty="0" smtClean="0"/>
              <a:t>Downloading from the satellite over night is a solved problem, but what if the STB needs to use the IP network?</a:t>
            </a:r>
          </a:p>
          <a:p>
            <a:pPr lvl="1"/>
            <a:r>
              <a:rPr lang="en-GB" dirty="0" smtClean="0"/>
              <a:t>A problem if the </a:t>
            </a:r>
            <a:r>
              <a:rPr lang="en-GB" dirty="0" err="1" smtClean="0"/>
              <a:t>WiFi</a:t>
            </a:r>
            <a:r>
              <a:rPr lang="en-GB" dirty="0" smtClean="0"/>
              <a:t> is turned off!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EE559CD2-D51E-4B6B-80F7-9C4F456C0A3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97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devices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Cell phones</a:t>
            </a:r>
          </a:p>
          <a:p>
            <a:pPr lvl="1"/>
            <a:r>
              <a:rPr lang="en-GB" dirty="0" smtClean="0"/>
              <a:t>Downloading updates or sync with the cloud while charging</a:t>
            </a:r>
          </a:p>
          <a:p>
            <a:pPr lvl="1"/>
            <a:r>
              <a:rPr lang="en-GB" dirty="0" smtClean="0"/>
              <a:t>Could always use cellular network</a:t>
            </a:r>
          </a:p>
          <a:p>
            <a:r>
              <a:rPr lang="en-GB" dirty="0" smtClean="0"/>
              <a:t>Laptops, Tablets,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r>
              <a:rPr lang="en-GB" dirty="0" smtClean="0"/>
              <a:t>Updates (OS, </a:t>
            </a:r>
            <a:r>
              <a:rPr lang="en-GB" dirty="0"/>
              <a:t>virus </a:t>
            </a:r>
            <a:r>
              <a:rPr lang="en-GB" dirty="0" smtClean="0"/>
              <a:t>scanner, </a:t>
            </a:r>
            <a:r>
              <a:rPr lang="en-GB" dirty="0" err="1" smtClean="0"/>
              <a:t>etc</a:t>
            </a:r>
            <a:r>
              <a:rPr lang="en-GB" dirty="0" smtClean="0"/>
              <a:t>) outside of office hours</a:t>
            </a:r>
          </a:p>
          <a:p>
            <a:r>
              <a:rPr lang="en-GB" dirty="0" smtClean="0"/>
              <a:t>Surveillance cameras</a:t>
            </a:r>
          </a:p>
          <a:p>
            <a:pPr lvl="1"/>
            <a:r>
              <a:rPr lang="en-GB" dirty="0" err="1" smtClean="0"/>
              <a:t>WiFi</a:t>
            </a:r>
            <a:r>
              <a:rPr lang="en-GB" dirty="0" smtClean="0"/>
              <a:t> IP cameras</a:t>
            </a:r>
          </a:p>
          <a:p>
            <a:r>
              <a:rPr lang="en-GB" dirty="0" smtClean="0"/>
              <a:t>Enterprise</a:t>
            </a:r>
            <a:endParaRPr lang="en-GB" dirty="0" smtClean="0"/>
          </a:p>
          <a:p>
            <a:pPr lvl="1"/>
            <a:r>
              <a:rPr lang="en-GB" dirty="0" smtClean="0"/>
              <a:t>Offices, shops, factories, etc. that don’t operate </a:t>
            </a:r>
            <a:r>
              <a:rPr lang="en-GB" dirty="0" smtClean="0"/>
              <a:t>24/7 but need to provide ad hoc out of hours </a:t>
            </a:r>
            <a:r>
              <a:rPr lang="en-GB" dirty="0" err="1" smtClean="0"/>
              <a:t>WiFi</a:t>
            </a:r>
            <a:r>
              <a:rPr lang="en-GB" dirty="0" smtClean="0"/>
              <a:t> access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EE559CD2-D51E-4B6B-80F7-9C4F456C0A3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41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Companies / households wanting to be </a:t>
            </a:r>
            <a:r>
              <a:rPr lang="en-GB" dirty="0" smtClean="0"/>
              <a:t>more environmentally responsible</a:t>
            </a:r>
            <a:endParaRPr lang="en-GB" dirty="0"/>
          </a:p>
          <a:p>
            <a:pPr lvl="1"/>
            <a:r>
              <a:rPr lang="en-GB" dirty="0" smtClean="0"/>
              <a:t>Improvements in power consumption in other CE devices makes the AP an increasing target for criticism</a:t>
            </a:r>
          </a:p>
          <a:p>
            <a:r>
              <a:rPr lang="en-GB" dirty="0" smtClean="0"/>
              <a:t>Legislation currently focussing on standby power consumption</a:t>
            </a:r>
          </a:p>
          <a:p>
            <a:pPr lvl="1"/>
            <a:r>
              <a:rPr lang="en-GB" dirty="0" smtClean="0"/>
              <a:t>If  an AP with no associated clients is considered “in standby” it would be obliged to meet the 1W rules</a:t>
            </a:r>
            <a:r>
              <a:rPr lang="en-GB" dirty="0"/>
              <a:t> (0.5W from 2013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EE559CD2-D51E-4B6B-80F7-9C4F456C0A3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41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not use the IP link during the day?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84104"/>
          </a:xfrm>
        </p:spPr>
        <p:txBody>
          <a:bodyPr/>
          <a:lstStyle/>
          <a:p>
            <a:r>
              <a:rPr lang="en-GB" dirty="0" smtClean="0"/>
              <a:t>Peak on-demand usage of TV catch-up services tends to be a few hours after first broadcast</a:t>
            </a:r>
            <a:r>
              <a:rPr lang="en-GB" i="1" baseline="30000" dirty="0"/>
              <a:t>4</a:t>
            </a:r>
            <a:endParaRPr lang="en-GB" i="1" baseline="30000" dirty="0" smtClean="0"/>
          </a:p>
          <a:p>
            <a:r>
              <a:rPr lang="en-GB" dirty="0" smtClean="0"/>
              <a:t>Common method of billing for network usage is based upon 95</a:t>
            </a:r>
            <a:r>
              <a:rPr lang="en-GB" baseline="30000" dirty="0" smtClean="0"/>
              <a:t>th</a:t>
            </a:r>
            <a:r>
              <a:rPr lang="en-GB" dirty="0" smtClean="0"/>
              <a:t> percentile of peak load</a:t>
            </a:r>
            <a:r>
              <a:rPr lang="en-GB" i="1" baseline="30000" dirty="0"/>
              <a:t>5</a:t>
            </a:r>
            <a:endParaRPr lang="en-GB" i="1" dirty="0" smtClean="0"/>
          </a:p>
          <a:p>
            <a:r>
              <a:rPr lang="en-GB" dirty="0" smtClean="0"/>
              <a:t>An operator really wants to avoid scheduling downloads during a peak and really wants to schedule outside of the peak</a:t>
            </a:r>
          </a:p>
          <a:p>
            <a:pPr lvl="1"/>
            <a:r>
              <a:rPr lang="en-GB" dirty="0" smtClean="0"/>
              <a:t>Increased consumption at peak = increased cost</a:t>
            </a:r>
          </a:p>
          <a:p>
            <a:pPr lvl="1"/>
            <a:r>
              <a:rPr lang="en-GB" dirty="0" smtClean="0"/>
              <a:t>Increase consumption outside of peak ≈ no extra cost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EE559CD2-D51E-4B6B-80F7-9C4F456C0A3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1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not use the IP link during the day?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EE559CD2-D51E-4B6B-80F7-9C4F456C0A39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464144"/>
              </p:ext>
            </p:extLst>
          </p:nvPr>
        </p:nvGraphicFramePr>
        <p:xfrm>
          <a:off x="683568" y="1556792"/>
          <a:ext cx="7582048" cy="4330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Line Callout 1 12"/>
          <p:cNvSpPr/>
          <p:nvPr/>
        </p:nvSpPr>
        <p:spPr bwMode="auto">
          <a:xfrm>
            <a:off x="6876256" y="4221088"/>
            <a:ext cx="1800200" cy="450775"/>
          </a:xfrm>
          <a:prstGeom prst="borderCallout1">
            <a:avLst>
              <a:gd name="adj1" fmla="val 18750"/>
              <a:gd name="adj2" fmla="val 63"/>
              <a:gd name="adj3" fmla="val 153627"/>
              <a:gd name="adj4" fmla="val -21918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Much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better time to schedule downloads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971600" y="2348880"/>
            <a:ext cx="604867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7020272" y="2241158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95</a:t>
            </a:r>
            <a:r>
              <a:rPr lang="en-GB" sz="1000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GB" sz="1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percentile</a:t>
            </a:r>
            <a:endParaRPr lang="en-GB" sz="1000" dirty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Line Callout 1 10"/>
          <p:cNvSpPr/>
          <p:nvPr/>
        </p:nvSpPr>
        <p:spPr bwMode="auto">
          <a:xfrm flipH="1">
            <a:off x="179512" y="1988840"/>
            <a:ext cx="1800200" cy="864096"/>
          </a:xfrm>
          <a:prstGeom prst="borderCallout1">
            <a:avLst>
              <a:gd name="adj1" fmla="val 18750"/>
              <a:gd name="adj2" fmla="val 63"/>
              <a:gd name="adj3" fmla="val 27493"/>
              <a:gd name="adj4" fmla="val -6389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Don’t want to start downloading here, because will increase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peak usage.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39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</a:t>
            </a:r>
            <a:r>
              <a:rPr lang="en-GB" dirty="0"/>
              <a:t>P</a:t>
            </a:r>
            <a:r>
              <a:rPr lang="en-GB" dirty="0" smtClean="0"/>
              <a:t>ower </a:t>
            </a:r>
            <a:r>
              <a:rPr lang="en-GB" dirty="0"/>
              <a:t>S</a:t>
            </a:r>
            <a:r>
              <a:rPr lang="en-GB" dirty="0" smtClean="0"/>
              <a:t>aving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Almost every amendment seems to add new client power saving options to the 802.11 standard</a:t>
            </a:r>
          </a:p>
          <a:p>
            <a:pPr lvl="1"/>
            <a:r>
              <a:rPr lang="en-GB" dirty="0" smtClean="0"/>
              <a:t>U-APSD, S-APSD, DTIM, PSMP, FMS, DMS, WNM Sleep, Proxy ARP, TIM Broadcast, TDLS PSM, TDLS U-APSD, GCR-SP, etc.</a:t>
            </a:r>
          </a:p>
          <a:p>
            <a:r>
              <a:rPr lang="en-GB" dirty="0" smtClean="0"/>
              <a:t>11v was the first to mention an AP powering down</a:t>
            </a:r>
          </a:p>
          <a:p>
            <a:pPr lvl="1"/>
            <a:r>
              <a:rPr lang="en-GB" dirty="0" err="1" smtClean="0"/>
              <a:t>Neighbor</a:t>
            </a:r>
            <a:r>
              <a:rPr lang="en-GB" dirty="0" smtClean="0"/>
              <a:t> Report - BSS Termination Duration</a:t>
            </a:r>
          </a:p>
          <a:p>
            <a:pPr lvl="1"/>
            <a:r>
              <a:rPr lang="en-GB" dirty="0" smtClean="0"/>
              <a:t>Provides start time (TSF) and duration (minutes) of power down</a:t>
            </a:r>
          </a:p>
          <a:p>
            <a:pPr lvl="1"/>
            <a:r>
              <a:rPr lang="en-GB" dirty="0" smtClean="0"/>
              <a:t>Only allows reporting of a neighbour powering down, not own AP</a:t>
            </a:r>
          </a:p>
          <a:p>
            <a:pPr lvl="1"/>
            <a:r>
              <a:rPr lang="en-GB" dirty="0" smtClean="0"/>
              <a:t>Client can’t request AP to be awake at a certain time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Alex Ashley, NDS Ltd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EE559CD2-D51E-4B6B-80F7-9C4F456C0A3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59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703</TotalTime>
  <Words>920</Words>
  <Application>Microsoft Office PowerPoint</Application>
  <PresentationFormat>On-screen Show (4:3)</PresentationFormat>
  <Paragraphs>146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Access Point Power Saving</vt:lpstr>
      <vt:lpstr>Abstract</vt:lpstr>
      <vt:lpstr>The Numbers</vt:lpstr>
      <vt:lpstr>Set top boxes</vt:lpstr>
      <vt:lpstr>Other devices</vt:lpstr>
      <vt:lpstr>External Factors</vt:lpstr>
      <vt:lpstr>Why not use the IP link during the day?</vt:lpstr>
      <vt:lpstr>Why not use the IP link during the day?</vt:lpstr>
      <vt:lpstr>802.11 Power Saving</vt:lpstr>
      <vt:lpstr>What’s needed?</vt:lpstr>
      <vt:lpstr>Conclusion</vt:lpstr>
      <vt:lpstr>Questions</vt:lpstr>
      <vt:lpstr>Straw Poll</vt:lpstr>
      <vt:lpstr>References</vt:lpstr>
    </vt:vector>
  </TitlesOfParts>
  <Company>NDS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Point Power Saving</dc:title>
  <dc:creator>Alex Ashley</dc:creator>
  <cp:lastModifiedBy>Ashley, Alex</cp:lastModifiedBy>
  <cp:revision>89</cp:revision>
  <cp:lastPrinted>1998-02-10T13:28:06Z</cp:lastPrinted>
  <dcterms:created xsi:type="dcterms:W3CDTF">2012-01-05T11:23:24Z</dcterms:created>
  <dcterms:modified xsi:type="dcterms:W3CDTF">2012-01-09T15:58:15Z</dcterms:modified>
</cp:coreProperties>
</file>