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5"/>
  </p:sldMasterIdLst>
  <p:notesMasterIdLst>
    <p:notesMasterId r:id="rId17"/>
  </p:notesMasterIdLst>
  <p:handoutMasterIdLst>
    <p:handoutMasterId r:id="rId18"/>
  </p:handoutMasterIdLst>
  <p:sldIdLst>
    <p:sldId id="428" r:id="rId6"/>
    <p:sldId id="397" r:id="rId7"/>
    <p:sldId id="429" r:id="rId8"/>
    <p:sldId id="423" r:id="rId9"/>
    <p:sldId id="430" r:id="rId10"/>
    <p:sldId id="432" r:id="rId11"/>
    <p:sldId id="433" r:id="rId12"/>
    <p:sldId id="434" r:id="rId13"/>
    <p:sldId id="435" r:id="rId14"/>
    <p:sldId id="413" r:id="rId15"/>
    <p:sldId id="412" r:id="rId16"/>
  </p:sldIdLst>
  <p:sldSz cx="9144000" cy="6858000" type="screen4x3"/>
  <p:notesSz cx="9321800" cy="6946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6pPr>
    <a:lvl7pPr marL="83502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7pPr>
    <a:lvl8pPr marL="97419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8pPr>
    <a:lvl9pPr marL="111336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73AC"/>
    <a:srgbClr val="43A361"/>
    <a:srgbClr val="996633"/>
    <a:srgbClr val="CCCC00"/>
    <a:srgbClr val="CCFF33"/>
    <a:srgbClr val="99FF33"/>
    <a:srgbClr val="C2DCC3"/>
    <a:srgbClr val="C1DD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5" autoAdjust="0"/>
    <p:restoredTop sz="94660"/>
  </p:normalViewPr>
  <p:slideViewPr>
    <p:cSldViewPr>
      <p:cViewPr>
        <p:scale>
          <a:sx n="100" d="100"/>
          <a:sy n="100" d="100"/>
        </p:scale>
        <p:origin x="-774" y="654"/>
      </p:cViewPr>
      <p:guideLst>
        <p:guide orient="horz" pos="845"/>
        <p:guide pos="430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1050" y="-96"/>
      </p:cViewPr>
      <p:guideLst>
        <p:guide orient="horz" pos="2188"/>
        <p:guide pos="2936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R&amp;D_innerPage_3medRes"/>
          <p:cNvPicPr>
            <a:picLocks noChangeAspect="1" noChangeArrowheads="1"/>
          </p:cNvPicPr>
          <p:nvPr/>
        </p:nvPicPr>
        <p:blipFill>
          <a:blip r:embed="rId2" cstate="print"/>
          <a:srcRect l="1181" t="1714" r="1181" b="80571"/>
          <a:stretch>
            <a:fillRect/>
          </a:stretch>
        </p:blipFill>
        <p:spPr bwMode="auto">
          <a:xfrm>
            <a:off x="0" y="-1913"/>
            <a:ext cx="9321800" cy="71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41169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80197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4175" y="520700"/>
            <a:ext cx="3473450" cy="2605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180" y="3299778"/>
            <a:ext cx="7457440" cy="312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80197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9DAB31-59AD-4F23-91ED-D5C760CE7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9154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3502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97419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1336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52095" y="6475413"/>
            <a:ext cx="2434705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</a:t>
            </a:r>
            <a:r>
              <a:rPr lang="en-US" dirty="0" err="1" smtClean="0"/>
              <a:t>Inc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92618" y="6475413"/>
            <a:ext cx="239418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4392" y="6475413"/>
            <a:ext cx="10724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S. Merlin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74815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381375" y="363380"/>
            <a:ext cx="54578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err="1" smtClean="0">
                <a:solidFill>
                  <a:schemeClr val="tx1"/>
                </a:solidFill>
                <a:latin typeface="+mn-lt"/>
              </a:rPr>
              <a:t>doc.:IEEE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 802.11-</a:t>
            </a:r>
            <a:r>
              <a:rPr lang="en-US" sz="1600" b="1" dirty="0" smtClean="0">
                <a:latin typeface="+mn-lt"/>
                <a:cs typeface="Calibri" pitchFamily="34" charset="0"/>
              </a:rPr>
              <a:t>11/1503r1</a:t>
            </a:r>
            <a:endParaRPr lang="en-US" sz="1600" b="1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59532" y="332656"/>
            <a:ext cx="19082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39688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latin typeface="+mj-lt"/>
                <a:cs typeface="Calibri" pitchFamily="34" charset="0"/>
              </a:rPr>
              <a:t>November</a:t>
            </a:r>
            <a:r>
              <a:rPr lang="en-US" sz="1600" b="1" baseline="0" dirty="0" smtClean="0">
                <a:latin typeface="+mj-lt"/>
                <a:cs typeface="Calibri" pitchFamily="34" charset="0"/>
              </a:rPr>
              <a:t> 2011</a:t>
            </a:r>
            <a:endParaRPr lang="en-US" sz="1600" b="1" kern="1200" dirty="0">
              <a:solidFill>
                <a:schemeClr val="tx1"/>
              </a:solidFill>
              <a:latin typeface="+mj-lt"/>
              <a:ea typeface="+mn-ea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75556" y="806847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Short Beacon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62000" y="249266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92237669"/>
              </p:ext>
            </p:extLst>
          </p:nvPr>
        </p:nvGraphicFramePr>
        <p:xfrm>
          <a:off x="1104900" y="2924175"/>
          <a:ext cx="6657975" cy="4057650"/>
        </p:xfrm>
        <a:graphic>
          <a:graphicData uri="http://schemas.openxmlformats.org/presentationml/2006/ole">
            <p:oleObj spid="_x0000_s1037" name="Document" r:id="rId3" imgW="8211745" imgH="500694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Appendix</a:t>
            </a:r>
            <a:endParaRPr lang="en-US" dirty="0">
              <a:latin typeface="+mj-lt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52095" y="6475413"/>
            <a:ext cx="2434705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</a:t>
            </a:r>
            <a:r>
              <a:rPr lang="en-US" dirty="0" err="1" smtClean="0"/>
              <a:t>Inc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TSF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40" y="1628800"/>
            <a:ext cx="8475476" cy="3652428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+mj-lt"/>
              </a:rPr>
              <a:t>4 LSBs of the full TSF.  is Sufficient for maintaining synchronization</a:t>
            </a:r>
          </a:p>
          <a:p>
            <a:pPr lvl="1"/>
            <a:r>
              <a:rPr lang="en-US" sz="1600" dirty="0" smtClean="0">
                <a:latin typeface="+mj-lt"/>
              </a:rPr>
              <a:t>With a 4 byte time stamp rollover occurs every ~71 minutes</a:t>
            </a:r>
          </a:p>
          <a:p>
            <a:pPr lvl="1"/>
            <a:r>
              <a:rPr lang="en-US" sz="1600" dirty="0" smtClean="0">
                <a:latin typeface="+mj-lt"/>
              </a:rPr>
              <a:t>With a +/- 20 ppm drift for the clock</a:t>
            </a:r>
          </a:p>
          <a:p>
            <a:pPr lvl="2"/>
            <a:r>
              <a:rPr lang="en-US" sz="1400" dirty="0" smtClean="0">
                <a:latin typeface="+mj-lt"/>
              </a:rPr>
              <a:t> to drift by 30 min (~71/2) will take 1.4 years</a:t>
            </a:r>
          </a:p>
          <a:p>
            <a:pPr lvl="1"/>
            <a:r>
              <a:rPr lang="en-US" sz="1600" dirty="0" smtClean="0">
                <a:latin typeface="+mj-lt"/>
              </a:rPr>
              <a:t>A sensor node can maintain time sync with its AP if it checks a short beacon as rarely as  once a 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287639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52095" y="6475413"/>
            <a:ext cx="2434705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</a:t>
            </a:r>
            <a:r>
              <a:rPr lang="en-US" dirty="0" err="1" smtClean="0"/>
              <a:t>Inc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Introduction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25" y="1592796"/>
            <a:ext cx="8245475" cy="4716524"/>
          </a:xfrm>
        </p:spPr>
        <p:txBody>
          <a:bodyPr/>
          <a:lstStyle/>
          <a:p>
            <a:r>
              <a:rPr lang="en-US" sz="1800" dirty="0" smtClean="0">
                <a:latin typeface="+mj-lt"/>
              </a:rPr>
              <a:t>TGah is investigating transmission rates as low as ~100Kbps</a:t>
            </a:r>
          </a:p>
          <a:p>
            <a:endParaRPr lang="en-US" sz="18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At such low rates, even frames with 10s of bytes become very long</a:t>
            </a:r>
          </a:p>
          <a:p>
            <a:pPr lvl="1"/>
            <a:r>
              <a:rPr lang="en-US" sz="1400" dirty="0">
                <a:latin typeface="+mj-lt"/>
              </a:rPr>
              <a:t>Beacon frames typically seen in 11g/n networks  are &gt; 100Bytes</a:t>
            </a:r>
            <a:endParaRPr lang="en-US" sz="1400" dirty="0" smtClean="0">
              <a:latin typeface="+mj-lt"/>
            </a:endParaRPr>
          </a:p>
          <a:p>
            <a:endParaRPr lang="en-US" sz="18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Beacon is sent periodically and may </a:t>
            </a:r>
            <a:r>
              <a:rPr lang="en-GB" sz="1800" dirty="0" smtClean="0">
                <a:latin typeface="+mj-lt"/>
              </a:rPr>
              <a:t>occupy a significant amount of time </a:t>
            </a:r>
          </a:p>
          <a:p>
            <a:pPr lvl="1"/>
            <a:r>
              <a:rPr lang="en-US" sz="1400" dirty="0" smtClean="0">
                <a:latin typeface="+mj-lt"/>
              </a:rPr>
              <a:t>need be sent at lowest rate to reach BSS edge</a:t>
            </a:r>
          </a:p>
          <a:p>
            <a:pPr lvl="1">
              <a:buNone/>
            </a:pPr>
            <a:endParaRPr lang="en-US" sz="14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In this presentation we address the design of a short beacon frame</a:t>
            </a:r>
          </a:p>
          <a:p>
            <a:pPr lvl="1"/>
            <a:r>
              <a:rPr lang="en-US" sz="1400" dirty="0" smtClean="0">
                <a:latin typeface="+mj-lt"/>
              </a:rPr>
              <a:t>Propose to add a short beacon concept to the Spec Framework</a:t>
            </a:r>
            <a:endParaRPr lang="en-US" sz="180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52095" y="6475413"/>
            <a:ext cx="2434705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</a:t>
            </a:r>
            <a:r>
              <a:rPr lang="en-US" dirty="0" err="1" smtClean="0"/>
              <a:t>Inc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Beacon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>
                <a:latin typeface="+mj-lt"/>
              </a:rPr>
              <a:t>Typical beacons in 802.11 BSSs can be &gt; 100Bytes long</a:t>
            </a:r>
          </a:p>
          <a:p>
            <a:pPr lvl="1"/>
            <a:r>
              <a:rPr lang="en-US" sz="1200" dirty="0" smtClean="0">
                <a:latin typeface="+mj-lt"/>
              </a:rPr>
              <a:t>Found beacons of ~230bytes in typical enterprise environment</a:t>
            </a:r>
            <a:endParaRPr lang="en-US" sz="1600" dirty="0" smtClean="0">
              <a:latin typeface="+mj-lt"/>
            </a:endParaRPr>
          </a:p>
          <a:p>
            <a:endParaRPr lang="en-US" sz="1600" dirty="0" smtClean="0">
              <a:latin typeface="+mj-lt"/>
            </a:endParaRPr>
          </a:p>
          <a:p>
            <a:endParaRPr lang="en-US" sz="1600" dirty="0" smtClean="0">
              <a:latin typeface="+mj-lt"/>
            </a:endParaRPr>
          </a:p>
          <a:p>
            <a:pPr lvl="1"/>
            <a:endParaRPr lang="en-US" sz="1400" dirty="0" smtClean="0">
              <a:latin typeface="+mj-lt"/>
            </a:endParaRPr>
          </a:p>
          <a:p>
            <a:pPr lvl="1"/>
            <a:endParaRPr lang="en-US" sz="1400" dirty="0" smtClean="0">
              <a:latin typeface="+mj-lt"/>
            </a:endParaRPr>
          </a:p>
          <a:p>
            <a:pPr lvl="2"/>
            <a:r>
              <a:rPr lang="en-US" sz="1400" dirty="0" smtClean="0">
                <a:latin typeface="+mj-lt"/>
              </a:rPr>
              <a:t>Frame body includes mandatory fields/Information Elements</a:t>
            </a:r>
          </a:p>
          <a:p>
            <a:pPr lvl="3"/>
            <a:r>
              <a:rPr lang="en-US" sz="1050" dirty="0" smtClean="0">
                <a:latin typeface="+mj-lt"/>
              </a:rPr>
              <a:t>Timestamp (8B), Beacon Interval (2B), Capability (2B), SSID (2-34B), Supported Rates (3-11B)</a:t>
            </a:r>
          </a:p>
          <a:p>
            <a:pPr lvl="2"/>
            <a:r>
              <a:rPr lang="en-US" sz="1400" dirty="0" smtClean="0">
                <a:latin typeface="+mj-lt"/>
              </a:rPr>
              <a:t>And many optional elements</a:t>
            </a:r>
          </a:p>
          <a:p>
            <a:pPr lvl="2">
              <a:buNone/>
            </a:pPr>
            <a:endParaRPr lang="en-US" sz="1600" dirty="0" smtClean="0">
              <a:latin typeface="+mj-lt"/>
            </a:endParaRPr>
          </a:p>
          <a:p>
            <a:r>
              <a:rPr lang="en-US" sz="1600" dirty="0" smtClean="0">
                <a:latin typeface="+mj-lt"/>
              </a:rPr>
              <a:t>&gt;100Bytes beacon at lowest transmission rate (100Kbps) requires &gt; 8ms transmission time</a:t>
            </a:r>
          </a:p>
          <a:p>
            <a:r>
              <a:rPr lang="en-US" sz="1600" dirty="0" smtClean="0">
                <a:latin typeface="+mj-lt"/>
              </a:rPr>
              <a:t>Assuming current typical beacon interval of 100ms this is &gt; 8% overhead</a:t>
            </a:r>
          </a:p>
          <a:p>
            <a:pPr>
              <a:buNone/>
            </a:pPr>
            <a:endParaRPr lang="en-US" sz="1600" dirty="0" smtClean="0">
              <a:latin typeface="+mj-lt"/>
            </a:endParaRPr>
          </a:p>
          <a:p>
            <a:r>
              <a:rPr lang="en-US" sz="1600" dirty="0" smtClean="0">
                <a:latin typeface="+mj-lt"/>
              </a:rPr>
              <a:t>The Proposal is to define a shortened beacon that carries only the essential info</a:t>
            </a:r>
          </a:p>
          <a:p>
            <a:pPr lvl="1"/>
            <a:r>
              <a:rPr lang="en-US" sz="1400" dirty="0" smtClean="0">
                <a:latin typeface="+mj-lt"/>
              </a:rPr>
              <a:t>No need to burden the network with additional overhead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7644" y="2465277"/>
            <a:ext cx="6012668" cy="927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52095" y="6475413"/>
            <a:ext cx="2434705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</a:t>
            </a:r>
            <a:r>
              <a:rPr lang="en-US" dirty="0" err="1" smtClean="0"/>
              <a:t>Inc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Short Beacon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511480" cy="4267200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>
                <a:latin typeface="+mj-lt"/>
              </a:rPr>
              <a:t>A short beacon allows for reduced medium occupancy </a:t>
            </a:r>
          </a:p>
          <a:p>
            <a:pPr lvl="1"/>
            <a:r>
              <a:rPr lang="en-US" sz="1400" dirty="0" smtClean="0">
                <a:latin typeface="+mj-lt"/>
              </a:rPr>
              <a:t>and reduced power consumption for TX at AP and RX at STAs</a:t>
            </a:r>
            <a:endParaRPr lang="en-US" sz="18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Or, for the same overhead as a ‘normal’ beacon, allows for shorter Beacon Intervals, improving synchronization and power save at the STAs</a:t>
            </a:r>
          </a:p>
          <a:p>
            <a:pPr lvl="1"/>
            <a:r>
              <a:rPr lang="en-US" sz="1400" dirty="0" smtClean="0">
                <a:latin typeface="+mj-lt"/>
              </a:rPr>
              <a:t>Asynchronous STAs waking up at a random time can get in synch quickly</a:t>
            </a:r>
            <a:endParaRPr lang="en-US" sz="18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Primary functions of a beacon are</a:t>
            </a:r>
          </a:p>
          <a:p>
            <a:pPr lvl="1"/>
            <a:r>
              <a:rPr lang="en-US" sz="1400" dirty="0" smtClean="0">
                <a:latin typeface="+mj-lt"/>
              </a:rPr>
              <a:t>Advertize AP presence</a:t>
            </a:r>
          </a:p>
          <a:p>
            <a:pPr lvl="1"/>
            <a:r>
              <a:rPr lang="en-US" sz="1400" dirty="0" smtClean="0">
                <a:latin typeface="+mj-lt"/>
              </a:rPr>
              <a:t>Synchronize the STAs</a:t>
            </a:r>
          </a:p>
          <a:p>
            <a:pPr lvl="1"/>
            <a:r>
              <a:rPr lang="en-US" sz="1400" dirty="0" smtClean="0">
                <a:latin typeface="+mj-lt"/>
              </a:rPr>
              <a:t>Know the minimal necessary set of information to make a transmission</a:t>
            </a:r>
          </a:p>
          <a:p>
            <a:pPr lvl="1"/>
            <a:r>
              <a:rPr lang="en-US" sz="1400" dirty="0" smtClean="0">
                <a:latin typeface="+mj-lt"/>
              </a:rPr>
              <a:t>Indications on power save (TIM)</a:t>
            </a:r>
            <a:endParaRPr lang="en-US" sz="16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Other information is not essential and can be retrieved at association, from a normal ‘full’ beacon or with a probe request</a:t>
            </a:r>
          </a:p>
          <a:p>
            <a:r>
              <a:rPr lang="en-US" sz="1800" dirty="0" smtClean="0">
                <a:latin typeface="+mj-lt"/>
              </a:rPr>
              <a:t>The short beacon proposed in these slides is not meant to displace the normal beacon</a:t>
            </a:r>
          </a:p>
          <a:p>
            <a:pPr lvl="1"/>
            <a:r>
              <a:rPr lang="en-US" sz="1600" dirty="0" smtClean="0">
                <a:latin typeface="+mj-lt"/>
              </a:rPr>
              <a:t>AP may e.g. send a normal ‘full’ beacon every N short beacons</a:t>
            </a:r>
          </a:p>
          <a:p>
            <a:pPr lvl="1"/>
            <a:r>
              <a:rPr lang="en-US" sz="1600" dirty="0" smtClean="0">
                <a:latin typeface="+mj-lt"/>
              </a:rPr>
              <a:t>Short beacon is an additional frame for optimized operation</a:t>
            </a:r>
          </a:p>
          <a:p>
            <a:endParaRPr lang="en-US" sz="1600" dirty="0" smtClean="0">
              <a:latin typeface="+mj-lt"/>
            </a:endParaRPr>
          </a:p>
          <a:p>
            <a:pPr lvl="1"/>
            <a:endParaRPr lang="en-US" sz="16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52095" y="6475413"/>
            <a:ext cx="2434705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</a:t>
            </a:r>
            <a:r>
              <a:rPr lang="en-US" dirty="0" err="1" smtClean="0"/>
              <a:t>Inc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Short Beacon content</a:t>
            </a:r>
            <a:endParaRPr lang="en-US" dirty="0">
              <a:latin typeface="+mj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536" y="1592796"/>
            <a:ext cx="8568952" cy="4860540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+mj-lt"/>
              </a:rPr>
              <a:t>Following fields in the beacon frame MAC header are removed</a:t>
            </a:r>
          </a:p>
          <a:p>
            <a:pPr lvl="1"/>
            <a:r>
              <a:rPr lang="en-US" sz="1400" dirty="0" smtClean="0">
                <a:latin typeface="+mj-lt"/>
              </a:rPr>
              <a:t>Duration: unnecessary</a:t>
            </a:r>
          </a:p>
          <a:p>
            <a:pPr lvl="1"/>
            <a:r>
              <a:rPr lang="en-US" sz="1400" dirty="0" smtClean="0">
                <a:latin typeface="+mj-lt"/>
              </a:rPr>
              <a:t>DA: unnecessary, beacon is always broadcast</a:t>
            </a:r>
          </a:p>
          <a:p>
            <a:pPr lvl="1"/>
            <a:r>
              <a:rPr lang="en-US" sz="1400" dirty="0" smtClean="0">
                <a:latin typeface="+mj-lt"/>
              </a:rPr>
              <a:t>BSSID: same as SA, just keep one of the two</a:t>
            </a:r>
          </a:p>
          <a:p>
            <a:pPr lvl="1"/>
            <a:r>
              <a:rPr lang="en-US" sz="1400" dirty="0" smtClean="0">
                <a:latin typeface="+mj-lt"/>
              </a:rPr>
              <a:t>Sequence  control: useless for a Beacon</a:t>
            </a:r>
            <a:endParaRPr lang="en-US" sz="1800" dirty="0" smtClean="0">
              <a:latin typeface="+mj-lt"/>
            </a:endParaRPr>
          </a:p>
          <a:p>
            <a:r>
              <a:rPr lang="en-US" sz="1600" dirty="0" smtClean="0">
                <a:latin typeface="+mj-lt"/>
              </a:rPr>
              <a:t>Includes only essential Info</a:t>
            </a:r>
          </a:p>
          <a:p>
            <a:pPr lvl="1"/>
            <a:r>
              <a:rPr lang="en-US" sz="1400" dirty="0" smtClean="0">
                <a:latin typeface="+mj-lt"/>
              </a:rPr>
              <a:t>Compressed SSID (Max 8Bytes)</a:t>
            </a:r>
          </a:p>
          <a:p>
            <a:pPr lvl="1"/>
            <a:r>
              <a:rPr lang="en-US" sz="1400" dirty="0">
                <a:latin typeface="+mj-lt"/>
              </a:rPr>
              <a:t>TSF: 4 LSBytes of TSF are enough for synchronization purposes (see appendix)</a:t>
            </a:r>
          </a:p>
          <a:p>
            <a:pPr lvl="1"/>
            <a:r>
              <a:rPr lang="en-US" sz="1400" dirty="0" smtClean="0">
                <a:latin typeface="+mj-lt"/>
              </a:rPr>
              <a:t>‘Change sequence’: 1Byte, updated every time management info changes:</a:t>
            </a:r>
          </a:p>
          <a:p>
            <a:pPr lvl="2"/>
            <a:r>
              <a:rPr lang="en-US" sz="1200" dirty="0" smtClean="0">
                <a:latin typeface="+mj-lt"/>
              </a:rPr>
              <a:t>Alert STAs to get on synch with new Info, by either listening to the (optional) IE in this beacon , by listening to a Full beacon or through probe request</a:t>
            </a:r>
          </a:p>
          <a:p>
            <a:pPr lvl="1"/>
            <a:r>
              <a:rPr lang="en-US" sz="1400" dirty="0" smtClean="0">
                <a:latin typeface="+mj-lt"/>
              </a:rPr>
              <a:t>Information Field</a:t>
            </a:r>
          </a:p>
          <a:p>
            <a:pPr lvl="2"/>
            <a:r>
              <a:rPr lang="en-US" sz="1200" dirty="0" smtClean="0">
                <a:latin typeface="+mj-lt"/>
              </a:rPr>
              <a:t>Carries basic essential Info, such as BW, Security support, TX power constraints etc… </a:t>
            </a:r>
          </a:p>
          <a:p>
            <a:pPr lvl="1"/>
            <a:r>
              <a:rPr lang="en-US" sz="1400" dirty="0">
                <a:latin typeface="+mj-lt"/>
              </a:rPr>
              <a:t>Optional Information in the short beacon</a:t>
            </a:r>
          </a:p>
          <a:p>
            <a:pPr lvl="2"/>
            <a:r>
              <a:rPr lang="en-US" sz="1200" dirty="0" smtClean="0">
                <a:latin typeface="+mj-lt"/>
              </a:rPr>
              <a:t>Additional optional Information elements (may restrict usage to specific IEs)</a:t>
            </a:r>
            <a:endParaRPr lang="en-US" sz="1400" dirty="0" smtClean="0">
              <a:latin typeface="+mj-lt"/>
            </a:endParaRPr>
          </a:p>
          <a:p>
            <a:pPr lvl="3"/>
            <a:r>
              <a:rPr lang="en-US" sz="1200" dirty="0" smtClean="0">
                <a:latin typeface="+mj-lt"/>
              </a:rPr>
              <a:t>In some cases it is more efficient to send TIM info within the beacon instead than in a separate frame</a:t>
            </a:r>
          </a:p>
          <a:p>
            <a:pPr lvl="2"/>
            <a:r>
              <a:rPr lang="en-US" sz="1200" dirty="0">
                <a:latin typeface="+mj-lt"/>
              </a:rPr>
              <a:t>Indication of Duration to the next full beacon:  </a:t>
            </a:r>
          </a:p>
          <a:p>
            <a:pPr lvl="3"/>
            <a:r>
              <a:rPr lang="en-US" sz="1200" dirty="0">
                <a:latin typeface="+mj-lt"/>
              </a:rPr>
              <a:t>Informs the STA of the arrival time of the next full beacon.  Enables STAs to go to sleep until the next full </a:t>
            </a:r>
            <a:r>
              <a:rPr lang="en-US" sz="1200" dirty="0" smtClean="0">
                <a:latin typeface="+mj-lt"/>
              </a:rPr>
              <a:t>beacon</a:t>
            </a:r>
            <a:endParaRPr lang="en-US" sz="1400" dirty="0" smtClean="0">
              <a:latin typeface="+mj-lt"/>
            </a:endParaRPr>
          </a:p>
          <a:p>
            <a:r>
              <a:rPr lang="en-US" sz="1600" dirty="0" smtClean="0">
                <a:latin typeface="+mj-lt"/>
              </a:rPr>
              <a:t>Targeting a basic version of a short beacon to be &lt; 20Bytes</a:t>
            </a:r>
            <a:endParaRPr lang="en-US" sz="14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52095" y="6475413"/>
            <a:ext cx="2434705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</a:t>
            </a:r>
            <a:r>
              <a:rPr lang="en-US" dirty="0" err="1" smtClean="0"/>
              <a:t>Inc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+mj-lt"/>
              </a:rPr>
              <a:t>Updating Network Information</a:t>
            </a:r>
            <a:endParaRPr lang="en-US" sz="2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latin typeface="+mj-lt"/>
              </a:rPr>
              <a:t>After associating, the STA knows all the necessary Info and can simply rely on short beacons for synchronization</a:t>
            </a:r>
          </a:p>
          <a:p>
            <a:r>
              <a:rPr lang="en-US" sz="2000" dirty="0" smtClean="0">
                <a:latin typeface="+mj-lt"/>
              </a:rPr>
              <a:t>If network configuration change can be communicated by using an IE, such an IE may be included in the short beacon</a:t>
            </a:r>
          </a:p>
          <a:p>
            <a:r>
              <a:rPr lang="en-US" sz="2000" dirty="0" smtClean="0">
                <a:latin typeface="+mj-lt"/>
              </a:rPr>
              <a:t>When there are changes in network configuration that cannot be communicated using the short beacons, the following options may be used</a:t>
            </a:r>
          </a:p>
          <a:p>
            <a:pPr lvl="1"/>
            <a:r>
              <a:rPr lang="en-US" sz="1800" dirty="0" smtClean="0">
                <a:latin typeface="+mj-lt"/>
              </a:rPr>
              <a:t>Signal that network information has changed using the “Change Sequence” field in the short beacon.  STA can wake up to decode to full beacon at the full beacon arrival time</a:t>
            </a:r>
          </a:p>
          <a:p>
            <a:pPr lvl="1"/>
            <a:r>
              <a:rPr lang="en-US" sz="1800" dirty="0" smtClean="0">
                <a:latin typeface="+mj-lt"/>
              </a:rPr>
              <a:t>STAs may also retrieve updated information using probe request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26111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52095" y="6475413"/>
            <a:ext cx="2434705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</a:t>
            </a:r>
            <a:r>
              <a:rPr lang="en-US" dirty="0" err="1" smtClean="0"/>
              <a:t>Inc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Straw poll 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Do you support the introduction in the spec framework of a short beacon frame format?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26111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52095" y="6475413"/>
            <a:ext cx="2434705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</a:t>
            </a:r>
            <a:r>
              <a:rPr lang="en-US" dirty="0" err="1" smtClean="0"/>
              <a:t>Inc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Straw poll 2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Do you agree with the content of the short beacon as proposed in slide 5 of this presentation?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26111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52095" y="6475413"/>
            <a:ext cx="2434705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</a:t>
            </a:r>
            <a:r>
              <a:rPr lang="en-US" dirty="0" err="1" smtClean="0"/>
              <a:t>Inc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Motion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The Specification framework shall provide support for a new frame format for a short beacon; content is TBD.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p:Policy xmlns:p="office.server.policy" id="" local="true">
  <p:Name>Document</p:Name>
  <p:Description/>
  <p:Statement/>
  <p:PolicyItems>
    <p:PolicyItem featureId="QualcommTagPolicy" staticId="0x01010001C8FFCFE5539B4F95C9BBFD1E8D37C3" UniqueId="a253d69b-3fef-43a0-a5c4-4d62eb166b7c">
      <p:Name>Qualcomm Tagging Policy</p:Name>
      <p:Description>Qualcomm Custom Policy for Tagging</p:Description>
      <p:CustomData/>
    </p:PolicyItem>
  </p:PolicyItems>
</p:Policy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C8FFCFE5539B4F95C9BBFD1E8D37C3" ma:contentTypeVersion="7" ma:contentTypeDescription="Create a new document." ma:contentTypeScope="" ma:versionID="02819f028e000f5c3ca8451d6cad740b">
  <xsd:schema xmlns:xsd="http://www.w3.org/2001/XMLSchema" xmlns:xs="http://www.w3.org/2001/XMLSchema" xmlns:p="http://schemas.microsoft.com/office/2006/metadata/properties" xmlns:ns1="http://schemas.microsoft.com/sharepoint/v3" xmlns:ns2="aa21d8ab-c51c-4ace-8c54-d3ccf266cfba" targetNamespace="http://schemas.microsoft.com/office/2006/metadata/properties" ma:root="true" ma:fieldsID="20298ac77d39a9d1740f83cbbd3bfd61" ns1:_="" ns2:_="">
    <xsd:import namespace="http://schemas.microsoft.com/sharepoint/v3"/>
    <xsd:import namespace="aa21d8ab-c51c-4ace-8c54-d3ccf266cfba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21d8ab-c51c-4ace-8c54-d3ccf266cfba" elementFormDefault="qualified">
    <xsd:import namespace="http://schemas.microsoft.com/office/2006/documentManagement/types"/>
    <xsd:import namespace="http://schemas.microsoft.com/office/infopath/2007/PartnerControls"/>
    <xsd:element name="QBU" ma:index="9" ma:displayName="Qualcomm Business Unit" ma:default="Corporate" ma:internalName="QBU" ma:readOnly="true">
      <xsd:simpleType>
        <xsd:restriction base="dms:Text"/>
      </xsd:simpleType>
    </xsd:element>
    <xsd:element name="QDEPT" ma:index="10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0849EC-424C-49BC-A5A5-D4D263B7214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BFD3F03-7024-47F4-B7B1-5F6419EA3B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0D768F-5D61-47B8-AF08-86404C7CA922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57BD1C03-3B4B-42FE-85B5-0F93CE63E0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21d8ab-c51c-4ace-8c54-d3ccf266c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13741</TotalTime>
  <Words>865</Words>
  <Application>Microsoft Office PowerPoint</Application>
  <PresentationFormat>On-screen Show (4:3)</PresentationFormat>
  <Paragraphs>102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Extend Submission Template</vt:lpstr>
      <vt:lpstr>Microsoft Office Word 97 - 2003 Document</vt:lpstr>
      <vt:lpstr>Short Beacon</vt:lpstr>
      <vt:lpstr>Introduction</vt:lpstr>
      <vt:lpstr>Beacon</vt:lpstr>
      <vt:lpstr>Short Beacon</vt:lpstr>
      <vt:lpstr>Short Beacon content</vt:lpstr>
      <vt:lpstr>Updating Network Information</vt:lpstr>
      <vt:lpstr>Straw poll </vt:lpstr>
      <vt:lpstr>Straw poll 2</vt:lpstr>
      <vt:lpstr>Motion</vt:lpstr>
      <vt:lpstr>Appendix</vt:lpstr>
      <vt:lpstr>TSF</vt:lpstr>
    </vt:vector>
  </TitlesOfParts>
  <Company>Qualcomm, Incorporated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pdraxler</dc:creator>
  <cp:lastModifiedBy>Merlin, Simone</cp:lastModifiedBy>
  <cp:revision>497</cp:revision>
  <dcterms:created xsi:type="dcterms:W3CDTF">2008-10-07T17:07:33Z</dcterms:created>
  <dcterms:modified xsi:type="dcterms:W3CDTF">2011-11-10T07:21:04Z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0x01010001C8FFCFE5539B4F95C9BBFD1E8D37C3</vt:lpwstr>
  </property>
  <property fmtid="{D5CDD505-2E9C-101B-9397-08002B2CF9AE}" pid="4" name="_AdHocReviewCycleID">
    <vt:i4>-1360582246</vt:i4>
  </property>
  <property fmtid="{D5CDD505-2E9C-101B-9397-08002B2CF9AE}" pid="5" name="_EmailSubject">
    <vt:lpwstr>Short beacon</vt:lpwstr>
  </property>
  <property fmtid="{D5CDD505-2E9C-101B-9397-08002B2CF9AE}" pid="6" name="_AuthorEmail">
    <vt:lpwstr>smerlin@qualcomm.com</vt:lpwstr>
  </property>
  <property fmtid="{D5CDD505-2E9C-101B-9397-08002B2CF9AE}" pid="7" name="_AuthorEmailDisplayName">
    <vt:lpwstr>Merlin, Simone</vt:lpwstr>
  </property>
</Properties>
</file>