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algn="l" rtl="0" fontAlgn="base">
      <a:spcBef>
        <a:spcPct val="0"/>
      </a:spcBef>
      <a:spcAft>
        <a:spcPct val="0"/>
      </a:spcAft>
      <a:defRPr sz="2400" kern="1200">
        <a:solidFill>
          <a:srgbClr val="000000"/>
        </a:solidFill>
        <a:latin typeface="Times New Roman" charset="0"/>
        <a:ea typeface="ヒラギノ明朝 ProN W3" charset="-128"/>
        <a:cs typeface="ヒラギノ明朝 ProN W3" charset="-128"/>
        <a:sym typeface="Times New Roman" charset="0"/>
      </a:defRPr>
    </a:lvl1pPr>
    <a:lvl2pPr marL="457200" algn="l" rtl="0" fontAlgn="base">
      <a:spcBef>
        <a:spcPct val="0"/>
      </a:spcBef>
      <a:spcAft>
        <a:spcPct val="0"/>
      </a:spcAft>
      <a:defRPr sz="2400" kern="1200">
        <a:solidFill>
          <a:srgbClr val="000000"/>
        </a:solidFill>
        <a:latin typeface="Times New Roman" charset="0"/>
        <a:ea typeface="ヒラギノ明朝 ProN W3" charset="-128"/>
        <a:cs typeface="ヒラギノ明朝 ProN W3" charset="-128"/>
        <a:sym typeface="Times New Roman" charset="0"/>
      </a:defRPr>
    </a:lvl2pPr>
    <a:lvl3pPr marL="914400" algn="l" rtl="0" fontAlgn="base">
      <a:spcBef>
        <a:spcPct val="0"/>
      </a:spcBef>
      <a:spcAft>
        <a:spcPct val="0"/>
      </a:spcAft>
      <a:defRPr sz="2400" kern="1200">
        <a:solidFill>
          <a:srgbClr val="000000"/>
        </a:solidFill>
        <a:latin typeface="Times New Roman" charset="0"/>
        <a:ea typeface="ヒラギノ明朝 ProN W3" charset="-128"/>
        <a:cs typeface="ヒラギノ明朝 ProN W3" charset="-128"/>
        <a:sym typeface="Times New Roman" charset="0"/>
      </a:defRPr>
    </a:lvl3pPr>
    <a:lvl4pPr marL="1371600" algn="l" rtl="0" fontAlgn="base">
      <a:spcBef>
        <a:spcPct val="0"/>
      </a:spcBef>
      <a:spcAft>
        <a:spcPct val="0"/>
      </a:spcAft>
      <a:defRPr sz="2400" kern="1200">
        <a:solidFill>
          <a:srgbClr val="000000"/>
        </a:solidFill>
        <a:latin typeface="Times New Roman" charset="0"/>
        <a:ea typeface="ヒラギノ明朝 ProN W3" charset="-128"/>
        <a:cs typeface="ヒラギノ明朝 ProN W3" charset="-128"/>
        <a:sym typeface="Times New Roman" charset="0"/>
      </a:defRPr>
    </a:lvl4pPr>
    <a:lvl5pPr marL="1828800" algn="l" rtl="0" fontAlgn="base">
      <a:spcBef>
        <a:spcPct val="0"/>
      </a:spcBef>
      <a:spcAft>
        <a:spcPct val="0"/>
      </a:spcAft>
      <a:defRPr sz="2400" kern="1200">
        <a:solidFill>
          <a:srgbClr val="000000"/>
        </a:solidFill>
        <a:latin typeface="Times New Roman" charset="0"/>
        <a:ea typeface="ヒラギノ明朝 ProN W3" charset="-128"/>
        <a:cs typeface="ヒラギノ明朝 ProN W3" charset="-128"/>
        <a:sym typeface="Times New Roman" charset="0"/>
      </a:defRPr>
    </a:lvl5pPr>
    <a:lvl6pPr marL="2286000" algn="l" defTabSz="457200" rtl="0" eaLnBrk="1" latinLnBrk="0" hangingPunct="1">
      <a:defRPr sz="2400" kern="1200">
        <a:solidFill>
          <a:srgbClr val="000000"/>
        </a:solidFill>
        <a:latin typeface="Times New Roman" charset="0"/>
        <a:ea typeface="ヒラギノ明朝 ProN W3" charset="-128"/>
        <a:cs typeface="ヒラギノ明朝 ProN W3" charset="-128"/>
        <a:sym typeface="Times New Roman" charset="0"/>
      </a:defRPr>
    </a:lvl6pPr>
    <a:lvl7pPr marL="2743200" algn="l" defTabSz="457200" rtl="0" eaLnBrk="1" latinLnBrk="0" hangingPunct="1">
      <a:defRPr sz="2400" kern="1200">
        <a:solidFill>
          <a:srgbClr val="000000"/>
        </a:solidFill>
        <a:latin typeface="Times New Roman" charset="0"/>
        <a:ea typeface="ヒラギノ明朝 ProN W3" charset="-128"/>
        <a:cs typeface="ヒラギノ明朝 ProN W3" charset="-128"/>
        <a:sym typeface="Times New Roman" charset="0"/>
      </a:defRPr>
    </a:lvl7pPr>
    <a:lvl8pPr marL="3200400" algn="l" defTabSz="457200" rtl="0" eaLnBrk="1" latinLnBrk="0" hangingPunct="1">
      <a:defRPr sz="2400" kern="1200">
        <a:solidFill>
          <a:srgbClr val="000000"/>
        </a:solidFill>
        <a:latin typeface="Times New Roman" charset="0"/>
        <a:ea typeface="ヒラギノ明朝 ProN W3" charset="-128"/>
        <a:cs typeface="ヒラギノ明朝 ProN W3" charset="-128"/>
        <a:sym typeface="Times New Roman" charset="0"/>
      </a:defRPr>
    </a:lvl8pPr>
    <a:lvl9pPr marL="3657600" algn="l" defTabSz="457200" rtl="0" eaLnBrk="1" latinLnBrk="0" hangingPunct="1">
      <a:defRPr sz="2400" kern="1200">
        <a:solidFill>
          <a:srgbClr val="000000"/>
        </a:solidFill>
        <a:latin typeface="Times New Roman" charset="0"/>
        <a:ea typeface="ヒラギノ明朝 ProN W3" charset="-128"/>
        <a:cs typeface="ヒラギノ明朝 ProN W3" charset="-128"/>
        <a:sym typeface="Times New Roman"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45" d="100"/>
          <a:sy n="145" d="100"/>
        </p:scale>
        <p:origin x="-6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Rot="1" noChangeArrowheads="1" noTextEdit="1"/>
          </p:cNvSpPr>
          <p:nvPr>
            <p:ph type="sldImg"/>
          </p:nvPr>
        </p:nvSpPr>
        <p:spPr bwMode="auto">
          <a:xfrm>
            <a:off x="1143000" y="685800"/>
            <a:ext cx="4572000" cy="3429000"/>
          </a:xfrm>
          <a:prstGeom prst="rect">
            <a:avLst/>
          </a:prstGeom>
          <a:noFill/>
          <a:ln w="9525">
            <a:solidFill>
              <a:srgbClr val="000000"/>
            </a:solidFill>
            <a:miter lim="800000"/>
            <a:headEnd/>
            <a:tailEnd/>
          </a:ln>
          <a:effectLst/>
        </p:spPr>
      </p:sp>
      <p:sp>
        <p:nvSpPr>
          <p:cNvPr id="8194" name="Rectangle 2"/>
          <p:cNvSpPr>
            <a:spLocks noGrp="1" noChangeArrowheads="1"/>
          </p:cNvSpPr>
          <p:nvPr>
            <p:ph type="body" sz="quarter" idx="1"/>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notesStyle>
    <a:lvl1pPr algn="l" rtl="0" fontAlgn="base">
      <a:spcBef>
        <a:spcPct val="0"/>
      </a:spcBef>
      <a:spcAft>
        <a:spcPct val="0"/>
      </a:spcAft>
      <a:defRPr sz="1200" kern="1200">
        <a:solidFill>
          <a:schemeClr val="tx1"/>
        </a:solidFill>
        <a:latin typeface="Times New Roman" charset="0"/>
        <a:ea typeface="+mn-ea"/>
        <a:cs typeface="+mn-cs"/>
      </a:defRPr>
    </a:lvl1pPr>
    <a:lvl2pPr marL="457200" algn="l" rtl="0" fontAlgn="base">
      <a:spcBef>
        <a:spcPct val="0"/>
      </a:spcBef>
      <a:spcAft>
        <a:spcPct val="0"/>
      </a:spcAft>
      <a:defRPr sz="1200" kern="1200">
        <a:solidFill>
          <a:schemeClr val="tx1"/>
        </a:solidFill>
        <a:latin typeface="Times New Roman" charset="0"/>
        <a:ea typeface="ＭＳ Ｐゴシック" charset="-128"/>
        <a:cs typeface="+mn-cs"/>
      </a:defRPr>
    </a:lvl2pPr>
    <a:lvl3pPr marL="914400" algn="l" rtl="0" fontAlgn="base">
      <a:spcBef>
        <a:spcPct val="0"/>
      </a:spcBef>
      <a:spcAft>
        <a:spcPct val="0"/>
      </a:spcAft>
      <a:defRPr sz="1200" kern="1200">
        <a:solidFill>
          <a:schemeClr val="tx1"/>
        </a:solidFill>
        <a:latin typeface="Times New Roman" charset="0"/>
        <a:ea typeface="ＭＳ Ｐゴシック" charset="-128"/>
        <a:cs typeface="+mn-cs"/>
      </a:defRPr>
    </a:lvl3pPr>
    <a:lvl4pPr marL="1371600" algn="l" rtl="0" fontAlgn="base">
      <a:spcBef>
        <a:spcPct val="0"/>
      </a:spcBef>
      <a:spcAft>
        <a:spcPct val="0"/>
      </a:spcAft>
      <a:defRPr sz="1200" kern="1200">
        <a:solidFill>
          <a:schemeClr val="tx1"/>
        </a:solidFill>
        <a:latin typeface="Times New Roman" charset="0"/>
        <a:ea typeface="ＭＳ Ｐゴシック" charset="-128"/>
        <a:cs typeface="+mn-cs"/>
      </a:defRPr>
    </a:lvl4pPr>
    <a:lvl5pPr marL="1828800" algn="l" rtl="0" fontAlgn="base">
      <a:spcBef>
        <a:spcPct val="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7" name="Rectangle 1"/>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218" name="Rectangle 2"/>
          <p:cNvSpPr>
            <a:spLocks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pPr marL="41275">
              <a:spcBef>
                <a:spcPts val="1200"/>
              </a:spcBef>
            </a:pPr>
            <a:r>
              <a:rPr lang="en-US">
                <a:solidFill>
                  <a:srgbClr val="000000"/>
                </a:solidFill>
                <a:latin typeface="Times" charset="0"/>
                <a:ea typeface="Times" charset="0"/>
                <a:cs typeface="Times" charset="0"/>
                <a:sym typeface="Times" charset="0"/>
              </a:rPr>
              <a:t>Some of the issues with Adhoc networking remains firmware implementation. It is a variable factor with manufacturers - there is no guarantee of all firmwares for all devices being made to the same standard,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5" name="Rectangle 1"/>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266" name="Rectangle 2"/>
          <p:cNvSpPr>
            <a:spLocks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pPr marL="41275">
              <a:spcBef>
                <a:spcPts val="500"/>
              </a:spcBef>
            </a:pPr>
            <a:r>
              <a:rPr lang="en-US" sz="1800">
                <a:solidFill>
                  <a:srgbClr val="262626"/>
                </a:solidFill>
                <a:ea typeface="Times New Roman" charset="0"/>
                <a:cs typeface="Times New Roman" charset="0"/>
                <a:sym typeface="Times New Roman" charset="0"/>
              </a:rPr>
              <a:t>Village Telco discovered the issues they were having with BSSID/Cell ID splitting was due to poor implementation of standards, meaning they had </a:t>
            </a:r>
            <a:r>
              <a:rPr lang="en-US" sz="1800">
                <a:solidFill>
                  <a:srgbClr val="000000"/>
                </a:solidFill>
                <a:ea typeface="Times New Roman" charset="0"/>
                <a:cs typeface="Times New Roman" charset="0"/>
                <a:sym typeface="Times New Roman" charset="0"/>
              </a:rPr>
              <a:t> stuck beacons and race conditions triggered by MAC timer skews/attempted IBSS merges.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1" name="Rectangle 1"/>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362" name="Rectangle 2"/>
          <p:cNvSpPr>
            <a:spLocks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pPr marL="41275">
              <a:spcBef>
                <a:spcPts val="1200"/>
              </a:spcBef>
            </a:pPr>
            <a:endParaRPr lang="en-US">
              <a:solidFill>
                <a:srgbClr val="000000"/>
              </a:solidFill>
              <a:latin typeface="Times" charset="0"/>
              <a:ea typeface="Times" charset="0"/>
              <a:cs typeface="Times" charset="0"/>
              <a:sym typeface="Times" charset="0"/>
            </a:endParaRPr>
          </a:p>
          <a:p>
            <a:pPr marL="41275">
              <a:spcBef>
                <a:spcPts val="1200"/>
              </a:spcBef>
              <a:buClr>
                <a:srgbClr val="000000"/>
              </a:buClr>
              <a:buFontTx/>
              <a:buChar char="•"/>
            </a:pPr>
            <a:r>
              <a:rPr lang="en-US">
                <a:solidFill>
                  <a:srgbClr val="000000"/>
                </a:solidFill>
                <a:latin typeface="Times New Roman Bold" charset="0"/>
                <a:ea typeface="Times New Roman Bold" charset="0"/>
                <a:cs typeface="Times New Roman Bold" charset="0"/>
                <a:sym typeface="Times New Roman Bold" charset="0"/>
              </a:rPr>
              <a:t>ah- mode</a:t>
            </a:r>
            <a:r>
              <a:rPr lang="en-US" sz="1300">
                <a:solidFill>
                  <a:srgbClr val="000000"/>
                </a:solidFill>
                <a:latin typeface="Arial" charset="0"/>
                <a:ea typeface="Arial" charset="0"/>
                <a:cs typeface="Arial" charset="0"/>
                <a:sym typeface="Arial" charset="0"/>
              </a:rPr>
              <a:t> I think it was introduced by the developers at Lucent. Also old cards with the Prism chipset and the Madwifi driver for Atheros supports it.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457200"/>
            <a:ext cx="1943100" cy="6400800"/>
          </a:xfrm>
        </p:spPr>
        <p:txBody>
          <a:bodyPr vert="eaVert"/>
          <a:lstStyle/>
          <a:p>
            <a:r>
              <a:rPr lang="de-DE" smtClean="0"/>
              <a:t>Mastertitelformat bearbeiten</a:t>
            </a:r>
            <a:endParaRPr lang="en-US"/>
          </a:p>
        </p:txBody>
      </p:sp>
      <p:sp>
        <p:nvSpPr>
          <p:cNvPr id="3" name="Vertikaler Textplatzhalter 2"/>
          <p:cNvSpPr>
            <a:spLocks noGrp="1"/>
          </p:cNvSpPr>
          <p:nvPr>
            <p:ph type="body" orient="vert" idx="1"/>
          </p:nvPr>
        </p:nvSpPr>
        <p:spPr>
          <a:xfrm>
            <a:off x="685800" y="457200"/>
            <a:ext cx="5676900" cy="6400800"/>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sz="half" idx="1"/>
          </p:nvPr>
        </p:nvSpPr>
        <p:spPr>
          <a:xfrm>
            <a:off x="685800" y="19812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Mastertitelformat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Leer">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ChangeArrowheads="1"/>
          </p:cNvSpPr>
          <p:nvPr>
            <p:ph type="title"/>
          </p:nvPr>
        </p:nvSpPr>
        <p:spPr bwMode="auto">
          <a:xfrm>
            <a:off x="685800" y="457200"/>
            <a:ext cx="7772400" cy="1524000"/>
          </a:xfrm>
          <a:prstGeom prst="rect">
            <a:avLst/>
          </a:prstGeom>
          <a:noFill/>
          <a:ln w="12700">
            <a:noFill/>
            <a:miter lim="800000"/>
            <a:headEnd/>
            <a:tailEnd/>
          </a:ln>
          <a:effectLst/>
        </p:spPr>
        <p:txBody>
          <a:bodyPr vert="horz" wrap="square" lIns="50800" tIns="50800" rIns="92075" bIns="50800" numCol="1" anchor="ctr" anchorCtr="0" compatLnSpc="1">
            <a:prstTxWarp prst="textNoShape">
              <a:avLst/>
            </a:prstTxWarp>
          </a:bodyPr>
          <a:lstStyle/>
          <a:p>
            <a:pPr lvl="0"/>
            <a:r>
              <a:rPr lang="en-US">
                <a:sym typeface="Times New Roman Bold" charset="0"/>
              </a:rPr>
              <a:t>Click to edit Master title style</a:t>
            </a:r>
          </a:p>
        </p:txBody>
      </p:sp>
      <p:sp>
        <p:nvSpPr>
          <p:cNvPr id="1026" name="Rectangle 2"/>
          <p:cNvSpPr>
            <a:spLocks noChangeArrowheads="1"/>
          </p:cNvSpPr>
          <p:nvPr>
            <p:ph type="body" idx="1"/>
          </p:nvPr>
        </p:nvSpPr>
        <p:spPr bwMode="auto">
          <a:xfrm>
            <a:off x="685800" y="1981200"/>
            <a:ext cx="7772400" cy="4876800"/>
          </a:xfrm>
          <a:prstGeom prst="rect">
            <a:avLst/>
          </a:prstGeom>
          <a:noFill/>
          <a:ln w="12700">
            <a:noFill/>
            <a:miter lim="800000"/>
            <a:headEnd/>
            <a:tailEnd/>
          </a:ln>
          <a:effectLst/>
        </p:spPr>
        <p:txBody>
          <a:bodyPr vert="horz" wrap="square" lIns="50800" tIns="50800" rIns="92075" bIns="50800" numCol="1" anchor="t" anchorCtr="0" compatLnSpc="1">
            <a:prstTxWarp prst="textNoShape">
              <a:avLst/>
            </a:prstTxWarp>
          </a:bodyPr>
          <a:lstStyle/>
          <a:p>
            <a:pPr lvl="0"/>
            <a:r>
              <a:rPr lang="en-US">
                <a:sym typeface="Times New Roman Bold" charset="0"/>
              </a:rPr>
              <a:t>Click to edit Master text styles</a:t>
            </a:r>
          </a:p>
          <a:p>
            <a:pPr lvl="1"/>
            <a:r>
              <a:rPr lang="en-US">
                <a:sym typeface="Times New Roman" charset="0"/>
              </a:rPr>
              <a:t>Second level</a:t>
            </a:r>
          </a:p>
          <a:p>
            <a:pPr lvl="2"/>
            <a:r>
              <a:rPr lang="en-US">
                <a:sym typeface="Times New Roman" charset="0"/>
              </a:rPr>
              <a:t>Third level</a:t>
            </a:r>
          </a:p>
          <a:p>
            <a:pPr lvl="3"/>
            <a:r>
              <a:rPr lang="en-US">
                <a:sym typeface="Times New Roman" charset="0"/>
              </a:rPr>
              <a:t>Fourth level</a:t>
            </a:r>
          </a:p>
          <a:p>
            <a:pPr lvl="4"/>
            <a:r>
              <a:rPr lang="en-US">
                <a:sym typeface="Times New Roman" charset="0"/>
              </a:rPr>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marL="41275" algn="ctr" rtl="0" fontAlgn="base">
        <a:spcBef>
          <a:spcPct val="0"/>
        </a:spcBef>
        <a:spcAft>
          <a:spcPct val="0"/>
        </a:spcAft>
        <a:defRPr sz="3200">
          <a:solidFill>
            <a:schemeClr val="tx1"/>
          </a:solidFill>
          <a:latin typeface="+mj-lt"/>
          <a:ea typeface="+mj-ea"/>
          <a:cs typeface="+mj-cs"/>
          <a:sym typeface="Times New Roman Bold" charset="0"/>
        </a:defRPr>
      </a:lvl1pPr>
      <a:lvl2pPr marL="41275" algn="ctr" rtl="0" fontAlgn="base">
        <a:spcBef>
          <a:spcPct val="0"/>
        </a:spcBef>
        <a:spcAft>
          <a:spcPct val="0"/>
        </a:spcAft>
        <a:defRPr sz="3200">
          <a:solidFill>
            <a:schemeClr val="tx1"/>
          </a:solidFill>
          <a:latin typeface="Times New Roman Bold" charset="0"/>
          <a:ea typeface="ヒラギノ明朝 ProN W6" charset="-128"/>
          <a:cs typeface="ヒラギノ明朝 ProN W6" charset="-128"/>
          <a:sym typeface="Times New Roman Bold" charset="0"/>
        </a:defRPr>
      </a:lvl2pPr>
      <a:lvl3pPr marL="41275" algn="ctr" rtl="0" fontAlgn="base">
        <a:spcBef>
          <a:spcPct val="0"/>
        </a:spcBef>
        <a:spcAft>
          <a:spcPct val="0"/>
        </a:spcAft>
        <a:defRPr sz="3200">
          <a:solidFill>
            <a:schemeClr val="tx1"/>
          </a:solidFill>
          <a:latin typeface="Times New Roman Bold" charset="0"/>
          <a:ea typeface="ヒラギノ明朝 ProN W6" charset="-128"/>
          <a:cs typeface="ヒラギノ明朝 ProN W6" charset="-128"/>
          <a:sym typeface="Times New Roman Bold" charset="0"/>
        </a:defRPr>
      </a:lvl3pPr>
      <a:lvl4pPr marL="41275" algn="ctr" rtl="0" fontAlgn="base">
        <a:spcBef>
          <a:spcPct val="0"/>
        </a:spcBef>
        <a:spcAft>
          <a:spcPct val="0"/>
        </a:spcAft>
        <a:defRPr sz="3200">
          <a:solidFill>
            <a:schemeClr val="tx1"/>
          </a:solidFill>
          <a:latin typeface="Times New Roman Bold" charset="0"/>
          <a:ea typeface="ヒラギノ明朝 ProN W6" charset="-128"/>
          <a:cs typeface="ヒラギノ明朝 ProN W6" charset="-128"/>
          <a:sym typeface="Times New Roman Bold" charset="0"/>
        </a:defRPr>
      </a:lvl4pPr>
      <a:lvl5pPr marL="41275" algn="ctr" rtl="0" fontAlgn="base">
        <a:spcBef>
          <a:spcPct val="0"/>
        </a:spcBef>
        <a:spcAft>
          <a:spcPct val="0"/>
        </a:spcAft>
        <a:defRPr sz="3200">
          <a:solidFill>
            <a:schemeClr val="tx1"/>
          </a:solidFill>
          <a:latin typeface="Times New Roman Bold" charset="0"/>
          <a:ea typeface="ヒラギノ明朝 ProN W6" charset="-128"/>
          <a:cs typeface="ヒラギノ明朝 ProN W6" charset="-128"/>
          <a:sym typeface="Times New Roman Bold" charset="0"/>
        </a:defRPr>
      </a:lvl5pPr>
      <a:lvl6pPr marL="498475" algn="ctr" rtl="0" fontAlgn="base">
        <a:spcBef>
          <a:spcPct val="0"/>
        </a:spcBef>
        <a:spcAft>
          <a:spcPct val="0"/>
        </a:spcAft>
        <a:defRPr sz="3200">
          <a:solidFill>
            <a:schemeClr val="tx1"/>
          </a:solidFill>
          <a:latin typeface="Times New Roman Bold" charset="0"/>
          <a:ea typeface="ヒラギノ明朝 ProN W6" charset="-128"/>
          <a:cs typeface="ヒラギノ明朝 ProN W6" charset="-128"/>
          <a:sym typeface="Times New Roman Bold" charset="0"/>
        </a:defRPr>
      </a:lvl6pPr>
      <a:lvl7pPr marL="955675" algn="ctr" rtl="0" fontAlgn="base">
        <a:spcBef>
          <a:spcPct val="0"/>
        </a:spcBef>
        <a:spcAft>
          <a:spcPct val="0"/>
        </a:spcAft>
        <a:defRPr sz="3200">
          <a:solidFill>
            <a:schemeClr val="tx1"/>
          </a:solidFill>
          <a:latin typeface="Times New Roman Bold" charset="0"/>
          <a:ea typeface="ヒラギノ明朝 ProN W6" charset="-128"/>
          <a:cs typeface="ヒラギノ明朝 ProN W6" charset="-128"/>
          <a:sym typeface="Times New Roman Bold" charset="0"/>
        </a:defRPr>
      </a:lvl7pPr>
      <a:lvl8pPr marL="1412875" algn="ctr" rtl="0" fontAlgn="base">
        <a:spcBef>
          <a:spcPct val="0"/>
        </a:spcBef>
        <a:spcAft>
          <a:spcPct val="0"/>
        </a:spcAft>
        <a:defRPr sz="3200">
          <a:solidFill>
            <a:schemeClr val="tx1"/>
          </a:solidFill>
          <a:latin typeface="Times New Roman Bold" charset="0"/>
          <a:ea typeface="ヒラギノ明朝 ProN W6" charset="-128"/>
          <a:cs typeface="ヒラギノ明朝 ProN W6" charset="-128"/>
          <a:sym typeface="Times New Roman Bold" charset="0"/>
        </a:defRPr>
      </a:lvl8pPr>
      <a:lvl9pPr marL="1870075" algn="ctr" rtl="0" fontAlgn="base">
        <a:spcBef>
          <a:spcPct val="0"/>
        </a:spcBef>
        <a:spcAft>
          <a:spcPct val="0"/>
        </a:spcAft>
        <a:defRPr sz="3200">
          <a:solidFill>
            <a:schemeClr val="tx1"/>
          </a:solidFill>
          <a:latin typeface="Times New Roman Bold" charset="0"/>
          <a:ea typeface="ヒラギノ明朝 ProN W6" charset="-128"/>
          <a:cs typeface="ヒラギノ明朝 ProN W6" charset="-128"/>
          <a:sym typeface="Times New Roman Bold" charset="0"/>
        </a:defRPr>
      </a:lvl9pPr>
    </p:titleStyle>
    <p:bodyStyle>
      <a:lvl1pPr marL="384175" indent="-342900" algn="l" rtl="0" fontAlgn="base">
        <a:spcBef>
          <a:spcPts val="500"/>
        </a:spcBef>
        <a:spcAft>
          <a:spcPct val="0"/>
        </a:spcAft>
        <a:buSzPct val="100000"/>
        <a:buFont typeface="Times New Roman" charset="0"/>
        <a:buChar char="•"/>
        <a:defRPr sz="2400">
          <a:solidFill>
            <a:schemeClr val="tx1"/>
          </a:solidFill>
          <a:latin typeface="+mn-lt"/>
          <a:ea typeface="+mn-ea"/>
          <a:cs typeface="+mn-cs"/>
          <a:sym typeface="Times New Roman Bold" charset="0"/>
        </a:defRPr>
      </a:lvl1pPr>
      <a:lvl2pPr marL="733425" indent="-285750" algn="l" rtl="0" fontAlgn="base">
        <a:spcBef>
          <a:spcPts val="500"/>
        </a:spcBef>
        <a:spcAft>
          <a:spcPct val="0"/>
        </a:spcAft>
        <a:buSzPct val="100000"/>
        <a:buFont typeface="Times New Roman" charset="0"/>
        <a:buChar char="–"/>
        <a:defRPr sz="2000">
          <a:solidFill>
            <a:schemeClr val="tx1"/>
          </a:solidFill>
          <a:latin typeface="Times New Roman" charset="0"/>
          <a:ea typeface="ヒラギノ明朝 ProN W3" charset="-128"/>
          <a:cs typeface="ヒラギノ明朝 ProN W3" charset="-128"/>
          <a:sym typeface="Times New Roman" charset="0"/>
        </a:defRPr>
      </a:lvl2pPr>
      <a:lvl3pPr marL="1076325" indent="-228600" algn="l" rtl="0" fontAlgn="base">
        <a:spcBef>
          <a:spcPts val="400"/>
        </a:spcBef>
        <a:spcAft>
          <a:spcPct val="0"/>
        </a:spcAft>
        <a:buSzPct val="100000"/>
        <a:buFont typeface="Times New Roman" charset="0"/>
        <a:buChar char="•"/>
        <a:defRPr>
          <a:solidFill>
            <a:schemeClr val="tx1"/>
          </a:solidFill>
          <a:latin typeface="Times New Roman" charset="0"/>
          <a:ea typeface="ヒラギノ明朝 ProN W3" charset="-128"/>
          <a:cs typeface="ヒラギノ明朝 ProN W3" charset="-128"/>
          <a:sym typeface="Times New Roman" charset="0"/>
        </a:defRPr>
      </a:lvl3pPr>
      <a:lvl4pPr marL="1419225" indent="-228600" algn="l" rtl="0" fontAlgn="base">
        <a:spcBef>
          <a:spcPts val="400"/>
        </a:spcBef>
        <a:spcAft>
          <a:spcPct val="0"/>
        </a:spcAft>
        <a:buSzPct val="100000"/>
        <a:buFont typeface="Times New Roman" charset="0"/>
        <a:buChar char="–"/>
        <a:defRPr sz="1600">
          <a:solidFill>
            <a:schemeClr val="tx1"/>
          </a:solidFill>
          <a:latin typeface="Times New Roman" charset="0"/>
          <a:ea typeface="ヒラギノ明朝 ProN W3" charset="-128"/>
          <a:cs typeface="ヒラギノ明朝 ProN W3" charset="-128"/>
          <a:sym typeface="Times New Roman" charset="0"/>
        </a:defRPr>
      </a:lvl4pPr>
      <a:lvl5pPr marL="1762125" indent="-228600" algn="l" rtl="0" fontAlgn="base">
        <a:spcBef>
          <a:spcPts val="400"/>
        </a:spcBef>
        <a:spcAft>
          <a:spcPct val="0"/>
        </a:spcAft>
        <a:buSzPct val="100000"/>
        <a:buFont typeface="Times New Roman" charset="0"/>
        <a:buChar char="•"/>
        <a:defRPr sz="1600">
          <a:solidFill>
            <a:schemeClr val="tx1"/>
          </a:solidFill>
          <a:latin typeface="Times New Roman" charset="0"/>
          <a:ea typeface="ヒラギノ明朝 ProN W3" charset="-128"/>
          <a:cs typeface="ヒラギノ明朝 ProN W3" charset="-128"/>
          <a:sym typeface="Times New Roman" charset="0"/>
        </a:defRPr>
      </a:lvl5pPr>
      <a:lvl6pPr marL="2219325" indent="-228600" algn="l" rtl="0" fontAlgn="base">
        <a:spcBef>
          <a:spcPts val="400"/>
        </a:spcBef>
        <a:spcAft>
          <a:spcPct val="0"/>
        </a:spcAft>
        <a:buSzPct val="100000"/>
        <a:buFont typeface="Times New Roman" charset="0"/>
        <a:buChar char="•"/>
        <a:defRPr sz="1600">
          <a:solidFill>
            <a:schemeClr val="tx1"/>
          </a:solidFill>
          <a:latin typeface="Times New Roman" charset="0"/>
          <a:ea typeface="ヒラギノ明朝 ProN W3" charset="-128"/>
          <a:cs typeface="ヒラギノ明朝 ProN W3" charset="-128"/>
          <a:sym typeface="Times New Roman" charset="0"/>
        </a:defRPr>
      </a:lvl6pPr>
      <a:lvl7pPr marL="2676525" indent="-228600" algn="l" rtl="0" fontAlgn="base">
        <a:spcBef>
          <a:spcPts val="400"/>
        </a:spcBef>
        <a:spcAft>
          <a:spcPct val="0"/>
        </a:spcAft>
        <a:buSzPct val="100000"/>
        <a:buFont typeface="Times New Roman" charset="0"/>
        <a:buChar char="•"/>
        <a:defRPr sz="1600">
          <a:solidFill>
            <a:schemeClr val="tx1"/>
          </a:solidFill>
          <a:latin typeface="Times New Roman" charset="0"/>
          <a:ea typeface="ヒラギノ明朝 ProN W3" charset="-128"/>
          <a:cs typeface="ヒラギノ明朝 ProN W3" charset="-128"/>
          <a:sym typeface="Times New Roman" charset="0"/>
        </a:defRPr>
      </a:lvl7pPr>
      <a:lvl8pPr marL="3133725" indent="-228600" algn="l" rtl="0" fontAlgn="base">
        <a:spcBef>
          <a:spcPts val="400"/>
        </a:spcBef>
        <a:spcAft>
          <a:spcPct val="0"/>
        </a:spcAft>
        <a:buSzPct val="100000"/>
        <a:buFont typeface="Times New Roman" charset="0"/>
        <a:buChar char="•"/>
        <a:defRPr sz="1600">
          <a:solidFill>
            <a:schemeClr val="tx1"/>
          </a:solidFill>
          <a:latin typeface="Times New Roman" charset="0"/>
          <a:ea typeface="ヒラギノ明朝 ProN W3" charset="-128"/>
          <a:cs typeface="ヒラギノ明朝 ProN W3" charset="-128"/>
          <a:sym typeface="Times New Roman" charset="0"/>
        </a:defRPr>
      </a:lvl8pPr>
      <a:lvl9pPr marL="3590925" indent="-228600" algn="l" rtl="0" fontAlgn="base">
        <a:spcBef>
          <a:spcPts val="400"/>
        </a:spcBef>
        <a:spcAft>
          <a:spcPct val="0"/>
        </a:spcAft>
        <a:buSzPct val="100000"/>
        <a:buFont typeface="Times New Roman" charset="0"/>
        <a:buChar char="•"/>
        <a:defRPr sz="1600">
          <a:solidFill>
            <a:schemeClr val="tx1"/>
          </a:solidFill>
          <a:latin typeface="Times New Roman" charset="0"/>
          <a:ea typeface="ヒラギノ明朝 ProN W3" charset="-128"/>
          <a:cs typeface="ヒラギノ明朝 ProN W3" charset="-128"/>
          <a:sym typeface="Times New Roman" charset="0"/>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compnetworking.about.com/bio/Bradley-Mitchell-5853.htm" TargetMode="External"/><Relationship Id="rId4" Type="http://schemas.openxmlformats.org/officeDocument/2006/relationships/hyperlink" Target="http://compnetworking.about.com/cs/wirelessfaqs/f/adhocwireless.htm" TargetMode="External"/><Relationship Id="rId5" Type="http://schemas.openxmlformats.org/officeDocument/2006/relationships/hyperlink" Target="http://shop.oreilly.com/product/9780596100520.do" TargetMode="External"/><Relationship Id="rId6" Type="http://schemas.openxmlformats.org/officeDocument/2006/relationships/hyperlink" Target="http://compnetworking.about.com/od/wirelessfaqs/f/adhoclimitation.htm" TargetMode="External"/><Relationship Id="rId7" Type="http://schemas.openxmlformats.org/officeDocument/2006/relationships/hyperlink" Target="http://wiki.villagetelco.org/index.php?title=Information_about_cell-id_splitting%252C_stuck_beacons%252C_and_failed_IBSS_merges" TargetMode="External"/><Relationship Id="rId1" Type="http://schemas.openxmlformats.org/officeDocument/2006/relationships/slideLayout" Target="../slideLayouts/slideLayout2.xml"/><Relationship Id="rId2" Type="http://schemas.openxmlformats.org/officeDocument/2006/relationships/hyperlink" Target="http://dictionary.reference.com/browse/ad%20hoc"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9" name="Rectangle 1"/>
          <p:cNvSpPr>
            <a:spLocks/>
          </p:cNvSpPr>
          <p:nvPr/>
        </p:nvSpPr>
        <p:spPr bwMode="auto">
          <a:xfrm>
            <a:off x="696913" y="355600"/>
            <a:ext cx="1525587" cy="254000"/>
          </a:xfrm>
          <a:prstGeom prst="rect">
            <a:avLst/>
          </a:prstGeom>
          <a:noFill/>
          <a:ln w="9525" cap="flat">
            <a:noFill/>
            <a:miter lim="800000"/>
            <a:headEnd type="none" w="med" len="med"/>
            <a:tailEnd type="none" w="med" len="med"/>
          </a:ln>
        </p:spPr>
        <p:txBody>
          <a:bodyPr wrap="none" lIns="0" tIns="0" rIns="0" bIns="0" anchor="b">
            <a:prstTxWarp prst="textNoShape">
              <a:avLst/>
            </a:prstTxWarp>
            <a:spAutoFit/>
          </a:bodyPr>
          <a:lstStyle/>
          <a:p>
            <a:r>
              <a:rPr lang="en-US" sz="1800">
                <a:solidFill>
                  <a:schemeClr val="tx1"/>
                </a:solidFill>
                <a:latin typeface="Times New Roman Bold" charset="0"/>
                <a:ea typeface="Times New Roman Bold" charset="0"/>
                <a:cs typeface="Times New Roman Bold" charset="0"/>
                <a:sym typeface="Times New Roman Bold" charset="0"/>
              </a:rPr>
              <a:t>November 2011</a:t>
            </a:r>
          </a:p>
        </p:txBody>
      </p:sp>
      <p:sp>
        <p:nvSpPr>
          <p:cNvPr id="2050" name="Rectangle 2"/>
          <p:cNvSpPr>
            <a:spLocks/>
          </p:cNvSpPr>
          <p:nvPr/>
        </p:nvSpPr>
        <p:spPr bwMode="auto">
          <a:xfrm>
            <a:off x="5984875" y="6475413"/>
            <a:ext cx="2571750" cy="177800"/>
          </a:xfrm>
          <a:prstGeom prst="rect">
            <a:avLst/>
          </a:prstGeom>
          <a:noFill/>
          <a:ln w="9525" cap="flat">
            <a:noFill/>
            <a:miter lim="800000"/>
            <a:headEnd type="none" w="med" len="med"/>
            <a:tailEnd type="none" w="med" len="med"/>
          </a:ln>
        </p:spPr>
        <p:txBody>
          <a:bodyPr wrap="none" lIns="0" tIns="0" rIns="0" bIns="0">
            <a:prstTxWarp prst="textNoShape">
              <a:avLst/>
            </a:prstTxWarp>
            <a:spAutoFit/>
          </a:bodyPr>
          <a:lstStyle/>
          <a:p>
            <a:pPr algn="r"/>
            <a:r>
              <a:rPr lang="en-US" sz="1200">
                <a:solidFill>
                  <a:schemeClr val="tx1"/>
                </a:solidFill>
                <a:ea typeface="Times New Roman" charset="0"/>
                <a:cs typeface="Times New Roman" charset="0"/>
              </a:rPr>
              <a:t>Romana Challans, The Serval Project Inc.</a:t>
            </a:r>
          </a:p>
        </p:txBody>
      </p:sp>
      <p:sp>
        <p:nvSpPr>
          <p:cNvPr id="2051" name="Rectangle 3"/>
          <p:cNvSpPr>
            <a:spLocks/>
          </p:cNvSpPr>
          <p:nvPr/>
        </p:nvSpPr>
        <p:spPr bwMode="auto">
          <a:xfrm>
            <a:off x="4433888" y="6475413"/>
            <a:ext cx="363537" cy="177800"/>
          </a:xfrm>
          <a:prstGeom prst="rect">
            <a:avLst/>
          </a:prstGeom>
          <a:noFill/>
          <a:ln w="9525" cap="flat">
            <a:noFill/>
            <a:miter lim="800000"/>
            <a:headEnd type="none" w="med" len="med"/>
            <a:tailEnd type="none" w="med" len="med"/>
          </a:ln>
        </p:spPr>
        <p:txBody>
          <a:bodyPr wrap="none" lIns="0" tIns="0" rIns="0" bIns="0">
            <a:prstTxWarp prst="textNoShape">
              <a:avLst/>
            </a:prstTxWarp>
            <a:spAutoFit/>
          </a:bodyPr>
          <a:lstStyle/>
          <a:p>
            <a:pPr algn="ctr"/>
            <a:r>
              <a:rPr lang="en-US" sz="1200">
                <a:solidFill>
                  <a:schemeClr val="tx1"/>
                </a:solidFill>
                <a:ea typeface="Times New Roman" charset="0"/>
                <a:cs typeface="Times New Roman" charset="0"/>
              </a:rPr>
              <a:t>Slide </a:t>
            </a:r>
          </a:p>
        </p:txBody>
      </p:sp>
      <p:sp>
        <p:nvSpPr>
          <p:cNvPr id="2052" name="Rectangle 4"/>
          <p:cNvSpPr>
            <a:spLocks/>
          </p:cNvSpPr>
          <p:nvPr/>
        </p:nvSpPr>
        <p:spPr bwMode="auto">
          <a:xfrm>
            <a:off x="5205413" y="355600"/>
            <a:ext cx="3252787" cy="254000"/>
          </a:xfrm>
          <a:prstGeom prst="rect">
            <a:avLst/>
          </a:prstGeom>
          <a:noFill/>
          <a:ln w="9525" cap="flat">
            <a:noFill/>
            <a:miter lim="800000"/>
            <a:headEnd type="none" w="med" len="med"/>
            <a:tailEnd type="none" w="med" len="med"/>
          </a:ln>
        </p:spPr>
        <p:txBody>
          <a:bodyPr wrap="none" lIns="0" tIns="0" rIns="0" bIns="0" anchor="b">
            <a:prstTxWarp prst="textNoShape">
              <a:avLst/>
            </a:prstTxWarp>
            <a:spAutoFit/>
          </a:bodyPr>
          <a:lstStyle/>
          <a:p>
            <a:pPr marL="457200" algn="r"/>
            <a:r>
              <a:rPr lang="en-US" sz="1800">
                <a:solidFill>
                  <a:schemeClr val="tx1"/>
                </a:solidFill>
                <a:latin typeface="Times New Roman Bold" charset="0"/>
                <a:ea typeface="Times New Roman Bold" charset="0"/>
                <a:cs typeface="Times New Roman Bold" charset="0"/>
                <a:sym typeface="Times New Roman Bold" charset="0"/>
              </a:rPr>
              <a:t>doc.: IEEE 802.11-11/1492r1</a:t>
            </a:r>
          </a:p>
        </p:txBody>
      </p:sp>
      <p:sp>
        <p:nvSpPr>
          <p:cNvPr id="2053" name="Line 5"/>
          <p:cNvSpPr>
            <a:spLocks noChangeShapeType="1"/>
          </p:cNvSpPr>
          <p:nvPr/>
        </p:nvSpPr>
        <p:spPr bwMode="auto">
          <a:xfrm>
            <a:off x="685800" y="609600"/>
            <a:ext cx="77724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2054" name="Rectangle 6"/>
          <p:cNvSpPr>
            <a:spLocks/>
          </p:cNvSpPr>
          <p:nvPr/>
        </p:nvSpPr>
        <p:spPr bwMode="auto">
          <a:xfrm>
            <a:off x="685800" y="6475413"/>
            <a:ext cx="723900" cy="177800"/>
          </a:xfrm>
          <a:prstGeom prst="rect">
            <a:avLst/>
          </a:prstGeom>
          <a:noFill/>
          <a:ln w="9525" cap="flat">
            <a:noFill/>
            <a:miter lim="800000"/>
            <a:headEnd type="none" w="med" len="med"/>
            <a:tailEnd type="none" w="med" len="med"/>
          </a:ln>
        </p:spPr>
        <p:txBody>
          <a:bodyPr wrap="none" lIns="0" tIns="0" rIns="0" bIns="0">
            <a:prstTxWarp prst="textNoShape">
              <a:avLst/>
            </a:prstTxWarp>
            <a:spAutoFit/>
          </a:bodyPr>
          <a:lstStyle/>
          <a:p>
            <a:r>
              <a:rPr lang="en-US" sz="1200">
                <a:solidFill>
                  <a:schemeClr val="tx1"/>
                </a:solidFill>
                <a:ea typeface="Times New Roman" charset="0"/>
                <a:cs typeface="Times New Roman" charset="0"/>
              </a:rPr>
              <a:t>Submission</a:t>
            </a:r>
          </a:p>
        </p:txBody>
      </p:sp>
      <p:sp>
        <p:nvSpPr>
          <p:cNvPr id="2055" name="Line 7"/>
          <p:cNvSpPr>
            <a:spLocks noChangeShapeType="1"/>
          </p:cNvSpPr>
          <p:nvPr/>
        </p:nvSpPr>
        <p:spPr bwMode="auto">
          <a:xfrm>
            <a:off x="685800" y="6477000"/>
            <a:ext cx="78486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2056" name="Rectangle 8"/>
          <p:cNvSpPr>
            <a:spLocks noChangeArrowheads="1"/>
          </p:cNvSpPr>
          <p:nvPr>
            <p:ph type="title"/>
          </p:nvPr>
        </p:nvSpPr>
        <p:spPr>
          <a:xfrm>
            <a:off x="596900" y="698500"/>
            <a:ext cx="7772400" cy="1066800"/>
          </a:xfrm>
          <a:ln/>
        </p:spPr>
        <p:txBody>
          <a:bodyPr rIns="133350"/>
          <a:lstStyle/>
          <a:p>
            <a:r>
              <a:rPr lang="en-US"/>
              <a:t>Issues with Adhoc Mode in Mesh Networking</a:t>
            </a:r>
          </a:p>
        </p:txBody>
      </p:sp>
      <p:sp>
        <p:nvSpPr>
          <p:cNvPr id="2057" name="Rectangle 9"/>
          <p:cNvSpPr>
            <a:spLocks noChangeArrowheads="1"/>
          </p:cNvSpPr>
          <p:nvPr>
            <p:ph type="body" idx="1"/>
          </p:nvPr>
        </p:nvSpPr>
        <p:spPr>
          <a:xfrm>
            <a:off x="685800" y="1600200"/>
            <a:ext cx="7772400" cy="381000"/>
          </a:xfrm>
          <a:ln/>
        </p:spPr>
        <p:txBody>
          <a:bodyPr rIns="133350"/>
          <a:lstStyle/>
          <a:p>
            <a:pPr algn="ctr">
              <a:buFont typeface="Times New Roman" charset="0"/>
              <a:buNone/>
            </a:pPr>
            <a:r>
              <a:rPr lang="en-US" sz="2000"/>
              <a:t>Date:</a:t>
            </a:r>
            <a:r>
              <a:rPr lang="en-US" sz="2000">
                <a:latin typeface="Times New Roman" charset="0"/>
                <a:ea typeface="Times New Roman" charset="0"/>
                <a:cs typeface="Times New Roman" charset="0"/>
                <a:sym typeface="Times New Roman" charset="0"/>
              </a:rPr>
              <a:t> 2011-11-06</a:t>
            </a:r>
            <a:endParaRPr lang="en-US" sz="2000">
              <a:latin typeface="Times New Roman" charset="0"/>
              <a:ea typeface="ヒラギノ明朝 ProN W3" charset="-128"/>
              <a:cs typeface="ヒラギノ明朝 ProN W3" charset="-128"/>
              <a:sym typeface="Times New Roman" charset="0"/>
            </a:endParaRPr>
          </a:p>
        </p:txBody>
      </p:sp>
      <p:pic>
        <p:nvPicPr>
          <p:cNvPr id="2058" name="Picture 10"/>
          <p:cNvPicPr>
            <a:picLocks noChangeArrowheads="1"/>
          </p:cNvPicPr>
          <p:nvPr/>
        </p:nvPicPr>
        <p:blipFill>
          <a:blip r:embed="rId2"/>
          <a:srcRect/>
          <a:stretch>
            <a:fillRect/>
          </a:stretch>
        </p:blipFill>
        <p:spPr bwMode="auto">
          <a:xfrm>
            <a:off x="534988" y="2286000"/>
            <a:ext cx="7893050" cy="2863850"/>
          </a:xfrm>
          <a:prstGeom prst="rect">
            <a:avLst/>
          </a:prstGeom>
          <a:noFill/>
          <a:ln w="9525" cap="flat">
            <a:noFill/>
            <a:miter lim="800000"/>
            <a:headEnd/>
            <a:tailEnd/>
          </a:ln>
        </p:spPr>
      </p:pic>
      <p:sp>
        <p:nvSpPr>
          <p:cNvPr id="2059" name="Rectangle 11"/>
          <p:cNvSpPr>
            <a:spLocks/>
          </p:cNvSpPr>
          <p:nvPr/>
        </p:nvSpPr>
        <p:spPr bwMode="auto">
          <a:xfrm>
            <a:off x="533400" y="1939925"/>
            <a:ext cx="1460500" cy="381000"/>
          </a:xfrm>
          <a:prstGeom prst="rect">
            <a:avLst/>
          </a:prstGeom>
          <a:noFill/>
          <a:ln w="9525" cap="flat">
            <a:noFill/>
            <a:miter lim="800000"/>
            <a:headEnd type="none" w="med" len="med"/>
            <a:tailEnd type="none" w="med" len="med"/>
          </a:ln>
        </p:spPr>
        <p:txBody>
          <a:bodyPr lIns="0" tIns="0" rIns="41275" bIns="0">
            <a:prstTxWarp prst="textNoShape">
              <a:avLst/>
            </a:prstTxWarp>
          </a:bodyPr>
          <a:lstStyle/>
          <a:p>
            <a:pPr marL="384175" indent="-342900">
              <a:spcBef>
                <a:spcPts val="450"/>
              </a:spcBef>
            </a:pPr>
            <a:r>
              <a:rPr lang="en-US" sz="2000">
                <a:solidFill>
                  <a:schemeClr val="tx1"/>
                </a:solidFill>
                <a:latin typeface="Times New Roman Bold" charset="0"/>
                <a:ea typeface="Times New Roman Bold" charset="0"/>
                <a:cs typeface="Times New Roman Bold" charset="0"/>
                <a:sym typeface="Times New Roman Bold" charset="0"/>
              </a:rPr>
              <a:t>Authors: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7" name="Rectangle 1"/>
          <p:cNvSpPr>
            <a:spLocks/>
          </p:cNvSpPr>
          <p:nvPr/>
        </p:nvSpPr>
        <p:spPr bwMode="auto">
          <a:xfrm>
            <a:off x="696913" y="355600"/>
            <a:ext cx="1525587" cy="254000"/>
          </a:xfrm>
          <a:prstGeom prst="rect">
            <a:avLst/>
          </a:prstGeom>
          <a:noFill/>
          <a:ln w="9525" cap="flat">
            <a:noFill/>
            <a:miter lim="800000"/>
            <a:headEnd type="none" w="med" len="med"/>
            <a:tailEnd type="none" w="med" len="med"/>
          </a:ln>
        </p:spPr>
        <p:txBody>
          <a:bodyPr wrap="none" lIns="0" tIns="0" rIns="0" bIns="0" anchor="b">
            <a:prstTxWarp prst="textNoShape">
              <a:avLst/>
            </a:prstTxWarp>
            <a:spAutoFit/>
          </a:bodyPr>
          <a:lstStyle/>
          <a:p>
            <a:r>
              <a:rPr lang="en-US" sz="1800">
                <a:solidFill>
                  <a:schemeClr val="tx1"/>
                </a:solidFill>
                <a:latin typeface="Times New Roman Bold" charset="0"/>
                <a:ea typeface="Times New Roman Bold" charset="0"/>
                <a:cs typeface="Times New Roman Bold" charset="0"/>
                <a:sym typeface="Times New Roman Bold" charset="0"/>
              </a:rPr>
              <a:t>November 2011</a:t>
            </a:r>
          </a:p>
        </p:txBody>
      </p:sp>
      <p:sp>
        <p:nvSpPr>
          <p:cNvPr id="14338" name="Rectangle 2"/>
          <p:cNvSpPr>
            <a:spLocks/>
          </p:cNvSpPr>
          <p:nvPr/>
        </p:nvSpPr>
        <p:spPr bwMode="auto">
          <a:xfrm>
            <a:off x="5984875" y="6475413"/>
            <a:ext cx="2571750" cy="177800"/>
          </a:xfrm>
          <a:prstGeom prst="rect">
            <a:avLst/>
          </a:prstGeom>
          <a:noFill/>
          <a:ln w="9525" cap="flat">
            <a:noFill/>
            <a:miter lim="800000"/>
            <a:headEnd type="none" w="med" len="med"/>
            <a:tailEnd type="none" w="med" len="med"/>
          </a:ln>
        </p:spPr>
        <p:txBody>
          <a:bodyPr wrap="none" lIns="0" tIns="0" rIns="0" bIns="0">
            <a:prstTxWarp prst="textNoShape">
              <a:avLst/>
            </a:prstTxWarp>
            <a:spAutoFit/>
          </a:bodyPr>
          <a:lstStyle/>
          <a:p>
            <a:pPr algn="r"/>
            <a:r>
              <a:rPr lang="en-US" sz="1200">
                <a:solidFill>
                  <a:schemeClr val="tx1"/>
                </a:solidFill>
                <a:ea typeface="Times New Roman" charset="0"/>
                <a:cs typeface="Times New Roman" charset="0"/>
              </a:rPr>
              <a:t>Romana Challans, The Serval Project Inc.</a:t>
            </a:r>
          </a:p>
        </p:txBody>
      </p:sp>
      <p:sp>
        <p:nvSpPr>
          <p:cNvPr id="14339" name="Rectangle 3"/>
          <p:cNvSpPr>
            <a:spLocks/>
          </p:cNvSpPr>
          <p:nvPr/>
        </p:nvSpPr>
        <p:spPr bwMode="auto">
          <a:xfrm>
            <a:off x="4433888" y="6475413"/>
            <a:ext cx="363537" cy="177800"/>
          </a:xfrm>
          <a:prstGeom prst="rect">
            <a:avLst/>
          </a:prstGeom>
          <a:noFill/>
          <a:ln w="9525" cap="flat">
            <a:noFill/>
            <a:miter lim="800000"/>
            <a:headEnd type="none" w="med" len="med"/>
            <a:tailEnd type="none" w="med" len="med"/>
          </a:ln>
        </p:spPr>
        <p:txBody>
          <a:bodyPr wrap="none" lIns="0" tIns="0" rIns="0" bIns="0">
            <a:prstTxWarp prst="textNoShape">
              <a:avLst/>
            </a:prstTxWarp>
            <a:spAutoFit/>
          </a:bodyPr>
          <a:lstStyle/>
          <a:p>
            <a:pPr algn="ctr"/>
            <a:r>
              <a:rPr lang="en-US" sz="1200">
                <a:solidFill>
                  <a:schemeClr val="tx1"/>
                </a:solidFill>
                <a:ea typeface="Times New Roman" charset="0"/>
                <a:cs typeface="Times New Roman" charset="0"/>
              </a:rPr>
              <a:t>Slide </a:t>
            </a:r>
          </a:p>
        </p:txBody>
      </p:sp>
      <p:sp>
        <p:nvSpPr>
          <p:cNvPr id="14340" name="Rectangle 4"/>
          <p:cNvSpPr>
            <a:spLocks/>
          </p:cNvSpPr>
          <p:nvPr/>
        </p:nvSpPr>
        <p:spPr bwMode="auto">
          <a:xfrm>
            <a:off x="5205413" y="355600"/>
            <a:ext cx="3252787" cy="254000"/>
          </a:xfrm>
          <a:prstGeom prst="rect">
            <a:avLst/>
          </a:prstGeom>
          <a:noFill/>
          <a:ln w="9525" cap="flat">
            <a:noFill/>
            <a:miter lim="800000"/>
            <a:headEnd type="none" w="med" len="med"/>
            <a:tailEnd type="none" w="med" len="med"/>
          </a:ln>
        </p:spPr>
        <p:txBody>
          <a:bodyPr wrap="none" lIns="0" tIns="0" rIns="0" bIns="0" anchor="b">
            <a:prstTxWarp prst="textNoShape">
              <a:avLst/>
            </a:prstTxWarp>
            <a:spAutoFit/>
          </a:bodyPr>
          <a:lstStyle/>
          <a:p>
            <a:pPr marL="457200" algn="r"/>
            <a:r>
              <a:rPr lang="en-US" sz="1800">
                <a:solidFill>
                  <a:schemeClr val="tx1"/>
                </a:solidFill>
                <a:latin typeface="Times New Roman Bold" charset="0"/>
                <a:ea typeface="Times New Roman Bold" charset="0"/>
                <a:cs typeface="Times New Roman Bold" charset="0"/>
                <a:sym typeface="Times New Roman Bold" charset="0"/>
              </a:rPr>
              <a:t>doc.: IEEE 802.11-11/1492r1</a:t>
            </a:r>
          </a:p>
        </p:txBody>
      </p:sp>
      <p:sp>
        <p:nvSpPr>
          <p:cNvPr id="14341" name="Line 5"/>
          <p:cNvSpPr>
            <a:spLocks noChangeShapeType="1"/>
          </p:cNvSpPr>
          <p:nvPr/>
        </p:nvSpPr>
        <p:spPr bwMode="auto">
          <a:xfrm>
            <a:off x="685800" y="609600"/>
            <a:ext cx="77724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14342" name="Rectangle 6"/>
          <p:cNvSpPr>
            <a:spLocks/>
          </p:cNvSpPr>
          <p:nvPr/>
        </p:nvSpPr>
        <p:spPr bwMode="auto">
          <a:xfrm>
            <a:off x="685800" y="6475413"/>
            <a:ext cx="723900" cy="177800"/>
          </a:xfrm>
          <a:prstGeom prst="rect">
            <a:avLst/>
          </a:prstGeom>
          <a:noFill/>
          <a:ln w="9525" cap="flat">
            <a:noFill/>
            <a:miter lim="800000"/>
            <a:headEnd type="none" w="med" len="med"/>
            <a:tailEnd type="none" w="med" len="med"/>
          </a:ln>
        </p:spPr>
        <p:txBody>
          <a:bodyPr wrap="none" lIns="0" tIns="0" rIns="0" bIns="0">
            <a:prstTxWarp prst="textNoShape">
              <a:avLst/>
            </a:prstTxWarp>
            <a:spAutoFit/>
          </a:bodyPr>
          <a:lstStyle/>
          <a:p>
            <a:r>
              <a:rPr lang="en-US" sz="1200">
                <a:solidFill>
                  <a:schemeClr val="tx1"/>
                </a:solidFill>
                <a:ea typeface="Times New Roman" charset="0"/>
                <a:cs typeface="Times New Roman" charset="0"/>
              </a:rPr>
              <a:t>Submission</a:t>
            </a:r>
          </a:p>
        </p:txBody>
      </p:sp>
      <p:sp>
        <p:nvSpPr>
          <p:cNvPr id="14343" name="Line 7"/>
          <p:cNvSpPr>
            <a:spLocks noChangeShapeType="1"/>
          </p:cNvSpPr>
          <p:nvPr/>
        </p:nvSpPr>
        <p:spPr bwMode="auto">
          <a:xfrm>
            <a:off x="685800" y="6477000"/>
            <a:ext cx="78486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14344" name="Rectangle 8"/>
          <p:cNvSpPr>
            <a:spLocks noChangeArrowheads="1"/>
          </p:cNvSpPr>
          <p:nvPr>
            <p:ph type="title"/>
          </p:nvPr>
        </p:nvSpPr>
        <p:spPr>
          <a:xfrm>
            <a:off x="546100" y="76200"/>
            <a:ext cx="8128000" cy="1905000"/>
          </a:xfrm>
          <a:ln/>
        </p:spPr>
        <p:txBody>
          <a:bodyPr rIns="82550"/>
          <a:lstStyle/>
          <a:p>
            <a:r>
              <a:rPr lang="en-US"/>
              <a:t>Potential solutions to issues raised</a:t>
            </a:r>
          </a:p>
        </p:txBody>
      </p:sp>
      <p:sp>
        <p:nvSpPr>
          <p:cNvPr id="14345" name="Line 9"/>
          <p:cNvSpPr>
            <a:spLocks noChangeShapeType="1"/>
          </p:cNvSpPr>
          <p:nvPr/>
        </p:nvSpPr>
        <p:spPr bwMode="auto">
          <a:xfrm>
            <a:off x="685800" y="609600"/>
            <a:ext cx="77724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14346" name="Line 10"/>
          <p:cNvSpPr>
            <a:spLocks noChangeShapeType="1"/>
          </p:cNvSpPr>
          <p:nvPr/>
        </p:nvSpPr>
        <p:spPr bwMode="auto">
          <a:xfrm>
            <a:off x="685800" y="6477000"/>
            <a:ext cx="78486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14347" name="Rectangle 11"/>
          <p:cNvSpPr>
            <a:spLocks/>
          </p:cNvSpPr>
          <p:nvPr/>
        </p:nvSpPr>
        <p:spPr bwMode="auto">
          <a:xfrm>
            <a:off x="584200" y="1435100"/>
            <a:ext cx="7785100" cy="4483100"/>
          </a:xfrm>
          <a:prstGeom prst="rect">
            <a:avLst/>
          </a:prstGeom>
          <a:noFill/>
          <a:ln w="12700" cap="flat">
            <a:noFill/>
            <a:miter lim="800000"/>
            <a:headEnd type="none" w="med" len="med"/>
            <a:tailEnd type="none" w="med" len="med"/>
          </a:ln>
        </p:spPr>
        <p:txBody>
          <a:bodyPr lIns="0" tIns="0" rIns="82550" bIns="0">
            <a:prstTxWarp prst="textNoShape">
              <a:avLst/>
            </a:prstTxWarp>
          </a:bodyPr>
          <a:lstStyle/>
          <a:p>
            <a:pPr marL="342900" indent="-342900">
              <a:spcBef>
                <a:spcPts val="500"/>
              </a:spcBef>
              <a:buClr>
                <a:srgbClr val="000000"/>
              </a:buClr>
              <a:buSzPct val="100000"/>
              <a:buFont typeface="Times New Roman" charset="0"/>
              <a:buChar char="•"/>
            </a:pPr>
            <a:r>
              <a:rPr lang="en-US">
                <a:solidFill>
                  <a:schemeClr val="tx1"/>
                </a:solidFill>
                <a:latin typeface="Times New Roman Bold" charset="0"/>
                <a:ea typeface="Times New Roman Bold" charset="0"/>
                <a:cs typeface="Times New Roman Bold" charset="0"/>
                <a:sym typeface="Times New Roman Bold" charset="0"/>
              </a:rPr>
              <a:t>Ignore BSSID - let software decide a solution</a:t>
            </a:r>
          </a:p>
          <a:p>
            <a:pPr marL="342900" indent="-342900">
              <a:spcBef>
                <a:spcPts val="500"/>
              </a:spcBef>
            </a:pPr>
            <a:endParaRPr lang="en-US">
              <a:solidFill>
                <a:schemeClr val="tx1"/>
              </a:solidFill>
              <a:latin typeface="Times New Roman Bold" charset="0"/>
              <a:ea typeface="Times" charset="0"/>
              <a:cs typeface="Times" charset="0"/>
              <a:sym typeface="Times New Roman Bold" charset="0"/>
            </a:endParaRPr>
          </a:p>
          <a:p>
            <a:pPr marL="342900" indent="-342900">
              <a:spcBef>
                <a:spcPts val="500"/>
              </a:spcBef>
              <a:buClr>
                <a:srgbClr val="000000"/>
              </a:buClr>
              <a:buSzPct val="100000"/>
              <a:buFont typeface="Times New Roman" charset="0"/>
              <a:buChar char="•"/>
            </a:pPr>
            <a:r>
              <a:rPr lang="en-US">
                <a:solidFill>
                  <a:schemeClr val="tx1"/>
                </a:solidFill>
                <a:latin typeface="Times New Roman Bold" charset="0"/>
                <a:ea typeface="Times New Roman Bold" charset="0"/>
                <a:cs typeface="Times New Roman Bold" charset="0"/>
                <a:sym typeface="Times New Roman Bold" charset="0"/>
              </a:rPr>
              <a:t>Set a BSSID - in Firmware, hash the text ESSID to create an iterative BSSID</a:t>
            </a:r>
          </a:p>
          <a:p>
            <a:pPr marL="342900" indent="-342900">
              <a:spcBef>
                <a:spcPts val="500"/>
              </a:spcBef>
            </a:pPr>
            <a:endParaRPr lang="en-US">
              <a:solidFill>
                <a:schemeClr val="tx1"/>
              </a:solidFill>
              <a:latin typeface="Times New Roman Bold" charset="0"/>
              <a:ea typeface="Times" charset="0"/>
              <a:cs typeface="Times" charset="0"/>
              <a:sym typeface="Times New Roman Bold" charset="0"/>
            </a:endParaRPr>
          </a:p>
          <a:p>
            <a:pPr marL="342900" indent="-342900">
              <a:spcBef>
                <a:spcPts val="500"/>
              </a:spcBef>
              <a:buClr>
                <a:srgbClr val="000000"/>
              </a:buClr>
              <a:buSzPct val="100000"/>
              <a:buFont typeface="Times New Roman" charset="0"/>
              <a:buChar char="•"/>
            </a:pPr>
            <a:r>
              <a:rPr lang="en-US">
                <a:solidFill>
                  <a:schemeClr val="tx1"/>
                </a:solidFill>
                <a:latin typeface="Times New Roman Bold" charset="0"/>
                <a:ea typeface="Times New Roman Bold" charset="0"/>
                <a:cs typeface="Times New Roman Bold" charset="0"/>
                <a:sym typeface="Times New Roman Bold" charset="0"/>
              </a:rPr>
              <a:t>Look at the solution provided in an older, (proprietary), simplified ad-hoc mode call ah-demo (sometimes pseudo-IBSS) mode. No timestamps, no merging, no race conditions, no beacons.</a:t>
            </a:r>
          </a:p>
          <a:p>
            <a:pPr marL="342900" indent="-342900">
              <a:spcBef>
                <a:spcPts val="500"/>
              </a:spcBef>
            </a:pPr>
            <a:endParaRPr lang="en-US">
              <a:solidFill>
                <a:schemeClr val="tx1"/>
              </a:solidFill>
              <a:latin typeface="Times New Roman Bold" charset="0"/>
              <a:ea typeface="Times" charset="0"/>
              <a:cs typeface="Times" charset="0"/>
              <a:sym typeface="Times New Roman Bold" charset="0"/>
            </a:endParaRPr>
          </a:p>
          <a:p>
            <a:pPr marL="342900" indent="-342900">
              <a:spcBef>
                <a:spcPts val="500"/>
              </a:spcBef>
              <a:buClr>
                <a:srgbClr val="000000"/>
              </a:buClr>
              <a:buSzPct val="100000"/>
              <a:buFont typeface="Times New Roman" charset="0"/>
              <a:buChar char="•"/>
            </a:pPr>
            <a:r>
              <a:rPr lang="en-US">
                <a:solidFill>
                  <a:schemeClr val="tx1"/>
                </a:solidFill>
                <a:latin typeface="Times New Roman Bold" charset="0"/>
                <a:ea typeface="Times New Roman Bold" charset="0"/>
                <a:cs typeface="Times New Roman Bold" charset="0"/>
                <a:sym typeface="Times New Roman Bold" charset="0"/>
              </a:rPr>
              <a:t>Monitoring for Beacon traffic - if large amount of beacon traffic detected, limit broadcast of beacons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Rectangle 1"/>
          <p:cNvSpPr>
            <a:spLocks/>
          </p:cNvSpPr>
          <p:nvPr/>
        </p:nvSpPr>
        <p:spPr bwMode="auto">
          <a:xfrm>
            <a:off x="696913" y="355600"/>
            <a:ext cx="1525587" cy="254000"/>
          </a:xfrm>
          <a:prstGeom prst="rect">
            <a:avLst/>
          </a:prstGeom>
          <a:noFill/>
          <a:ln w="9525" cap="flat">
            <a:noFill/>
            <a:miter lim="800000"/>
            <a:headEnd type="none" w="med" len="med"/>
            <a:tailEnd type="none" w="med" len="med"/>
          </a:ln>
        </p:spPr>
        <p:txBody>
          <a:bodyPr wrap="none" lIns="0" tIns="0" rIns="0" bIns="0" anchor="b">
            <a:prstTxWarp prst="textNoShape">
              <a:avLst/>
            </a:prstTxWarp>
            <a:spAutoFit/>
          </a:bodyPr>
          <a:lstStyle/>
          <a:p>
            <a:r>
              <a:rPr lang="en-US" sz="1800">
                <a:solidFill>
                  <a:schemeClr val="tx1"/>
                </a:solidFill>
                <a:latin typeface="Times New Roman Bold" charset="0"/>
                <a:ea typeface="Times New Roman Bold" charset="0"/>
                <a:cs typeface="Times New Roman Bold" charset="0"/>
                <a:sym typeface="Times New Roman Bold" charset="0"/>
              </a:rPr>
              <a:t>November 2011</a:t>
            </a:r>
          </a:p>
        </p:txBody>
      </p:sp>
      <p:sp>
        <p:nvSpPr>
          <p:cNvPr id="16386" name="Rectangle 2"/>
          <p:cNvSpPr>
            <a:spLocks/>
          </p:cNvSpPr>
          <p:nvPr/>
        </p:nvSpPr>
        <p:spPr bwMode="auto">
          <a:xfrm>
            <a:off x="5984875" y="6475413"/>
            <a:ext cx="2571750" cy="177800"/>
          </a:xfrm>
          <a:prstGeom prst="rect">
            <a:avLst/>
          </a:prstGeom>
          <a:noFill/>
          <a:ln w="9525" cap="flat">
            <a:noFill/>
            <a:miter lim="800000"/>
            <a:headEnd type="none" w="med" len="med"/>
            <a:tailEnd type="none" w="med" len="med"/>
          </a:ln>
        </p:spPr>
        <p:txBody>
          <a:bodyPr wrap="none" lIns="0" tIns="0" rIns="0" bIns="0">
            <a:prstTxWarp prst="textNoShape">
              <a:avLst/>
            </a:prstTxWarp>
            <a:spAutoFit/>
          </a:bodyPr>
          <a:lstStyle/>
          <a:p>
            <a:pPr algn="r"/>
            <a:r>
              <a:rPr lang="en-US" sz="1200">
                <a:solidFill>
                  <a:schemeClr val="tx1"/>
                </a:solidFill>
                <a:ea typeface="Times New Roman" charset="0"/>
                <a:cs typeface="Times New Roman" charset="0"/>
              </a:rPr>
              <a:t>Romana Challans, The Serval Project Inc.</a:t>
            </a:r>
          </a:p>
        </p:txBody>
      </p:sp>
      <p:sp>
        <p:nvSpPr>
          <p:cNvPr id="16387" name="Rectangle 3"/>
          <p:cNvSpPr>
            <a:spLocks/>
          </p:cNvSpPr>
          <p:nvPr/>
        </p:nvSpPr>
        <p:spPr bwMode="auto">
          <a:xfrm>
            <a:off x="4433888" y="6475413"/>
            <a:ext cx="363537" cy="177800"/>
          </a:xfrm>
          <a:prstGeom prst="rect">
            <a:avLst/>
          </a:prstGeom>
          <a:noFill/>
          <a:ln w="9525" cap="flat">
            <a:noFill/>
            <a:miter lim="800000"/>
            <a:headEnd type="none" w="med" len="med"/>
            <a:tailEnd type="none" w="med" len="med"/>
          </a:ln>
        </p:spPr>
        <p:txBody>
          <a:bodyPr wrap="none" lIns="0" tIns="0" rIns="0" bIns="0">
            <a:prstTxWarp prst="textNoShape">
              <a:avLst/>
            </a:prstTxWarp>
            <a:spAutoFit/>
          </a:bodyPr>
          <a:lstStyle/>
          <a:p>
            <a:pPr algn="ctr"/>
            <a:r>
              <a:rPr lang="en-US" sz="1200">
                <a:solidFill>
                  <a:schemeClr val="tx1"/>
                </a:solidFill>
                <a:ea typeface="Times New Roman" charset="0"/>
                <a:cs typeface="Times New Roman" charset="0"/>
              </a:rPr>
              <a:t>Slide </a:t>
            </a:r>
          </a:p>
        </p:txBody>
      </p:sp>
      <p:sp>
        <p:nvSpPr>
          <p:cNvPr id="16388" name="Rectangle 4"/>
          <p:cNvSpPr>
            <a:spLocks/>
          </p:cNvSpPr>
          <p:nvPr/>
        </p:nvSpPr>
        <p:spPr bwMode="auto">
          <a:xfrm>
            <a:off x="5205413" y="355600"/>
            <a:ext cx="3252787" cy="254000"/>
          </a:xfrm>
          <a:prstGeom prst="rect">
            <a:avLst/>
          </a:prstGeom>
          <a:noFill/>
          <a:ln w="9525" cap="flat">
            <a:noFill/>
            <a:miter lim="800000"/>
            <a:headEnd type="none" w="med" len="med"/>
            <a:tailEnd type="none" w="med" len="med"/>
          </a:ln>
        </p:spPr>
        <p:txBody>
          <a:bodyPr wrap="none" lIns="0" tIns="0" rIns="0" bIns="0" anchor="b">
            <a:prstTxWarp prst="textNoShape">
              <a:avLst/>
            </a:prstTxWarp>
            <a:spAutoFit/>
          </a:bodyPr>
          <a:lstStyle/>
          <a:p>
            <a:pPr marL="457200" algn="r"/>
            <a:r>
              <a:rPr lang="en-US" sz="1800">
                <a:solidFill>
                  <a:schemeClr val="tx1"/>
                </a:solidFill>
                <a:latin typeface="Times New Roman Bold" charset="0"/>
                <a:ea typeface="Times New Roman Bold" charset="0"/>
                <a:cs typeface="Times New Roman Bold" charset="0"/>
                <a:sym typeface="Times New Roman Bold" charset="0"/>
              </a:rPr>
              <a:t>doc.: IEEE 802.11-11/1492r1</a:t>
            </a:r>
          </a:p>
        </p:txBody>
      </p:sp>
      <p:sp>
        <p:nvSpPr>
          <p:cNvPr id="16389" name="Line 5"/>
          <p:cNvSpPr>
            <a:spLocks noChangeShapeType="1"/>
          </p:cNvSpPr>
          <p:nvPr/>
        </p:nvSpPr>
        <p:spPr bwMode="auto">
          <a:xfrm>
            <a:off x="685800" y="609600"/>
            <a:ext cx="77724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16390" name="Rectangle 6"/>
          <p:cNvSpPr>
            <a:spLocks/>
          </p:cNvSpPr>
          <p:nvPr/>
        </p:nvSpPr>
        <p:spPr bwMode="auto">
          <a:xfrm>
            <a:off x="685800" y="6475413"/>
            <a:ext cx="723900" cy="177800"/>
          </a:xfrm>
          <a:prstGeom prst="rect">
            <a:avLst/>
          </a:prstGeom>
          <a:noFill/>
          <a:ln w="9525" cap="flat">
            <a:noFill/>
            <a:miter lim="800000"/>
            <a:headEnd type="none" w="med" len="med"/>
            <a:tailEnd type="none" w="med" len="med"/>
          </a:ln>
        </p:spPr>
        <p:txBody>
          <a:bodyPr wrap="none" lIns="0" tIns="0" rIns="0" bIns="0">
            <a:prstTxWarp prst="textNoShape">
              <a:avLst/>
            </a:prstTxWarp>
            <a:spAutoFit/>
          </a:bodyPr>
          <a:lstStyle/>
          <a:p>
            <a:r>
              <a:rPr lang="en-US" sz="1200">
                <a:solidFill>
                  <a:schemeClr val="tx1"/>
                </a:solidFill>
                <a:ea typeface="Times New Roman" charset="0"/>
                <a:cs typeface="Times New Roman" charset="0"/>
              </a:rPr>
              <a:t>Submission</a:t>
            </a:r>
          </a:p>
        </p:txBody>
      </p:sp>
      <p:sp>
        <p:nvSpPr>
          <p:cNvPr id="16391" name="Line 7"/>
          <p:cNvSpPr>
            <a:spLocks noChangeShapeType="1"/>
          </p:cNvSpPr>
          <p:nvPr/>
        </p:nvSpPr>
        <p:spPr bwMode="auto">
          <a:xfrm>
            <a:off x="685800" y="6477000"/>
            <a:ext cx="78486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16392" name="Rectangle 8"/>
          <p:cNvSpPr>
            <a:spLocks noChangeArrowheads="1"/>
          </p:cNvSpPr>
          <p:nvPr>
            <p:ph type="title"/>
          </p:nvPr>
        </p:nvSpPr>
        <p:spPr>
          <a:xfrm>
            <a:off x="685800" y="0"/>
            <a:ext cx="7772400" cy="1981200"/>
          </a:xfrm>
          <a:ln/>
        </p:spPr>
        <p:txBody>
          <a:bodyPr rIns="31750"/>
          <a:lstStyle/>
          <a:p>
            <a:r>
              <a:rPr lang="en-US"/>
              <a:t>ServalProject.org</a:t>
            </a:r>
          </a:p>
        </p:txBody>
      </p:sp>
      <p:sp>
        <p:nvSpPr>
          <p:cNvPr id="16393" name="Line 9"/>
          <p:cNvSpPr>
            <a:spLocks noChangeShapeType="1"/>
          </p:cNvSpPr>
          <p:nvPr/>
        </p:nvSpPr>
        <p:spPr bwMode="auto">
          <a:xfrm>
            <a:off x="685800" y="609600"/>
            <a:ext cx="77724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16394" name="Line 10"/>
          <p:cNvSpPr>
            <a:spLocks noChangeShapeType="1"/>
          </p:cNvSpPr>
          <p:nvPr/>
        </p:nvSpPr>
        <p:spPr bwMode="auto">
          <a:xfrm>
            <a:off x="685800" y="6477000"/>
            <a:ext cx="78486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16395" name="Rectangle 11"/>
          <p:cNvSpPr>
            <a:spLocks noChangeArrowheads="1"/>
          </p:cNvSpPr>
          <p:nvPr>
            <p:ph type="body" idx="1"/>
          </p:nvPr>
        </p:nvSpPr>
        <p:spPr>
          <a:xfrm>
            <a:off x="685800" y="1612900"/>
            <a:ext cx="7772400" cy="4876800"/>
          </a:xfrm>
          <a:ln/>
        </p:spPr>
        <p:txBody>
          <a:bodyPr rIns="31750"/>
          <a:lstStyle/>
          <a:p>
            <a:r>
              <a:rPr lang="en-US"/>
              <a:t>Fully-distributed telephony, messaging and file-transfer for disaster, rural/remote and developing country use.</a:t>
            </a:r>
          </a:p>
          <a:p>
            <a:r>
              <a:rPr lang="en-US"/>
              <a:t>Also potential for mining and other industries with specialised communication needs</a:t>
            </a:r>
          </a:p>
          <a:p>
            <a:r>
              <a:rPr lang="en-US"/>
              <a:t>Large-scale ad-hoc mesh networks (but possibly only local direct reachability)</a:t>
            </a:r>
          </a:p>
          <a:p>
            <a:r>
              <a:rPr lang="en-US"/>
              <a:t>High-mobility of nodes</a:t>
            </a:r>
          </a:p>
          <a:p>
            <a:r>
              <a:rPr lang="en-US"/>
              <a:t>Protocols under continuous development</a:t>
            </a:r>
          </a:p>
          <a:p>
            <a:r>
              <a:rPr lang="en-US"/>
              <a:t>Using 802.11a/b/g/n as current transport, but not ideal, sub 1GhZ most promising prospect.</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Rectangle 1"/>
          <p:cNvSpPr>
            <a:spLocks/>
          </p:cNvSpPr>
          <p:nvPr/>
        </p:nvSpPr>
        <p:spPr bwMode="auto">
          <a:xfrm>
            <a:off x="696913" y="355600"/>
            <a:ext cx="1525587" cy="254000"/>
          </a:xfrm>
          <a:prstGeom prst="rect">
            <a:avLst/>
          </a:prstGeom>
          <a:noFill/>
          <a:ln w="9525" cap="flat">
            <a:noFill/>
            <a:miter lim="800000"/>
            <a:headEnd type="none" w="med" len="med"/>
            <a:tailEnd type="none" w="med" len="med"/>
          </a:ln>
        </p:spPr>
        <p:txBody>
          <a:bodyPr wrap="none" lIns="0" tIns="0" rIns="0" bIns="0" anchor="b">
            <a:prstTxWarp prst="textNoShape">
              <a:avLst/>
            </a:prstTxWarp>
            <a:spAutoFit/>
          </a:bodyPr>
          <a:lstStyle/>
          <a:p>
            <a:r>
              <a:rPr lang="en-US" sz="1800">
                <a:solidFill>
                  <a:schemeClr val="tx1"/>
                </a:solidFill>
                <a:latin typeface="Times New Roman Bold" charset="0"/>
                <a:ea typeface="Times New Roman Bold" charset="0"/>
                <a:cs typeface="Times New Roman Bold" charset="0"/>
                <a:sym typeface="Times New Roman Bold" charset="0"/>
              </a:rPr>
              <a:t>November 2011</a:t>
            </a:r>
          </a:p>
        </p:txBody>
      </p:sp>
      <p:sp>
        <p:nvSpPr>
          <p:cNvPr id="17410" name="Rectangle 2"/>
          <p:cNvSpPr>
            <a:spLocks/>
          </p:cNvSpPr>
          <p:nvPr/>
        </p:nvSpPr>
        <p:spPr bwMode="auto">
          <a:xfrm>
            <a:off x="5984875" y="6475413"/>
            <a:ext cx="2571750" cy="177800"/>
          </a:xfrm>
          <a:prstGeom prst="rect">
            <a:avLst/>
          </a:prstGeom>
          <a:noFill/>
          <a:ln w="9525" cap="flat">
            <a:noFill/>
            <a:miter lim="800000"/>
            <a:headEnd type="none" w="med" len="med"/>
            <a:tailEnd type="none" w="med" len="med"/>
          </a:ln>
        </p:spPr>
        <p:txBody>
          <a:bodyPr wrap="none" lIns="0" tIns="0" rIns="0" bIns="0">
            <a:prstTxWarp prst="textNoShape">
              <a:avLst/>
            </a:prstTxWarp>
            <a:spAutoFit/>
          </a:bodyPr>
          <a:lstStyle/>
          <a:p>
            <a:pPr algn="r"/>
            <a:r>
              <a:rPr lang="en-US" sz="1200">
                <a:solidFill>
                  <a:schemeClr val="tx1"/>
                </a:solidFill>
                <a:ea typeface="Times New Roman" charset="0"/>
                <a:cs typeface="Times New Roman" charset="0"/>
              </a:rPr>
              <a:t>Romana Challans, The Serval Project Inc.</a:t>
            </a:r>
          </a:p>
        </p:txBody>
      </p:sp>
      <p:sp>
        <p:nvSpPr>
          <p:cNvPr id="17411" name="Rectangle 3"/>
          <p:cNvSpPr>
            <a:spLocks/>
          </p:cNvSpPr>
          <p:nvPr/>
        </p:nvSpPr>
        <p:spPr bwMode="auto">
          <a:xfrm>
            <a:off x="4433888" y="6475413"/>
            <a:ext cx="363537" cy="177800"/>
          </a:xfrm>
          <a:prstGeom prst="rect">
            <a:avLst/>
          </a:prstGeom>
          <a:noFill/>
          <a:ln w="9525" cap="flat">
            <a:noFill/>
            <a:miter lim="800000"/>
            <a:headEnd type="none" w="med" len="med"/>
            <a:tailEnd type="none" w="med" len="med"/>
          </a:ln>
        </p:spPr>
        <p:txBody>
          <a:bodyPr wrap="none" lIns="0" tIns="0" rIns="0" bIns="0">
            <a:prstTxWarp prst="textNoShape">
              <a:avLst/>
            </a:prstTxWarp>
            <a:spAutoFit/>
          </a:bodyPr>
          <a:lstStyle/>
          <a:p>
            <a:pPr algn="ctr"/>
            <a:r>
              <a:rPr lang="en-US" sz="1200">
                <a:solidFill>
                  <a:schemeClr val="tx1"/>
                </a:solidFill>
                <a:ea typeface="Times New Roman" charset="0"/>
                <a:cs typeface="Times New Roman" charset="0"/>
              </a:rPr>
              <a:t>Slide </a:t>
            </a:r>
          </a:p>
        </p:txBody>
      </p:sp>
      <p:sp>
        <p:nvSpPr>
          <p:cNvPr id="17412" name="Rectangle 4"/>
          <p:cNvSpPr>
            <a:spLocks/>
          </p:cNvSpPr>
          <p:nvPr/>
        </p:nvSpPr>
        <p:spPr bwMode="auto">
          <a:xfrm>
            <a:off x="5205413" y="355600"/>
            <a:ext cx="3252787" cy="254000"/>
          </a:xfrm>
          <a:prstGeom prst="rect">
            <a:avLst/>
          </a:prstGeom>
          <a:noFill/>
          <a:ln w="9525" cap="flat">
            <a:noFill/>
            <a:miter lim="800000"/>
            <a:headEnd type="none" w="med" len="med"/>
            <a:tailEnd type="none" w="med" len="med"/>
          </a:ln>
        </p:spPr>
        <p:txBody>
          <a:bodyPr wrap="none" lIns="0" tIns="0" rIns="0" bIns="0" anchor="b">
            <a:prstTxWarp prst="textNoShape">
              <a:avLst/>
            </a:prstTxWarp>
            <a:spAutoFit/>
          </a:bodyPr>
          <a:lstStyle/>
          <a:p>
            <a:pPr marL="457200" algn="r"/>
            <a:r>
              <a:rPr lang="en-US" sz="1800">
                <a:solidFill>
                  <a:schemeClr val="tx1"/>
                </a:solidFill>
                <a:latin typeface="Times New Roman Bold" charset="0"/>
                <a:ea typeface="Times New Roman Bold" charset="0"/>
                <a:cs typeface="Times New Roman Bold" charset="0"/>
                <a:sym typeface="Times New Roman Bold" charset="0"/>
              </a:rPr>
              <a:t>doc.: IEEE 802.11-11/1492r1</a:t>
            </a:r>
          </a:p>
        </p:txBody>
      </p:sp>
      <p:sp>
        <p:nvSpPr>
          <p:cNvPr id="17413" name="Line 5"/>
          <p:cNvSpPr>
            <a:spLocks noChangeShapeType="1"/>
          </p:cNvSpPr>
          <p:nvPr/>
        </p:nvSpPr>
        <p:spPr bwMode="auto">
          <a:xfrm>
            <a:off x="685800" y="609600"/>
            <a:ext cx="77724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17414" name="Rectangle 6"/>
          <p:cNvSpPr>
            <a:spLocks/>
          </p:cNvSpPr>
          <p:nvPr/>
        </p:nvSpPr>
        <p:spPr bwMode="auto">
          <a:xfrm>
            <a:off x="685800" y="6475413"/>
            <a:ext cx="723900" cy="177800"/>
          </a:xfrm>
          <a:prstGeom prst="rect">
            <a:avLst/>
          </a:prstGeom>
          <a:noFill/>
          <a:ln w="9525" cap="flat">
            <a:noFill/>
            <a:miter lim="800000"/>
            <a:headEnd type="none" w="med" len="med"/>
            <a:tailEnd type="none" w="med" len="med"/>
          </a:ln>
        </p:spPr>
        <p:txBody>
          <a:bodyPr wrap="none" lIns="0" tIns="0" rIns="0" bIns="0">
            <a:prstTxWarp prst="textNoShape">
              <a:avLst/>
            </a:prstTxWarp>
            <a:spAutoFit/>
          </a:bodyPr>
          <a:lstStyle/>
          <a:p>
            <a:r>
              <a:rPr lang="en-US" sz="1200">
                <a:solidFill>
                  <a:schemeClr val="tx1"/>
                </a:solidFill>
                <a:ea typeface="Times New Roman" charset="0"/>
                <a:cs typeface="Times New Roman" charset="0"/>
              </a:rPr>
              <a:t>Submission</a:t>
            </a:r>
          </a:p>
        </p:txBody>
      </p:sp>
      <p:sp>
        <p:nvSpPr>
          <p:cNvPr id="17415" name="Line 7"/>
          <p:cNvSpPr>
            <a:spLocks noChangeShapeType="1"/>
          </p:cNvSpPr>
          <p:nvPr/>
        </p:nvSpPr>
        <p:spPr bwMode="auto">
          <a:xfrm>
            <a:off x="685800" y="6477000"/>
            <a:ext cx="78486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17416" name="Rectangle 8"/>
          <p:cNvSpPr>
            <a:spLocks noChangeArrowheads="1"/>
          </p:cNvSpPr>
          <p:nvPr>
            <p:ph type="title"/>
          </p:nvPr>
        </p:nvSpPr>
        <p:spPr>
          <a:xfrm>
            <a:off x="495300" y="76200"/>
            <a:ext cx="7772400" cy="1524000"/>
          </a:xfrm>
          <a:ln/>
        </p:spPr>
        <p:txBody>
          <a:bodyPr rIns="31750"/>
          <a:lstStyle/>
          <a:p>
            <a:r>
              <a:rPr lang="en-US"/>
              <a:t>Mesh Networking &amp; Standards</a:t>
            </a:r>
          </a:p>
        </p:txBody>
      </p:sp>
      <p:sp>
        <p:nvSpPr>
          <p:cNvPr id="17417" name="Line 9"/>
          <p:cNvSpPr>
            <a:spLocks noChangeShapeType="1"/>
          </p:cNvSpPr>
          <p:nvPr/>
        </p:nvSpPr>
        <p:spPr bwMode="auto">
          <a:xfrm>
            <a:off x="685800" y="609600"/>
            <a:ext cx="77724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17418" name="Line 10"/>
          <p:cNvSpPr>
            <a:spLocks noChangeShapeType="1"/>
          </p:cNvSpPr>
          <p:nvPr/>
        </p:nvSpPr>
        <p:spPr bwMode="auto">
          <a:xfrm>
            <a:off x="685800" y="6477000"/>
            <a:ext cx="78486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17419" name="Rectangle 11"/>
          <p:cNvSpPr>
            <a:spLocks noChangeArrowheads="1"/>
          </p:cNvSpPr>
          <p:nvPr>
            <p:ph type="body" idx="1"/>
          </p:nvPr>
        </p:nvSpPr>
        <p:spPr>
          <a:xfrm>
            <a:off x="228600" y="1574800"/>
            <a:ext cx="8775700" cy="4521200"/>
          </a:xfrm>
          <a:ln/>
        </p:spPr>
        <p:txBody>
          <a:bodyPr rIns="31750"/>
          <a:lstStyle/>
          <a:p>
            <a:pPr marL="41275" indent="0">
              <a:buFont typeface="Times New Roman" charset="0"/>
              <a:buNone/>
            </a:pPr>
            <a:r>
              <a:rPr lang="en-US"/>
              <a:t>I said this last time, and it bears repeating : </a:t>
            </a:r>
          </a:p>
          <a:p>
            <a:pPr marL="41275" indent="0">
              <a:buFont typeface="Times New Roman" charset="0"/>
              <a:buNone/>
            </a:pPr>
            <a:r>
              <a:rPr lang="en-US">
                <a:latin typeface="Times New Roman Bold Italic" charset="0"/>
                <a:ea typeface="Times New Roman Bold Italic" charset="0"/>
                <a:cs typeface="Times New Roman Bold Italic" charset="0"/>
                <a:sym typeface="Times New Roman Bold Italic" charset="0"/>
              </a:rPr>
              <a:t>“Developers want to work using standards. Standards are a way to develop positively, with reliable and repeatable results. They are a sign of best practice engineering, and the best developers are always enthusiastic about such approaches.”</a:t>
            </a:r>
            <a:endParaRPr lang="en-US">
              <a:latin typeface="Times New Roman Bold Italic" charset="0"/>
              <a:sym typeface="Times New Roman Bold Italic" charset="0"/>
            </a:endParaRPr>
          </a:p>
          <a:p>
            <a:pPr marL="41275" indent="0">
              <a:buFont typeface="Times New Roman" charset="0"/>
              <a:buNone/>
            </a:pPr>
            <a:endParaRPr lang="en-US">
              <a:latin typeface="Times New Roman Bold Italic" charset="0"/>
              <a:sym typeface="Times New Roman Bold Italic" charset="0"/>
            </a:endParaRPr>
          </a:p>
          <a:p>
            <a:pPr marL="41275" indent="0">
              <a:buFont typeface="Times New Roman" charset="0"/>
              <a:buNone/>
            </a:pPr>
            <a:r>
              <a:rPr lang="en-US"/>
              <a:t>We don’t pretend to know all the answers, but we do know working with the IEEE will produce the best solutions.</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Rectangle 1"/>
          <p:cNvSpPr>
            <a:spLocks/>
          </p:cNvSpPr>
          <p:nvPr/>
        </p:nvSpPr>
        <p:spPr bwMode="auto">
          <a:xfrm>
            <a:off x="696913" y="355600"/>
            <a:ext cx="1525587" cy="254000"/>
          </a:xfrm>
          <a:prstGeom prst="rect">
            <a:avLst/>
          </a:prstGeom>
          <a:noFill/>
          <a:ln w="9525" cap="flat">
            <a:noFill/>
            <a:miter lim="800000"/>
            <a:headEnd type="none" w="med" len="med"/>
            <a:tailEnd type="none" w="med" len="med"/>
          </a:ln>
        </p:spPr>
        <p:txBody>
          <a:bodyPr wrap="none" lIns="0" tIns="0" rIns="0" bIns="0" anchor="b">
            <a:prstTxWarp prst="textNoShape">
              <a:avLst/>
            </a:prstTxWarp>
            <a:spAutoFit/>
          </a:bodyPr>
          <a:lstStyle/>
          <a:p>
            <a:r>
              <a:rPr lang="en-US" sz="1800">
                <a:solidFill>
                  <a:schemeClr val="tx1"/>
                </a:solidFill>
                <a:latin typeface="Times New Roman Bold" charset="0"/>
                <a:ea typeface="Times New Roman Bold" charset="0"/>
                <a:cs typeface="Times New Roman Bold" charset="0"/>
                <a:sym typeface="Times New Roman Bold" charset="0"/>
              </a:rPr>
              <a:t>November 2011</a:t>
            </a:r>
          </a:p>
        </p:txBody>
      </p:sp>
      <p:sp>
        <p:nvSpPr>
          <p:cNvPr id="18434" name="Rectangle 2"/>
          <p:cNvSpPr>
            <a:spLocks/>
          </p:cNvSpPr>
          <p:nvPr/>
        </p:nvSpPr>
        <p:spPr bwMode="auto">
          <a:xfrm>
            <a:off x="5984875" y="6475413"/>
            <a:ext cx="2571750" cy="177800"/>
          </a:xfrm>
          <a:prstGeom prst="rect">
            <a:avLst/>
          </a:prstGeom>
          <a:noFill/>
          <a:ln w="9525" cap="flat">
            <a:noFill/>
            <a:miter lim="800000"/>
            <a:headEnd type="none" w="med" len="med"/>
            <a:tailEnd type="none" w="med" len="med"/>
          </a:ln>
        </p:spPr>
        <p:txBody>
          <a:bodyPr wrap="none" lIns="0" tIns="0" rIns="0" bIns="0">
            <a:prstTxWarp prst="textNoShape">
              <a:avLst/>
            </a:prstTxWarp>
            <a:spAutoFit/>
          </a:bodyPr>
          <a:lstStyle/>
          <a:p>
            <a:pPr algn="r"/>
            <a:r>
              <a:rPr lang="en-US" sz="1200">
                <a:solidFill>
                  <a:schemeClr val="tx1"/>
                </a:solidFill>
                <a:ea typeface="Times New Roman" charset="0"/>
                <a:cs typeface="Times New Roman" charset="0"/>
              </a:rPr>
              <a:t>Romana Challans, The Serval Project Inc.</a:t>
            </a:r>
          </a:p>
        </p:txBody>
      </p:sp>
      <p:sp>
        <p:nvSpPr>
          <p:cNvPr id="18435" name="Rectangle 3"/>
          <p:cNvSpPr>
            <a:spLocks/>
          </p:cNvSpPr>
          <p:nvPr/>
        </p:nvSpPr>
        <p:spPr bwMode="auto">
          <a:xfrm>
            <a:off x="4433888" y="6475413"/>
            <a:ext cx="363537" cy="177800"/>
          </a:xfrm>
          <a:prstGeom prst="rect">
            <a:avLst/>
          </a:prstGeom>
          <a:noFill/>
          <a:ln w="9525" cap="flat">
            <a:noFill/>
            <a:miter lim="800000"/>
            <a:headEnd type="none" w="med" len="med"/>
            <a:tailEnd type="none" w="med" len="med"/>
          </a:ln>
        </p:spPr>
        <p:txBody>
          <a:bodyPr wrap="none" lIns="0" tIns="0" rIns="0" bIns="0">
            <a:prstTxWarp prst="textNoShape">
              <a:avLst/>
            </a:prstTxWarp>
            <a:spAutoFit/>
          </a:bodyPr>
          <a:lstStyle/>
          <a:p>
            <a:pPr algn="ctr"/>
            <a:r>
              <a:rPr lang="en-US" sz="1200">
                <a:solidFill>
                  <a:schemeClr val="tx1"/>
                </a:solidFill>
                <a:ea typeface="Times New Roman" charset="0"/>
                <a:cs typeface="Times New Roman" charset="0"/>
              </a:rPr>
              <a:t>Slide </a:t>
            </a:r>
          </a:p>
        </p:txBody>
      </p:sp>
      <p:sp>
        <p:nvSpPr>
          <p:cNvPr id="18436" name="Rectangle 4"/>
          <p:cNvSpPr>
            <a:spLocks/>
          </p:cNvSpPr>
          <p:nvPr/>
        </p:nvSpPr>
        <p:spPr bwMode="auto">
          <a:xfrm>
            <a:off x="5205413" y="355600"/>
            <a:ext cx="3252787" cy="254000"/>
          </a:xfrm>
          <a:prstGeom prst="rect">
            <a:avLst/>
          </a:prstGeom>
          <a:noFill/>
          <a:ln w="9525" cap="flat">
            <a:noFill/>
            <a:miter lim="800000"/>
            <a:headEnd type="none" w="med" len="med"/>
            <a:tailEnd type="none" w="med" len="med"/>
          </a:ln>
        </p:spPr>
        <p:txBody>
          <a:bodyPr wrap="none" lIns="0" tIns="0" rIns="0" bIns="0" anchor="b">
            <a:prstTxWarp prst="textNoShape">
              <a:avLst/>
            </a:prstTxWarp>
            <a:spAutoFit/>
          </a:bodyPr>
          <a:lstStyle/>
          <a:p>
            <a:pPr marL="457200" algn="r"/>
            <a:r>
              <a:rPr lang="en-US" sz="1800">
                <a:solidFill>
                  <a:schemeClr val="tx1"/>
                </a:solidFill>
                <a:latin typeface="Times New Roman Bold" charset="0"/>
                <a:ea typeface="Times New Roman Bold" charset="0"/>
                <a:cs typeface="Times New Roman Bold" charset="0"/>
                <a:sym typeface="Times New Roman Bold" charset="0"/>
              </a:rPr>
              <a:t>doc.: IEEE 802.11-11/1492r1</a:t>
            </a:r>
          </a:p>
        </p:txBody>
      </p:sp>
      <p:sp>
        <p:nvSpPr>
          <p:cNvPr id="18437" name="Line 5"/>
          <p:cNvSpPr>
            <a:spLocks noChangeShapeType="1"/>
          </p:cNvSpPr>
          <p:nvPr/>
        </p:nvSpPr>
        <p:spPr bwMode="auto">
          <a:xfrm>
            <a:off x="685800" y="609600"/>
            <a:ext cx="77724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18438" name="Rectangle 6"/>
          <p:cNvSpPr>
            <a:spLocks/>
          </p:cNvSpPr>
          <p:nvPr/>
        </p:nvSpPr>
        <p:spPr bwMode="auto">
          <a:xfrm>
            <a:off x="685800" y="6475413"/>
            <a:ext cx="723900" cy="177800"/>
          </a:xfrm>
          <a:prstGeom prst="rect">
            <a:avLst/>
          </a:prstGeom>
          <a:noFill/>
          <a:ln w="9525" cap="flat">
            <a:noFill/>
            <a:miter lim="800000"/>
            <a:headEnd type="none" w="med" len="med"/>
            <a:tailEnd type="none" w="med" len="med"/>
          </a:ln>
        </p:spPr>
        <p:txBody>
          <a:bodyPr wrap="none" lIns="0" tIns="0" rIns="0" bIns="0">
            <a:prstTxWarp prst="textNoShape">
              <a:avLst/>
            </a:prstTxWarp>
            <a:spAutoFit/>
          </a:bodyPr>
          <a:lstStyle/>
          <a:p>
            <a:r>
              <a:rPr lang="en-US" sz="1200">
                <a:solidFill>
                  <a:schemeClr val="tx1"/>
                </a:solidFill>
                <a:ea typeface="Times New Roman" charset="0"/>
                <a:cs typeface="Times New Roman" charset="0"/>
              </a:rPr>
              <a:t>Submission</a:t>
            </a:r>
          </a:p>
        </p:txBody>
      </p:sp>
      <p:sp>
        <p:nvSpPr>
          <p:cNvPr id="18439" name="Line 7"/>
          <p:cNvSpPr>
            <a:spLocks noChangeShapeType="1"/>
          </p:cNvSpPr>
          <p:nvPr/>
        </p:nvSpPr>
        <p:spPr bwMode="auto">
          <a:xfrm>
            <a:off x="685800" y="6477000"/>
            <a:ext cx="78486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18440" name="Rectangle 8"/>
          <p:cNvSpPr>
            <a:spLocks noChangeArrowheads="1"/>
          </p:cNvSpPr>
          <p:nvPr>
            <p:ph type="title"/>
          </p:nvPr>
        </p:nvSpPr>
        <p:spPr>
          <a:xfrm>
            <a:off x="685800" y="0"/>
            <a:ext cx="7772400" cy="1524000"/>
          </a:xfrm>
          <a:ln/>
        </p:spPr>
        <p:txBody>
          <a:bodyPr rIns="31750"/>
          <a:lstStyle/>
          <a:p>
            <a:r>
              <a:rPr lang="en-US"/>
              <a:t>References</a:t>
            </a:r>
          </a:p>
        </p:txBody>
      </p:sp>
      <p:sp>
        <p:nvSpPr>
          <p:cNvPr id="18441" name="Line 9"/>
          <p:cNvSpPr>
            <a:spLocks noChangeShapeType="1"/>
          </p:cNvSpPr>
          <p:nvPr/>
        </p:nvSpPr>
        <p:spPr bwMode="auto">
          <a:xfrm>
            <a:off x="685800" y="609600"/>
            <a:ext cx="77724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18442" name="Line 10"/>
          <p:cNvSpPr>
            <a:spLocks noChangeShapeType="1"/>
          </p:cNvSpPr>
          <p:nvPr/>
        </p:nvSpPr>
        <p:spPr bwMode="auto">
          <a:xfrm>
            <a:off x="685800" y="6477000"/>
            <a:ext cx="78486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18443" name="Rectangle 11"/>
          <p:cNvSpPr>
            <a:spLocks noChangeArrowheads="1"/>
          </p:cNvSpPr>
          <p:nvPr>
            <p:ph type="body" idx="1"/>
          </p:nvPr>
        </p:nvSpPr>
        <p:spPr>
          <a:xfrm>
            <a:off x="304800" y="990600"/>
            <a:ext cx="8610600" cy="4800600"/>
          </a:xfrm>
          <a:ln/>
        </p:spPr>
        <p:txBody>
          <a:bodyPr rIns="31750"/>
          <a:lstStyle/>
          <a:p>
            <a:r>
              <a:rPr lang="en-US" sz="1800"/>
              <a:t>Dictionary.com, "ad hoc," in The Free On-line Dictionary of Computing. Source location: Denis Howe</a:t>
            </a:r>
            <a:r>
              <a:rPr lang="en-US" sz="1800">
                <a:solidFill>
                  <a:srgbClr val="262626"/>
                </a:solidFill>
              </a:rPr>
              <a:t>. </a:t>
            </a:r>
            <a:r>
              <a:rPr lang="en-US" sz="1800" u="sng">
                <a:solidFill>
                  <a:srgbClr val="0066FF"/>
                </a:solidFill>
                <a:latin typeface="Times New Roman Bold Italic" charset="0"/>
                <a:ea typeface="Times New Roman Bold Italic" charset="0"/>
                <a:cs typeface="Times New Roman Bold Italic" charset="0"/>
                <a:sym typeface="Times New Roman Bold Italic" charset="0"/>
                <a:hlinkClick r:id="rId2"/>
              </a:rPr>
              <a:t>http://dictionary.reference.com/browse/ad hoc</a:t>
            </a:r>
            <a:r>
              <a:rPr lang="en-US" sz="1800">
                <a:solidFill>
                  <a:srgbClr val="0044FE"/>
                </a:solidFill>
                <a:latin typeface="Times New Roman Bold Italic" charset="0"/>
                <a:ea typeface="Times New Roman Bold Italic" charset="0"/>
                <a:cs typeface="Times New Roman Bold Italic" charset="0"/>
                <a:sym typeface="Times New Roman Bold Italic" charset="0"/>
              </a:rPr>
              <a:t>.</a:t>
            </a:r>
            <a:r>
              <a:rPr lang="en-US" sz="1800">
                <a:solidFill>
                  <a:srgbClr val="0044FE"/>
                </a:solidFill>
              </a:rPr>
              <a:t> </a:t>
            </a:r>
          </a:p>
          <a:p>
            <a:r>
              <a:rPr lang="en-US" sz="1800"/>
              <a:t>About.com, </a:t>
            </a:r>
            <a:r>
              <a:rPr lang="en-US" sz="1800">
                <a:solidFill>
                  <a:srgbClr val="262626"/>
                </a:solidFill>
              </a:rPr>
              <a:t>"</a:t>
            </a:r>
            <a:r>
              <a:rPr lang="en-US" sz="1800"/>
              <a:t>What is Ad-Hoc Mode in Wireless Networking?</a:t>
            </a:r>
            <a:r>
              <a:rPr lang="en-US" sz="1800">
                <a:solidFill>
                  <a:srgbClr val="262626"/>
                </a:solidFill>
              </a:rPr>
              <a:t>"</a:t>
            </a:r>
            <a:r>
              <a:rPr lang="en-US" sz="1800"/>
              <a:t> Source location:</a:t>
            </a:r>
            <a:r>
              <a:rPr lang="en-US" sz="1800">
                <a:solidFill>
                  <a:srgbClr val="262626"/>
                </a:solidFill>
              </a:rPr>
              <a:t> </a:t>
            </a:r>
            <a:r>
              <a:rPr lang="en-US" sz="1800" u="sng">
                <a:solidFill>
                  <a:srgbClr val="0066FF"/>
                </a:solidFill>
                <a:hlinkClick r:id="rId3"/>
              </a:rPr>
              <a:t>Bradley Mitchell</a:t>
            </a:r>
            <a:r>
              <a:rPr lang="en-US" sz="1800"/>
              <a:t>, About.com</a:t>
            </a:r>
            <a:r>
              <a:rPr lang="en-US" sz="1800">
                <a:solidFill>
                  <a:srgbClr val="0044FE"/>
                </a:solidFill>
                <a:latin typeface="Times New Roman Bold Italic" charset="0"/>
                <a:ea typeface="Times New Roman Bold Italic" charset="0"/>
                <a:cs typeface="Times New Roman Bold Italic" charset="0"/>
                <a:sym typeface="Times New Roman Bold Italic" charset="0"/>
              </a:rPr>
              <a:t> - </a:t>
            </a:r>
            <a:r>
              <a:rPr lang="en-US" sz="1800" u="sng">
                <a:solidFill>
                  <a:srgbClr val="0066FF"/>
                </a:solidFill>
                <a:latin typeface="Times New Roman Bold Italic" charset="0"/>
                <a:ea typeface="Times New Roman Bold Italic" charset="0"/>
                <a:cs typeface="Times New Roman Bold Italic" charset="0"/>
                <a:sym typeface="Times New Roman Bold Italic" charset="0"/>
                <a:hlinkClick r:id="rId4"/>
              </a:rPr>
              <a:t>http://compnetworking.about.com/cs/wirelessfaqs/f/adhocwireless.htm</a:t>
            </a:r>
            <a:endParaRPr lang="en-US"/>
          </a:p>
          <a:p>
            <a:pPr>
              <a:buClr>
                <a:srgbClr val="000000"/>
              </a:buClr>
            </a:pPr>
            <a:r>
              <a:rPr lang="en-US" sz="1800"/>
              <a:t>802.11 Wireless Networks</a:t>
            </a:r>
            <a:r>
              <a:rPr lang="en-US" sz="1800">
                <a:solidFill>
                  <a:srgbClr val="262626"/>
                </a:solidFill>
              </a:rPr>
              <a:t>: </a:t>
            </a:r>
            <a:r>
              <a:rPr lang="en-US" sz="1800"/>
              <a:t>The Definitive Guide, Second Edition. Source location:</a:t>
            </a:r>
            <a:r>
              <a:rPr lang="en-US" sz="1800">
                <a:solidFill>
                  <a:srgbClr val="262626"/>
                </a:solidFill>
              </a:rPr>
              <a:t> </a:t>
            </a:r>
            <a:r>
              <a:rPr lang="en-US" sz="1800" u="sng">
                <a:solidFill>
                  <a:srgbClr val="0066FF"/>
                </a:solidFill>
                <a:hlinkClick r:id="rId5"/>
              </a:rPr>
              <a:t>Matthew Gast</a:t>
            </a:r>
            <a:r>
              <a:rPr lang="en-US" sz="1800">
                <a:solidFill>
                  <a:srgbClr val="262626"/>
                </a:solidFill>
              </a:rPr>
              <a:t>, </a:t>
            </a:r>
            <a:r>
              <a:rPr lang="en-US" sz="1800"/>
              <a:t>Publisher: O'Reilly Media Released: April 2005 - </a:t>
            </a:r>
            <a:r>
              <a:rPr lang="en-US" sz="1800" u="sng">
                <a:solidFill>
                  <a:srgbClr val="0066FF"/>
                </a:solidFill>
                <a:latin typeface="Times New Roman Bold Italic" charset="0"/>
                <a:ea typeface="Times New Roman Bold Italic" charset="0"/>
                <a:cs typeface="Times New Roman Bold Italic" charset="0"/>
                <a:sym typeface="Times New Roman Bold Italic" charset="0"/>
                <a:hlinkClick r:id="rId5"/>
              </a:rPr>
              <a:t>http://shop.oreilly.com/product/9780596100520.do</a:t>
            </a:r>
            <a:endParaRPr lang="en-US"/>
          </a:p>
          <a:p>
            <a:r>
              <a:rPr lang="en-US" sz="1800"/>
              <a:t>About.com, </a:t>
            </a:r>
            <a:r>
              <a:rPr lang="en-US" sz="1800">
                <a:solidFill>
                  <a:srgbClr val="262626"/>
                </a:solidFill>
              </a:rPr>
              <a:t>"</a:t>
            </a:r>
            <a:r>
              <a:rPr lang="en-US" sz="1800"/>
              <a:t>Limitations of WiFi Ad Hoc Mode Networking</a:t>
            </a:r>
            <a:r>
              <a:rPr lang="en-US" sz="1800">
                <a:solidFill>
                  <a:srgbClr val="262626"/>
                </a:solidFill>
              </a:rPr>
              <a:t>"</a:t>
            </a:r>
            <a:r>
              <a:rPr lang="en-US" sz="1800"/>
              <a:t> Source location:</a:t>
            </a:r>
            <a:r>
              <a:rPr lang="en-US" sz="1800">
                <a:solidFill>
                  <a:srgbClr val="262626"/>
                </a:solidFill>
              </a:rPr>
              <a:t> </a:t>
            </a:r>
            <a:r>
              <a:rPr lang="en-US" sz="1800" u="sng">
                <a:solidFill>
                  <a:srgbClr val="0066FF"/>
                </a:solidFill>
                <a:hlinkClick r:id="rId3"/>
              </a:rPr>
              <a:t>Bradley Mitchell</a:t>
            </a:r>
            <a:r>
              <a:rPr lang="en-US" sz="1800"/>
              <a:t>, About.com</a:t>
            </a:r>
            <a:r>
              <a:rPr lang="en-US" sz="1800">
                <a:solidFill>
                  <a:srgbClr val="0044FE"/>
                </a:solidFill>
                <a:latin typeface="Times New Roman Bold Italic" charset="0"/>
                <a:ea typeface="Times New Roman Bold Italic" charset="0"/>
                <a:cs typeface="Times New Roman Bold Italic" charset="0"/>
                <a:sym typeface="Times New Roman Bold Italic" charset="0"/>
              </a:rPr>
              <a:t> -</a:t>
            </a:r>
            <a:r>
              <a:rPr lang="en-US" sz="1800"/>
              <a:t> </a:t>
            </a:r>
            <a:r>
              <a:rPr lang="en-US" sz="1800" u="sng">
                <a:solidFill>
                  <a:srgbClr val="0066FF"/>
                </a:solidFill>
                <a:latin typeface="Times New Roman Bold Italic" charset="0"/>
                <a:ea typeface="Times New Roman Bold Italic" charset="0"/>
                <a:cs typeface="Times New Roman Bold Italic" charset="0"/>
                <a:sym typeface="Times New Roman Bold Italic" charset="0"/>
                <a:hlinkClick r:id="rId6"/>
              </a:rPr>
              <a:t>http://compnetworking.about.com/od/wirelessfaqs/f/adhoclimitation.htm</a:t>
            </a:r>
            <a:endParaRPr lang="en-US"/>
          </a:p>
          <a:p>
            <a:pPr>
              <a:buClr>
                <a:srgbClr val="000000"/>
              </a:buClr>
            </a:pPr>
            <a:r>
              <a:rPr lang="en-US" sz="1800">
                <a:latin typeface="Times New Roman Bold Italic" charset="0"/>
                <a:ea typeface="Times New Roman Bold Italic" charset="0"/>
                <a:cs typeface="Times New Roman Bold Italic" charset="0"/>
                <a:sym typeface="Times New Roman Bold Italic" charset="0"/>
              </a:rPr>
              <a:t>“</a:t>
            </a:r>
            <a:r>
              <a:rPr lang="en-US" sz="1800"/>
              <a:t>Information about cell-id splitting, stuck beacons, and failed IBSS merges!”</a:t>
            </a:r>
            <a:r>
              <a:rPr lang="en-US" sz="1800">
                <a:solidFill>
                  <a:srgbClr val="262626"/>
                </a:solidFill>
              </a:rPr>
              <a:t> </a:t>
            </a:r>
            <a:r>
              <a:rPr lang="en-US" sz="1800"/>
              <a:t>Source location:</a:t>
            </a:r>
            <a:r>
              <a:rPr lang="en-US" sz="1800">
                <a:solidFill>
                  <a:srgbClr val="262626"/>
                </a:solidFill>
              </a:rPr>
              <a:t> </a:t>
            </a:r>
            <a:r>
              <a:rPr lang="en-US" sz="1800"/>
              <a:t>Village Telco Wiki</a:t>
            </a:r>
            <a:r>
              <a:rPr lang="en-US" sz="1800">
                <a:solidFill>
                  <a:srgbClr val="0044FE"/>
                </a:solidFill>
                <a:latin typeface="Times New Roman Bold Italic" charset="0"/>
                <a:ea typeface="Times New Roman Bold Italic" charset="0"/>
                <a:cs typeface="Times New Roman Bold Italic" charset="0"/>
                <a:sym typeface="Times New Roman Bold Italic" charset="0"/>
              </a:rPr>
              <a:t> -</a:t>
            </a:r>
            <a:r>
              <a:rPr lang="en-US" sz="1800"/>
              <a:t> </a:t>
            </a:r>
            <a:r>
              <a:rPr lang="en-US" sz="1800" u="sng">
                <a:solidFill>
                  <a:srgbClr val="0066FF"/>
                </a:solidFill>
                <a:latin typeface="Times New Roman Bold Italic" charset="0"/>
                <a:ea typeface="Times New Roman Bold Italic" charset="0"/>
                <a:cs typeface="Times New Roman Bold Italic" charset="0"/>
                <a:sym typeface="Times New Roman Bold Italic" charset="0"/>
                <a:hlinkClick r:id="rId7"/>
              </a:rPr>
              <a:t>http://wiki.villagetelco.org/index.php?title=Information_about_cell-id_splitting%2C_stuck_beacons%2C_and_failed_IBSS_merges</a:t>
            </a:r>
            <a:r>
              <a:rPr lang="en-US" sz="1800" u="sng">
                <a:solidFill>
                  <a:srgbClr val="0044FE"/>
                </a:solidFill>
                <a:latin typeface="Times New Roman Bold Italic" charset="0"/>
                <a:ea typeface="Times New Roman Bold Italic" charset="0"/>
                <a:cs typeface="Times New Roman Bold Italic" charset="0"/>
                <a:sym typeface="Times New Roman Bold Italic" charset="0"/>
              </a:rPr>
              <a:t>!</a:t>
            </a:r>
            <a:endParaRPr lang="en-US" sz="1800" u="sng">
              <a:solidFill>
                <a:srgbClr val="0044FE"/>
              </a:solidFill>
              <a:latin typeface="Times New Roman Bold Italic" charset="0"/>
              <a:sym typeface="Times New Roman Bold Italic"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3" name="Rectangle 1"/>
          <p:cNvSpPr>
            <a:spLocks/>
          </p:cNvSpPr>
          <p:nvPr/>
        </p:nvSpPr>
        <p:spPr bwMode="auto">
          <a:xfrm>
            <a:off x="696913" y="355600"/>
            <a:ext cx="1525587" cy="254000"/>
          </a:xfrm>
          <a:prstGeom prst="rect">
            <a:avLst/>
          </a:prstGeom>
          <a:noFill/>
          <a:ln w="9525" cap="flat">
            <a:noFill/>
            <a:miter lim="800000"/>
            <a:headEnd type="none" w="med" len="med"/>
            <a:tailEnd type="none" w="med" len="med"/>
          </a:ln>
        </p:spPr>
        <p:txBody>
          <a:bodyPr wrap="none" lIns="0" tIns="0" rIns="0" bIns="0" anchor="b">
            <a:prstTxWarp prst="textNoShape">
              <a:avLst/>
            </a:prstTxWarp>
            <a:spAutoFit/>
          </a:bodyPr>
          <a:lstStyle/>
          <a:p>
            <a:r>
              <a:rPr lang="en-US" sz="1800">
                <a:solidFill>
                  <a:schemeClr val="tx1"/>
                </a:solidFill>
                <a:latin typeface="Times New Roman Bold" charset="0"/>
                <a:ea typeface="Times New Roman Bold" charset="0"/>
                <a:cs typeface="Times New Roman Bold" charset="0"/>
                <a:sym typeface="Times New Roman Bold" charset="0"/>
              </a:rPr>
              <a:t>November 2011</a:t>
            </a:r>
          </a:p>
        </p:txBody>
      </p:sp>
      <p:sp>
        <p:nvSpPr>
          <p:cNvPr id="3074" name="Rectangle 2"/>
          <p:cNvSpPr>
            <a:spLocks/>
          </p:cNvSpPr>
          <p:nvPr/>
        </p:nvSpPr>
        <p:spPr bwMode="auto">
          <a:xfrm>
            <a:off x="5984875" y="6475413"/>
            <a:ext cx="2571750" cy="177800"/>
          </a:xfrm>
          <a:prstGeom prst="rect">
            <a:avLst/>
          </a:prstGeom>
          <a:noFill/>
          <a:ln w="9525" cap="flat">
            <a:noFill/>
            <a:miter lim="800000"/>
            <a:headEnd type="none" w="med" len="med"/>
            <a:tailEnd type="none" w="med" len="med"/>
          </a:ln>
        </p:spPr>
        <p:txBody>
          <a:bodyPr wrap="none" lIns="0" tIns="0" rIns="0" bIns="0">
            <a:prstTxWarp prst="textNoShape">
              <a:avLst/>
            </a:prstTxWarp>
            <a:spAutoFit/>
          </a:bodyPr>
          <a:lstStyle/>
          <a:p>
            <a:pPr algn="r"/>
            <a:r>
              <a:rPr lang="en-US" sz="1200">
                <a:solidFill>
                  <a:schemeClr val="tx1"/>
                </a:solidFill>
                <a:ea typeface="Times New Roman" charset="0"/>
                <a:cs typeface="Times New Roman" charset="0"/>
              </a:rPr>
              <a:t>Romana Challans, The Serval Project Inc.</a:t>
            </a:r>
          </a:p>
        </p:txBody>
      </p:sp>
      <p:sp>
        <p:nvSpPr>
          <p:cNvPr id="3075" name="Rectangle 3"/>
          <p:cNvSpPr>
            <a:spLocks/>
          </p:cNvSpPr>
          <p:nvPr/>
        </p:nvSpPr>
        <p:spPr bwMode="auto">
          <a:xfrm>
            <a:off x="4433888" y="6475413"/>
            <a:ext cx="363537" cy="177800"/>
          </a:xfrm>
          <a:prstGeom prst="rect">
            <a:avLst/>
          </a:prstGeom>
          <a:noFill/>
          <a:ln w="9525" cap="flat">
            <a:noFill/>
            <a:miter lim="800000"/>
            <a:headEnd type="none" w="med" len="med"/>
            <a:tailEnd type="none" w="med" len="med"/>
          </a:ln>
        </p:spPr>
        <p:txBody>
          <a:bodyPr wrap="none" lIns="0" tIns="0" rIns="0" bIns="0">
            <a:prstTxWarp prst="textNoShape">
              <a:avLst/>
            </a:prstTxWarp>
            <a:spAutoFit/>
          </a:bodyPr>
          <a:lstStyle/>
          <a:p>
            <a:pPr algn="ctr"/>
            <a:r>
              <a:rPr lang="en-US" sz="1200">
                <a:solidFill>
                  <a:schemeClr val="tx1"/>
                </a:solidFill>
                <a:ea typeface="Times New Roman" charset="0"/>
                <a:cs typeface="Times New Roman" charset="0"/>
              </a:rPr>
              <a:t>Slide </a:t>
            </a:r>
          </a:p>
        </p:txBody>
      </p:sp>
      <p:sp>
        <p:nvSpPr>
          <p:cNvPr id="3076" name="Rectangle 4"/>
          <p:cNvSpPr>
            <a:spLocks/>
          </p:cNvSpPr>
          <p:nvPr/>
        </p:nvSpPr>
        <p:spPr bwMode="auto">
          <a:xfrm>
            <a:off x="5205413" y="355600"/>
            <a:ext cx="3252787" cy="254000"/>
          </a:xfrm>
          <a:prstGeom prst="rect">
            <a:avLst/>
          </a:prstGeom>
          <a:noFill/>
          <a:ln w="9525" cap="flat">
            <a:noFill/>
            <a:miter lim="800000"/>
            <a:headEnd type="none" w="med" len="med"/>
            <a:tailEnd type="none" w="med" len="med"/>
          </a:ln>
        </p:spPr>
        <p:txBody>
          <a:bodyPr wrap="none" lIns="0" tIns="0" rIns="0" bIns="0" anchor="b">
            <a:prstTxWarp prst="textNoShape">
              <a:avLst/>
            </a:prstTxWarp>
            <a:spAutoFit/>
          </a:bodyPr>
          <a:lstStyle/>
          <a:p>
            <a:pPr marL="457200" algn="r"/>
            <a:r>
              <a:rPr lang="en-US" sz="1800">
                <a:solidFill>
                  <a:schemeClr val="tx1"/>
                </a:solidFill>
                <a:latin typeface="Times New Roman Bold" charset="0"/>
                <a:ea typeface="Times New Roman Bold" charset="0"/>
                <a:cs typeface="Times New Roman Bold" charset="0"/>
                <a:sym typeface="Times New Roman Bold" charset="0"/>
              </a:rPr>
              <a:t>doc.: IEEE 802.11-11/1492r1</a:t>
            </a:r>
          </a:p>
        </p:txBody>
      </p:sp>
      <p:sp>
        <p:nvSpPr>
          <p:cNvPr id="3077" name="Line 5"/>
          <p:cNvSpPr>
            <a:spLocks noChangeShapeType="1"/>
          </p:cNvSpPr>
          <p:nvPr/>
        </p:nvSpPr>
        <p:spPr bwMode="auto">
          <a:xfrm>
            <a:off x="685800" y="609600"/>
            <a:ext cx="77724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3078" name="Rectangle 6"/>
          <p:cNvSpPr>
            <a:spLocks/>
          </p:cNvSpPr>
          <p:nvPr/>
        </p:nvSpPr>
        <p:spPr bwMode="auto">
          <a:xfrm>
            <a:off x="685800" y="6475413"/>
            <a:ext cx="723900" cy="177800"/>
          </a:xfrm>
          <a:prstGeom prst="rect">
            <a:avLst/>
          </a:prstGeom>
          <a:noFill/>
          <a:ln w="9525" cap="flat">
            <a:noFill/>
            <a:miter lim="800000"/>
            <a:headEnd type="none" w="med" len="med"/>
            <a:tailEnd type="none" w="med" len="med"/>
          </a:ln>
        </p:spPr>
        <p:txBody>
          <a:bodyPr wrap="none" lIns="0" tIns="0" rIns="0" bIns="0">
            <a:prstTxWarp prst="textNoShape">
              <a:avLst/>
            </a:prstTxWarp>
            <a:spAutoFit/>
          </a:bodyPr>
          <a:lstStyle/>
          <a:p>
            <a:r>
              <a:rPr lang="en-US" sz="1200">
                <a:solidFill>
                  <a:schemeClr val="tx1"/>
                </a:solidFill>
                <a:ea typeface="Times New Roman" charset="0"/>
                <a:cs typeface="Times New Roman" charset="0"/>
              </a:rPr>
              <a:t>Submission</a:t>
            </a:r>
          </a:p>
        </p:txBody>
      </p:sp>
      <p:sp>
        <p:nvSpPr>
          <p:cNvPr id="3079" name="Line 7"/>
          <p:cNvSpPr>
            <a:spLocks noChangeShapeType="1"/>
          </p:cNvSpPr>
          <p:nvPr/>
        </p:nvSpPr>
        <p:spPr bwMode="auto">
          <a:xfrm>
            <a:off x="685800" y="6477000"/>
            <a:ext cx="78486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3080" name="Rectangle 8"/>
          <p:cNvSpPr>
            <a:spLocks noChangeArrowheads="1"/>
          </p:cNvSpPr>
          <p:nvPr>
            <p:ph type="title"/>
          </p:nvPr>
        </p:nvSpPr>
        <p:spPr>
          <a:xfrm>
            <a:off x="685800" y="152400"/>
            <a:ext cx="7772400" cy="1524000"/>
          </a:xfrm>
          <a:ln/>
        </p:spPr>
        <p:txBody>
          <a:bodyPr rIns="31750"/>
          <a:lstStyle/>
          <a:p>
            <a:r>
              <a:rPr lang="en-US"/>
              <a:t>The Changing Face of Adhoc</a:t>
            </a:r>
          </a:p>
        </p:txBody>
      </p:sp>
      <p:sp>
        <p:nvSpPr>
          <p:cNvPr id="3081" name="Line 9"/>
          <p:cNvSpPr>
            <a:spLocks noChangeShapeType="1"/>
          </p:cNvSpPr>
          <p:nvPr/>
        </p:nvSpPr>
        <p:spPr bwMode="auto">
          <a:xfrm>
            <a:off x="685800" y="609600"/>
            <a:ext cx="77724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3082" name="Line 10"/>
          <p:cNvSpPr>
            <a:spLocks noChangeShapeType="1"/>
          </p:cNvSpPr>
          <p:nvPr/>
        </p:nvSpPr>
        <p:spPr bwMode="auto">
          <a:xfrm>
            <a:off x="685800" y="6477000"/>
            <a:ext cx="78486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3083" name="Rectangle 11"/>
          <p:cNvSpPr>
            <a:spLocks/>
          </p:cNvSpPr>
          <p:nvPr/>
        </p:nvSpPr>
        <p:spPr bwMode="auto">
          <a:xfrm>
            <a:off x="4191000" y="6477000"/>
            <a:ext cx="4559300" cy="177800"/>
          </a:xfrm>
          <a:prstGeom prst="rect">
            <a:avLst/>
          </a:prstGeom>
          <a:noFill/>
          <a:ln w="12700" cap="flat">
            <a:noFill/>
            <a:miter lim="800000"/>
            <a:headEnd type="none" w="med" len="med"/>
            <a:tailEnd type="none" w="med" len="med"/>
          </a:ln>
        </p:spPr>
        <p:txBody>
          <a:bodyPr lIns="0" tIns="0" rIns="0" bIns="0">
            <a:prstTxWarp prst="textNoShape">
              <a:avLst/>
            </a:prstTxWarp>
          </a:bodyPr>
          <a:lstStyle/>
          <a:p>
            <a:pPr algn="r"/>
            <a:r>
              <a:rPr lang="en-US" sz="1200">
                <a:solidFill>
                  <a:schemeClr val="tx1"/>
                </a:solidFill>
                <a:ea typeface="Times New Roman" charset="0"/>
                <a:cs typeface="Times New Roman" charset="0"/>
              </a:rPr>
              <a:t> </a:t>
            </a:r>
          </a:p>
        </p:txBody>
      </p:sp>
      <p:sp>
        <p:nvSpPr>
          <p:cNvPr id="3084" name="Rectangle 12"/>
          <p:cNvSpPr>
            <a:spLocks noChangeArrowheads="1"/>
          </p:cNvSpPr>
          <p:nvPr>
            <p:ph type="body" idx="1"/>
          </p:nvPr>
        </p:nvSpPr>
        <p:spPr>
          <a:xfrm>
            <a:off x="304800" y="1435100"/>
            <a:ext cx="8610600" cy="4432300"/>
          </a:xfrm>
          <a:ln/>
        </p:spPr>
        <p:txBody>
          <a:bodyPr lIns="0" tIns="0" rIns="82550" bIns="0"/>
          <a:lstStyle/>
          <a:p>
            <a:pPr marL="447675" lvl="1" indent="0">
              <a:spcBef>
                <a:spcPct val="0"/>
              </a:spcBef>
              <a:buFont typeface="Times New Roman" charset="0"/>
              <a:buNone/>
            </a:pPr>
            <a:endParaRPr lang="en-US" sz="2400">
              <a:latin typeface="Times New Roman Bold" charset="0"/>
              <a:ea typeface="ヒラギノ明朝 ProN W6" charset="-128"/>
              <a:cs typeface="ヒラギノ明朝 ProN W6" charset="-128"/>
              <a:sym typeface="Times New Roman Bold" charset="0"/>
            </a:endParaRPr>
          </a:p>
          <a:p>
            <a:pPr marL="0" indent="0">
              <a:spcBef>
                <a:spcPct val="0"/>
              </a:spcBef>
              <a:buFont typeface="Times New Roman" charset="0"/>
              <a:buNone/>
            </a:pPr>
            <a:r>
              <a:rPr lang="en-US" sz="1800"/>
              <a:t>“Due to their </a:t>
            </a:r>
            <a:r>
              <a:rPr lang="en-US" sz="1800" u="sng"/>
              <a:t>short duration, small size, and focused purpose</a:t>
            </a:r>
            <a:r>
              <a:rPr lang="en-US" sz="1800"/>
              <a:t>, IBSSs are sometimes referred to as ad hoc BSSs or ad hoc networks.” (</a:t>
            </a:r>
            <a:r>
              <a:rPr lang="en-US" sz="1800">
                <a:latin typeface="Times New Roman Bold Italic" charset="0"/>
                <a:ea typeface="Times New Roman Bold Italic" charset="0"/>
                <a:cs typeface="Times New Roman Bold Italic" charset="0"/>
                <a:sym typeface="Times New Roman Bold Italic" charset="0"/>
              </a:rPr>
              <a:t>p40, </a:t>
            </a:r>
            <a:r>
              <a:rPr lang="en-US" sz="1800">
                <a:solidFill>
                  <a:srgbClr val="262626"/>
                </a:solidFill>
                <a:latin typeface="Times New Roman Bold Italic" charset="0"/>
                <a:ea typeface="Times New Roman Bold Italic" charset="0"/>
                <a:cs typeface="Times New Roman Bold Italic" charset="0"/>
                <a:sym typeface="Times New Roman Bold Italic" charset="0"/>
              </a:rPr>
              <a:t>802.11 Wireless Networks: The Definitive Guide, Second Edition) </a:t>
            </a:r>
            <a:endParaRPr lang="en-US" sz="1800">
              <a:solidFill>
                <a:srgbClr val="262626"/>
              </a:solidFill>
              <a:latin typeface="Times New Roman Bold Italic" charset="0"/>
              <a:sym typeface="Times New Roman Bold Italic" charset="0"/>
            </a:endParaRPr>
          </a:p>
          <a:p>
            <a:pPr marL="0" indent="0">
              <a:spcBef>
                <a:spcPts val="1800"/>
              </a:spcBef>
              <a:buFont typeface="Times New Roman" charset="0"/>
              <a:buNone/>
            </a:pPr>
            <a:endParaRPr lang="en-US">
              <a:latin typeface="Times New Roman Bold Italic" charset="0"/>
              <a:sym typeface="Times New Roman Bold Italic" charset="0"/>
            </a:endParaRPr>
          </a:p>
          <a:p>
            <a:pPr marL="0" indent="0">
              <a:lnSpc>
                <a:spcPts val="1800"/>
              </a:lnSpc>
              <a:spcBef>
                <a:spcPct val="0"/>
              </a:spcBef>
              <a:buFont typeface="Times New Roman" charset="0"/>
              <a:buNone/>
            </a:pPr>
            <a:r>
              <a:rPr lang="en-US"/>
              <a:t>Ad hoc wireless networking inherited a great deal from Ethernet wired networking concepts and standards, however, increasingly sophisticated network models are becoming conceived, and serious attempts to implement them are being hampered by the limitations inherited on ad hoc by previous expectations, poor hardware implementation, and the increasingly rapidly changing needs of a mobile society.</a:t>
            </a:r>
          </a:p>
        </p:txBody>
      </p:sp>
    </p:spTree>
  </p:cSld>
  <p:clrMapOvr>
    <a:masterClrMapping/>
  </p:clrMapOvr>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7" name="Rectangle 1"/>
          <p:cNvSpPr>
            <a:spLocks/>
          </p:cNvSpPr>
          <p:nvPr/>
        </p:nvSpPr>
        <p:spPr bwMode="auto">
          <a:xfrm>
            <a:off x="696913" y="355600"/>
            <a:ext cx="1525587" cy="254000"/>
          </a:xfrm>
          <a:prstGeom prst="rect">
            <a:avLst/>
          </a:prstGeom>
          <a:noFill/>
          <a:ln w="9525" cap="flat">
            <a:noFill/>
            <a:miter lim="800000"/>
            <a:headEnd type="none" w="med" len="med"/>
            <a:tailEnd type="none" w="med" len="med"/>
          </a:ln>
        </p:spPr>
        <p:txBody>
          <a:bodyPr wrap="none" lIns="0" tIns="0" rIns="0" bIns="0" anchor="b">
            <a:prstTxWarp prst="textNoShape">
              <a:avLst/>
            </a:prstTxWarp>
            <a:spAutoFit/>
          </a:bodyPr>
          <a:lstStyle/>
          <a:p>
            <a:r>
              <a:rPr lang="en-US" sz="1800">
                <a:solidFill>
                  <a:schemeClr val="tx1"/>
                </a:solidFill>
                <a:latin typeface="Times New Roman Bold" charset="0"/>
                <a:ea typeface="Times New Roman Bold" charset="0"/>
                <a:cs typeface="Times New Roman Bold" charset="0"/>
                <a:sym typeface="Times New Roman Bold" charset="0"/>
              </a:rPr>
              <a:t>November 2011</a:t>
            </a:r>
          </a:p>
        </p:txBody>
      </p:sp>
      <p:sp>
        <p:nvSpPr>
          <p:cNvPr id="4098" name="Rectangle 2"/>
          <p:cNvSpPr>
            <a:spLocks/>
          </p:cNvSpPr>
          <p:nvPr/>
        </p:nvSpPr>
        <p:spPr bwMode="auto">
          <a:xfrm>
            <a:off x="5984875" y="6475413"/>
            <a:ext cx="2571750" cy="177800"/>
          </a:xfrm>
          <a:prstGeom prst="rect">
            <a:avLst/>
          </a:prstGeom>
          <a:noFill/>
          <a:ln w="9525" cap="flat">
            <a:noFill/>
            <a:miter lim="800000"/>
            <a:headEnd type="none" w="med" len="med"/>
            <a:tailEnd type="none" w="med" len="med"/>
          </a:ln>
        </p:spPr>
        <p:txBody>
          <a:bodyPr wrap="none" lIns="0" tIns="0" rIns="0" bIns="0">
            <a:prstTxWarp prst="textNoShape">
              <a:avLst/>
            </a:prstTxWarp>
            <a:spAutoFit/>
          </a:bodyPr>
          <a:lstStyle/>
          <a:p>
            <a:pPr algn="r"/>
            <a:r>
              <a:rPr lang="en-US" sz="1200">
                <a:solidFill>
                  <a:schemeClr val="tx1"/>
                </a:solidFill>
                <a:ea typeface="Times New Roman" charset="0"/>
                <a:cs typeface="Times New Roman" charset="0"/>
              </a:rPr>
              <a:t>Romana Challans, The Serval Project Inc.</a:t>
            </a:r>
          </a:p>
        </p:txBody>
      </p:sp>
      <p:sp>
        <p:nvSpPr>
          <p:cNvPr id="4099" name="Rectangle 3"/>
          <p:cNvSpPr>
            <a:spLocks/>
          </p:cNvSpPr>
          <p:nvPr/>
        </p:nvSpPr>
        <p:spPr bwMode="auto">
          <a:xfrm>
            <a:off x="4433888" y="6475413"/>
            <a:ext cx="363537" cy="177800"/>
          </a:xfrm>
          <a:prstGeom prst="rect">
            <a:avLst/>
          </a:prstGeom>
          <a:noFill/>
          <a:ln w="9525" cap="flat">
            <a:noFill/>
            <a:miter lim="800000"/>
            <a:headEnd type="none" w="med" len="med"/>
            <a:tailEnd type="none" w="med" len="med"/>
          </a:ln>
        </p:spPr>
        <p:txBody>
          <a:bodyPr wrap="none" lIns="0" tIns="0" rIns="0" bIns="0">
            <a:prstTxWarp prst="textNoShape">
              <a:avLst/>
            </a:prstTxWarp>
            <a:spAutoFit/>
          </a:bodyPr>
          <a:lstStyle/>
          <a:p>
            <a:pPr algn="ctr"/>
            <a:r>
              <a:rPr lang="en-US" sz="1200">
                <a:solidFill>
                  <a:schemeClr val="tx1"/>
                </a:solidFill>
                <a:ea typeface="Times New Roman" charset="0"/>
                <a:cs typeface="Times New Roman" charset="0"/>
              </a:rPr>
              <a:t>Slide </a:t>
            </a:r>
          </a:p>
        </p:txBody>
      </p:sp>
      <p:sp>
        <p:nvSpPr>
          <p:cNvPr id="4100" name="Rectangle 4"/>
          <p:cNvSpPr>
            <a:spLocks/>
          </p:cNvSpPr>
          <p:nvPr/>
        </p:nvSpPr>
        <p:spPr bwMode="auto">
          <a:xfrm>
            <a:off x="5205413" y="355600"/>
            <a:ext cx="3252787" cy="254000"/>
          </a:xfrm>
          <a:prstGeom prst="rect">
            <a:avLst/>
          </a:prstGeom>
          <a:noFill/>
          <a:ln w="9525" cap="flat">
            <a:noFill/>
            <a:miter lim="800000"/>
            <a:headEnd type="none" w="med" len="med"/>
            <a:tailEnd type="none" w="med" len="med"/>
          </a:ln>
        </p:spPr>
        <p:txBody>
          <a:bodyPr wrap="none" lIns="0" tIns="0" rIns="0" bIns="0" anchor="b">
            <a:prstTxWarp prst="textNoShape">
              <a:avLst/>
            </a:prstTxWarp>
            <a:spAutoFit/>
          </a:bodyPr>
          <a:lstStyle/>
          <a:p>
            <a:pPr marL="457200" algn="r"/>
            <a:r>
              <a:rPr lang="en-US" sz="1800">
                <a:solidFill>
                  <a:schemeClr val="tx1"/>
                </a:solidFill>
                <a:latin typeface="Times New Roman Bold" charset="0"/>
                <a:ea typeface="Times New Roman Bold" charset="0"/>
                <a:cs typeface="Times New Roman Bold" charset="0"/>
                <a:sym typeface="Times New Roman Bold" charset="0"/>
              </a:rPr>
              <a:t>doc.: IEEE 802.11-11/1492r1</a:t>
            </a:r>
          </a:p>
        </p:txBody>
      </p:sp>
      <p:sp>
        <p:nvSpPr>
          <p:cNvPr id="4101" name="Line 5"/>
          <p:cNvSpPr>
            <a:spLocks noChangeShapeType="1"/>
          </p:cNvSpPr>
          <p:nvPr/>
        </p:nvSpPr>
        <p:spPr bwMode="auto">
          <a:xfrm>
            <a:off x="685800" y="609600"/>
            <a:ext cx="77724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4102" name="Rectangle 6"/>
          <p:cNvSpPr>
            <a:spLocks/>
          </p:cNvSpPr>
          <p:nvPr/>
        </p:nvSpPr>
        <p:spPr bwMode="auto">
          <a:xfrm>
            <a:off x="685800" y="6475413"/>
            <a:ext cx="723900" cy="177800"/>
          </a:xfrm>
          <a:prstGeom prst="rect">
            <a:avLst/>
          </a:prstGeom>
          <a:noFill/>
          <a:ln w="9525" cap="flat">
            <a:noFill/>
            <a:miter lim="800000"/>
            <a:headEnd type="none" w="med" len="med"/>
            <a:tailEnd type="none" w="med" len="med"/>
          </a:ln>
        </p:spPr>
        <p:txBody>
          <a:bodyPr wrap="none" lIns="0" tIns="0" rIns="0" bIns="0">
            <a:prstTxWarp prst="textNoShape">
              <a:avLst/>
            </a:prstTxWarp>
            <a:spAutoFit/>
          </a:bodyPr>
          <a:lstStyle/>
          <a:p>
            <a:r>
              <a:rPr lang="en-US" sz="1200">
                <a:solidFill>
                  <a:schemeClr val="tx1"/>
                </a:solidFill>
                <a:ea typeface="Times New Roman" charset="0"/>
                <a:cs typeface="Times New Roman" charset="0"/>
              </a:rPr>
              <a:t>Submission</a:t>
            </a:r>
          </a:p>
        </p:txBody>
      </p:sp>
      <p:sp>
        <p:nvSpPr>
          <p:cNvPr id="4103" name="Line 7"/>
          <p:cNvSpPr>
            <a:spLocks noChangeShapeType="1"/>
          </p:cNvSpPr>
          <p:nvPr/>
        </p:nvSpPr>
        <p:spPr bwMode="auto">
          <a:xfrm>
            <a:off x="685800" y="6477000"/>
            <a:ext cx="78486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4104" name="Rectangle 8"/>
          <p:cNvSpPr>
            <a:spLocks noChangeArrowheads="1"/>
          </p:cNvSpPr>
          <p:nvPr>
            <p:ph type="title"/>
          </p:nvPr>
        </p:nvSpPr>
        <p:spPr>
          <a:xfrm>
            <a:off x="533400" y="152400"/>
            <a:ext cx="8128000" cy="1828800"/>
          </a:xfrm>
          <a:ln/>
        </p:spPr>
        <p:txBody>
          <a:bodyPr rIns="82550"/>
          <a:lstStyle/>
          <a:p>
            <a:r>
              <a:rPr lang="en-US"/>
              <a:t>Adhoc Mesh Networking Scenarios</a:t>
            </a:r>
          </a:p>
        </p:txBody>
      </p:sp>
      <p:sp>
        <p:nvSpPr>
          <p:cNvPr id="4105" name="Line 9"/>
          <p:cNvSpPr>
            <a:spLocks noChangeShapeType="1"/>
          </p:cNvSpPr>
          <p:nvPr/>
        </p:nvSpPr>
        <p:spPr bwMode="auto">
          <a:xfrm>
            <a:off x="685800" y="609600"/>
            <a:ext cx="77724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4106" name="Line 10"/>
          <p:cNvSpPr>
            <a:spLocks noChangeShapeType="1"/>
          </p:cNvSpPr>
          <p:nvPr/>
        </p:nvSpPr>
        <p:spPr bwMode="auto">
          <a:xfrm>
            <a:off x="685800" y="6477000"/>
            <a:ext cx="78486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4107" name="Rectangle 11"/>
          <p:cNvSpPr>
            <a:spLocks/>
          </p:cNvSpPr>
          <p:nvPr/>
        </p:nvSpPr>
        <p:spPr bwMode="auto">
          <a:xfrm>
            <a:off x="4191000" y="6477000"/>
            <a:ext cx="4559300" cy="177800"/>
          </a:xfrm>
          <a:prstGeom prst="rect">
            <a:avLst/>
          </a:prstGeom>
          <a:noFill/>
          <a:ln w="12700" cap="flat">
            <a:noFill/>
            <a:miter lim="800000"/>
            <a:headEnd type="none" w="med" len="med"/>
            <a:tailEnd type="none" w="med" len="med"/>
          </a:ln>
        </p:spPr>
        <p:txBody>
          <a:bodyPr lIns="0" tIns="0" rIns="0" bIns="0">
            <a:prstTxWarp prst="textNoShape">
              <a:avLst/>
            </a:prstTxWarp>
          </a:bodyPr>
          <a:lstStyle/>
          <a:p>
            <a:pPr algn="r"/>
            <a:r>
              <a:rPr lang="en-US" sz="1200">
                <a:solidFill>
                  <a:schemeClr val="tx1"/>
                </a:solidFill>
                <a:ea typeface="Times New Roman" charset="0"/>
                <a:cs typeface="Times New Roman" charset="0"/>
              </a:rPr>
              <a:t>.</a:t>
            </a:r>
          </a:p>
        </p:txBody>
      </p:sp>
      <p:sp>
        <p:nvSpPr>
          <p:cNvPr id="4108" name="Rectangle 12"/>
          <p:cNvSpPr>
            <a:spLocks/>
          </p:cNvSpPr>
          <p:nvPr/>
        </p:nvSpPr>
        <p:spPr bwMode="auto">
          <a:xfrm>
            <a:off x="685800" y="1371600"/>
            <a:ext cx="7785100" cy="4483100"/>
          </a:xfrm>
          <a:prstGeom prst="rect">
            <a:avLst/>
          </a:prstGeom>
          <a:noFill/>
          <a:ln w="12700" cap="flat">
            <a:noFill/>
            <a:miter lim="800000"/>
            <a:headEnd type="none" w="med" len="med"/>
            <a:tailEnd type="none" w="med" len="med"/>
          </a:ln>
        </p:spPr>
        <p:txBody>
          <a:bodyPr lIns="0" tIns="0" rIns="82550" bIns="0">
            <a:prstTxWarp prst="textNoShape">
              <a:avLst/>
            </a:prstTxWarp>
          </a:bodyPr>
          <a:lstStyle/>
          <a:p>
            <a:pPr marL="342900" indent="-342900">
              <a:spcBef>
                <a:spcPts val="500"/>
              </a:spcBef>
              <a:buClr>
                <a:srgbClr val="000000"/>
              </a:buClr>
              <a:buSzPct val="100000"/>
              <a:buFont typeface="Times New Roman" charset="0"/>
              <a:buChar char="•"/>
            </a:pPr>
            <a:r>
              <a:rPr lang="en-US">
                <a:solidFill>
                  <a:schemeClr val="tx1"/>
                </a:solidFill>
                <a:latin typeface="Times New Roman Bold" charset="0"/>
                <a:ea typeface="Times New Roman Bold" charset="0"/>
                <a:cs typeface="Times New Roman Bold" charset="0"/>
                <a:sym typeface="Times New Roman Bold" charset="0"/>
              </a:rPr>
              <a:t>Small area, limited nodes (&lt;50) eg Gaming LANs, some environmental monitoring projects</a:t>
            </a:r>
          </a:p>
          <a:p>
            <a:pPr marL="342900" indent="-342900">
              <a:spcBef>
                <a:spcPts val="500"/>
              </a:spcBef>
            </a:pPr>
            <a:endParaRPr lang="en-US">
              <a:solidFill>
                <a:schemeClr val="tx1"/>
              </a:solidFill>
              <a:latin typeface="Times New Roman Bold" charset="0"/>
              <a:ea typeface="Times" charset="0"/>
              <a:cs typeface="Times" charset="0"/>
              <a:sym typeface="Times New Roman Bold" charset="0"/>
            </a:endParaRPr>
          </a:p>
          <a:p>
            <a:pPr marL="342900" indent="-342900">
              <a:spcBef>
                <a:spcPts val="500"/>
              </a:spcBef>
              <a:buClr>
                <a:srgbClr val="000000"/>
              </a:buClr>
              <a:buSzPct val="100000"/>
              <a:buFont typeface="Times New Roman" charset="0"/>
              <a:buChar char="•"/>
            </a:pPr>
            <a:r>
              <a:rPr lang="en-US">
                <a:solidFill>
                  <a:schemeClr val="tx1"/>
                </a:solidFill>
                <a:latin typeface="Times New Roman Bold" charset="0"/>
                <a:ea typeface="Times New Roman Bold" charset="0"/>
                <a:cs typeface="Times New Roman Bold" charset="0"/>
                <a:sym typeface="Times New Roman Bold" charset="0"/>
              </a:rPr>
              <a:t>Large area, limited nodes (&lt;200) eg Remote and rural connectivity, some environmental monitoring projects</a:t>
            </a:r>
          </a:p>
          <a:p>
            <a:pPr marL="342900" indent="-342900">
              <a:spcBef>
                <a:spcPts val="500"/>
              </a:spcBef>
            </a:pPr>
            <a:endParaRPr lang="en-US">
              <a:solidFill>
                <a:schemeClr val="tx1"/>
              </a:solidFill>
              <a:latin typeface="Times New Roman Bold" charset="0"/>
              <a:ea typeface="Times" charset="0"/>
              <a:cs typeface="Times" charset="0"/>
              <a:sym typeface="Times New Roman Bold" charset="0"/>
            </a:endParaRPr>
          </a:p>
          <a:p>
            <a:pPr marL="342900" indent="-342900">
              <a:spcBef>
                <a:spcPts val="500"/>
              </a:spcBef>
              <a:buClr>
                <a:srgbClr val="000000"/>
              </a:buClr>
              <a:buSzPct val="100000"/>
              <a:buFont typeface="Times New Roman" charset="0"/>
              <a:buChar char="•"/>
            </a:pPr>
            <a:r>
              <a:rPr lang="en-US">
                <a:solidFill>
                  <a:schemeClr val="tx1"/>
                </a:solidFill>
                <a:latin typeface="Times New Roman Bold" charset="0"/>
                <a:ea typeface="Times New Roman Bold" charset="0"/>
                <a:cs typeface="Times New Roman Bold" charset="0"/>
                <a:sym typeface="Times New Roman Bold" charset="0"/>
              </a:rPr>
              <a:t>Small area, large amount of nodes (&gt;1000) eg emergencies, mass gatherings, industries such as some mining operations</a:t>
            </a:r>
          </a:p>
          <a:p>
            <a:pPr marL="342900" indent="-342900">
              <a:spcBef>
                <a:spcPts val="500"/>
              </a:spcBef>
              <a:buClr>
                <a:srgbClr val="000000"/>
              </a:buClr>
              <a:buSzPct val="100000"/>
              <a:buFont typeface="Times New Roman" charset="0"/>
              <a:buChar char="•"/>
            </a:pPr>
            <a:endParaRPr lang="en-US">
              <a:solidFill>
                <a:schemeClr val="tx1"/>
              </a:solidFill>
              <a:latin typeface="Times New Roman Bold" charset="0"/>
              <a:ea typeface="Times New Roman Bold" charset="0"/>
              <a:cs typeface="Times New Roman Bold" charset="0"/>
              <a:sym typeface="Times New Roman Bold" charset="0"/>
            </a:endParaRPr>
          </a:p>
          <a:p>
            <a:pPr marL="342900" indent="-342900">
              <a:spcBef>
                <a:spcPts val="500"/>
              </a:spcBef>
              <a:buClr>
                <a:srgbClr val="000000"/>
              </a:buClr>
              <a:buSzPct val="100000"/>
              <a:buFont typeface="Times New Roman" charset="0"/>
              <a:buChar char="•"/>
            </a:pPr>
            <a:r>
              <a:rPr lang="en-US">
                <a:solidFill>
                  <a:schemeClr val="tx1"/>
                </a:solidFill>
                <a:latin typeface="Times New Roman Bold" charset="0"/>
                <a:ea typeface="Times New Roman Bold" charset="0"/>
                <a:cs typeface="Times New Roman Bold" charset="0"/>
                <a:sym typeface="Times New Roman Bold" charset="0"/>
              </a:rPr>
              <a:t>Large area, large amount of nodes (&gt;1000) eg emergencies, disasters, mass gatherings</a:t>
            </a:r>
          </a:p>
        </p:txBody>
      </p:sp>
    </p:spTree>
  </p:cSld>
  <p:clrMapOvr>
    <a:masterClrMapping/>
  </p:clrMapOvr>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1" name="Rectangle 1"/>
          <p:cNvSpPr>
            <a:spLocks/>
          </p:cNvSpPr>
          <p:nvPr/>
        </p:nvSpPr>
        <p:spPr bwMode="auto">
          <a:xfrm>
            <a:off x="696913" y="355600"/>
            <a:ext cx="1525587" cy="254000"/>
          </a:xfrm>
          <a:prstGeom prst="rect">
            <a:avLst/>
          </a:prstGeom>
          <a:noFill/>
          <a:ln w="9525" cap="flat">
            <a:noFill/>
            <a:miter lim="800000"/>
            <a:headEnd type="none" w="med" len="med"/>
            <a:tailEnd type="none" w="med" len="med"/>
          </a:ln>
        </p:spPr>
        <p:txBody>
          <a:bodyPr wrap="none" lIns="0" tIns="0" rIns="0" bIns="0" anchor="b">
            <a:prstTxWarp prst="textNoShape">
              <a:avLst/>
            </a:prstTxWarp>
            <a:spAutoFit/>
          </a:bodyPr>
          <a:lstStyle/>
          <a:p>
            <a:r>
              <a:rPr lang="en-US" sz="1800">
                <a:solidFill>
                  <a:schemeClr val="tx1"/>
                </a:solidFill>
                <a:latin typeface="Times New Roman Bold" charset="0"/>
                <a:ea typeface="Times New Roman Bold" charset="0"/>
                <a:cs typeface="Times New Roman Bold" charset="0"/>
                <a:sym typeface="Times New Roman Bold" charset="0"/>
              </a:rPr>
              <a:t>November 2011</a:t>
            </a:r>
          </a:p>
        </p:txBody>
      </p:sp>
      <p:sp>
        <p:nvSpPr>
          <p:cNvPr id="5122" name="Rectangle 2"/>
          <p:cNvSpPr>
            <a:spLocks/>
          </p:cNvSpPr>
          <p:nvPr/>
        </p:nvSpPr>
        <p:spPr bwMode="auto">
          <a:xfrm>
            <a:off x="5984875" y="6475413"/>
            <a:ext cx="2571750" cy="177800"/>
          </a:xfrm>
          <a:prstGeom prst="rect">
            <a:avLst/>
          </a:prstGeom>
          <a:noFill/>
          <a:ln w="9525" cap="flat">
            <a:noFill/>
            <a:miter lim="800000"/>
            <a:headEnd type="none" w="med" len="med"/>
            <a:tailEnd type="none" w="med" len="med"/>
          </a:ln>
        </p:spPr>
        <p:txBody>
          <a:bodyPr wrap="none" lIns="0" tIns="0" rIns="0" bIns="0">
            <a:prstTxWarp prst="textNoShape">
              <a:avLst/>
            </a:prstTxWarp>
            <a:spAutoFit/>
          </a:bodyPr>
          <a:lstStyle/>
          <a:p>
            <a:pPr algn="r"/>
            <a:r>
              <a:rPr lang="en-US" sz="1200">
                <a:solidFill>
                  <a:schemeClr val="tx1"/>
                </a:solidFill>
                <a:ea typeface="Times New Roman" charset="0"/>
                <a:cs typeface="Times New Roman" charset="0"/>
              </a:rPr>
              <a:t>Romana Challans, The Serval Project Inc.</a:t>
            </a:r>
          </a:p>
        </p:txBody>
      </p:sp>
      <p:sp>
        <p:nvSpPr>
          <p:cNvPr id="5123" name="Rectangle 3"/>
          <p:cNvSpPr>
            <a:spLocks/>
          </p:cNvSpPr>
          <p:nvPr/>
        </p:nvSpPr>
        <p:spPr bwMode="auto">
          <a:xfrm>
            <a:off x="4433888" y="6475413"/>
            <a:ext cx="363537" cy="177800"/>
          </a:xfrm>
          <a:prstGeom prst="rect">
            <a:avLst/>
          </a:prstGeom>
          <a:noFill/>
          <a:ln w="9525" cap="flat">
            <a:noFill/>
            <a:miter lim="800000"/>
            <a:headEnd type="none" w="med" len="med"/>
            <a:tailEnd type="none" w="med" len="med"/>
          </a:ln>
        </p:spPr>
        <p:txBody>
          <a:bodyPr wrap="none" lIns="0" tIns="0" rIns="0" bIns="0">
            <a:prstTxWarp prst="textNoShape">
              <a:avLst/>
            </a:prstTxWarp>
            <a:spAutoFit/>
          </a:bodyPr>
          <a:lstStyle/>
          <a:p>
            <a:pPr algn="ctr"/>
            <a:r>
              <a:rPr lang="en-US" sz="1200">
                <a:solidFill>
                  <a:schemeClr val="tx1"/>
                </a:solidFill>
                <a:ea typeface="Times New Roman" charset="0"/>
                <a:cs typeface="Times New Roman" charset="0"/>
              </a:rPr>
              <a:t>Slide </a:t>
            </a:r>
          </a:p>
        </p:txBody>
      </p:sp>
      <p:sp>
        <p:nvSpPr>
          <p:cNvPr id="5124" name="Rectangle 4"/>
          <p:cNvSpPr>
            <a:spLocks/>
          </p:cNvSpPr>
          <p:nvPr/>
        </p:nvSpPr>
        <p:spPr bwMode="auto">
          <a:xfrm>
            <a:off x="5205413" y="355600"/>
            <a:ext cx="3252787" cy="254000"/>
          </a:xfrm>
          <a:prstGeom prst="rect">
            <a:avLst/>
          </a:prstGeom>
          <a:noFill/>
          <a:ln w="9525" cap="flat">
            <a:noFill/>
            <a:miter lim="800000"/>
            <a:headEnd type="none" w="med" len="med"/>
            <a:tailEnd type="none" w="med" len="med"/>
          </a:ln>
        </p:spPr>
        <p:txBody>
          <a:bodyPr wrap="none" lIns="0" tIns="0" rIns="0" bIns="0" anchor="b">
            <a:prstTxWarp prst="textNoShape">
              <a:avLst/>
            </a:prstTxWarp>
            <a:spAutoFit/>
          </a:bodyPr>
          <a:lstStyle/>
          <a:p>
            <a:pPr marL="457200" algn="r"/>
            <a:r>
              <a:rPr lang="en-US" sz="1800">
                <a:solidFill>
                  <a:schemeClr val="tx1"/>
                </a:solidFill>
                <a:latin typeface="Times New Roman Bold" charset="0"/>
                <a:ea typeface="Times New Roman Bold" charset="0"/>
                <a:cs typeface="Times New Roman Bold" charset="0"/>
                <a:sym typeface="Times New Roman Bold" charset="0"/>
              </a:rPr>
              <a:t>doc.: IEEE 802.11-11/1492r1</a:t>
            </a:r>
          </a:p>
        </p:txBody>
      </p:sp>
      <p:sp>
        <p:nvSpPr>
          <p:cNvPr id="5125" name="Line 5"/>
          <p:cNvSpPr>
            <a:spLocks noChangeShapeType="1"/>
          </p:cNvSpPr>
          <p:nvPr/>
        </p:nvSpPr>
        <p:spPr bwMode="auto">
          <a:xfrm>
            <a:off x="685800" y="609600"/>
            <a:ext cx="77724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5126" name="Rectangle 6"/>
          <p:cNvSpPr>
            <a:spLocks/>
          </p:cNvSpPr>
          <p:nvPr/>
        </p:nvSpPr>
        <p:spPr bwMode="auto">
          <a:xfrm>
            <a:off x="685800" y="6475413"/>
            <a:ext cx="723900" cy="177800"/>
          </a:xfrm>
          <a:prstGeom prst="rect">
            <a:avLst/>
          </a:prstGeom>
          <a:noFill/>
          <a:ln w="9525" cap="flat">
            <a:noFill/>
            <a:miter lim="800000"/>
            <a:headEnd type="none" w="med" len="med"/>
            <a:tailEnd type="none" w="med" len="med"/>
          </a:ln>
        </p:spPr>
        <p:txBody>
          <a:bodyPr wrap="none" lIns="0" tIns="0" rIns="0" bIns="0">
            <a:prstTxWarp prst="textNoShape">
              <a:avLst/>
            </a:prstTxWarp>
            <a:spAutoFit/>
          </a:bodyPr>
          <a:lstStyle/>
          <a:p>
            <a:r>
              <a:rPr lang="en-US" sz="1200">
                <a:solidFill>
                  <a:schemeClr val="tx1"/>
                </a:solidFill>
                <a:ea typeface="Times New Roman" charset="0"/>
                <a:cs typeface="Times New Roman" charset="0"/>
              </a:rPr>
              <a:t>Submission</a:t>
            </a:r>
          </a:p>
        </p:txBody>
      </p:sp>
      <p:sp>
        <p:nvSpPr>
          <p:cNvPr id="5127" name="Line 7"/>
          <p:cNvSpPr>
            <a:spLocks noChangeShapeType="1"/>
          </p:cNvSpPr>
          <p:nvPr/>
        </p:nvSpPr>
        <p:spPr bwMode="auto">
          <a:xfrm>
            <a:off x="685800" y="6477000"/>
            <a:ext cx="78486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5128" name="Rectangle 8"/>
          <p:cNvSpPr>
            <a:spLocks noChangeArrowheads="1"/>
          </p:cNvSpPr>
          <p:nvPr>
            <p:ph type="title"/>
          </p:nvPr>
        </p:nvSpPr>
        <p:spPr>
          <a:xfrm>
            <a:off x="685800" y="241300"/>
            <a:ext cx="7772400" cy="1955800"/>
          </a:xfrm>
          <a:ln/>
        </p:spPr>
        <p:txBody>
          <a:bodyPr rIns="82550"/>
          <a:lstStyle/>
          <a:p>
            <a:r>
              <a:rPr lang="en-US"/>
              <a:t>Current Issues Facing Widespread Adoption of Adhoc Wireless Mesh Networks</a:t>
            </a:r>
          </a:p>
        </p:txBody>
      </p:sp>
      <p:sp>
        <p:nvSpPr>
          <p:cNvPr id="5129" name="Rectangle 9"/>
          <p:cNvSpPr>
            <a:spLocks noChangeArrowheads="1"/>
          </p:cNvSpPr>
          <p:nvPr>
            <p:ph type="body" idx="1"/>
          </p:nvPr>
        </p:nvSpPr>
        <p:spPr>
          <a:xfrm>
            <a:off x="444500" y="2197100"/>
            <a:ext cx="7747000" cy="4660900"/>
          </a:xfrm>
          <a:ln/>
        </p:spPr>
        <p:txBody>
          <a:bodyPr rIns="82550"/>
          <a:lstStyle/>
          <a:p>
            <a:r>
              <a:rPr lang="en-US"/>
              <a:t>BSSID/ Cell ID Cell splitting - to avoid the issue, avoiding or even breaking the standard is required.</a:t>
            </a:r>
          </a:p>
          <a:p>
            <a:endParaRPr lang="en-US"/>
          </a:p>
          <a:p>
            <a:r>
              <a:rPr lang="en-US"/>
              <a:t>Beaconing  - the greedy function that reduces efficiency and steals bandwidth.</a:t>
            </a:r>
          </a:p>
          <a:p>
            <a:endParaRPr lang="en-US"/>
          </a:p>
          <a:p>
            <a:r>
              <a:rPr lang="en-US"/>
              <a:t>Information - access to documentation and information in the community - can we play a stronger part in the process of development and research?</a:t>
            </a:r>
          </a:p>
        </p:txBody>
      </p:sp>
      <p:sp>
        <p:nvSpPr>
          <p:cNvPr id="5130" name="Line 10"/>
          <p:cNvSpPr>
            <a:spLocks noChangeShapeType="1"/>
          </p:cNvSpPr>
          <p:nvPr/>
        </p:nvSpPr>
        <p:spPr bwMode="auto">
          <a:xfrm>
            <a:off x="685800" y="6477000"/>
            <a:ext cx="78486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5" name="Rectangle 1"/>
          <p:cNvSpPr>
            <a:spLocks/>
          </p:cNvSpPr>
          <p:nvPr/>
        </p:nvSpPr>
        <p:spPr bwMode="auto">
          <a:xfrm>
            <a:off x="696913" y="355600"/>
            <a:ext cx="1525587" cy="254000"/>
          </a:xfrm>
          <a:prstGeom prst="rect">
            <a:avLst/>
          </a:prstGeom>
          <a:noFill/>
          <a:ln w="9525" cap="flat">
            <a:noFill/>
            <a:miter lim="800000"/>
            <a:headEnd type="none" w="med" len="med"/>
            <a:tailEnd type="none" w="med" len="med"/>
          </a:ln>
        </p:spPr>
        <p:txBody>
          <a:bodyPr wrap="none" lIns="0" tIns="0" rIns="0" bIns="0" anchor="b">
            <a:prstTxWarp prst="textNoShape">
              <a:avLst/>
            </a:prstTxWarp>
            <a:spAutoFit/>
          </a:bodyPr>
          <a:lstStyle/>
          <a:p>
            <a:r>
              <a:rPr lang="en-US" sz="1800">
                <a:solidFill>
                  <a:schemeClr val="tx1"/>
                </a:solidFill>
                <a:latin typeface="Times New Roman Bold" charset="0"/>
                <a:ea typeface="Times New Roman Bold" charset="0"/>
                <a:cs typeface="Times New Roman Bold" charset="0"/>
                <a:sym typeface="Times New Roman Bold" charset="0"/>
              </a:rPr>
              <a:t>November 2011</a:t>
            </a:r>
          </a:p>
        </p:txBody>
      </p:sp>
      <p:sp>
        <p:nvSpPr>
          <p:cNvPr id="6146" name="Rectangle 2"/>
          <p:cNvSpPr>
            <a:spLocks/>
          </p:cNvSpPr>
          <p:nvPr/>
        </p:nvSpPr>
        <p:spPr bwMode="auto">
          <a:xfrm>
            <a:off x="5984875" y="6475413"/>
            <a:ext cx="2571750" cy="177800"/>
          </a:xfrm>
          <a:prstGeom prst="rect">
            <a:avLst/>
          </a:prstGeom>
          <a:noFill/>
          <a:ln w="9525" cap="flat">
            <a:noFill/>
            <a:miter lim="800000"/>
            <a:headEnd type="none" w="med" len="med"/>
            <a:tailEnd type="none" w="med" len="med"/>
          </a:ln>
        </p:spPr>
        <p:txBody>
          <a:bodyPr wrap="none" lIns="0" tIns="0" rIns="0" bIns="0">
            <a:prstTxWarp prst="textNoShape">
              <a:avLst/>
            </a:prstTxWarp>
            <a:spAutoFit/>
          </a:bodyPr>
          <a:lstStyle/>
          <a:p>
            <a:pPr algn="r"/>
            <a:r>
              <a:rPr lang="en-US" sz="1200">
                <a:solidFill>
                  <a:schemeClr val="tx1"/>
                </a:solidFill>
                <a:ea typeface="Times New Roman" charset="0"/>
                <a:cs typeface="Times New Roman" charset="0"/>
              </a:rPr>
              <a:t>Romana Challans, The Serval Project Inc.</a:t>
            </a:r>
          </a:p>
        </p:txBody>
      </p:sp>
      <p:sp>
        <p:nvSpPr>
          <p:cNvPr id="6147" name="Rectangle 3"/>
          <p:cNvSpPr>
            <a:spLocks/>
          </p:cNvSpPr>
          <p:nvPr/>
        </p:nvSpPr>
        <p:spPr bwMode="auto">
          <a:xfrm>
            <a:off x="4433888" y="6475413"/>
            <a:ext cx="363537" cy="177800"/>
          </a:xfrm>
          <a:prstGeom prst="rect">
            <a:avLst/>
          </a:prstGeom>
          <a:noFill/>
          <a:ln w="9525" cap="flat">
            <a:noFill/>
            <a:miter lim="800000"/>
            <a:headEnd type="none" w="med" len="med"/>
            <a:tailEnd type="none" w="med" len="med"/>
          </a:ln>
        </p:spPr>
        <p:txBody>
          <a:bodyPr wrap="none" lIns="0" tIns="0" rIns="0" bIns="0">
            <a:prstTxWarp prst="textNoShape">
              <a:avLst/>
            </a:prstTxWarp>
            <a:spAutoFit/>
          </a:bodyPr>
          <a:lstStyle/>
          <a:p>
            <a:pPr algn="ctr"/>
            <a:r>
              <a:rPr lang="en-US" sz="1200">
                <a:solidFill>
                  <a:schemeClr val="tx1"/>
                </a:solidFill>
                <a:ea typeface="Times New Roman" charset="0"/>
                <a:cs typeface="Times New Roman" charset="0"/>
              </a:rPr>
              <a:t>Slide </a:t>
            </a:r>
          </a:p>
        </p:txBody>
      </p:sp>
      <p:sp>
        <p:nvSpPr>
          <p:cNvPr id="6148" name="Rectangle 4"/>
          <p:cNvSpPr>
            <a:spLocks/>
          </p:cNvSpPr>
          <p:nvPr/>
        </p:nvSpPr>
        <p:spPr bwMode="auto">
          <a:xfrm>
            <a:off x="5205413" y="355600"/>
            <a:ext cx="3252787" cy="254000"/>
          </a:xfrm>
          <a:prstGeom prst="rect">
            <a:avLst/>
          </a:prstGeom>
          <a:noFill/>
          <a:ln w="9525" cap="flat">
            <a:noFill/>
            <a:miter lim="800000"/>
            <a:headEnd type="none" w="med" len="med"/>
            <a:tailEnd type="none" w="med" len="med"/>
          </a:ln>
        </p:spPr>
        <p:txBody>
          <a:bodyPr wrap="none" lIns="0" tIns="0" rIns="0" bIns="0" anchor="b">
            <a:prstTxWarp prst="textNoShape">
              <a:avLst/>
            </a:prstTxWarp>
            <a:spAutoFit/>
          </a:bodyPr>
          <a:lstStyle/>
          <a:p>
            <a:pPr marL="457200" algn="r"/>
            <a:r>
              <a:rPr lang="en-US" sz="1800">
                <a:solidFill>
                  <a:schemeClr val="tx1"/>
                </a:solidFill>
                <a:latin typeface="Times New Roman Bold" charset="0"/>
                <a:ea typeface="Times New Roman Bold" charset="0"/>
                <a:cs typeface="Times New Roman Bold" charset="0"/>
                <a:sym typeface="Times New Roman Bold" charset="0"/>
              </a:rPr>
              <a:t>doc.: IEEE 802.11-11/1492r1</a:t>
            </a:r>
          </a:p>
        </p:txBody>
      </p:sp>
      <p:sp>
        <p:nvSpPr>
          <p:cNvPr id="6149" name="Line 5"/>
          <p:cNvSpPr>
            <a:spLocks noChangeShapeType="1"/>
          </p:cNvSpPr>
          <p:nvPr/>
        </p:nvSpPr>
        <p:spPr bwMode="auto">
          <a:xfrm>
            <a:off x="685800" y="609600"/>
            <a:ext cx="77724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6150" name="Rectangle 6"/>
          <p:cNvSpPr>
            <a:spLocks/>
          </p:cNvSpPr>
          <p:nvPr/>
        </p:nvSpPr>
        <p:spPr bwMode="auto">
          <a:xfrm>
            <a:off x="685800" y="6475413"/>
            <a:ext cx="723900" cy="177800"/>
          </a:xfrm>
          <a:prstGeom prst="rect">
            <a:avLst/>
          </a:prstGeom>
          <a:noFill/>
          <a:ln w="9525" cap="flat">
            <a:noFill/>
            <a:miter lim="800000"/>
            <a:headEnd type="none" w="med" len="med"/>
            <a:tailEnd type="none" w="med" len="med"/>
          </a:ln>
        </p:spPr>
        <p:txBody>
          <a:bodyPr wrap="none" lIns="0" tIns="0" rIns="0" bIns="0">
            <a:prstTxWarp prst="textNoShape">
              <a:avLst/>
            </a:prstTxWarp>
            <a:spAutoFit/>
          </a:bodyPr>
          <a:lstStyle/>
          <a:p>
            <a:r>
              <a:rPr lang="en-US" sz="1200">
                <a:solidFill>
                  <a:schemeClr val="tx1"/>
                </a:solidFill>
                <a:ea typeface="Times New Roman" charset="0"/>
                <a:cs typeface="Times New Roman" charset="0"/>
              </a:rPr>
              <a:t>Submission</a:t>
            </a:r>
          </a:p>
        </p:txBody>
      </p:sp>
      <p:sp>
        <p:nvSpPr>
          <p:cNvPr id="6151" name="Line 7"/>
          <p:cNvSpPr>
            <a:spLocks noChangeShapeType="1"/>
          </p:cNvSpPr>
          <p:nvPr/>
        </p:nvSpPr>
        <p:spPr bwMode="auto">
          <a:xfrm>
            <a:off x="685800" y="6477000"/>
            <a:ext cx="78486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6152" name="Rectangle 8"/>
          <p:cNvSpPr>
            <a:spLocks noChangeArrowheads="1"/>
          </p:cNvSpPr>
          <p:nvPr>
            <p:ph type="title"/>
          </p:nvPr>
        </p:nvSpPr>
        <p:spPr>
          <a:xfrm>
            <a:off x="533400" y="152400"/>
            <a:ext cx="8128000" cy="1828800"/>
          </a:xfrm>
          <a:ln/>
        </p:spPr>
        <p:txBody>
          <a:bodyPr rIns="82550"/>
          <a:lstStyle/>
          <a:p>
            <a:r>
              <a:rPr lang="en-US"/>
              <a:t>One bad apple spoils the bunch - </a:t>
            </a:r>
            <a:br>
              <a:rPr lang="en-US"/>
            </a:br>
            <a:r>
              <a:rPr lang="en-US"/>
              <a:t>BSSID/Cell ID Split</a:t>
            </a:r>
          </a:p>
        </p:txBody>
      </p:sp>
      <p:sp>
        <p:nvSpPr>
          <p:cNvPr id="6153" name="Line 9"/>
          <p:cNvSpPr>
            <a:spLocks noChangeShapeType="1"/>
          </p:cNvSpPr>
          <p:nvPr/>
        </p:nvSpPr>
        <p:spPr bwMode="auto">
          <a:xfrm>
            <a:off x="685800" y="609600"/>
            <a:ext cx="77724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6154" name="Line 10"/>
          <p:cNvSpPr>
            <a:spLocks noChangeShapeType="1"/>
          </p:cNvSpPr>
          <p:nvPr/>
        </p:nvSpPr>
        <p:spPr bwMode="auto">
          <a:xfrm>
            <a:off x="685800" y="6477000"/>
            <a:ext cx="78486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6155" name="Rectangle 11"/>
          <p:cNvSpPr>
            <a:spLocks/>
          </p:cNvSpPr>
          <p:nvPr/>
        </p:nvSpPr>
        <p:spPr bwMode="auto">
          <a:xfrm>
            <a:off x="723900" y="1828800"/>
            <a:ext cx="7785100" cy="3886200"/>
          </a:xfrm>
          <a:prstGeom prst="rect">
            <a:avLst/>
          </a:prstGeom>
          <a:noFill/>
          <a:ln w="12700" cap="flat">
            <a:noFill/>
            <a:miter lim="800000"/>
            <a:headEnd type="none" w="med" len="med"/>
            <a:tailEnd type="none" w="med" len="med"/>
          </a:ln>
        </p:spPr>
        <p:txBody>
          <a:bodyPr lIns="0" tIns="0" rIns="82550" bIns="0">
            <a:prstTxWarp prst="textNoShape">
              <a:avLst/>
            </a:prstTxWarp>
          </a:bodyPr>
          <a:lstStyle/>
          <a:p>
            <a:pPr>
              <a:spcBef>
                <a:spcPts val="500"/>
              </a:spcBef>
            </a:pPr>
            <a:r>
              <a:rPr lang="en-US">
                <a:solidFill>
                  <a:schemeClr val="tx1"/>
                </a:solidFill>
                <a:latin typeface="Times New Roman Bold" charset="0"/>
                <a:ea typeface="Times New Roman Bold" charset="0"/>
                <a:cs typeface="Times New Roman Bold" charset="0"/>
                <a:sym typeface="Times New Roman Bold" charset="0"/>
              </a:rPr>
              <a:t>If every node on the network had firmware (and sometimes, hardware), that was perfect world standard, made to the purest version of IEEE standards, then Cell Splits, as they are often called, would never happen. A long known bane of the Linux Wireless community, the sad reality is that such perfect world implementations just don’t happen.</a:t>
            </a:r>
          </a:p>
          <a:p>
            <a:pPr>
              <a:spcBef>
                <a:spcPts val="500"/>
              </a:spcBef>
            </a:pPr>
            <a:endParaRPr lang="en-US">
              <a:solidFill>
                <a:schemeClr val="tx1"/>
              </a:solidFill>
              <a:latin typeface="Times New Roman Bold" charset="0"/>
              <a:ea typeface="Times New Roman Bold" charset="0"/>
              <a:cs typeface="Times New Roman Bold" charset="0"/>
              <a:sym typeface="Times New Roman Bold" charset="0"/>
            </a:endParaRPr>
          </a:p>
          <a:p>
            <a:pPr>
              <a:spcBef>
                <a:spcPts val="500"/>
              </a:spcBef>
            </a:pPr>
            <a:r>
              <a:rPr lang="en-US">
                <a:solidFill>
                  <a:schemeClr val="tx1"/>
                </a:solidFill>
                <a:latin typeface="Times New Roman Bold" charset="0"/>
                <a:ea typeface="Times New Roman Bold" charset="0"/>
                <a:cs typeface="Times New Roman Bold" charset="0"/>
                <a:sym typeface="Times New Roman Bold" charset="0"/>
              </a:rPr>
              <a:t>The difficulty as a result is just ONE poorly implemented node can cause the ENTIRE Ad hoc network to fail. Just one.</a:t>
            </a:r>
          </a:p>
        </p:txBody>
      </p:sp>
    </p:spTree>
  </p:cSld>
  <p:clrMapOvr>
    <a:masterClrMapping/>
  </p:clrMapOvr>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9" name="Rectangle 1"/>
          <p:cNvSpPr>
            <a:spLocks/>
          </p:cNvSpPr>
          <p:nvPr/>
        </p:nvSpPr>
        <p:spPr bwMode="auto">
          <a:xfrm>
            <a:off x="696913" y="355600"/>
            <a:ext cx="1525587" cy="254000"/>
          </a:xfrm>
          <a:prstGeom prst="rect">
            <a:avLst/>
          </a:prstGeom>
          <a:noFill/>
          <a:ln w="9525" cap="flat">
            <a:noFill/>
            <a:miter lim="800000"/>
            <a:headEnd type="none" w="med" len="med"/>
            <a:tailEnd type="none" w="med" len="med"/>
          </a:ln>
        </p:spPr>
        <p:txBody>
          <a:bodyPr wrap="none" lIns="0" tIns="0" rIns="0" bIns="0" anchor="b">
            <a:prstTxWarp prst="textNoShape">
              <a:avLst/>
            </a:prstTxWarp>
            <a:spAutoFit/>
          </a:bodyPr>
          <a:lstStyle/>
          <a:p>
            <a:r>
              <a:rPr lang="en-US" sz="1800">
                <a:solidFill>
                  <a:schemeClr val="tx1"/>
                </a:solidFill>
                <a:latin typeface="Times New Roman Bold" charset="0"/>
                <a:ea typeface="Times New Roman Bold" charset="0"/>
                <a:cs typeface="Times New Roman Bold" charset="0"/>
                <a:sym typeface="Times New Roman Bold" charset="0"/>
              </a:rPr>
              <a:t>November 2011</a:t>
            </a:r>
          </a:p>
        </p:txBody>
      </p:sp>
      <p:sp>
        <p:nvSpPr>
          <p:cNvPr id="7170" name="Rectangle 2"/>
          <p:cNvSpPr>
            <a:spLocks/>
          </p:cNvSpPr>
          <p:nvPr/>
        </p:nvSpPr>
        <p:spPr bwMode="auto">
          <a:xfrm>
            <a:off x="5984875" y="6475413"/>
            <a:ext cx="2571750" cy="177800"/>
          </a:xfrm>
          <a:prstGeom prst="rect">
            <a:avLst/>
          </a:prstGeom>
          <a:noFill/>
          <a:ln w="9525" cap="flat">
            <a:noFill/>
            <a:miter lim="800000"/>
            <a:headEnd type="none" w="med" len="med"/>
            <a:tailEnd type="none" w="med" len="med"/>
          </a:ln>
        </p:spPr>
        <p:txBody>
          <a:bodyPr wrap="none" lIns="0" tIns="0" rIns="0" bIns="0">
            <a:prstTxWarp prst="textNoShape">
              <a:avLst/>
            </a:prstTxWarp>
            <a:spAutoFit/>
          </a:bodyPr>
          <a:lstStyle/>
          <a:p>
            <a:pPr algn="r"/>
            <a:r>
              <a:rPr lang="en-US" sz="1200">
                <a:solidFill>
                  <a:schemeClr val="tx1"/>
                </a:solidFill>
                <a:ea typeface="Times New Roman" charset="0"/>
                <a:cs typeface="Times New Roman" charset="0"/>
              </a:rPr>
              <a:t>Romana Challans, The Serval Project Inc.</a:t>
            </a:r>
          </a:p>
        </p:txBody>
      </p:sp>
      <p:sp>
        <p:nvSpPr>
          <p:cNvPr id="7171" name="Rectangle 3"/>
          <p:cNvSpPr>
            <a:spLocks/>
          </p:cNvSpPr>
          <p:nvPr/>
        </p:nvSpPr>
        <p:spPr bwMode="auto">
          <a:xfrm>
            <a:off x="4433888" y="6475413"/>
            <a:ext cx="363537" cy="177800"/>
          </a:xfrm>
          <a:prstGeom prst="rect">
            <a:avLst/>
          </a:prstGeom>
          <a:noFill/>
          <a:ln w="9525" cap="flat">
            <a:noFill/>
            <a:miter lim="800000"/>
            <a:headEnd type="none" w="med" len="med"/>
            <a:tailEnd type="none" w="med" len="med"/>
          </a:ln>
        </p:spPr>
        <p:txBody>
          <a:bodyPr wrap="none" lIns="0" tIns="0" rIns="0" bIns="0">
            <a:prstTxWarp prst="textNoShape">
              <a:avLst/>
            </a:prstTxWarp>
            <a:spAutoFit/>
          </a:bodyPr>
          <a:lstStyle/>
          <a:p>
            <a:pPr algn="ctr"/>
            <a:r>
              <a:rPr lang="en-US" sz="1200">
                <a:solidFill>
                  <a:schemeClr val="tx1"/>
                </a:solidFill>
                <a:ea typeface="Times New Roman" charset="0"/>
                <a:cs typeface="Times New Roman" charset="0"/>
              </a:rPr>
              <a:t>Slide </a:t>
            </a:r>
          </a:p>
        </p:txBody>
      </p:sp>
      <p:sp>
        <p:nvSpPr>
          <p:cNvPr id="7172" name="Rectangle 4"/>
          <p:cNvSpPr>
            <a:spLocks/>
          </p:cNvSpPr>
          <p:nvPr/>
        </p:nvSpPr>
        <p:spPr bwMode="auto">
          <a:xfrm>
            <a:off x="5205413" y="355600"/>
            <a:ext cx="3252787" cy="254000"/>
          </a:xfrm>
          <a:prstGeom prst="rect">
            <a:avLst/>
          </a:prstGeom>
          <a:noFill/>
          <a:ln w="9525" cap="flat">
            <a:noFill/>
            <a:miter lim="800000"/>
            <a:headEnd type="none" w="med" len="med"/>
            <a:tailEnd type="none" w="med" len="med"/>
          </a:ln>
        </p:spPr>
        <p:txBody>
          <a:bodyPr wrap="none" lIns="0" tIns="0" rIns="0" bIns="0" anchor="b">
            <a:prstTxWarp prst="textNoShape">
              <a:avLst/>
            </a:prstTxWarp>
            <a:spAutoFit/>
          </a:bodyPr>
          <a:lstStyle/>
          <a:p>
            <a:pPr marL="457200" algn="r"/>
            <a:r>
              <a:rPr lang="en-US" sz="1800">
                <a:solidFill>
                  <a:schemeClr val="tx1"/>
                </a:solidFill>
                <a:latin typeface="Times New Roman Bold" charset="0"/>
                <a:ea typeface="Times New Roman Bold" charset="0"/>
                <a:cs typeface="Times New Roman Bold" charset="0"/>
                <a:sym typeface="Times New Roman Bold" charset="0"/>
              </a:rPr>
              <a:t>doc.: IEEE 802.11-11/1492r1</a:t>
            </a:r>
          </a:p>
        </p:txBody>
      </p:sp>
      <p:sp>
        <p:nvSpPr>
          <p:cNvPr id="7173" name="Line 5"/>
          <p:cNvSpPr>
            <a:spLocks noChangeShapeType="1"/>
          </p:cNvSpPr>
          <p:nvPr/>
        </p:nvSpPr>
        <p:spPr bwMode="auto">
          <a:xfrm>
            <a:off x="685800" y="609600"/>
            <a:ext cx="77724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7174" name="Rectangle 6"/>
          <p:cNvSpPr>
            <a:spLocks/>
          </p:cNvSpPr>
          <p:nvPr/>
        </p:nvSpPr>
        <p:spPr bwMode="auto">
          <a:xfrm>
            <a:off x="685800" y="6475413"/>
            <a:ext cx="723900" cy="177800"/>
          </a:xfrm>
          <a:prstGeom prst="rect">
            <a:avLst/>
          </a:prstGeom>
          <a:noFill/>
          <a:ln w="9525" cap="flat">
            <a:noFill/>
            <a:miter lim="800000"/>
            <a:headEnd type="none" w="med" len="med"/>
            <a:tailEnd type="none" w="med" len="med"/>
          </a:ln>
        </p:spPr>
        <p:txBody>
          <a:bodyPr wrap="none" lIns="0" tIns="0" rIns="0" bIns="0">
            <a:prstTxWarp prst="textNoShape">
              <a:avLst/>
            </a:prstTxWarp>
            <a:spAutoFit/>
          </a:bodyPr>
          <a:lstStyle/>
          <a:p>
            <a:r>
              <a:rPr lang="en-US" sz="1200">
                <a:solidFill>
                  <a:schemeClr val="tx1"/>
                </a:solidFill>
                <a:ea typeface="Times New Roman" charset="0"/>
                <a:cs typeface="Times New Roman" charset="0"/>
              </a:rPr>
              <a:t>Submission</a:t>
            </a:r>
          </a:p>
        </p:txBody>
      </p:sp>
      <p:sp>
        <p:nvSpPr>
          <p:cNvPr id="7175" name="Line 7"/>
          <p:cNvSpPr>
            <a:spLocks noChangeShapeType="1"/>
          </p:cNvSpPr>
          <p:nvPr/>
        </p:nvSpPr>
        <p:spPr bwMode="auto">
          <a:xfrm>
            <a:off x="685800" y="6477000"/>
            <a:ext cx="78486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7176" name="Rectangle 8"/>
          <p:cNvSpPr>
            <a:spLocks noChangeArrowheads="1"/>
          </p:cNvSpPr>
          <p:nvPr>
            <p:ph type="title"/>
          </p:nvPr>
        </p:nvSpPr>
        <p:spPr>
          <a:xfrm>
            <a:off x="685800" y="0"/>
            <a:ext cx="8128000" cy="1981200"/>
          </a:xfrm>
          <a:ln/>
        </p:spPr>
        <p:txBody>
          <a:bodyPr rIns="82550"/>
          <a:lstStyle/>
          <a:p>
            <a:r>
              <a:rPr lang="en-US"/>
              <a:t>Use Case : </a:t>
            </a:r>
            <a:br>
              <a:rPr lang="en-US"/>
            </a:br>
            <a:r>
              <a:rPr lang="en-US"/>
              <a:t>One potato, two potat...erm, phones.</a:t>
            </a:r>
          </a:p>
        </p:txBody>
      </p:sp>
      <p:sp>
        <p:nvSpPr>
          <p:cNvPr id="7177" name="Line 9"/>
          <p:cNvSpPr>
            <a:spLocks noChangeShapeType="1"/>
          </p:cNvSpPr>
          <p:nvPr/>
        </p:nvSpPr>
        <p:spPr bwMode="auto">
          <a:xfrm>
            <a:off x="685800" y="609600"/>
            <a:ext cx="77724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7178" name="Line 10"/>
          <p:cNvSpPr>
            <a:spLocks noChangeShapeType="1"/>
          </p:cNvSpPr>
          <p:nvPr/>
        </p:nvSpPr>
        <p:spPr bwMode="auto">
          <a:xfrm>
            <a:off x="685800" y="6477000"/>
            <a:ext cx="78486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7179" name="Rectangle 11"/>
          <p:cNvSpPr>
            <a:spLocks/>
          </p:cNvSpPr>
          <p:nvPr/>
        </p:nvSpPr>
        <p:spPr bwMode="auto">
          <a:xfrm>
            <a:off x="88900" y="1816100"/>
            <a:ext cx="3657600" cy="3771900"/>
          </a:xfrm>
          <a:prstGeom prst="rect">
            <a:avLst/>
          </a:prstGeom>
          <a:noFill/>
          <a:ln w="12700" cap="flat">
            <a:noFill/>
            <a:miter lim="800000"/>
            <a:headEnd type="none" w="med" len="med"/>
            <a:tailEnd type="none" w="med" len="med"/>
          </a:ln>
        </p:spPr>
        <p:txBody>
          <a:bodyPr lIns="0" tIns="0" rIns="82550" bIns="0">
            <a:prstTxWarp prst="textNoShape">
              <a:avLst/>
            </a:prstTxWarp>
          </a:bodyPr>
          <a:lstStyle/>
          <a:p>
            <a:pPr>
              <a:spcBef>
                <a:spcPts val="500"/>
              </a:spcBef>
            </a:pPr>
            <a:r>
              <a:rPr lang="en-US" sz="1800">
                <a:solidFill>
                  <a:schemeClr val="tx1"/>
                </a:solidFill>
                <a:latin typeface="Times New Roman Bold" charset="0"/>
                <a:ea typeface="Times New Roman Bold" charset="0"/>
                <a:cs typeface="Times New Roman Bold" charset="0"/>
                <a:sym typeface="Times New Roman Bold" charset="0"/>
              </a:rPr>
              <a:t>Two IDEOS Phones form an Adhoc Mesh Network.</a:t>
            </a:r>
          </a:p>
          <a:p>
            <a:pPr>
              <a:spcBef>
                <a:spcPts val="500"/>
              </a:spcBef>
            </a:pPr>
            <a:r>
              <a:rPr lang="en-US" sz="1800">
                <a:solidFill>
                  <a:schemeClr val="tx1"/>
                </a:solidFill>
                <a:latin typeface="Times New Roman Bold" charset="0"/>
                <a:ea typeface="Times New Roman Bold" charset="0"/>
                <a:cs typeface="Times New Roman Bold" charset="0"/>
                <a:sym typeface="Times New Roman Bold" charset="0"/>
              </a:rPr>
              <a:t>Add one Mesh Potato from Village Telco, and the network is broken. </a:t>
            </a:r>
          </a:p>
          <a:p>
            <a:pPr>
              <a:spcBef>
                <a:spcPts val="500"/>
              </a:spcBef>
            </a:pPr>
            <a:r>
              <a:rPr lang="en-US" sz="1800">
                <a:solidFill>
                  <a:schemeClr val="tx1"/>
                </a:solidFill>
                <a:latin typeface="Times New Roman Bold" charset="0"/>
                <a:ea typeface="Times New Roman Bold" charset="0"/>
                <a:cs typeface="Times New Roman Bold" charset="0"/>
                <a:sym typeface="Times New Roman Bold" charset="0"/>
              </a:rPr>
              <a:t>Remove the Mesh Potato, the network remains broken.</a:t>
            </a:r>
          </a:p>
          <a:p>
            <a:pPr>
              <a:spcBef>
                <a:spcPts val="500"/>
              </a:spcBef>
            </a:pPr>
            <a:r>
              <a:rPr lang="en-US" sz="1800">
                <a:solidFill>
                  <a:schemeClr val="tx1"/>
                </a:solidFill>
                <a:latin typeface="Times New Roman Bold" charset="0"/>
                <a:ea typeface="Times New Roman Bold" charset="0"/>
                <a:cs typeface="Times New Roman Bold" charset="0"/>
                <a:sym typeface="Times New Roman Bold" charset="0"/>
              </a:rPr>
              <a:t>Reboot IDEOS Phone 1 - same result.</a:t>
            </a:r>
          </a:p>
          <a:p>
            <a:pPr>
              <a:spcBef>
                <a:spcPts val="500"/>
              </a:spcBef>
            </a:pPr>
            <a:r>
              <a:rPr lang="en-US" sz="1800">
                <a:solidFill>
                  <a:schemeClr val="tx1"/>
                </a:solidFill>
                <a:latin typeface="Times New Roman Bold" charset="0"/>
                <a:ea typeface="Times New Roman Bold" charset="0"/>
                <a:cs typeface="Times New Roman Bold" charset="0"/>
                <a:sym typeface="Times New Roman Bold" charset="0"/>
              </a:rPr>
              <a:t>Reboot IDEOS Phone 2 - same result.</a:t>
            </a:r>
          </a:p>
          <a:p>
            <a:pPr>
              <a:spcBef>
                <a:spcPts val="500"/>
              </a:spcBef>
            </a:pPr>
            <a:r>
              <a:rPr lang="en-US" sz="1800">
                <a:solidFill>
                  <a:schemeClr val="tx1"/>
                </a:solidFill>
                <a:latin typeface="Times New Roman Bold" charset="0"/>
                <a:ea typeface="Times New Roman Bold" charset="0"/>
                <a:cs typeface="Times New Roman Bold" charset="0"/>
                <a:sym typeface="Times New Roman Bold" charset="0"/>
              </a:rPr>
              <a:t>It is not until the phones are rebooted that the network functions again.</a:t>
            </a:r>
          </a:p>
        </p:txBody>
      </p:sp>
      <p:pic>
        <p:nvPicPr>
          <p:cNvPr id="7180" name="Picture 12"/>
          <p:cNvPicPr>
            <a:picLocks noChangeArrowheads="1"/>
          </p:cNvPicPr>
          <p:nvPr/>
        </p:nvPicPr>
        <p:blipFill>
          <a:blip r:embed="rId3"/>
          <a:srcRect/>
          <a:stretch>
            <a:fillRect/>
          </a:stretch>
        </p:blipFill>
        <p:spPr bwMode="auto">
          <a:xfrm>
            <a:off x="3733800" y="1600200"/>
            <a:ext cx="5245100" cy="4810125"/>
          </a:xfrm>
          <a:prstGeom prst="rect">
            <a:avLst/>
          </a:prstGeom>
          <a:noFill/>
          <a:ln w="12700" cap="flat">
            <a:noFill/>
            <a:round/>
            <a:headEnd/>
            <a:tailEnd/>
          </a:ln>
        </p:spPr>
      </p:pic>
    </p:spTree>
  </p:cSld>
  <p:clrMapOvr>
    <a:masterClrMapping/>
  </p:clrMapOvr>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1" name="Rectangle 1"/>
          <p:cNvSpPr>
            <a:spLocks/>
          </p:cNvSpPr>
          <p:nvPr/>
        </p:nvSpPr>
        <p:spPr bwMode="auto">
          <a:xfrm>
            <a:off x="696913" y="355600"/>
            <a:ext cx="1525587" cy="254000"/>
          </a:xfrm>
          <a:prstGeom prst="rect">
            <a:avLst/>
          </a:prstGeom>
          <a:noFill/>
          <a:ln w="9525" cap="flat">
            <a:noFill/>
            <a:miter lim="800000"/>
            <a:headEnd type="none" w="med" len="med"/>
            <a:tailEnd type="none" w="med" len="med"/>
          </a:ln>
        </p:spPr>
        <p:txBody>
          <a:bodyPr wrap="none" lIns="0" tIns="0" rIns="0" bIns="0" anchor="b">
            <a:prstTxWarp prst="textNoShape">
              <a:avLst/>
            </a:prstTxWarp>
            <a:spAutoFit/>
          </a:bodyPr>
          <a:lstStyle/>
          <a:p>
            <a:r>
              <a:rPr lang="en-US" sz="1800">
                <a:solidFill>
                  <a:schemeClr val="tx1"/>
                </a:solidFill>
                <a:latin typeface="Times New Roman Bold" charset="0"/>
                <a:ea typeface="Times New Roman Bold" charset="0"/>
                <a:cs typeface="Times New Roman Bold" charset="0"/>
                <a:sym typeface="Times New Roman Bold" charset="0"/>
              </a:rPr>
              <a:t>November 2011</a:t>
            </a:r>
          </a:p>
        </p:txBody>
      </p:sp>
      <p:sp>
        <p:nvSpPr>
          <p:cNvPr id="10242" name="Rectangle 2"/>
          <p:cNvSpPr>
            <a:spLocks/>
          </p:cNvSpPr>
          <p:nvPr/>
        </p:nvSpPr>
        <p:spPr bwMode="auto">
          <a:xfrm>
            <a:off x="5984875" y="6475413"/>
            <a:ext cx="2571750" cy="177800"/>
          </a:xfrm>
          <a:prstGeom prst="rect">
            <a:avLst/>
          </a:prstGeom>
          <a:noFill/>
          <a:ln w="9525" cap="flat">
            <a:noFill/>
            <a:miter lim="800000"/>
            <a:headEnd type="none" w="med" len="med"/>
            <a:tailEnd type="none" w="med" len="med"/>
          </a:ln>
        </p:spPr>
        <p:txBody>
          <a:bodyPr wrap="none" lIns="0" tIns="0" rIns="0" bIns="0">
            <a:prstTxWarp prst="textNoShape">
              <a:avLst/>
            </a:prstTxWarp>
            <a:spAutoFit/>
          </a:bodyPr>
          <a:lstStyle/>
          <a:p>
            <a:pPr algn="r"/>
            <a:r>
              <a:rPr lang="en-US" sz="1200">
                <a:solidFill>
                  <a:schemeClr val="tx1"/>
                </a:solidFill>
                <a:ea typeface="Times New Roman" charset="0"/>
                <a:cs typeface="Times New Roman" charset="0"/>
              </a:rPr>
              <a:t>Romana Challans, The Serval Project Inc.</a:t>
            </a:r>
          </a:p>
        </p:txBody>
      </p:sp>
      <p:sp>
        <p:nvSpPr>
          <p:cNvPr id="10243" name="Rectangle 3"/>
          <p:cNvSpPr>
            <a:spLocks/>
          </p:cNvSpPr>
          <p:nvPr/>
        </p:nvSpPr>
        <p:spPr bwMode="auto">
          <a:xfrm>
            <a:off x="4433888" y="6475413"/>
            <a:ext cx="363537" cy="177800"/>
          </a:xfrm>
          <a:prstGeom prst="rect">
            <a:avLst/>
          </a:prstGeom>
          <a:noFill/>
          <a:ln w="9525" cap="flat">
            <a:noFill/>
            <a:miter lim="800000"/>
            <a:headEnd type="none" w="med" len="med"/>
            <a:tailEnd type="none" w="med" len="med"/>
          </a:ln>
        </p:spPr>
        <p:txBody>
          <a:bodyPr wrap="none" lIns="0" tIns="0" rIns="0" bIns="0">
            <a:prstTxWarp prst="textNoShape">
              <a:avLst/>
            </a:prstTxWarp>
            <a:spAutoFit/>
          </a:bodyPr>
          <a:lstStyle/>
          <a:p>
            <a:pPr algn="ctr"/>
            <a:r>
              <a:rPr lang="en-US" sz="1200">
                <a:solidFill>
                  <a:schemeClr val="tx1"/>
                </a:solidFill>
                <a:ea typeface="Times New Roman" charset="0"/>
                <a:cs typeface="Times New Roman" charset="0"/>
              </a:rPr>
              <a:t>Slide </a:t>
            </a:r>
          </a:p>
        </p:txBody>
      </p:sp>
      <p:sp>
        <p:nvSpPr>
          <p:cNvPr id="10244" name="Rectangle 4"/>
          <p:cNvSpPr>
            <a:spLocks/>
          </p:cNvSpPr>
          <p:nvPr/>
        </p:nvSpPr>
        <p:spPr bwMode="auto">
          <a:xfrm>
            <a:off x="5205413" y="355600"/>
            <a:ext cx="3252787" cy="254000"/>
          </a:xfrm>
          <a:prstGeom prst="rect">
            <a:avLst/>
          </a:prstGeom>
          <a:noFill/>
          <a:ln w="9525" cap="flat">
            <a:noFill/>
            <a:miter lim="800000"/>
            <a:headEnd type="none" w="med" len="med"/>
            <a:tailEnd type="none" w="med" len="med"/>
          </a:ln>
        </p:spPr>
        <p:txBody>
          <a:bodyPr wrap="none" lIns="0" tIns="0" rIns="0" bIns="0" anchor="b">
            <a:prstTxWarp prst="textNoShape">
              <a:avLst/>
            </a:prstTxWarp>
            <a:spAutoFit/>
          </a:bodyPr>
          <a:lstStyle/>
          <a:p>
            <a:pPr marL="457200" algn="r"/>
            <a:r>
              <a:rPr lang="en-US" sz="1800">
                <a:solidFill>
                  <a:schemeClr val="tx1"/>
                </a:solidFill>
                <a:latin typeface="Times New Roman Bold" charset="0"/>
                <a:ea typeface="Times New Roman Bold" charset="0"/>
                <a:cs typeface="Times New Roman Bold" charset="0"/>
                <a:sym typeface="Times New Roman Bold" charset="0"/>
              </a:rPr>
              <a:t>doc.: IEEE 802.11-11/1492r1</a:t>
            </a:r>
          </a:p>
        </p:txBody>
      </p:sp>
      <p:sp>
        <p:nvSpPr>
          <p:cNvPr id="10245" name="Line 5"/>
          <p:cNvSpPr>
            <a:spLocks noChangeShapeType="1"/>
          </p:cNvSpPr>
          <p:nvPr/>
        </p:nvSpPr>
        <p:spPr bwMode="auto">
          <a:xfrm>
            <a:off x="685800" y="609600"/>
            <a:ext cx="77724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10246" name="Rectangle 6"/>
          <p:cNvSpPr>
            <a:spLocks/>
          </p:cNvSpPr>
          <p:nvPr/>
        </p:nvSpPr>
        <p:spPr bwMode="auto">
          <a:xfrm>
            <a:off x="685800" y="6475413"/>
            <a:ext cx="723900" cy="177800"/>
          </a:xfrm>
          <a:prstGeom prst="rect">
            <a:avLst/>
          </a:prstGeom>
          <a:noFill/>
          <a:ln w="9525" cap="flat">
            <a:noFill/>
            <a:miter lim="800000"/>
            <a:headEnd type="none" w="med" len="med"/>
            <a:tailEnd type="none" w="med" len="med"/>
          </a:ln>
        </p:spPr>
        <p:txBody>
          <a:bodyPr wrap="none" lIns="0" tIns="0" rIns="0" bIns="0">
            <a:prstTxWarp prst="textNoShape">
              <a:avLst/>
            </a:prstTxWarp>
            <a:spAutoFit/>
          </a:bodyPr>
          <a:lstStyle/>
          <a:p>
            <a:r>
              <a:rPr lang="en-US" sz="1200">
                <a:solidFill>
                  <a:schemeClr val="tx1"/>
                </a:solidFill>
                <a:ea typeface="Times New Roman" charset="0"/>
                <a:cs typeface="Times New Roman" charset="0"/>
              </a:rPr>
              <a:t>Submission</a:t>
            </a:r>
          </a:p>
        </p:txBody>
      </p:sp>
      <p:sp>
        <p:nvSpPr>
          <p:cNvPr id="10247" name="Line 7"/>
          <p:cNvSpPr>
            <a:spLocks noChangeShapeType="1"/>
          </p:cNvSpPr>
          <p:nvPr/>
        </p:nvSpPr>
        <p:spPr bwMode="auto">
          <a:xfrm>
            <a:off x="685800" y="6477000"/>
            <a:ext cx="78486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10248" name="Rectangle 8"/>
          <p:cNvSpPr>
            <a:spLocks noChangeArrowheads="1"/>
          </p:cNvSpPr>
          <p:nvPr>
            <p:ph type="title"/>
          </p:nvPr>
        </p:nvSpPr>
        <p:spPr>
          <a:xfrm>
            <a:off x="533400" y="152400"/>
            <a:ext cx="8128000" cy="1828800"/>
          </a:xfrm>
          <a:ln/>
        </p:spPr>
        <p:txBody>
          <a:bodyPr rIns="82550"/>
          <a:lstStyle/>
          <a:p>
            <a:r>
              <a:rPr lang="en-US"/>
              <a:t>Use Case : Village Telco</a:t>
            </a:r>
          </a:p>
        </p:txBody>
      </p:sp>
      <p:sp>
        <p:nvSpPr>
          <p:cNvPr id="10249" name="Line 9"/>
          <p:cNvSpPr>
            <a:spLocks noChangeShapeType="1"/>
          </p:cNvSpPr>
          <p:nvPr/>
        </p:nvSpPr>
        <p:spPr bwMode="auto">
          <a:xfrm>
            <a:off x="685800" y="609600"/>
            <a:ext cx="77724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10250" name="Line 10"/>
          <p:cNvSpPr>
            <a:spLocks noChangeShapeType="1"/>
          </p:cNvSpPr>
          <p:nvPr/>
        </p:nvSpPr>
        <p:spPr bwMode="auto">
          <a:xfrm>
            <a:off x="685800" y="6477000"/>
            <a:ext cx="78486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10251" name="Rectangle 11"/>
          <p:cNvSpPr>
            <a:spLocks/>
          </p:cNvSpPr>
          <p:nvPr/>
        </p:nvSpPr>
        <p:spPr bwMode="auto">
          <a:xfrm>
            <a:off x="685800" y="1447800"/>
            <a:ext cx="7785100" cy="4445000"/>
          </a:xfrm>
          <a:prstGeom prst="rect">
            <a:avLst/>
          </a:prstGeom>
          <a:noFill/>
          <a:ln w="12700" cap="flat">
            <a:noFill/>
            <a:miter lim="800000"/>
            <a:headEnd type="none" w="med" len="med"/>
            <a:tailEnd type="none" w="med" len="med"/>
          </a:ln>
        </p:spPr>
        <p:txBody>
          <a:bodyPr lIns="0" tIns="0" rIns="82550" bIns="0">
            <a:prstTxWarp prst="textNoShape">
              <a:avLst/>
            </a:prstTxWarp>
          </a:bodyPr>
          <a:lstStyle/>
          <a:p>
            <a:pPr>
              <a:spcBef>
                <a:spcPts val="500"/>
              </a:spcBef>
            </a:pPr>
            <a:r>
              <a:rPr lang="en-US" sz="1800">
                <a:solidFill>
                  <a:schemeClr val="tx1"/>
                </a:solidFill>
                <a:latin typeface="Times New Roman Bold" charset="0"/>
                <a:ea typeface="Times New Roman Bold" charset="0"/>
                <a:cs typeface="Times New Roman Bold" charset="0"/>
                <a:sym typeface="Times New Roman Bold" charset="0"/>
              </a:rPr>
              <a:t>“The ad-hoc mode has been widely neglected by chipset manufacturers and driver developers. Implementing ad-hoc mode is much more complicated than implementing station mode (accesspoint client).” (</a:t>
            </a:r>
            <a:r>
              <a:rPr lang="en-US" sz="1800">
                <a:solidFill>
                  <a:schemeClr val="tx1"/>
                </a:solidFill>
                <a:latin typeface="Times New Roman Bold Italic" charset="0"/>
                <a:ea typeface="Times New Roman Bold Italic" charset="0"/>
                <a:cs typeface="Times New Roman Bold Italic" charset="0"/>
                <a:sym typeface="Times New Roman Bold Italic" charset="0"/>
              </a:rPr>
              <a:t>The phenomenon of IBSS-ID cell splits, Village Telco Wiki Article: Information about cell-id splitting, stuck beacons, and failed IBSS merges</a:t>
            </a:r>
            <a:r>
              <a:rPr lang="en-US" sz="1800">
                <a:solidFill>
                  <a:srgbClr val="262626"/>
                </a:solidFill>
                <a:latin typeface="Times New Roman Bold" charset="0"/>
                <a:ea typeface="Times New Roman Bold" charset="0"/>
                <a:cs typeface="Times New Roman Bold" charset="0"/>
                <a:sym typeface="Times New Roman Bold" charset="0"/>
              </a:rPr>
              <a:t>)</a:t>
            </a:r>
            <a:r>
              <a:rPr lang="en-US" sz="1800">
                <a:solidFill>
                  <a:srgbClr val="262626"/>
                </a:solidFill>
                <a:latin typeface="Times New Roman Bold Italic" charset="0"/>
                <a:ea typeface="Times New Roman Bold Italic" charset="0"/>
                <a:cs typeface="Times New Roman Bold Italic" charset="0"/>
                <a:sym typeface="Times New Roman Bold Italic" charset="0"/>
              </a:rPr>
              <a:t> </a:t>
            </a:r>
          </a:p>
          <a:p>
            <a:pPr>
              <a:spcBef>
                <a:spcPts val="500"/>
              </a:spcBef>
            </a:pPr>
            <a:endParaRPr lang="en-US" sz="1800">
              <a:solidFill>
                <a:srgbClr val="262626"/>
              </a:solidFill>
              <a:latin typeface="Times New Roman Bold Italic" charset="0"/>
              <a:ea typeface="Times" charset="0"/>
              <a:cs typeface="Times" charset="0"/>
              <a:sym typeface="Times New Roman Bold Italic" charset="0"/>
            </a:endParaRPr>
          </a:p>
          <a:p>
            <a:pPr>
              <a:spcBef>
                <a:spcPts val="500"/>
              </a:spcBef>
            </a:pPr>
            <a:r>
              <a:rPr lang="en-US">
                <a:solidFill>
                  <a:schemeClr val="tx1"/>
                </a:solidFill>
                <a:latin typeface="Times New Roman Bold" charset="0"/>
                <a:ea typeface="Times New Roman Bold" charset="0"/>
                <a:cs typeface="Times New Roman Bold" charset="0"/>
                <a:sym typeface="Times New Roman Bold" charset="0"/>
              </a:rPr>
              <a:t>Village Telco found the problem was due to poor implementation of standards, and the only resolution for the problem was to bypass standards altogether, and manually fix the BSSID/Cell ID and “tricking the cards into not attempting to synchronize them”.</a:t>
            </a:r>
          </a:p>
          <a:p>
            <a:endParaRPr lang="en-US" sz="1200">
              <a:solidFill>
                <a:schemeClr val="tx1"/>
              </a:solidFill>
              <a:latin typeface="Times" charset="0"/>
              <a:ea typeface="Times" charset="0"/>
              <a:cs typeface="Times" charset="0"/>
              <a:sym typeface="Times" charset="0"/>
            </a:endParaRPr>
          </a:p>
          <a:p>
            <a:pPr>
              <a:spcBef>
                <a:spcPts val="1200"/>
              </a:spcBef>
            </a:pPr>
            <a:endParaRPr lang="en-US" sz="1800">
              <a:solidFill>
                <a:srgbClr val="262626"/>
              </a:solidFill>
              <a:latin typeface="Times New Roman Bold Italic" charset="0"/>
              <a:ea typeface="Times" charset="0"/>
              <a:cs typeface="Times" charset="0"/>
              <a:sym typeface="Times New Roman Bold Italic" charset="0"/>
            </a:endParaRPr>
          </a:p>
          <a:p>
            <a:pPr>
              <a:spcBef>
                <a:spcPts val="1200"/>
              </a:spcBef>
            </a:pPr>
            <a:r>
              <a:rPr lang="en-US" sz="1800">
                <a:solidFill>
                  <a:schemeClr val="tx1"/>
                </a:solidFill>
                <a:latin typeface="Times New Roman Bold" charset="0"/>
                <a:ea typeface="Times New Roman Bold" charset="0"/>
                <a:cs typeface="Times New Roman Bold" charset="0"/>
                <a:sym typeface="Times New Roman Bold" charset="0"/>
              </a:rPr>
              <a:t> </a:t>
            </a:r>
          </a:p>
        </p:txBody>
      </p:sp>
    </p:spTree>
  </p:cSld>
  <p:clrMapOvr>
    <a:masterClrMapping/>
  </p:clrMapOvr>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89" name="Rectangle 1"/>
          <p:cNvSpPr>
            <a:spLocks/>
          </p:cNvSpPr>
          <p:nvPr/>
        </p:nvSpPr>
        <p:spPr bwMode="auto">
          <a:xfrm>
            <a:off x="696913" y="355600"/>
            <a:ext cx="1525587" cy="254000"/>
          </a:xfrm>
          <a:prstGeom prst="rect">
            <a:avLst/>
          </a:prstGeom>
          <a:noFill/>
          <a:ln w="9525" cap="flat">
            <a:noFill/>
            <a:miter lim="800000"/>
            <a:headEnd type="none" w="med" len="med"/>
            <a:tailEnd type="none" w="med" len="med"/>
          </a:ln>
        </p:spPr>
        <p:txBody>
          <a:bodyPr wrap="none" lIns="0" tIns="0" rIns="0" bIns="0" anchor="b">
            <a:prstTxWarp prst="textNoShape">
              <a:avLst/>
            </a:prstTxWarp>
            <a:spAutoFit/>
          </a:bodyPr>
          <a:lstStyle/>
          <a:p>
            <a:r>
              <a:rPr lang="en-US" sz="1800">
                <a:solidFill>
                  <a:schemeClr val="tx1"/>
                </a:solidFill>
                <a:latin typeface="Times New Roman Bold" charset="0"/>
                <a:ea typeface="Times New Roman Bold" charset="0"/>
                <a:cs typeface="Times New Roman Bold" charset="0"/>
                <a:sym typeface="Times New Roman Bold" charset="0"/>
              </a:rPr>
              <a:t>November 2011</a:t>
            </a:r>
          </a:p>
        </p:txBody>
      </p:sp>
      <p:sp>
        <p:nvSpPr>
          <p:cNvPr id="12290" name="Rectangle 2"/>
          <p:cNvSpPr>
            <a:spLocks/>
          </p:cNvSpPr>
          <p:nvPr/>
        </p:nvSpPr>
        <p:spPr bwMode="auto">
          <a:xfrm>
            <a:off x="5984875" y="6475413"/>
            <a:ext cx="2571750" cy="177800"/>
          </a:xfrm>
          <a:prstGeom prst="rect">
            <a:avLst/>
          </a:prstGeom>
          <a:noFill/>
          <a:ln w="9525" cap="flat">
            <a:noFill/>
            <a:miter lim="800000"/>
            <a:headEnd type="none" w="med" len="med"/>
            <a:tailEnd type="none" w="med" len="med"/>
          </a:ln>
        </p:spPr>
        <p:txBody>
          <a:bodyPr wrap="none" lIns="0" tIns="0" rIns="0" bIns="0">
            <a:prstTxWarp prst="textNoShape">
              <a:avLst/>
            </a:prstTxWarp>
            <a:spAutoFit/>
          </a:bodyPr>
          <a:lstStyle/>
          <a:p>
            <a:pPr algn="r"/>
            <a:r>
              <a:rPr lang="en-US" sz="1200">
                <a:solidFill>
                  <a:schemeClr val="tx1"/>
                </a:solidFill>
                <a:ea typeface="Times New Roman" charset="0"/>
                <a:cs typeface="Times New Roman" charset="0"/>
              </a:rPr>
              <a:t>Romana Challans, The Serval Project Inc.</a:t>
            </a:r>
          </a:p>
        </p:txBody>
      </p:sp>
      <p:sp>
        <p:nvSpPr>
          <p:cNvPr id="12291" name="Rectangle 3"/>
          <p:cNvSpPr>
            <a:spLocks/>
          </p:cNvSpPr>
          <p:nvPr/>
        </p:nvSpPr>
        <p:spPr bwMode="auto">
          <a:xfrm>
            <a:off x="4433888" y="6475413"/>
            <a:ext cx="363537" cy="177800"/>
          </a:xfrm>
          <a:prstGeom prst="rect">
            <a:avLst/>
          </a:prstGeom>
          <a:noFill/>
          <a:ln w="9525" cap="flat">
            <a:noFill/>
            <a:miter lim="800000"/>
            <a:headEnd type="none" w="med" len="med"/>
            <a:tailEnd type="none" w="med" len="med"/>
          </a:ln>
        </p:spPr>
        <p:txBody>
          <a:bodyPr wrap="none" lIns="0" tIns="0" rIns="0" bIns="0">
            <a:prstTxWarp prst="textNoShape">
              <a:avLst/>
            </a:prstTxWarp>
            <a:spAutoFit/>
          </a:bodyPr>
          <a:lstStyle/>
          <a:p>
            <a:pPr algn="ctr"/>
            <a:r>
              <a:rPr lang="en-US" sz="1200">
                <a:solidFill>
                  <a:schemeClr val="tx1"/>
                </a:solidFill>
                <a:ea typeface="Times New Roman" charset="0"/>
                <a:cs typeface="Times New Roman" charset="0"/>
              </a:rPr>
              <a:t>Slide </a:t>
            </a:r>
          </a:p>
        </p:txBody>
      </p:sp>
      <p:sp>
        <p:nvSpPr>
          <p:cNvPr id="12292" name="Rectangle 4"/>
          <p:cNvSpPr>
            <a:spLocks/>
          </p:cNvSpPr>
          <p:nvPr/>
        </p:nvSpPr>
        <p:spPr bwMode="auto">
          <a:xfrm>
            <a:off x="5205413" y="355600"/>
            <a:ext cx="3252787" cy="254000"/>
          </a:xfrm>
          <a:prstGeom prst="rect">
            <a:avLst/>
          </a:prstGeom>
          <a:noFill/>
          <a:ln w="9525" cap="flat">
            <a:noFill/>
            <a:miter lim="800000"/>
            <a:headEnd type="none" w="med" len="med"/>
            <a:tailEnd type="none" w="med" len="med"/>
          </a:ln>
        </p:spPr>
        <p:txBody>
          <a:bodyPr wrap="none" lIns="0" tIns="0" rIns="0" bIns="0" anchor="b">
            <a:prstTxWarp prst="textNoShape">
              <a:avLst/>
            </a:prstTxWarp>
            <a:spAutoFit/>
          </a:bodyPr>
          <a:lstStyle/>
          <a:p>
            <a:pPr marL="457200" algn="r"/>
            <a:r>
              <a:rPr lang="en-US" sz="1800">
                <a:solidFill>
                  <a:schemeClr val="tx1"/>
                </a:solidFill>
                <a:latin typeface="Times New Roman Bold" charset="0"/>
                <a:ea typeface="Times New Roman Bold" charset="0"/>
                <a:cs typeface="Times New Roman Bold" charset="0"/>
                <a:sym typeface="Times New Roman Bold" charset="0"/>
              </a:rPr>
              <a:t>doc.: IEEE 802.11-11/1492r1</a:t>
            </a:r>
          </a:p>
        </p:txBody>
      </p:sp>
      <p:sp>
        <p:nvSpPr>
          <p:cNvPr id="12293" name="Line 5"/>
          <p:cNvSpPr>
            <a:spLocks noChangeShapeType="1"/>
          </p:cNvSpPr>
          <p:nvPr/>
        </p:nvSpPr>
        <p:spPr bwMode="auto">
          <a:xfrm>
            <a:off x="685800" y="609600"/>
            <a:ext cx="77724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12294" name="Rectangle 6"/>
          <p:cNvSpPr>
            <a:spLocks/>
          </p:cNvSpPr>
          <p:nvPr/>
        </p:nvSpPr>
        <p:spPr bwMode="auto">
          <a:xfrm>
            <a:off x="685800" y="6475413"/>
            <a:ext cx="723900" cy="177800"/>
          </a:xfrm>
          <a:prstGeom prst="rect">
            <a:avLst/>
          </a:prstGeom>
          <a:noFill/>
          <a:ln w="9525" cap="flat">
            <a:noFill/>
            <a:miter lim="800000"/>
            <a:headEnd type="none" w="med" len="med"/>
            <a:tailEnd type="none" w="med" len="med"/>
          </a:ln>
        </p:spPr>
        <p:txBody>
          <a:bodyPr wrap="none" lIns="0" tIns="0" rIns="0" bIns="0">
            <a:prstTxWarp prst="textNoShape">
              <a:avLst/>
            </a:prstTxWarp>
            <a:spAutoFit/>
          </a:bodyPr>
          <a:lstStyle/>
          <a:p>
            <a:r>
              <a:rPr lang="en-US" sz="1200">
                <a:solidFill>
                  <a:schemeClr val="tx1"/>
                </a:solidFill>
                <a:ea typeface="Times New Roman" charset="0"/>
                <a:cs typeface="Times New Roman" charset="0"/>
              </a:rPr>
              <a:t>Submission</a:t>
            </a:r>
          </a:p>
        </p:txBody>
      </p:sp>
      <p:sp>
        <p:nvSpPr>
          <p:cNvPr id="12295" name="Line 7"/>
          <p:cNvSpPr>
            <a:spLocks noChangeShapeType="1"/>
          </p:cNvSpPr>
          <p:nvPr/>
        </p:nvSpPr>
        <p:spPr bwMode="auto">
          <a:xfrm>
            <a:off x="685800" y="6477000"/>
            <a:ext cx="78486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12296" name="Rectangle 8"/>
          <p:cNvSpPr>
            <a:spLocks noChangeArrowheads="1"/>
          </p:cNvSpPr>
          <p:nvPr>
            <p:ph type="title"/>
          </p:nvPr>
        </p:nvSpPr>
        <p:spPr>
          <a:xfrm>
            <a:off x="431800" y="0"/>
            <a:ext cx="8382000" cy="1612900"/>
          </a:xfrm>
          <a:ln/>
        </p:spPr>
        <p:txBody>
          <a:bodyPr rIns="82550"/>
          <a:lstStyle/>
          <a:p>
            <a:r>
              <a:rPr lang="en-US"/>
              <a:t>Beacons : Useful Chatterboxes</a:t>
            </a:r>
          </a:p>
        </p:txBody>
      </p:sp>
      <p:sp>
        <p:nvSpPr>
          <p:cNvPr id="12297" name="Line 9"/>
          <p:cNvSpPr>
            <a:spLocks noChangeShapeType="1"/>
          </p:cNvSpPr>
          <p:nvPr/>
        </p:nvSpPr>
        <p:spPr bwMode="auto">
          <a:xfrm>
            <a:off x="685800" y="609600"/>
            <a:ext cx="77724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12298" name="Line 10"/>
          <p:cNvSpPr>
            <a:spLocks noChangeShapeType="1"/>
          </p:cNvSpPr>
          <p:nvPr/>
        </p:nvSpPr>
        <p:spPr bwMode="auto">
          <a:xfrm>
            <a:off x="685800" y="6477000"/>
            <a:ext cx="78486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12299" name="Rectangle 11"/>
          <p:cNvSpPr>
            <a:spLocks/>
          </p:cNvSpPr>
          <p:nvPr/>
        </p:nvSpPr>
        <p:spPr bwMode="auto">
          <a:xfrm>
            <a:off x="2743200" y="1066800"/>
            <a:ext cx="6184900" cy="4445000"/>
          </a:xfrm>
          <a:prstGeom prst="rect">
            <a:avLst/>
          </a:prstGeom>
          <a:noFill/>
          <a:ln w="12700" cap="flat">
            <a:noFill/>
            <a:miter lim="800000"/>
            <a:headEnd type="none" w="med" len="med"/>
            <a:tailEnd type="none" w="med" len="med"/>
          </a:ln>
        </p:spPr>
        <p:txBody>
          <a:bodyPr lIns="0" tIns="0" rIns="0" bIns="0">
            <a:prstTxWarp prst="textNoShape">
              <a:avLst/>
            </a:prstTxWarp>
          </a:bodyPr>
          <a:lstStyle/>
          <a:p>
            <a:r>
              <a:rPr lang="en-US">
                <a:solidFill>
                  <a:srgbClr val="191919"/>
                </a:solidFill>
                <a:latin typeface="Times New Roman Bold" charset="0"/>
                <a:ea typeface="Times New Roman Bold" charset="0"/>
                <a:cs typeface="Times New Roman Bold" charset="0"/>
                <a:sym typeface="Times New Roman Bold" charset="0"/>
              </a:rPr>
              <a:t>As nodes are added to a mesh network, interference from beacons steadily increases.  In areas of high node density, this becomes extremely problematic -  and nodes end up receiving more faint interfering beacons than they do </a:t>
            </a:r>
            <a:r>
              <a:rPr lang="en-US" u="sng">
                <a:solidFill>
                  <a:srgbClr val="191919"/>
                </a:solidFill>
                <a:latin typeface="Times New Roman Bold" charset="0"/>
                <a:ea typeface="Times New Roman Bold" charset="0"/>
                <a:cs typeface="Times New Roman Bold" charset="0"/>
                <a:sym typeface="Times New Roman Bold" charset="0"/>
              </a:rPr>
              <a:t>actual </a:t>
            </a:r>
            <a:r>
              <a:rPr lang="en-US">
                <a:solidFill>
                  <a:srgbClr val="191919"/>
                </a:solidFill>
                <a:latin typeface="Times New Roman Bold" charset="0"/>
                <a:ea typeface="Times New Roman Bold" charset="0"/>
                <a:cs typeface="Times New Roman Bold" charset="0"/>
                <a:sym typeface="Times New Roman Bold" charset="0"/>
              </a:rPr>
              <a:t>beacons*. </a:t>
            </a:r>
          </a:p>
          <a:p>
            <a:endParaRPr lang="en-US">
              <a:solidFill>
                <a:srgbClr val="191919"/>
              </a:solidFill>
              <a:latin typeface="Times New Roman Bold" charset="0"/>
              <a:ea typeface="Times" charset="0"/>
              <a:cs typeface="Times" charset="0"/>
              <a:sym typeface="Times New Roman Bold" charset="0"/>
            </a:endParaRPr>
          </a:p>
          <a:p>
            <a:r>
              <a:rPr lang="en-US">
                <a:solidFill>
                  <a:schemeClr val="tx1"/>
                </a:solidFill>
                <a:latin typeface="Times New Roman Bold" charset="0"/>
                <a:ea typeface="Times New Roman Bold" charset="0"/>
                <a:cs typeface="Times New Roman Bold" charset="0"/>
                <a:sym typeface="Times New Roman Bold" charset="0"/>
              </a:rPr>
              <a:t>This reduces the amount of usable air-time, and greatly increases the probability of requiring retransmission of unicast packets and loss of broadcast packets, further reducing the effective available bandwidth on the channel.</a:t>
            </a:r>
          </a:p>
        </p:txBody>
      </p:sp>
      <p:pic>
        <p:nvPicPr>
          <p:cNvPr id="12300" name="Picture 12"/>
          <p:cNvPicPr>
            <a:picLocks noChangeArrowheads="1"/>
          </p:cNvPicPr>
          <p:nvPr/>
        </p:nvPicPr>
        <p:blipFill>
          <a:blip r:embed="rId2"/>
          <a:srcRect/>
          <a:stretch>
            <a:fillRect/>
          </a:stretch>
        </p:blipFill>
        <p:spPr bwMode="auto">
          <a:xfrm>
            <a:off x="-152400" y="1295400"/>
            <a:ext cx="2844800" cy="2755900"/>
          </a:xfrm>
          <a:prstGeom prst="rect">
            <a:avLst/>
          </a:prstGeom>
          <a:noFill/>
          <a:ln w="12700" cap="flat">
            <a:noFill/>
            <a:round/>
            <a:headEnd/>
            <a:tailEnd/>
          </a:ln>
        </p:spPr>
      </p:pic>
      <p:sp>
        <p:nvSpPr>
          <p:cNvPr id="12301" name="Rectangle 13"/>
          <p:cNvSpPr>
            <a:spLocks/>
          </p:cNvSpPr>
          <p:nvPr/>
        </p:nvSpPr>
        <p:spPr bwMode="auto">
          <a:xfrm>
            <a:off x="-139700" y="4178300"/>
            <a:ext cx="2349500" cy="596900"/>
          </a:xfrm>
          <a:prstGeom prst="rect">
            <a:avLst/>
          </a:prstGeom>
          <a:noFill/>
          <a:ln w="12700" cap="flat">
            <a:noFill/>
            <a:miter lim="800000"/>
            <a:headEnd type="none" w="med" len="med"/>
            <a:tailEnd type="none" w="med" len="med"/>
          </a:ln>
        </p:spPr>
        <p:txBody>
          <a:bodyPr lIns="0" tIns="0" rIns="40639" bIns="0">
            <a:prstTxWarp prst="textNoShape">
              <a:avLst/>
            </a:prstTxWarp>
          </a:bodyPr>
          <a:lstStyle/>
          <a:p>
            <a:pPr marL="39688" algn="ctr"/>
            <a:r>
              <a:rPr lang="en-US" sz="1400">
                <a:solidFill>
                  <a:schemeClr val="tx1"/>
                </a:solidFill>
                <a:latin typeface="Times New Roman Bold" charset="0"/>
                <a:ea typeface="Times New Roman Bold" charset="0"/>
                <a:cs typeface="Times New Roman Bold" charset="0"/>
                <a:sym typeface="Times New Roman Bold" charset="0"/>
              </a:rPr>
              <a:t>Blue is Communication Range</a:t>
            </a:r>
          </a:p>
          <a:p>
            <a:pPr marL="39688" algn="ctr"/>
            <a:r>
              <a:rPr lang="en-US" sz="1400">
                <a:solidFill>
                  <a:schemeClr val="tx1"/>
                </a:solidFill>
                <a:latin typeface="Times New Roman Bold" charset="0"/>
                <a:ea typeface="Times New Roman Bold" charset="0"/>
                <a:cs typeface="Times New Roman Bold" charset="0"/>
                <a:sym typeface="Times New Roman Bold" charset="0"/>
              </a:rPr>
              <a:t>Pink is Interference Range</a:t>
            </a:r>
          </a:p>
        </p:txBody>
      </p:sp>
      <p:sp>
        <p:nvSpPr>
          <p:cNvPr id="12302" name="Rectangle 14"/>
          <p:cNvSpPr>
            <a:spLocks/>
          </p:cNvSpPr>
          <p:nvPr/>
        </p:nvSpPr>
        <p:spPr bwMode="auto">
          <a:xfrm>
            <a:off x="228600" y="5816600"/>
            <a:ext cx="8699500" cy="520700"/>
          </a:xfrm>
          <a:prstGeom prst="rect">
            <a:avLst/>
          </a:prstGeom>
          <a:noFill/>
          <a:ln w="12700" cap="flat">
            <a:noFill/>
            <a:miter lim="800000"/>
            <a:headEnd type="none" w="med" len="med"/>
            <a:tailEnd type="none" w="med" len="med"/>
          </a:ln>
        </p:spPr>
        <p:txBody>
          <a:bodyPr lIns="0" tIns="0" rIns="0" bIns="0">
            <a:prstTxWarp prst="textNoShape">
              <a:avLst/>
            </a:prstTxWarp>
          </a:bodyPr>
          <a:lstStyle/>
          <a:p>
            <a:r>
              <a:rPr lang="en-US" sz="1800">
                <a:solidFill>
                  <a:srgbClr val="191919"/>
                </a:solidFill>
                <a:latin typeface="Times New Roman Bold" charset="0"/>
                <a:ea typeface="Times New Roman Bold" charset="0"/>
                <a:cs typeface="Times New Roman Bold" charset="0"/>
                <a:sym typeface="Times New Roman Bold" charset="0"/>
              </a:rPr>
              <a:t>* Moreover, at a rate of 10Hz each, the probability of receiving an slice of air time that is free of interference drops as the number of nearby nodes increases.</a:t>
            </a:r>
          </a:p>
        </p:txBody>
      </p:sp>
    </p:spTree>
  </p:cSld>
  <p:clrMapOvr>
    <a:masterClrMapping/>
  </p:clrMapOvr>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3" name="Rectangle 1"/>
          <p:cNvSpPr>
            <a:spLocks/>
          </p:cNvSpPr>
          <p:nvPr/>
        </p:nvSpPr>
        <p:spPr bwMode="auto">
          <a:xfrm>
            <a:off x="696913" y="355600"/>
            <a:ext cx="1525587" cy="254000"/>
          </a:xfrm>
          <a:prstGeom prst="rect">
            <a:avLst/>
          </a:prstGeom>
          <a:noFill/>
          <a:ln w="9525" cap="flat">
            <a:noFill/>
            <a:miter lim="800000"/>
            <a:headEnd type="none" w="med" len="med"/>
            <a:tailEnd type="none" w="med" len="med"/>
          </a:ln>
        </p:spPr>
        <p:txBody>
          <a:bodyPr wrap="none" lIns="0" tIns="0" rIns="0" bIns="0" anchor="b">
            <a:prstTxWarp prst="textNoShape">
              <a:avLst/>
            </a:prstTxWarp>
            <a:spAutoFit/>
          </a:bodyPr>
          <a:lstStyle/>
          <a:p>
            <a:r>
              <a:rPr lang="en-US" sz="1800">
                <a:solidFill>
                  <a:schemeClr val="tx1"/>
                </a:solidFill>
                <a:latin typeface="Times New Roman Bold" charset="0"/>
                <a:ea typeface="Times New Roman Bold" charset="0"/>
                <a:cs typeface="Times New Roman Bold" charset="0"/>
                <a:sym typeface="Times New Roman Bold" charset="0"/>
              </a:rPr>
              <a:t>November 2011</a:t>
            </a:r>
          </a:p>
        </p:txBody>
      </p:sp>
      <p:sp>
        <p:nvSpPr>
          <p:cNvPr id="13314" name="Rectangle 2"/>
          <p:cNvSpPr>
            <a:spLocks/>
          </p:cNvSpPr>
          <p:nvPr/>
        </p:nvSpPr>
        <p:spPr bwMode="auto">
          <a:xfrm>
            <a:off x="5984875" y="6475413"/>
            <a:ext cx="2571750" cy="177800"/>
          </a:xfrm>
          <a:prstGeom prst="rect">
            <a:avLst/>
          </a:prstGeom>
          <a:noFill/>
          <a:ln w="9525" cap="flat">
            <a:noFill/>
            <a:miter lim="800000"/>
            <a:headEnd type="none" w="med" len="med"/>
            <a:tailEnd type="none" w="med" len="med"/>
          </a:ln>
        </p:spPr>
        <p:txBody>
          <a:bodyPr wrap="none" lIns="0" tIns="0" rIns="0" bIns="0">
            <a:prstTxWarp prst="textNoShape">
              <a:avLst/>
            </a:prstTxWarp>
            <a:spAutoFit/>
          </a:bodyPr>
          <a:lstStyle/>
          <a:p>
            <a:pPr algn="r"/>
            <a:r>
              <a:rPr lang="en-US" sz="1200">
                <a:solidFill>
                  <a:schemeClr val="tx1"/>
                </a:solidFill>
                <a:ea typeface="Times New Roman" charset="0"/>
                <a:cs typeface="Times New Roman" charset="0"/>
              </a:rPr>
              <a:t>Romana Challans, The Serval Project Inc.</a:t>
            </a:r>
          </a:p>
        </p:txBody>
      </p:sp>
      <p:sp>
        <p:nvSpPr>
          <p:cNvPr id="13315" name="Rectangle 3"/>
          <p:cNvSpPr>
            <a:spLocks/>
          </p:cNvSpPr>
          <p:nvPr/>
        </p:nvSpPr>
        <p:spPr bwMode="auto">
          <a:xfrm>
            <a:off x="4433888" y="6475413"/>
            <a:ext cx="363537" cy="177800"/>
          </a:xfrm>
          <a:prstGeom prst="rect">
            <a:avLst/>
          </a:prstGeom>
          <a:noFill/>
          <a:ln w="9525" cap="flat">
            <a:noFill/>
            <a:miter lim="800000"/>
            <a:headEnd type="none" w="med" len="med"/>
            <a:tailEnd type="none" w="med" len="med"/>
          </a:ln>
        </p:spPr>
        <p:txBody>
          <a:bodyPr wrap="none" lIns="0" tIns="0" rIns="0" bIns="0">
            <a:prstTxWarp prst="textNoShape">
              <a:avLst/>
            </a:prstTxWarp>
            <a:spAutoFit/>
          </a:bodyPr>
          <a:lstStyle/>
          <a:p>
            <a:pPr algn="ctr"/>
            <a:r>
              <a:rPr lang="en-US" sz="1200">
                <a:solidFill>
                  <a:schemeClr val="tx1"/>
                </a:solidFill>
                <a:ea typeface="Times New Roman" charset="0"/>
                <a:cs typeface="Times New Roman" charset="0"/>
              </a:rPr>
              <a:t>Slide </a:t>
            </a:r>
          </a:p>
        </p:txBody>
      </p:sp>
      <p:sp>
        <p:nvSpPr>
          <p:cNvPr id="13316" name="Rectangle 4"/>
          <p:cNvSpPr>
            <a:spLocks/>
          </p:cNvSpPr>
          <p:nvPr/>
        </p:nvSpPr>
        <p:spPr bwMode="auto">
          <a:xfrm>
            <a:off x="5205413" y="355600"/>
            <a:ext cx="3252787" cy="254000"/>
          </a:xfrm>
          <a:prstGeom prst="rect">
            <a:avLst/>
          </a:prstGeom>
          <a:noFill/>
          <a:ln w="9525" cap="flat">
            <a:noFill/>
            <a:miter lim="800000"/>
            <a:headEnd type="none" w="med" len="med"/>
            <a:tailEnd type="none" w="med" len="med"/>
          </a:ln>
        </p:spPr>
        <p:txBody>
          <a:bodyPr wrap="none" lIns="0" tIns="0" rIns="0" bIns="0" anchor="b">
            <a:prstTxWarp prst="textNoShape">
              <a:avLst/>
            </a:prstTxWarp>
            <a:spAutoFit/>
          </a:bodyPr>
          <a:lstStyle/>
          <a:p>
            <a:pPr marL="457200" algn="r"/>
            <a:r>
              <a:rPr lang="en-US" sz="1800">
                <a:solidFill>
                  <a:schemeClr val="tx1"/>
                </a:solidFill>
                <a:latin typeface="Times New Roman Bold" charset="0"/>
                <a:ea typeface="Times New Roman Bold" charset="0"/>
                <a:cs typeface="Times New Roman Bold" charset="0"/>
                <a:sym typeface="Times New Roman Bold" charset="0"/>
              </a:rPr>
              <a:t>doc.: IEEE 802.11-11/1492r1</a:t>
            </a:r>
          </a:p>
        </p:txBody>
      </p:sp>
      <p:sp>
        <p:nvSpPr>
          <p:cNvPr id="13317" name="Line 5"/>
          <p:cNvSpPr>
            <a:spLocks noChangeShapeType="1"/>
          </p:cNvSpPr>
          <p:nvPr/>
        </p:nvSpPr>
        <p:spPr bwMode="auto">
          <a:xfrm>
            <a:off x="685800" y="609600"/>
            <a:ext cx="77724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13318" name="Rectangle 6"/>
          <p:cNvSpPr>
            <a:spLocks/>
          </p:cNvSpPr>
          <p:nvPr/>
        </p:nvSpPr>
        <p:spPr bwMode="auto">
          <a:xfrm>
            <a:off x="685800" y="6475413"/>
            <a:ext cx="723900" cy="177800"/>
          </a:xfrm>
          <a:prstGeom prst="rect">
            <a:avLst/>
          </a:prstGeom>
          <a:noFill/>
          <a:ln w="9525" cap="flat">
            <a:noFill/>
            <a:miter lim="800000"/>
            <a:headEnd type="none" w="med" len="med"/>
            <a:tailEnd type="none" w="med" len="med"/>
          </a:ln>
        </p:spPr>
        <p:txBody>
          <a:bodyPr wrap="none" lIns="0" tIns="0" rIns="0" bIns="0">
            <a:prstTxWarp prst="textNoShape">
              <a:avLst/>
            </a:prstTxWarp>
            <a:spAutoFit/>
          </a:bodyPr>
          <a:lstStyle/>
          <a:p>
            <a:r>
              <a:rPr lang="en-US" sz="1200">
                <a:solidFill>
                  <a:schemeClr val="tx1"/>
                </a:solidFill>
                <a:ea typeface="Times New Roman" charset="0"/>
                <a:cs typeface="Times New Roman" charset="0"/>
              </a:rPr>
              <a:t>Submission</a:t>
            </a:r>
          </a:p>
        </p:txBody>
      </p:sp>
      <p:sp>
        <p:nvSpPr>
          <p:cNvPr id="13319" name="Line 7"/>
          <p:cNvSpPr>
            <a:spLocks noChangeShapeType="1"/>
          </p:cNvSpPr>
          <p:nvPr/>
        </p:nvSpPr>
        <p:spPr bwMode="auto">
          <a:xfrm>
            <a:off x="685800" y="6477000"/>
            <a:ext cx="78486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13320" name="Rectangle 8"/>
          <p:cNvSpPr>
            <a:spLocks noChangeArrowheads="1"/>
          </p:cNvSpPr>
          <p:nvPr>
            <p:ph type="title"/>
          </p:nvPr>
        </p:nvSpPr>
        <p:spPr>
          <a:xfrm>
            <a:off x="533400" y="152400"/>
            <a:ext cx="8128000" cy="1828800"/>
          </a:xfrm>
          <a:ln/>
        </p:spPr>
        <p:txBody>
          <a:bodyPr rIns="82550"/>
          <a:lstStyle/>
          <a:p>
            <a:r>
              <a:rPr lang="en-US"/>
              <a:t>Unanswered questions</a:t>
            </a:r>
          </a:p>
        </p:txBody>
      </p:sp>
      <p:sp>
        <p:nvSpPr>
          <p:cNvPr id="13321" name="Line 9"/>
          <p:cNvSpPr>
            <a:spLocks noChangeShapeType="1"/>
          </p:cNvSpPr>
          <p:nvPr/>
        </p:nvSpPr>
        <p:spPr bwMode="auto">
          <a:xfrm>
            <a:off x="685800" y="609600"/>
            <a:ext cx="77724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13322" name="Line 10"/>
          <p:cNvSpPr>
            <a:spLocks noChangeShapeType="1"/>
          </p:cNvSpPr>
          <p:nvPr/>
        </p:nvSpPr>
        <p:spPr bwMode="auto">
          <a:xfrm>
            <a:off x="685800" y="6477000"/>
            <a:ext cx="7848600" cy="1588"/>
          </a:xfrm>
          <a:prstGeom prst="line">
            <a:avLst/>
          </a:prstGeom>
          <a:no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13323" name="Rectangle 11"/>
          <p:cNvSpPr>
            <a:spLocks/>
          </p:cNvSpPr>
          <p:nvPr/>
        </p:nvSpPr>
        <p:spPr bwMode="auto">
          <a:xfrm>
            <a:off x="685800" y="1409700"/>
            <a:ext cx="7785100" cy="4635500"/>
          </a:xfrm>
          <a:prstGeom prst="rect">
            <a:avLst/>
          </a:prstGeom>
          <a:noFill/>
          <a:ln w="12700" cap="flat">
            <a:noFill/>
            <a:miter lim="800000"/>
            <a:headEnd type="none" w="med" len="med"/>
            <a:tailEnd type="none" w="med" len="med"/>
          </a:ln>
        </p:spPr>
        <p:txBody>
          <a:bodyPr lIns="0" tIns="0" rIns="82550" bIns="0">
            <a:prstTxWarp prst="textNoShape">
              <a:avLst/>
            </a:prstTxWarp>
          </a:bodyPr>
          <a:lstStyle/>
          <a:p>
            <a:pPr>
              <a:spcBef>
                <a:spcPts val="500"/>
              </a:spcBef>
            </a:pPr>
            <a:r>
              <a:rPr lang="en-US">
                <a:solidFill>
                  <a:schemeClr val="tx1"/>
                </a:solidFill>
                <a:latin typeface="Times New Roman Bold" charset="0"/>
                <a:ea typeface="Times New Roman Bold" charset="0"/>
                <a:cs typeface="Times New Roman Bold" charset="0"/>
                <a:sym typeface="Times New Roman Bold" charset="0"/>
              </a:rPr>
              <a:t>As research and expanded usage of Ad hoc (and other) mesh networks continues, these points, among others will need to be addressed. Information can be difficult or unreliable (in the public domain). </a:t>
            </a:r>
          </a:p>
          <a:p>
            <a:pPr>
              <a:spcBef>
                <a:spcPts val="500"/>
              </a:spcBef>
            </a:pPr>
            <a:r>
              <a:rPr lang="en-US">
                <a:solidFill>
                  <a:schemeClr val="tx1"/>
                </a:solidFill>
                <a:latin typeface="Times New Roman Bold" charset="0"/>
                <a:ea typeface="Times New Roman Bold" charset="0"/>
                <a:cs typeface="Times New Roman Bold" charset="0"/>
                <a:sym typeface="Times New Roman Bold" charset="0"/>
              </a:rPr>
              <a:t>These are issues such as : </a:t>
            </a:r>
          </a:p>
          <a:p>
            <a:pPr>
              <a:spcBef>
                <a:spcPts val="500"/>
              </a:spcBef>
              <a:buClr>
                <a:srgbClr val="000000"/>
              </a:buClr>
              <a:buSzPct val="100000"/>
              <a:buFont typeface="Times New Roman" charset="0"/>
              <a:buChar char="•"/>
            </a:pPr>
            <a:r>
              <a:rPr lang="en-US">
                <a:solidFill>
                  <a:schemeClr val="tx1"/>
                </a:solidFill>
                <a:latin typeface="Times New Roman Bold" charset="0"/>
                <a:ea typeface="Times New Roman Bold" charset="0"/>
                <a:cs typeface="Times New Roman Bold" charset="0"/>
                <a:sym typeface="Times New Roman Bold" charset="0"/>
              </a:rPr>
              <a:t>Node capacity on Ad hoc networks in 802.11s and other protocols (limited documentation found has suggested restrictions with reliable node capacity to around 50 nodes). </a:t>
            </a:r>
          </a:p>
          <a:p>
            <a:pPr>
              <a:spcBef>
                <a:spcPts val="500"/>
              </a:spcBef>
              <a:buClr>
                <a:srgbClr val="000000"/>
              </a:buClr>
              <a:buSzPct val="100000"/>
              <a:buFont typeface="Times New Roman" charset="0"/>
              <a:buChar char="•"/>
            </a:pPr>
            <a:r>
              <a:rPr lang="en-US">
                <a:solidFill>
                  <a:schemeClr val="tx1"/>
                </a:solidFill>
                <a:latin typeface="Times New Roman Bold" charset="0"/>
                <a:ea typeface="Times New Roman Bold" charset="0"/>
                <a:cs typeface="Times New Roman Bold" charset="0"/>
                <a:sym typeface="Times New Roman Bold" charset="0"/>
              </a:rPr>
              <a:t>Speed limitations on Mesh Networks (again, some documentation has suggested limitations of 11mbps - which, while sufficient in current terms, will rapidly become insufficient).</a:t>
            </a:r>
          </a:p>
        </p:txBody>
      </p:sp>
    </p:spTree>
  </p:cSld>
  <p:clrMapOvr>
    <a:masterClrMapping/>
  </p:clrMapOvr>
  <p:transition/>
</p:sld>
</file>

<file path=ppt/theme/theme1.xml><?xml version="1.0" encoding="utf-8"?>
<a:theme xmlns:a="http://schemas.openxmlformats.org/drawingml/2006/main" name="802-11-Submission_V4">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802-11-Submission_V4">
      <a:majorFont>
        <a:latin typeface="Times New Roman Bold"/>
        <a:ea typeface="ヒラギノ明朝 ProN W6"/>
        <a:cs typeface="ヒラギノ明朝 ProN W6"/>
      </a:majorFont>
      <a:minorFont>
        <a:latin typeface="Times New Roman Bold"/>
        <a:ea typeface="ヒラギノ明朝 ProN W6"/>
        <a:cs typeface="ヒラギノ明朝 ProN W6"/>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ヒラギノ明朝 ProN W3" charset="-128"/>
            <a:cs typeface="ヒラギノ明朝 ProN W3" charset="-128"/>
            <a:sym typeface="Times New Roman"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ヒラギノ明朝 ProN W3" charset="-128"/>
            <a:cs typeface="ヒラギノ明朝 ProN W3" charset="-128"/>
            <a:sym typeface="Times New Roman" charset="0"/>
          </a:defRPr>
        </a:defPPr>
      </a:lstStyle>
    </a:lnDef>
  </a:objectDefaults>
  <a:extraClrSchemeLst>
    <a:extraClrScheme>
      <a:clrScheme name="802-11-Submission_V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Pages>0</Pages>
  <Words>1623</Words>
  <Characters>0</Characters>
  <Application>Microsoft Macintosh PowerPoint</Application>
  <PresentationFormat>Bildschirmpräsentation (4:3)</PresentationFormat>
  <Lines>0</Lines>
  <Paragraphs>149</Paragraphs>
  <Slides>13</Slides>
  <Notes>3</Notes>
  <HiddenSlides>0</HiddenSlides>
  <MMClips>0</MMClips>
  <ScaleCrop>false</ScaleCrop>
  <HeadingPairs>
    <vt:vector size="6" baseType="variant">
      <vt:variant>
        <vt:lpstr>Verwendete Schriftarten</vt:lpstr>
      </vt:variant>
      <vt:variant>
        <vt:i4>7</vt:i4>
      </vt:variant>
      <vt:variant>
        <vt:lpstr>Entwurfsvorlage</vt:lpstr>
      </vt:variant>
      <vt:variant>
        <vt:i4>1</vt:i4>
      </vt:variant>
      <vt:variant>
        <vt:lpstr>Folientitel</vt:lpstr>
      </vt:variant>
      <vt:variant>
        <vt:i4>13</vt:i4>
      </vt:variant>
    </vt:vector>
  </HeadingPairs>
  <TitlesOfParts>
    <vt:vector size="21" baseType="lpstr">
      <vt:lpstr>Times New Roman</vt:lpstr>
      <vt:lpstr>ヒラギノ明朝 ProN W3</vt:lpstr>
      <vt:lpstr>Times New Roman Bold</vt:lpstr>
      <vt:lpstr>ヒラギノ明朝 ProN W6</vt:lpstr>
      <vt:lpstr>Times New Roman Bold Italic</vt:lpstr>
      <vt:lpstr>Times</vt:lpstr>
      <vt:lpstr>Arial</vt:lpstr>
      <vt:lpstr>802-11-Submission_V4</vt:lpstr>
      <vt:lpstr>Issues with Adhoc Mode in Mesh Networking</vt:lpstr>
      <vt:lpstr>The Changing Face of Adhoc</vt:lpstr>
      <vt:lpstr>Adhoc Mesh Networking Scenarios</vt:lpstr>
      <vt:lpstr>Current Issues Facing Widespread Adoption of Adhoc Wireless Mesh Networks</vt:lpstr>
      <vt:lpstr>One bad apple spoils the bunch -  BSSID/Cell ID Split</vt:lpstr>
      <vt:lpstr>Use Case :  One potato, two potat...erm, phones.</vt:lpstr>
      <vt:lpstr>Use Case : Village Telco</vt:lpstr>
      <vt:lpstr>Beacons : Useful Chatterboxes</vt:lpstr>
      <vt:lpstr>Unanswered questions</vt:lpstr>
      <vt:lpstr>Potential solutions to issues raised</vt:lpstr>
      <vt:lpstr>ServalProject.org</vt:lpstr>
      <vt:lpstr>Mesh Networking &amp; Standards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802.11s : Issues with Adhoc Mode in Mesh Networking</dc:title>
  <dc:subject/>
  <dc:creator>Romana Challans</dc:creator>
  <cp:keywords/>
  <dc:description/>
  <cp:lastModifiedBy>Marc Emmelmann</cp:lastModifiedBy>
  <cp:revision>1</cp:revision>
  <dcterms:created xsi:type="dcterms:W3CDTF">2011-11-11T02:11:21Z</dcterms:created>
  <dcterms:modified xsi:type="dcterms:W3CDTF">2011-11-11T02:11:38Z</dcterms:modified>
</cp:coreProperties>
</file>